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19.xml" ContentType="application/vnd.openxmlformats-officedocument.presentationml.notesSlide+xml"/>
  <Override PartName="/ppt/tags/tag17.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29.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52"/>
  </p:notesMasterIdLst>
  <p:handoutMasterIdLst>
    <p:handoutMasterId r:id="rId53"/>
  </p:handoutMasterIdLst>
  <p:sldIdLst>
    <p:sldId id="265" r:id="rId5"/>
    <p:sldId id="953" r:id="rId6"/>
    <p:sldId id="310" r:id="rId7"/>
    <p:sldId id="781" r:id="rId8"/>
    <p:sldId id="320" r:id="rId9"/>
    <p:sldId id="950" r:id="rId10"/>
    <p:sldId id="915" r:id="rId11"/>
    <p:sldId id="926" r:id="rId12"/>
    <p:sldId id="782" r:id="rId13"/>
    <p:sldId id="837" r:id="rId14"/>
    <p:sldId id="786" r:id="rId15"/>
    <p:sldId id="332" r:id="rId16"/>
    <p:sldId id="919" r:id="rId17"/>
    <p:sldId id="857" r:id="rId18"/>
    <p:sldId id="927" r:id="rId19"/>
    <p:sldId id="822" r:id="rId20"/>
    <p:sldId id="931" r:id="rId21"/>
    <p:sldId id="838" r:id="rId22"/>
    <p:sldId id="952" r:id="rId23"/>
    <p:sldId id="855" r:id="rId24"/>
    <p:sldId id="935" r:id="rId25"/>
    <p:sldId id="824" r:id="rId26"/>
    <p:sldId id="932" r:id="rId27"/>
    <p:sldId id="954" r:id="rId28"/>
    <p:sldId id="948" r:id="rId29"/>
    <p:sldId id="933" r:id="rId30"/>
    <p:sldId id="958" r:id="rId31"/>
    <p:sldId id="928" r:id="rId32"/>
    <p:sldId id="875" r:id="rId33"/>
    <p:sldId id="947" r:id="rId34"/>
    <p:sldId id="940" r:id="rId35"/>
    <p:sldId id="917" r:id="rId36"/>
    <p:sldId id="877" r:id="rId37"/>
    <p:sldId id="912" r:id="rId38"/>
    <p:sldId id="925" r:id="rId39"/>
    <p:sldId id="938" r:id="rId40"/>
    <p:sldId id="828" r:id="rId41"/>
    <p:sldId id="923" r:id="rId42"/>
    <p:sldId id="924" r:id="rId43"/>
    <p:sldId id="956" r:id="rId44"/>
    <p:sldId id="957" r:id="rId45"/>
    <p:sldId id="881" r:id="rId46"/>
    <p:sldId id="955" r:id="rId47"/>
    <p:sldId id="829" r:id="rId48"/>
    <p:sldId id="943" r:id="rId49"/>
    <p:sldId id="830" r:id="rId50"/>
    <p:sldId id="858" r:id="rId51"/>
  </p:sldIdLst>
  <p:sldSz cx="12188825" cy="6858000"/>
  <p:notesSz cx="6858000" cy="9144000"/>
  <p:custDataLst>
    <p:tags r:id="rId5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B363E10-A55C-46CA-8D50-8202A7B3084D}" v="6" dt="2026-10-22T23:17:26.69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610" autoAdjust="0"/>
    <p:restoredTop sz="86441" autoAdjust="0"/>
  </p:normalViewPr>
  <p:slideViewPr>
    <p:cSldViewPr showGuides="1">
      <p:cViewPr varScale="1">
        <p:scale>
          <a:sx n="80" d="100"/>
          <a:sy n="80" d="100"/>
        </p:scale>
        <p:origin x="126" y="432"/>
      </p:cViewPr>
      <p:guideLst>
        <p:guide pos="3839"/>
        <p:guide orient="horz" pos="2160"/>
      </p:guideLst>
    </p:cSldViewPr>
  </p:slideViewPr>
  <p:outlineViewPr>
    <p:cViewPr>
      <p:scale>
        <a:sx n="33" d="100"/>
        <a:sy n="33" d="100"/>
      </p:scale>
      <p:origin x="0" y="-19723"/>
    </p:cViewPr>
  </p:outlineViewPr>
  <p:notesTextViewPr>
    <p:cViewPr>
      <p:scale>
        <a:sx n="1" d="1"/>
        <a:sy n="1" d="1"/>
      </p:scale>
      <p:origin x="0" y="0"/>
    </p:cViewPr>
  </p:notesTextViewPr>
  <p:notesViewPr>
    <p:cSldViewPr showGuides="1">
      <p:cViewPr varScale="1">
        <p:scale>
          <a:sx n="63" d="100"/>
          <a:sy n="63" d="100"/>
        </p:scale>
        <p:origin x="1986" y="10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handoutMaster" Target="handoutMasters/handoutMaster1.xml"/><Relationship Id="rId58" Type="http://schemas.openxmlformats.org/officeDocument/2006/relationships/tableStyles" Target="tableStyles.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microsoft.com/office/2016/11/relationships/changesInfo" Target="changesInfos/changesInfo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theme" Target="theme/theme1.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notesMaster" Target="notesMasters/notesMaster1.xml"/><Relationship Id="rId6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emon, Nerissa (GOV)" userId="1d4f9111-f799-46f9-a156-450ce2adef11" providerId="ADAL" clId="{BC778FA1-A507-4CD2-B486-BA0A10C81035}"/>
    <pc:docChg chg="modSld">
      <pc:chgData name="Lemon, Nerissa (GOV)" userId="1d4f9111-f799-46f9-a156-450ce2adef11" providerId="ADAL" clId="{BC778FA1-A507-4CD2-B486-BA0A10C81035}" dt="2026-10-22T23:17:26.691" v="41" actId="962"/>
      <pc:docMkLst>
        <pc:docMk/>
      </pc:docMkLst>
      <pc:sldChg chg="modSp mod">
        <pc:chgData name="Lemon, Nerissa (GOV)" userId="1d4f9111-f799-46f9-a156-450ce2adef11" providerId="ADAL" clId="{BC778FA1-A507-4CD2-B486-BA0A10C81035}" dt="2026-10-22T23:11:34.973" v="32" actId="962"/>
        <pc:sldMkLst>
          <pc:docMk/>
          <pc:sldMk cId="3143298646" sldId="332"/>
        </pc:sldMkLst>
        <pc:picChg chg="mod">
          <ac:chgData name="Lemon, Nerissa (GOV)" userId="1d4f9111-f799-46f9-a156-450ce2adef11" providerId="ADAL" clId="{BC778FA1-A507-4CD2-B486-BA0A10C81035}" dt="2026-10-22T23:11:34.973" v="32" actId="962"/>
          <ac:picMkLst>
            <pc:docMk/>
            <pc:sldMk cId="3143298646" sldId="332"/>
            <ac:picMk id="5" creationId="{A77D1A8E-F00C-61E0-4165-ADAF11059FFE}"/>
          </ac:picMkLst>
        </pc:picChg>
      </pc:sldChg>
      <pc:sldChg chg="modSp">
        <pc:chgData name="Lemon, Nerissa (GOV)" userId="1d4f9111-f799-46f9-a156-450ce2adef11" providerId="ADAL" clId="{BC778FA1-A507-4CD2-B486-BA0A10C81035}" dt="2026-10-22T23:10:02.011" v="31" actId="962"/>
        <pc:sldMkLst>
          <pc:docMk/>
          <pc:sldMk cId="371707297" sldId="781"/>
        </pc:sldMkLst>
        <pc:graphicFrameChg chg="mod">
          <ac:chgData name="Lemon, Nerissa (GOV)" userId="1d4f9111-f799-46f9-a156-450ce2adef11" providerId="ADAL" clId="{BC778FA1-A507-4CD2-B486-BA0A10C81035}" dt="2026-10-22T23:10:02.011" v="31" actId="962"/>
          <ac:graphicFrameMkLst>
            <pc:docMk/>
            <pc:sldMk cId="371707297" sldId="781"/>
            <ac:graphicFrameMk id="5" creationId="{F4421DA6-B6F3-8258-56AD-5A953CEED6A1}"/>
          </ac:graphicFrameMkLst>
        </pc:graphicFrameChg>
      </pc:sldChg>
      <pc:sldChg chg="modSp mod">
        <pc:chgData name="Lemon, Nerissa (GOV)" userId="1d4f9111-f799-46f9-a156-450ce2adef11" providerId="ADAL" clId="{BC778FA1-A507-4CD2-B486-BA0A10C81035}" dt="2026-10-22T23:12:04.572" v="36" actId="962"/>
        <pc:sldMkLst>
          <pc:docMk/>
          <pc:sldMk cId="385721228" sldId="822"/>
        </pc:sldMkLst>
        <pc:picChg chg="mod">
          <ac:chgData name="Lemon, Nerissa (GOV)" userId="1d4f9111-f799-46f9-a156-450ce2adef11" providerId="ADAL" clId="{BC778FA1-A507-4CD2-B486-BA0A10C81035}" dt="2026-10-22T23:12:04.572" v="36" actId="962"/>
          <ac:picMkLst>
            <pc:docMk/>
            <pc:sldMk cId="385721228" sldId="822"/>
            <ac:picMk id="9" creationId="{BBE86B12-38AE-92CD-4F13-F9DE141363D1}"/>
          </ac:picMkLst>
        </pc:picChg>
      </pc:sldChg>
      <pc:sldChg chg="modSp mod">
        <pc:chgData name="Lemon, Nerissa (GOV)" userId="1d4f9111-f799-46f9-a156-450ce2adef11" providerId="ADAL" clId="{BC778FA1-A507-4CD2-B486-BA0A10C81035}" dt="2026-10-22T23:05:52.711" v="15" actId="207"/>
        <pc:sldMkLst>
          <pc:docMk/>
          <pc:sldMk cId="1110408017" sldId="830"/>
        </pc:sldMkLst>
        <pc:spChg chg="mod">
          <ac:chgData name="Lemon, Nerissa (GOV)" userId="1d4f9111-f799-46f9-a156-450ce2adef11" providerId="ADAL" clId="{BC778FA1-A507-4CD2-B486-BA0A10C81035}" dt="2026-10-22T23:05:52.711" v="15" actId="207"/>
          <ac:spMkLst>
            <pc:docMk/>
            <pc:sldMk cId="1110408017" sldId="830"/>
            <ac:spMk id="3" creationId="{04C3E502-D056-1962-5237-B940FA156AF2}"/>
          </ac:spMkLst>
        </pc:spChg>
      </pc:sldChg>
      <pc:sldChg chg="modSp mod">
        <pc:chgData name="Lemon, Nerissa (GOV)" userId="1d4f9111-f799-46f9-a156-450ce2adef11" providerId="ADAL" clId="{BC778FA1-A507-4CD2-B486-BA0A10C81035}" dt="2026-10-22T23:09:02.049" v="28" actId="13244"/>
        <pc:sldMkLst>
          <pc:docMk/>
          <pc:sldMk cId="1950521198" sldId="855"/>
        </pc:sldMkLst>
        <pc:spChg chg="ord">
          <ac:chgData name="Lemon, Nerissa (GOV)" userId="1d4f9111-f799-46f9-a156-450ce2adef11" providerId="ADAL" clId="{BC778FA1-A507-4CD2-B486-BA0A10C81035}" dt="2026-10-22T23:07:48.395" v="25" actId="13244"/>
          <ac:spMkLst>
            <pc:docMk/>
            <pc:sldMk cId="1950521198" sldId="855"/>
            <ac:spMk id="26" creationId="{E5D6D21E-700A-583B-3C9F-768F0F0AF884}"/>
          </ac:spMkLst>
        </pc:spChg>
        <pc:spChg chg="ord">
          <ac:chgData name="Lemon, Nerissa (GOV)" userId="1d4f9111-f799-46f9-a156-450ce2adef11" providerId="ADAL" clId="{BC778FA1-A507-4CD2-B486-BA0A10C81035}" dt="2026-10-22T23:07:32.202" v="24" actId="13244"/>
          <ac:spMkLst>
            <pc:docMk/>
            <pc:sldMk cId="1950521198" sldId="855"/>
            <ac:spMk id="37" creationId="{0B8B1511-FB26-58F6-6CF8-5ED814F6111B}"/>
          </ac:spMkLst>
        </pc:spChg>
        <pc:spChg chg="ord">
          <ac:chgData name="Lemon, Nerissa (GOV)" userId="1d4f9111-f799-46f9-a156-450ce2adef11" providerId="ADAL" clId="{BC778FA1-A507-4CD2-B486-BA0A10C81035}" dt="2026-10-22T23:07:57.081" v="26" actId="13244"/>
          <ac:spMkLst>
            <pc:docMk/>
            <pc:sldMk cId="1950521198" sldId="855"/>
            <ac:spMk id="49" creationId="{B5E9FE1B-2A92-70DF-D82C-3D88EA1A463E}"/>
          </ac:spMkLst>
        </pc:spChg>
        <pc:spChg chg="ord">
          <ac:chgData name="Lemon, Nerissa (GOV)" userId="1d4f9111-f799-46f9-a156-450ce2adef11" providerId="ADAL" clId="{BC778FA1-A507-4CD2-B486-BA0A10C81035}" dt="2026-10-22T23:09:02.049" v="28" actId="13244"/>
          <ac:spMkLst>
            <pc:docMk/>
            <pc:sldMk cId="1950521198" sldId="855"/>
            <ac:spMk id="80" creationId="{E564AA85-C6FC-9488-6D8A-8C53B3175755}"/>
          </ac:spMkLst>
        </pc:spChg>
        <pc:spChg chg="ord">
          <ac:chgData name="Lemon, Nerissa (GOV)" userId="1d4f9111-f799-46f9-a156-450ce2adef11" providerId="ADAL" clId="{BC778FA1-A507-4CD2-B486-BA0A10C81035}" dt="2026-10-22T23:08:14.499" v="27" actId="13244"/>
          <ac:spMkLst>
            <pc:docMk/>
            <pc:sldMk cId="1950521198" sldId="855"/>
            <ac:spMk id="92" creationId="{D7894700-2EAE-D5E9-33F5-9A930FDA61C3}"/>
          </ac:spMkLst>
        </pc:spChg>
      </pc:sldChg>
      <pc:sldChg chg="modSp">
        <pc:chgData name="Lemon, Nerissa (GOV)" userId="1d4f9111-f799-46f9-a156-450ce2adef11" providerId="ADAL" clId="{BC778FA1-A507-4CD2-B486-BA0A10C81035}" dt="2026-10-22T23:11:51.737" v="35" actId="962"/>
        <pc:sldMkLst>
          <pc:docMk/>
          <pc:sldMk cId="40940151" sldId="857"/>
        </pc:sldMkLst>
        <pc:graphicFrameChg chg="mod">
          <ac:chgData name="Lemon, Nerissa (GOV)" userId="1d4f9111-f799-46f9-a156-450ce2adef11" providerId="ADAL" clId="{BC778FA1-A507-4CD2-B486-BA0A10C81035}" dt="2026-10-22T23:11:51.737" v="35" actId="962"/>
          <ac:graphicFrameMkLst>
            <pc:docMk/>
            <pc:sldMk cId="40940151" sldId="857"/>
            <ac:graphicFrameMk id="77" creationId="{D29EDB36-9573-AFAA-E6F4-AF818BDB66EF}"/>
          </ac:graphicFrameMkLst>
        </pc:graphicFrameChg>
      </pc:sldChg>
      <pc:sldChg chg="modSp mod">
        <pc:chgData name="Lemon, Nerissa (GOV)" userId="1d4f9111-f799-46f9-a156-450ce2adef11" providerId="ADAL" clId="{BC778FA1-A507-4CD2-B486-BA0A10C81035}" dt="2026-10-22T23:06:06.288" v="23" actId="207"/>
        <pc:sldMkLst>
          <pc:docMk/>
          <pc:sldMk cId="648064035" sldId="858"/>
        </pc:sldMkLst>
        <pc:spChg chg="mod">
          <ac:chgData name="Lemon, Nerissa (GOV)" userId="1d4f9111-f799-46f9-a156-450ce2adef11" providerId="ADAL" clId="{BC778FA1-A507-4CD2-B486-BA0A10C81035}" dt="2026-10-22T23:06:06.288" v="23" actId="207"/>
          <ac:spMkLst>
            <pc:docMk/>
            <pc:sldMk cId="648064035" sldId="858"/>
            <ac:spMk id="3" creationId="{4574E926-0003-672B-E197-0A9D51E8C9C0}"/>
          </ac:spMkLst>
        </pc:spChg>
      </pc:sldChg>
      <pc:sldChg chg="modSp mod">
        <pc:chgData name="Lemon, Nerissa (GOV)" userId="1d4f9111-f799-46f9-a156-450ce2adef11" providerId="ADAL" clId="{BC778FA1-A507-4CD2-B486-BA0A10C81035}" dt="2026-10-22T23:13:47.554" v="38" actId="962"/>
        <pc:sldMkLst>
          <pc:docMk/>
          <pc:sldMk cId="1738269162" sldId="875"/>
        </pc:sldMkLst>
        <pc:picChg chg="mod">
          <ac:chgData name="Lemon, Nerissa (GOV)" userId="1d4f9111-f799-46f9-a156-450ce2adef11" providerId="ADAL" clId="{BC778FA1-A507-4CD2-B486-BA0A10C81035}" dt="2026-10-22T23:13:47.554" v="38" actId="962"/>
          <ac:picMkLst>
            <pc:docMk/>
            <pc:sldMk cId="1738269162" sldId="875"/>
            <ac:picMk id="5" creationId="{D8791C50-A8E9-517D-E33E-74D18A28875E}"/>
          </ac:picMkLst>
        </pc:picChg>
      </pc:sldChg>
      <pc:sldChg chg="modSp">
        <pc:chgData name="Lemon, Nerissa (GOV)" userId="1d4f9111-f799-46f9-a156-450ce2adef11" providerId="ADAL" clId="{BC778FA1-A507-4CD2-B486-BA0A10C81035}" dt="2026-10-22T23:17:26.691" v="41" actId="962"/>
        <pc:sldMkLst>
          <pc:docMk/>
          <pc:sldMk cId="1535676021" sldId="881"/>
        </pc:sldMkLst>
        <pc:graphicFrameChg chg="mod">
          <ac:chgData name="Lemon, Nerissa (GOV)" userId="1d4f9111-f799-46f9-a156-450ce2adef11" providerId="ADAL" clId="{BC778FA1-A507-4CD2-B486-BA0A10C81035}" dt="2026-10-22T23:17:26.691" v="41" actId="962"/>
          <ac:graphicFrameMkLst>
            <pc:docMk/>
            <pc:sldMk cId="1535676021" sldId="881"/>
            <ac:graphicFrameMk id="14" creationId="{154783CE-0FFE-8C0A-5D97-6DD8711A20A7}"/>
          </ac:graphicFrameMkLst>
        </pc:graphicFrameChg>
      </pc:sldChg>
      <pc:sldChg chg="modSp mod">
        <pc:chgData name="Lemon, Nerissa (GOV)" userId="1d4f9111-f799-46f9-a156-450ce2adef11" providerId="ADAL" clId="{BC778FA1-A507-4CD2-B486-BA0A10C81035}" dt="2026-10-22T23:16:33.273" v="39" actId="962"/>
        <pc:sldMkLst>
          <pc:docMk/>
          <pc:sldMk cId="1576216954" sldId="912"/>
        </pc:sldMkLst>
        <pc:picChg chg="mod">
          <ac:chgData name="Lemon, Nerissa (GOV)" userId="1d4f9111-f799-46f9-a156-450ce2adef11" providerId="ADAL" clId="{BC778FA1-A507-4CD2-B486-BA0A10C81035}" dt="2026-10-22T23:16:33.273" v="39" actId="962"/>
          <ac:picMkLst>
            <pc:docMk/>
            <pc:sldMk cId="1576216954" sldId="912"/>
            <ac:picMk id="5" creationId="{A012B1E4-614A-4458-3F9F-79B82FD81BD5}"/>
          </ac:picMkLst>
        </pc:picChg>
      </pc:sldChg>
      <pc:sldChg chg="modSp">
        <pc:chgData name="Lemon, Nerissa (GOV)" userId="1d4f9111-f799-46f9-a156-450ce2adef11" providerId="ADAL" clId="{BC778FA1-A507-4CD2-B486-BA0A10C81035}" dt="2026-10-22T23:13:14.106" v="37" actId="962"/>
        <pc:sldMkLst>
          <pc:docMk/>
          <pc:sldMk cId="2477278846" sldId="954"/>
        </pc:sldMkLst>
        <pc:graphicFrameChg chg="mod">
          <ac:chgData name="Lemon, Nerissa (GOV)" userId="1d4f9111-f799-46f9-a156-450ce2adef11" providerId="ADAL" clId="{BC778FA1-A507-4CD2-B486-BA0A10C81035}" dt="2026-10-22T23:13:14.106" v="37" actId="962"/>
          <ac:graphicFrameMkLst>
            <pc:docMk/>
            <pc:sldMk cId="2477278846" sldId="954"/>
            <ac:graphicFrameMk id="5" creationId="{0DA9EED4-268B-CB78-1E52-C699723A11C1}"/>
          </ac:graphicFrameMkLst>
        </pc:graphicFrameChg>
      </pc:sldChg>
    </pc:docChg>
  </pc:docChgLst>
</pc:chgInfo>
</file>

<file path=ppt/diagrams/_rels/data5.xml.rels><?xml version="1.0" encoding="UTF-8" standalone="yes"?>
<Relationships xmlns="http://schemas.openxmlformats.org/package/2006/relationships"><Relationship Id="rId1" Type="http://schemas.openxmlformats.org/officeDocument/2006/relationships/slide" Target="../slides/slide29.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4_4#1">
  <dgm:title val=""/>
  <dgm:desc val=""/>
  <dgm:catLst>
    <dgm:cat type="accent4" pri="11400"/>
  </dgm:catLst>
  <dgm:styleLbl name="node0">
    <dgm:fillClrLst meth="cycle">
      <a:schemeClr val="accent4">
        <a:shade val="60000"/>
      </a:schemeClr>
    </dgm:fillClrLst>
    <dgm:linClrLst meth="repeat">
      <a:schemeClr val="lt1"/>
    </dgm:linClrLst>
    <dgm:effectClrLst/>
    <dgm:txLinClrLst/>
    <dgm:txFillClrLst/>
    <dgm:txEffectClrLst/>
  </dgm:styleLbl>
  <dgm:styleLbl name="node1">
    <dgm:fillClrLst meth="cycle">
      <a:schemeClr val="accent4">
        <a:shade val="50000"/>
      </a:schemeClr>
      <a:schemeClr val="accent4">
        <a:tint val="55000"/>
      </a:schemeClr>
    </dgm:fillClrLst>
    <dgm:linClrLst meth="repeat">
      <a:schemeClr val="lt1"/>
    </dgm:linClrLst>
    <dgm:effectClrLst/>
    <dgm:txLinClrLst/>
    <dgm:txFillClrLst/>
    <dgm:txEffectClrLst/>
  </dgm:styleLbl>
  <dgm:styleLbl name="alignNode1">
    <dgm:fillClrLst meth="cycle">
      <a:schemeClr val="accent4">
        <a:shade val="50000"/>
      </a:schemeClr>
      <a:schemeClr val="accent4">
        <a:tint val="55000"/>
      </a:schemeClr>
    </dgm:fillClrLst>
    <dgm:linClrLst meth="cycle">
      <a:schemeClr val="accent4">
        <a:shade val="50000"/>
      </a:schemeClr>
      <a:schemeClr val="accent4">
        <a:tint val="55000"/>
      </a:schemeClr>
    </dgm:linClrLst>
    <dgm:effectClrLst/>
    <dgm:txLinClrLst/>
    <dgm:txFillClrLst/>
    <dgm:txEffectClrLst/>
  </dgm:styleLbl>
  <dgm:styleLbl name="lnNode1">
    <dgm:fillClrLst meth="cycle">
      <a:schemeClr val="accent4">
        <a:shade val="50000"/>
      </a:schemeClr>
      <a:schemeClr val="accent4">
        <a:tint val="55000"/>
      </a:schemeClr>
    </dgm:fillClrLst>
    <dgm:linClrLst meth="repeat">
      <a:schemeClr val="lt1"/>
    </dgm:linClrLst>
    <dgm:effectClrLst/>
    <dgm:txLinClrLst/>
    <dgm:txFillClrLst/>
    <dgm:txEffectClrLst/>
  </dgm:styleLbl>
  <dgm:styleLbl name="vennNode1">
    <dgm:fillClrLst meth="cycle">
      <a:schemeClr val="accent4">
        <a:shade val="80000"/>
        <a:alpha val="50000"/>
      </a:schemeClr>
      <a:schemeClr val="accent4">
        <a:tint val="50000"/>
        <a:alpha val="50000"/>
      </a:schemeClr>
    </dgm:fillClrLst>
    <dgm:linClrLst meth="repeat">
      <a:schemeClr val="lt1"/>
    </dgm:linClrLst>
    <dgm:effectClrLst/>
    <dgm:txLinClrLst/>
    <dgm:txFillClrLst/>
    <dgm:txEffectClrLst/>
  </dgm:styleLbl>
  <dgm:styleLbl name="node2">
    <dgm:fillClrLst>
      <a:schemeClr val="accent4">
        <a:shade val="80000"/>
      </a:schemeClr>
    </dgm:fillClrLst>
    <dgm:linClrLst meth="repeat">
      <a:schemeClr val="lt1"/>
    </dgm:linClrLst>
    <dgm:effectClrLst/>
    <dgm:txLinClrLst/>
    <dgm:txFillClrLst/>
    <dgm:txEffectClrLst/>
  </dgm:styleLbl>
  <dgm:styleLbl name="node3">
    <dgm:fillClrLst>
      <a:schemeClr val="accent4">
        <a:tint val="99000"/>
      </a:schemeClr>
    </dgm:fillClrLst>
    <dgm:linClrLst meth="repeat">
      <a:schemeClr val="lt1"/>
    </dgm:linClrLst>
    <dgm:effectClrLst/>
    <dgm:txLinClrLst/>
    <dgm:txFillClrLst/>
    <dgm:txEffectClrLst/>
  </dgm:styleLbl>
  <dgm:styleLbl name="node4">
    <dgm:fillClrLst>
      <a:schemeClr val="accent4">
        <a:tint val="70000"/>
      </a:schemeClr>
    </dgm:fillClrLst>
    <dgm:linClrLst meth="repeat">
      <a:schemeClr val="lt1"/>
    </dgm:linClrLst>
    <dgm:effectClrLst/>
    <dgm:txLinClrLst/>
    <dgm:txFillClrLst/>
    <dgm:txEffectClrLst/>
  </dgm:styleLbl>
  <dgm:styleLbl name="fgImgPlace1">
    <dgm:fillClrLst>
      <a:schemeClr val="accent4">
        <a:tint val="50000"/>
      </a:schemeClr>
      <a:schemeClr val="accent4">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dgm:txEffectClrLst/>
  </dgm:styleLbl>
  <dgm:styleLbl name="fgSibTrans2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dgm:txEffectClrLst/>
  </dgm:styleLbl>
  <dgm:styleLbl name="bgSibTrans2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dgm:txEffectClrLst/>
  </dgm:styleLbl>
  <dgm:styleLbl name="sibTrans1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shade val="80000"/>
      </a:schemeClr>
    </dgm:fillClrLst>
    <dgm:linClrLst meth="repeat">
      <a:schemeClr val="lt1"/>
    </dgm:linClrLst>
    <dgm:effectClrLst/>
    <dgm:txLinClrLst/>
    <dgm:txFillClrLst/>
    <dgm:txEffectClrLst/>
  </dgm:styleLbl>
  <dgm:styleLbl name="asst1">
    <dgm:fillClrLst meth="repeat">
      <a:schemeClr val="accent4">
        <a:shade val="80000"/>
      </a:schemeClr>
    </dgm:fillClrLst>
    <dgm:linClrLst meth="repeat">
      <a:schemeClr val="lt1"/>
    </dgm:linClrLst>
    <dgm:effectClrLst/>
    <dgm:txLinClrLst/>
    <dgm:txFillClrLst/>
    <dgm:txEffectClrLst/>
  </dgm:styleLbl>
  <dgm:styleLbl name="asst2">
    <dgm:fillClrLst>
      <a:schemeClr val="accent4">
        <a:tint val="90000"/>
      </a:schemeClr>
    </dgm:fillClrLst>
    <dgm:linClrLst meth="repeat">
      <a:schemeClr val="lt1"/>
    </dgm:linClrLst>
    <dgm:effectClrLst/>
    <dgm:txLinClrLst/>
    <dgm:txFillClrLst/>
    <dgm:txEffectClrLst/>
  </dgm:styleLbl>
  <dgm:styleLbl name="asst3">
    <dgm:fillClrLst>
      <a:schemeClr val="accent4">
        <a:tint val="70000"/>
      </a:schemeClr>
    </dgm:fillClrLst>
    <dgm:linClrLst meth="repeat">
      <a:schemeClr val="lt1"/>
    </dgm:linClrLst>
    <dgm:effectClrLst/>
    <dgm:txLinClrLst/>
    <dgm:txFillClrLst/>
    <dgm:txEffectClrLst/>
  </dgm:styleLbl>
  <dgm:styleLbl name="asst4">
    <dgm:fillClrLst>
      <a:schemeClr val="accent4">
        <a:tint val="50000"/>
      </a:schemeClr>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shade val="80000"/>
      </a:schemeClr>
    </dgm:linClrLst>
    <dgm:effectClrLst/>
    <dgm:txLinClrLst/>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dk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4">
        <a:tint val="90000"/>
      </a:schemeClr>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4">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55000"/>
      </a:schemeClr>
    </dgm:fillClrLst>
    <dgm:linClrLst meth="repeat">
      <a:schemeClr val="accent4">
        <a:alpha val="90000"/>
        <a:tint val="55000"/>
      </a:schemeClr>
    </dgm:linClrLst>
    <dgm:effectClrLst/>
    <dgm:txLinClrLst/>
    <dgm:txFillClrLst meth="repeat">
      <a:schemeClr val="dk1"/>
    </dgm:txFillClrLst>
    <dgm:txEffectClrLst/>
  </dgm:styleLbl>
  <dgm:styleLbl name="alignAccFollowNode1">
    <dgm:fillClrLst meth="repeat">
      <a:schemeClr val="accent4">
        <a:alpha val="90000"/>
        <a:tint val="55000"/>
      </a:schemeClr>
    </dgm:fillClrLst>
    <dgm:linClrLst meth="repeat">
      <a:schemeClr val="accent4">
        <a:alpha val="90000"/>
        <a:tint val="55000"/>
      </a:schemeClr>
    </dgm:linClrLst>
    <dgm:effectClrLst/>
    <dgm:txLinClrLst/>
    <dgm:txFillClrLst meth="repeat">
      <a:schemeClr val="dk1"/>
    </dgm:txFillClrLst>
    <dgm:txEffectClrLst/>
  </dgm:styleLbl>
  <dgm:styleLbl name="bgAccFollowNode1">
    <dgm:fillClrLst meth="repeat">
      <a:schemeClr val="accent4">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50000"/>
      </a:schemeClr>
    </dgm:linClrLst>
    <dgm:effectClrLst/>
    <dgm:txLinClrLst/>
    <dgm:txFillClrLst meth="repeat">
      <a:schemeClr val="dk1"/>
    </dgm:txFillClrLst>
    <dgm:txEffectClrLst/>
  </dgm:styleLbl>
  <dgm:styleLbl name="bgShp">
    <dgm:fillClrLst meth="repeat">
      <a:schemeClr val="accent4">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55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5#1">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5_3#1">
  <dgm:title val=""/>
  <dgm:desc val=""/>
  <dgm:catLst>
    <dgm:cat type="accent5" pri="11300"/>
  </dgm:catLst>
  <dgm:styleLbl name="node0">
    <dgm:fillClrLst meth="repeat">
      <a:schemeClr val="accent5">
        <a:shade val="80000"/>
      </a:schemeClr>
    </dgm:fillClrLst>
    <dgm:linClrLst meth="repeat">
      <a:schemeClr val="lt1"/>
    </dgm:linClrLst>
    <dgm:effectClrLst/>
    <dgm:txLinClrLst/>
    <dgm:txFillClrLst/>
    <dgm:txEffectClrLst/>
  </dgm:styleLbl>
  <dgm:styleLbl name="node1">
    <dgm:fillClrLst>
      <a:schemeClr val="accent5">
        <a:shade val="80000"/>
      </a:schemeClr>
      <a:schemeClr val="accent5">
        <a:tint val="70000"/>
      </a:schemeClr>
    </dgm:fillClrLst>
    <dgm:linClrLst meth="repeat">
      <a:schemeClr val="lt1"/>
    </dgm:linClrLst>
    <dgm:effectClrLst/>
    <dgm:txLinClrLst/>
    <dgm:txFillClrLst/>
    <dgm:txEffectClrLst/>
  </dgm:styleLbl>
  <dgm:styleLbl name="alignNode1">
    <dgm:fillClrLst>
      <a:schemeClr val="accent5">
        <a:shade val="80000"/>
      </a:schemeClr>
      <a:schemeClr val="accent5">
        <a:tint val="70000"/>
      </a:schemeClr>
    </dgm:fillClrLst>
    <dgm:linClrLst>
      <a:schemeClr val="accent5">
        <a:shade val="80000"/>
      </a:schemeClr>
      <a:schemeClr val="accent5">
        <a:tint val="70000"/>
      </a:schemeClr>
    </dgm:linClrLst>
    <dgm:effectClrLst/>
    <dgm:txLinClrLst/>
    <dgm:txFillClrLst/>
    <dgm:txEffectClrLst/>
  </dgm:styleLbl>
  <dgm:styleLbl name="lnNode1">
    <dgm:fillClrLst>
      <a:schemeClr val="accent5">
        <a:shade val="80000"/>
      </a:schemeClr>
      <a:schemeClr val="accent5">
        <a:tint val="70000"/>
      </a:schemeClr>
    </dgm:fillClrLst>
    <dgm:linClrLst meth="repeat">
      <a:schemeClr val="lt1"/>
    </dgm:linClrLst>
    <dgm:effectClrLst/>
    <dgm:txLinClrLst/>
    <dgm:txFillClrLst/>
    <dgm:txEffectClrLst/>
  </dgm:styleLbl>
  <dgm:styleLbl name="vennNode1">
    <dgm:fillClrLst>
      <a:schemeClr val="accent5">
        <a:shade val="80000"/>
        <a:alpha val="50000"/>
      </a:schemeClr>
      <a:schemeClr val="accent5">
        <a:tint val="70000"/>
        <a:alpha val="50000"/>
      </a:schemeClr>
    </dgm:fillClrLst>
    <dgm:linClrLst meth="repeat">
      <a:schemeClr val="lt1"/>
    </dgm:linClrLst>
    <dgm:effectClrLst/>
    <dgm:txLinClrLst/>
    <dgm:txFillClrLst/>
    <dgm:txEffectClrLst/>
  </dgm:styleLbl>
  <dgm:styleLbl name="node2">
    <dgm:fillClrLst>
      <a:schemeClr val="accent5">
        <a:tint val="99000"/>
      </a:schemeClr>
    </dgm:fillClrLst>
    <dgm:linClrLst meth="repeat">
      <a:schemeClr val="lt1"/>
    </dgm:linClrLst>
    <dgm:effectClrLst/>
    <dgm:txLinClrLst/>
    <dgm:txFillClrLst/>
    <dgm:txEffectClrLst/>
  </dgm:styleLbl>
  <dgm:styleLbl name="node3">
    <dgm:fillClrLst>
      <a:schemeClr val="accent5">
        <a:tint val="80000"/>
      </a:schemeClr>
    </dgm:fillClrLst>
    <dgm:linClrLst meth="repeat">
      <a:schemeClr val="lt1"/>
    </dgm:linClrLst>
    <dgm:effectClrLst/>
    <dgm:txLinClrLst/>
    <dgm:txFillClrLst/>
    <dgm:txEffectClrLst/>
  </dgm:styleLbl>
  <dgm:styleLbl name="node4">
    <dgm:fillClrLst>
      <a:schemeClr val="accent5">
        <a:tint val="70000"/>
      </a:schemeClr>
    </dgm:fillClrLst>
    <dgm:linClrLst meth="repeat">
      <a:schemeClr val="lt1"/>
    </dgm:linClrLst>
    <dgm:effectClrLst/>
    <dgm:txLinClrLst/>
    <dgm:txFillClrLst/>
    <dgm:txEffectClrLst/>
  </dgm:styleLbl>
  <dgm:styleLbl name="f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dgm:txEffectClrLst/>
  </dgm:styleLbl>
  <dgm:styleLbl name="fg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lt1"/>
    </dgm:txFillClrLst>
    <dgm:txEffectClrLst/>
  </dgm:styleLbl>
  <dgm:styleLbl name="bg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lt1"/>
    </dgm:txFillClrLst>
    <dgm:txEffectClrLst/>
  </dgm:styleLbl>
  <dgm:styleLbl name="sibTrans1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shade val="80000"/>
      </a:schemeClr>
    </dgm:fillClrLst>
    <dgm:linClrLst meth="repeat">
      <a:schemeClr val="lt1"/>
    </dgm:linClrLst>
    <dgm:effectClrLst/>
    <dgm:txLinClrLst/>
    <dgm:txFillClrLst/>
    <dgm:txEffectClrLst/>
  </dgm:styleLbl>
  <dgm:styleLbl name="asst1">
    <dgm:fillClrLst meth="repeat">
      <a:schemeClr val="accent5">
        <a:shade val="80000"/>
      </a:schemeClr>
    </dgm:fillClrLst>
    <dgm:linClrLst meth="repeat">
      <a:schemeClr val="lt1"/>
    </dgm:linClrLst>
    <dgm:effectClrLst/>
    <dgm:txLinClrLst/>
    <dgm:txFillClrLst/>
    <dgm:txEffectClrLst/>
  </dgm:styleLbl>
  <dgm:styleLbl name="asst2">
    <dgm:fillClrLst>
      <a:schemeClr val="accent5">
        <a:tint val="99000"/>
      </a:schemeClr>
    </dgm:fillClrLst>
    <dgm:linClrLst meth="repeat">
      <a:schemeClr val="lt1"/>
    </dgm:linClrLst>
    <dgm:effectClrLst/>
    <dgm:txLinClrLst/>
    <dgm:txFillClrLst/>
    <dgm:txEffectClrLst/>
  </dgm:styleLbl>
  <dgm:styleLbl name="asst3">
    <dgm:fillClrLst>
      <a:schemeClr val="accent5">
        <a:tint val="80000"/>
      </a:schemeClr>
    </dgm:fillClrLst>
    <dgm:linClrLst meth="repeat">
      <a:schemeClr val="lt1"/>
    </dgm:linClrLst>
    <dgm:effectClrLst/>
    <dgm:txLinClrLst/>
    <dgm:txFillClrLst/>
    <dgm:txEffectClrLst/>
  </dgm:styleLbl>
  <dgm:styleLbl name="asst4">
    <dgm:fillClrLst>
      <a:schemeClr val="accent5">
        <a:tint val="70000"/>
      </a:schemeClr>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lt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9000"/>
      </a:schemeClr>
    </dgm:fillClrLst>
    <dgm:linClrLst meth="repeat">
      <a:schemeClr val="accent5">
        <a:tint val="99000"/>
      </a:schemeClr>
    </dgm:linClrLst>
    <dgm:effectClrLst/>
    <dgm:txLinClrLst/>
    <dgm:txFillClrLst meth="repeat">
      <a:schemeClr val="tx1"/>
    </dgm:txFillClrLst>
    <dgm:txEffectClrLst/>
  </dgm:styleLbl>
  <dgm:styleLbl name="parChTrans1D3">
    <dgm:fillClrLst meth="repeat">
      <a:schemeClr val="accent5">
        <a:tint val="80000"/>
      </a:schemeClr>
    </dgm:fillClrLst>
    <dgm:linClrLst meth="repeat">
      <a:schemeClr val="accent5">
        <a:tint val="80000"/>
      </a:schemeClr>
    </dgm:linClrLst>
    <dgm:effectClrLst/>
    <dgm:txLinClrLst/>
    <dgm:txFillClrLst meth="repeat">
      <a:schemeClr val="tx1"/>
    </dgm:txFillClrLst>
    <dgm:txEffectClrLst/>
  </dgm:styleLbl>
  <dgm:styleLbl name="parChTrans1D4">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5">
        <a:shade val="80000"/>
      </a:schemeClr>
      <a:schemeClr val="accent5">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2#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BE1335E-E5E5-453F-88FD-563C6AC0217C}"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30CFD33F-02F6-4B5E-8089-7840BA656A97}">
      <dgm:prSet/>
      <dgm:spPr>
        <a:solidFill>
          <a:schemeClr val="bg2">
            <a:lumMod val="50000"/>
            <a:lumOff val="50000"/>
          </a:schemeClr>
        </a:solidFill>
      </dgm:spPr>
      <dgm:t>
        <a:bodyPr/>
        <a:lstStyle/>
        <a:p>
          <a:r>
            <a:rPr lang="en-US" dirty="0"/>
            <a:t>Who</a:t>
          </a:r>
        </a:p>
      </dgm:t>
    </dgm:pt>
    <dgm:pt modelId="{D5556EC9-D4F2-43DF-8DA2-A1A29601E1CA}" type="parTrans" cxnId="{816F9077-128B-4DE1-A84F-BFB1C8A7144B}">
      <dgm:prSet/>
      <dgm:spPr/>
      <dgm:t>
        <a:bodyPr/>
        <a:lstStyle/>
        <a:p>
          <a:endParaRPr lang="en-US"/>
        </a:p>
      </dgm:t>
    </dgm:pt>
    <dgm:pt modelId="{CEA133E8-7752-4933-A809-AB197A509207}" type="sibTrans" cxnId="{816F9077-128B-4DE1-A84F-BFB1C8A7144B}">
      <dgm:prSet phldrT="01" phldr="0"/>
      <dgm:spPr/>
      <dgm:t>
        <a:bodyPr/>
        <a:lstStyle/>
        <a:p>
          <a:endParaRPr lang="en-US"/>
        </a:p>
      </dgm:t>
    </dgm:pt>
    <dgm:pt modelId="{11C033FB-EB0E-462E-B2EA-43D827E669DA}">
      <dgm:prSet/>
      <dgm:spPr>
        <a:solidFill>
          <a:schemeClr val="bg2">
            <a:lumMod val="50000"/>
            <a:lumOff val="50000"/>
          </a:schemeClr>
        </a:solidFill>
      </dgm:spPr>
      <dgm:t>
        <a:bodyPr/>
        <a:lstStyle/>
        <a:p>
          <a:r>
            <a:rPr lang="en-US" dirty="0"/>
            <a:t>What</a:t>
          </a:r>
        </a:p>
      </dgm:t>
    </dgm:pt>
    <dgm:pt modelId="{5AC4039B-C890-43EB-84DA-7F4CDEA06B40}" type="parTrans" cxnId="{334AB6E3-2CC2-4B1A-9B34-29C4E5152814}">
      <dgm:prSet/>
      <dgm:spPr/>
      <dgm:t>
        <a:bodyPr/>
        <a:lstStyle/>
        <a:p>
          <a:endParaRPr lang="en-US"/>
        </a:p>
      </dgm:t>
    </dgm:pt>
    <dgm:pt modelId="{63C05E48-4836-43A5-ACB5-5AD185BBBB80}" type="sibTrans" cxnId="{334AB6E3-2CC2-4B1A-9B34-29C4E5152814}">
      <dgm:prSet phldrT="02" phldr="0"/>
      <dgm:spPr/>
      <dgm:t>
        <a:bodyPr/>
        <a:lstStyle/>
        <a:p>
          <a:endParaRPr lang="en-US"/>
        </a:p>
      </dgm:t>
    </dgm:pt>
    <dgm:pt modelId="{ADD4DB8D-3569-4B37-B502-E85F05DFD6DE}">
      <dgm:prSet/>
      <dgm:spPr>
        <a:solidFill>
          <a:schemeClr val="bg2">
            <a:lumMod val="50000"/>
            <a:lumOff val="50000"/>
          </a:schemeClr>
        </a:solidFill>
      </dgm:spPr>
      <dgm:t>
        <a:bodyPr/>
        <a:lstStyle/>
        <a:p>
          <a:r>
            <a:rPr lang="en-US" dirty="0"/>
            <a:t>Why </a:t>
          </a:r>
        </a:p>
      </dgm:t>
    </dgm:pt>
    <dgm:pt modelId="{CBE01092-0ED5-4D5D-906C-8376B277A2DF}" type="parTrans" cxnId="{CA9CCFE1-5B67-49CF-B79A-08A4ACD3FCE7}">
      <dgm:prSet/>
      <dgm:spPr/>
      <dgm:t>
        <a:bodyPr/>
        <a:lstStyle/>
        <a:p>
          <a:endParaRPr lang="en-US"/>
        </a:p>
      </dgm:t>
    </dgm:pt>
    <dgm:pt modelId="{0551C8CE-465A-4137-A214-1DBAE98E1452}" type="sibTrans" cxnId="{CA9CCFE1-5B67-49CF-B79A-08A4ACD3FCE7}">
      <dgm:prSet phldrT="03" phldr="0"/>
      <dgm:spPr/>
      <dgm:t>
        <a:bodyPr/>
        <a:lstStyle/>
        <a:p>
          <a:endParaRPr lang="en-US"/>
        </a:p>
      </dgm:t>
    </dgm:pt>
    <dgm:pt modelId="{AE5A84EA-DA79-4885-AB39-0FCC7B8225CA}">
      <dgm:prSet/>
      <dgm:spPr>
        <a:solidFill>
          <a:schemeClr val="bg2">
            <a:lumMod val="50000"/>
            <a:lumOff val="50000"/>
          </a:schemeClr>
        </a:solidFill>
      </dgm:spPr>
      <dgm:t>
        <a:bodyPr/>
        <a:lstStyle/>
        <a:p>
          <a:r>
            <a:rPr lang="en-US" dirty="0"/>
            <a:t>How</a:t>
          </a:r>
        </a:p>
      </dgm:t>
    </dgm:pt>
    <dgm:pt modelId="{49DA47DC-3AF4-43E0-8397-45654DFA47C9}" type="parTrans" cxnId="{966DB254-3907-4EAD-94FB-18DF1304F6C2}">
      <dgm:prSet/>
      <dgm:spPr/>
      <dgm:t>
        <a:bodyPr/>
        <a:lstStyle/>
        <a:p>
          <a:endParaRPr lang="en-US"/>
        </a:p>
      </dgm:t>
    </dgm:pt>
    <dgm:pt modelId="{EA1EF938-BC78-4794-A0F0-849241C6BCA5}" type="sibTrans" cxnId="{966DB254-3907-4EAD-94FB-18DF1304F6C2}">
      <dgm:prSet phldrT="04" phldr="0"/>
      <dgm:spPr/>
      <dgm:t>
        <a:bodyPr/>
        <a:lstStyle/>
        <a:p>
          <a:endParaRPr lang="en-US"/>
        </a:p>
      </dgm:t>
    </dgm:pt>
    <dgm:pt modelId="{214A5146-F394-46C3-940A-9ED454BFD68D}">
      <dgm:prSet/>
      <dgm:spPr>
        <a:solidFill>
          <a:schemeClr val="bg2">
            <a:lumMod val="50000"/>
            <a:lumOff val="50000"/>
          </a:schemeClr>
        </a:solidFill>
      </dgm:spPr>
      <dgm:t>
        <a:bodyPr/>
        <a:lstStyle/>
        <a:p>
          <a:r>
            <a:rPr lang="en-US" dirty="0"/>
            <a:t>Results</a:t>
          </a:r>
        </a:p>
      </dgm:t>
    </dgm:pt>
    <dgm:pt modelId="{E879CA13-B422-415D-BB43-4AAFFB7C04D2}" type="parTrans" cxnId="{B2DC9232-6225-4C23-BC4C-129B59D3C99A}">
      <dgm:prSet/>
      <dgm:spPr/>
      <dgm:t>
        <a:bodyPr/>
        <a:lstStyle/>
        <a:p>
          <a:endParaRPr lang="en-US"/>
        </a:p>
      </dgm:t>
    </dgm:pt>
    <dgm:pt modelId="{120DF21A-837D-4701-8808-6CCF98110E34}" type="sibTrans" cxnId="{B2DC9232-6225-4C23-BC4C-129B59D3C99A}">
      <dgm:prSet phldrT="05" phldr="0"/>
      <dgm:spPr/>
      <dgm:t>
        <a:bodyPr/>
        <a:lstStyle/>
        <a:p>
          <a:endParaRPr lang="en-US"/>
        </a:p>
      </dgm:t>
    </dgm:pt>
    <dgm:pt modelId="{992FA239-6D7F-4312-8AB6-BF83EFE19D22}">
      <dgm:prSet/>
      <dgm:spPr>
        <a:solidFill>
          <a:schemeClr val="bg2">
            <a:lumMod val="50000"/>
            <a:lumOff val="50000"/>
          </a:schemeClr>
        </a:solidFill>
      </dgm:spPr>
      <dgm:t>
        <a:bodyPr/>
        <a:lstStyle/>
        <a:p>
          <a:r>
            <a:rPr lang="en-US" dirty="0"/>
            <a:t>Next steps</a:t>
          </a:r>
        </a:p>
      </dgm:t>
    </dgm:pt>
    <dgm:pt modelId="{A24E7CAD-CAC4-44BF-804A-878D1E8D4097}" type="parTrans" cxnId="{24A6BEE6-8E3C-446D-8D80-711154E57640}">
      <dgm:prSet/>
      <dgm:spPr/>
      <dgm:t>
        <a:bodyPr/>
        <a:lstStyle/>
        <a:p>
          <a:endParaRPr lang="en-US"/>
        </a:p>
      </dgm:t>
    </dgm:pt>
    <dgm:pt modelId="{153EB48B-F411-4B0B-8DD4-14BF0A6EF0A8}" type="sibTrans" cxnId="{24A6BEE6-8E3C-446D-8D80-711154E57640}">
      <dgm:prSet phldrT="06" phldr="0"/>
      <dgm:spPr/>
      <dgm:t>
        <a:bodyPr/>
        <a:lstStyle/>
        <a:p>
          <a:endParaRPr lang="en-US"/>
        </a:p>
      </dgm:t>
    </dgm:pt>
    <dgm:pt modelId="{9CAA515B-D50A-44C3-B95E-6808A38CA4B6}" type="pres">
      <dgm:prSet presAssocID="{5BE1335E-E5E5-453F-88FD-563C6AC0217C}" presName="diagram" presStyleCnt="0">
        <dgm:presLayoutVars>
          <dgm:dir/>
          <dgm:resizeHandles val="exact"/>
        </dgm:presLayoutVars>
      </dgm:prSet>
      <dgm:spPr/>
    </dgm:pt>
    <dgm:pt modelId="{C6698BCE-81DE-4F2F-AA15-6D0105BB20A9}" type="pres">
      <dgm:prSet presAssocID="{30CFD33F-02F6-4B5E-8089-7840BA656A97}" presName="node" presStyleLbl="node1" presStyleIdx="0" presStyleCnt="6">
        <dgm:presLayoutVars>
          <dgm:bulletEnabled val="1"/>
        </dgm:presLayoutVars>
      </dgm:prSet>
      <dgm:spPr/>
    </dgm:pt>
    <dgm:pt modelId="{875EBD73-6CE1-470E-B610-A69B2394788A}" type="pres">
      <dgm:prSet presAssocID="{CEA133E8-7752-4933-A809-AB197A509207}" presName="sibTrans" presStyleCnt="0"/>
      <dgm:spPr/>
    </dgm:pt>
    <dgm:pt modelId="{EE4EF2A3-56FA-409B-A305-8E8F8AD863E5}" type="pres">
      <dgm:prSet presAssocID="{11C033FB-EB0E-462E-B2EA-43D827E669DA}" presName="node" presStyleLbl="node1" presStyleIdx="1" presStyleCnt="6">
        <dgm:presLayoutVars>
          <dgm:bulletEnabled val="1"/>
        </dgm:presLayoutVars>
      </dgm:prSet>
      <dgm:spPr/>
    </dgm:pt>
    <dgm:pt modelId="{C967DE5F-5F37-4B05-8427-1714F6611608}" type="pres">
      <dgm:prSet presAssocID="{63C05E48-4836-43A5-ACB5-5AD185BBBB80}" presName="sibTrans" presStyleCnt="0"/>
      <dgm:spPr/>
    </dgm:pt>
    <dgm:pt modelId="{B2D63486-E51B-41EA-99E9-4502C0F3A704}" type="pres">
      <dgm:prSet presAssocID="{ADD4DB8D-3569-4B37-B502-E85F05DFD6DE}" presName="node" presStyleLbl="node1" presStyleIdx="2" presStyleCnt="6">
        <dgm:presLayoutVars>
          <dgm:bulletEnabled val="1"/>
        </dgm:presLayoutVars>
      </dgm:prSet>
      <dgm:spPr/>
    </dgm:pt>
    <dgm:pt modelId="{BE2EE7B6-9BE3-4FB0-9ACD-56FED6C9228B}" type="pres">
      <dgm:prSet presAssocID="{0551C8CE-465A-4137-A214-1DBAE98E1452}" presName="sibTrans" presStyleCnt="0"/>
      <dgm:spPr/>
    </dgm:pt>
    <dgm:pt modelId="{35538DED-6288-4C25-A30E-1CDA81B58FE0}" type="pres">
      <dgm:prSet presAssocID="{AE5A84EA-DA79-4885-AB39-0FCC7B8225CA}" presName="node" presStyleLbl="node1" presStyleIdx="3" presStyleCnt="6">
        <dgm:presLayoutVars>
          <dgm:bulletEnabled val="1"/>
        </dgm:presLayoutVars>
      </dgm:prSet>
      <dgm:spPr/>
    </dgm:pt>
    <dgm:pt modelId="{18CAE436-D044-40ED-B5DD-D5A8195747C5}" type="pres">
      <dgm:prSet presAssocID="{EA1EF938-BC78-4794-A0F0-849241C6BCA5}" presName="sibTrans" presStyleCnt="0"/>
      <dgm:spPr/>
    </dgm:pt>
    <dgm:pt modelId="{3752EE71-1996-4DFA-A9A1-3B9D5CA603A6}" type="pres">
      <dgm:prSet presAssocID="{214A5146-F394-46C3-940A-9ED454BFD68D}" presName="node" presStyleLbl="node1" presStyleIdx="4" presStyleCnt="6">
        <dgm:presLayoutVars>
          <dgm:bulletEnabled val="1"/>
        </dgm:presLayoutVars>
      </dgm:prSet>
      <dgm:spPr/>
    </dgm:pt>
    <dgm:pt modelId="{1EB6D676-84B2-40AF-9B5F-2440CB1B6A2A}" type="pres">
      <dgm:prSet presAssocID="{120DF21A-837D-4701-8808-6CCF98110E34}" presName="sibTrans" presStyleCnt="0"/>
      <dgm:spPr/>
    </dgm:pt>
    <dgm:pt modelId="{431CBDC7-BA1C-4984-B102-2F797C69F2E9}" type="pres">
      <dgm:prSet presAssocID="{992FA239-6D7F-4312-8AB6-BF83EFE19D22}" presName="node" presStyleLbl="node1" presStyleIdx="5" presStyleCnt="6">
        <dgm:presLayoutVars>
          <dgm:bulletEnabled val="1"/>
        </dgm:presLayoutVars>
      </dgm:prSet>
      <dgm:spPr/>
    </dgm:pt>
  </dgm:ptLst>
  <dgm:cxnLst>
    <dgm:cxn modelId="{B2DC9232-6225-4C23-BC4C-129B59D3C99A}" srcId="{5BE1335E-E5E5-453F-88FD-563C6AC0217C}" destId="{214A5146-F394-46C3-940A-9ED454BFD68D}" srcOrd="4" destOrd="0" parTransId="{E879CA13-B422-415D-BB43-4AAFFB7C04D2}" sibTransId="{120DF21A-837D-4701-8808-6CCF98110E34}"/>
    <dgm:cxn modelId="{40FC0438-8AFF-4D0F-AE8F-859D02708977}" type="presOf" srcId="{214A5146-F394-46C3-940A-9ED454BFD68D}" destId="{3752EE71-1996-4DFA-A9A1-3B9D5CA603A6}" srcOrd="0" destOrd="0" presId="urn:microsoft.com/office/officeart/2005/8/layout/default"/>
    <dgm:cxn modelId="{3D175C53-BD0B-436B-A93C-70B4891422C7}" type="presOf" srcId="{AE5A84EA-DA79-4885-AB39-0FCC7B8225CA}" destId="{35538DED-6288-4C25-A30E-1CDA81B58FE0}" srcOrd="0" destOrd="0" presId="urn:microsoft.com/office/officeart/2005/8/layout/default"/>
    <dgm:cxn modelId="{966DB254-3907-4EAD-94FB-18DF1304F6C2}" srcId="{5BE1335E-E5E5-453F-88FD-563C6AC0217C}" destId="{AE5A84EA-DA79-4885-AB39-0FCC7B8225CA}" srcOrd="3" destOrd="0" parTransId="{49DA47DC-3AF4-43E0-8397-45654DFA47C9}" sibTransId="{EA1EF938-BC78-4794-A0F0-849241C6BCA5}"/>
    <dgm:cxn modelId="{FB1CF454-5F3B-4BA0-B43C-A83CCD1ED7B7}" type="presOf" srcId="{30CFD33F-02F6-4B5E-8089-7840BA656A97}" destId="{C6698BCE-81DE-4F2F-AA15-6D0105BB20A9}" srcOrd="0" destOrd="0" presId="urn:microsoft.com/office/officeart/2005/8/layout/default"/>
    <dgm:cxn modelId="{816F9077-128B-4DE1-A84F-BFB1C8A7144B}" srcId="{5BE1335E-E5E5-453F-88FD-563C6AC0217C}" destId="{30CFD33F-02F6-4B5E-8089-7840BA656A97}" srcOrd="0" destOrd="0" parTransId="{D5556EC9-D4F2-43DF-8DA2-A1A29601E1CA}" sibTransId="{CEA133E8-7752-4933-A809-AB197A509207}"/>
    <dgm:cxn modelId="{17F9275A-97CA-4230-9D35-5FEB57FA9473}" type="presOf" srcId="{992FA239-6D7F-4312-8AB6-BF83EFE19D22}" destId="{431CBDC7-BA1C-4984-B102-2F797C69F2E9}" srcOrd="0" destOrd="0" presId="urn:microsoft.com/office/officeart/2005/8/layout/default"/>
    <dgm:cxn modelId="{4A882EB2-6B87-4153-A2B6-10DBD9FFACD5}" type="presOf" srcId="{11C033FB-EB0E-462E-B2EA-43D827E669DA}" destId="{EE4EF2A3-56FA-409B-A305-8E8F8AD863E5}" srcOrd="0" destOrd="0" presId="urn:microsoft.com/office/officeart/2005/8/layout/default"/>
    <dgm:cxn modelId="{B6341CC0-2534-4043-95C2-A83D15A94583}" type="presOf" srcId="{ADD4DB8D-3569-4B37-B502-E85F05DFD6DE}" destId="{B2D63486-E51B-41EA-99E9-4502C0F3A704}" srcOrd="0" destOrd="0" presId="urn:microsoft.com/office/officeart/2005/8/layout/default"/>
    <dgm:cxn modelId="{CA9CCFE1-5B67-49CF-B79A-08A4ACD3FCE7}" srcId="{5BE1335E-E5E5-453F-88FD-563C6AC0217C}" destId="{ADD4DB8D-3569-4B37-B502-E85F05DFD6DE}" srcOrd="2" destOrd="0" parTransId="{CBE01092-0ED5-4D5D-906C-8376B277A2DF}" sibTransId="{0551C8CE-465A-4137-A214-1DBAE98E1452}"/>
    <dgm:cxn modelId="{93B5F3E1-987F-484B-962D-20D5BBF0FE3D}" type="presOf" srcId="{5BE1335E-E5E5-453F-88FD-563C6AC0217C}" destId="{9CAA515B-D50A-44C3-B95E-6808A38CA4B6}" srcOrd="0" destOrd="0" presId="urn:microsoft.com/office/officeart/2005/8/layout/default"/>
    <dgm:cxn modelId="{334AB6E3-2CC2-4B1A-9B34-29C4E5152814}" srcId="{5BE1335E-E5E5-453F-88FD-563C6AC0217C}" destId="{11C033FB-EB0E-462E-B2EA-43D827E669DA}" srcOrd="1" destOrd="0" parTransId="{5AC4039B-C890-43EB-84DA-7F4CDEA06B40}" sibTransId="{63C05E48-4836-43A5-ACB5-5AD185BBBB80}"/>
    <dgm:cxn modelId="{24A6BEE6-8E3C-446D-8D80-711154E57640}" srcId="{5BE1335E-E5E5-453F-88FD-563C6AC0217C}" destId="{992FA239-6D7F-4312-8AB6-BF83EFE19D22}" srcOrd="5" destOrd="0" parTransId="{A24E7CAD-CAC4-44BF-804A-878D1E8D4097}" sibTransId="{153EB48B-F411-4B0B-8DD4-14BF0A6EF0A8}"/>
    <dgm:cxn modelId="{DDF07E44-59EF-4C5F-BE4A-595EF084F78F}" type="presParOf" srcId="{9CAA515B-D50A-44C3-B95E-6808A38CA4B6}" destId="{C6698BCE-81DE-4F2F-AA15-6D0105BB20A9}" srcOrd="0" destOrd="0" presId="urn:microsoft.com/office/officeart/2005/8/layout/default"/>
    <dgm:cxn modelId="{DA827760-F2E4-4541-8B22-AF782FCA074C}" type="presParOf" srcId="{9CAA515B-D50A-44C3-B95E-6808A38CA4B6}" destId="{875EBD73-6CE1-470E-B610-A69B2394788A}" srcOrd="1" destOrd="0" presId="urn:microsoft.com/office/officeart/2005/8/layout/default"/>
    <dgm:cxn modelId="{BB7806F8-5811-4E59-892F-ADA2EF3106ED}" type="presParOf" srcId="{9CAA515B-D50A-44C3-B95E-6808A38CA4B6}" destId="{EE4EF2A3-56FA-409B-A305-8E8F8AD863E5}" srcOrd="2" destOrd="0" presId="urn:microsoft.com/office/officeart/2005/8/layout/default"/>
    <dgm:cxn modelId="{5E970A9B-ECA9-44A9-BE96-1E06A505B045}" type="presParOf" srcId="{9CAA515B-D50A-44C3-B95E-6808A38CA4B6}" destId="{C967DE5F-5F37-4B05-8427-1714F6611608}" srcOrd="3" destOrd="0" presId="urn:microsoft.com/office/officeart/2005/8/layout/default"/>
    <dgm:cxn modelId="{DD3942B3-7B3C-42A0-BFC6-0E08101AA2D8}" type="presParOf" srcId="{9CAA515B-D50A-44C3-B95E-6808A38CA4B6}" destId="{B2D63486-E51B-41EA-99E9-4502C0F3A704}" srcOrd="4" destOrd="0" presId="urn:microsoft.com/office/officeart/2005/8/layout/default"/>
    <dgm:cxn modelId="{C2982A68-3CBF-409A-B2F2-C1DB7E545758}" type="presParOf" srcId="{9CAA515B-D50A-44C3-B95E-6808A38CA4B6}" destId="{BE2EE7B6-9BE3-4FB0-9ACD-56FED6C9228B}" srcOrd="5" destOrd="0" presId="urn:microsoft.com/office/officeart/2005/8/layout/default"/>
    <dgm:cxn modelId="{5B28C63B-92B8-499C-9A7E-952E4448DD59}" type="presParOf" srcId="{9CAA515B-D50A-44C3-B95E-6808A38CA4B6}" destId="{35538DED-6288-4C25-A30E-1CDA81B58FE0}" srcOrd="6" destOrd="0" presId="urn:microsoft.com/office/officeart/2005/8/layout/default"/>
    <dgm:cxn modelId="{09262141-A61E-4125-B70C-19C21473BCF5}" type="presParOf" srcId="{9CAA515B-D50A-44C3-B95E-6808A38CA4B6}" destId="{18CAE436-D044-40ED-B5DD-D5A8195747C5}" srcOrd="7" destOrd="0" presId="urn:microsoft.com/office/officeart/2005/8/layout/default"/>
    <dgm:cxn modelId="{9B9163D8-1940-4656-A005-3BDDE2F904EB}" type="presParOf" srcId="{9CAA515B-D50A-44C3-B95E-6808A38CA4B6}" destId="{3752EE71-1996-4DFA-A9A1-3B9D5CA603A6}" srcOrd="8" destOrd="0" presId="urn:microsoft.com/office/officeart/2005/8/layout/default"/>
    <dgm:cxn modelId="{9FFF11E3-5AA1-451E-81C7-5267B809DA94}" type="presParOf" srcId="{9CAA515B-D50A-44C3-B95E-6808A38CA4B6}" destId="{1EB6D676-84B2-40AF-9B5F-2440CB1B6A2A}" srcOrd="9" destOrd="0" presId="urn:microsoft.com/office/officeart/2005/8/layout/default"/>
    <dgm:cxn modelId="{FBCBDD81-02BB-4422-A9E0-0BCF2E62494D}" type="presParOf" srcId="{9CAA515B-D50A-44C3-B95E-6808A38CA4B6}" destId="{431CBDC7-BA1C-4984-B102-2F797C69F2E9}" srcOrd="1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996CC82-E9B2-43DB-8CBC-D040F1C9F03A}" type="doc">
      <dgm:prSet loTypeId="urn:microsoft.com/office/officeart/2005/8/layout/arrow2" loCatId="process" qsTypeId="urn:microsoft.com/office/officeart/2005/8/quickstyle/simple1#2" qsCatId="simple" csTypeId="urn:microsoft.com/office/officeart/2005/8/colors/accent4_4#1" csCatId="accent4" phldr="1"/>
      <dgm:spPr/>
    </dgm:pt>
    <dgm:pt modelId="{B19CDF51-1022-4061-A51A-415E9F1DB7E5}">
      <dgm:prSet phldrT="[Text]"/>
      <dgm:spPr/>
      <dgm:t>
        <a:bodyPr/>
        <a:lstStyle/>
        <a:p>
          <a:r>
            <a:rPr kumimoji="0" lang="en-US" b="1" i="0" u="none" strike="noStrike" cap="none" spc="0" normalizeH="0" baseline="0" noProof="0" dirty="0">
              <a:ln/>
              <a:effectLst/>
              <a:uLnTx/>
              <a:uFillTx/>
              <a:latin typeface="Calisto MT" panose="02040603050505030304"/>
              <a:ea typeface="+mn-ea"/>
              <a:cs typeface="+mn-cs"/>
            </a:rPr>
            <a:t>Substance Use Disorder (SUD</a:t>
          </a:r>
          <a:r>
            <a:rPr lang="en-US" b="1" dirty="0">
              <a:latin typeface="Calisto MT" panose="02040603050505030304"/>
            </a:rPr>
            <a:t>)</a:t>
          </a:r>
          <a:endParaRPr lang="en-US" dirty="0"/>
        </a:p>
      </dgm:t>
    </dgm:pt>
    <dgm:pt modelId="{A765D2B6-DB20-4AE9-9EF4-0EFF86B3B04F}" type="parTrans" cxnId="{FC84B2E8-6504-464E-9183-5F408724D267}">
      <dgm:prSet/>
      <dgm:spPr/>
      <dgm:t>
        <a:bodyPr/>
        <a:lstStyle/>
        <a:p>
          <a:endParaRPr lang="en-US"/>
        </a:p>
      </dgm:t>
    </dgm:pt>
    <dgm:pt modelId="{A90CF86E-C94E-40D0-B169-015B66937CF7}" type="sibTrans" cxnId="{FC84B2E8-6504-464E-9183-5F408724D267}">
      <dgm:prSet/>
      <dgm:spPr/>
      <dgm:t>
        <a:bodyPr/>
        <a:lstStyle/>
        <a:p>
          <a:endParaRPr lang="en-US"/>
        </a:p>
      </dgm:t>
    </dgm:pt>
    <dgm:pt modelId="{26ABDB5E-D054-4651-A44B-0EDE1ED4317C}">
      <dgm:prSet phldrT="[Text]"/>
      <dgm:spPr/>
      <dgm:t>
        <a:bodyPr/>
        <a:lstStyle/>
        <a:p>
          <a:pPr>
            <a:buClrTx/>
            <a:buSzTx/>
            <a:buFontTx/>
            <a:buNone/>
          </a:pPr>
          <a:r>
            <a:rPr kumimoji="0" lang="en-US" b="1" i="0" u="none" strike="noStrike" cap="none" spc="0" normalizeH="0" baseline="0" noProof="0" dirty="0">
              <a:ln/>
              <a:effectLst/>
              <a:uLnTx/>
              <a:uFillTx/>
              <a:latin typeface="Calisto MT" panose="02040603050505030304"/>
              <a:ea typeface="+mn-ea"/>
              <a:cs typeface="+mn-cs"/>
            </a:rPr>
            <a:t>Incarceration</a:t>
          </a:r>
          <a:endParaRPr lang="en-US" b="1" dirty="0"/>
        </a:p>
      </dgm:t>
    </dgm:pt>
    <dgm:pt modelId="{3B39666E-C38F-45BC-9A2E-D118B43D915E}" type="parTrans" cxnId="{61FA94A8-9324-439D-A9FF-94DBA38B87E9}">
      <dgm:prSet/>
      <dgm:spPr/>
      <dgm:t>
        <a:bodyPr/>
        <a:lstStyle/>
        <a:p>
          <a:endParaRPr lang="en-US"/>
        </a:p>
      </dgm:t>
    </dgm:pt>
    <dgm:pt modelId="{1C5E2370-761C-4562-AFC7-D67480A8F8AE}" type="sibTrans" cxnId="{61FA94A8-9324-439D-A9FF-94DBA38B87E9}">
      <dgm:prSet/>
      <dgm:spPr/>
      <dgm:t>
        <a:bodyPr/>
        <a:lstStyle/>
        <a:p>
          <a:endParaRPr lang="en-US"/>
        </a:p>
      </dgm:t>
    </dgm:pt>
    <dgm:pt modelId="{ADC8BA95-4446-414A-9DF6-8D9D588E67CE}">
      <dgm:prSet phldrT="[Text]"/>
      <dgm:spPr/>
      <dgm:t>
        <a:bodyPr/>
        <a:lstStyle/>
        <a:p>
          <a:r>
            <a:rPr lang="en-US" dirty="0">
              <a:latin typeface="Calisto MT" panose="02040603050505030304"/>
            </a:rPr>
            <a:t> </a:t>
          </a:r>
          <a:r>
            <a:rPr kumimoji="0" lang="en-US" b="0" i="0" u="none" strike="noStrike" cap="none" spc="0" normalizeH="0" baseline="0" noProof="0" dirty="0">
              <a:ln/>
              <a:effectLst/>
              <a:uLnTx/>
              <a:uFillTx/>
              <a:latin typeface="Calisto MT" panose="02040603050505030304"/>
              <a:ea typeface="+mn-ea"/>
              <a:cs typeface="+mn-cs"/>
            </a:rPr>
            <a:t>50.8% of women meet criteria (compared to 38.5% men)**</a:t>
          </a:r>
          <a:endParaRPr lang="en-US" dirty="0"/>
        </a:p>
      </dgm:t>
    </dgm:pt>
    <dgm:pt modelId="{29E1CAFF-4301-4861-AF97-FCE8087AFF73}" type="parTrans" cxnId="{9576A13C-3A20-4483-9AF9-3E1EFF33F372}">
      <dgm:prSet/>
      <dgm:spPr/>
      <dgm:t>
        <a:bodyPr/>
        <a:lstStyle/>
        <a:p>
          <a:endParaRPr lang="en-US"/>
        </a:p>
      </dgm:t>
    </dgm:pt>
    <dgm:pt modelId="{F2C5F697-26F3-4206-92B4-62EB027C5B92}" type="sibTrans" cxnId="{9576A13C-3A20-4483-9AF9-3E1EFF33F372}">
      <dgm:prSet/>
      <dgm:spPr/>
      <dgm:t>
        <a:bodyPr/>
        <a:lstStyle/>
        <a:p>
          <a:endParaRPr lang="en-US"/>
        </a:p>
      </dgm:t>
    </dgm:pt>
    <dgm:pt modelId="{BA9C39B6-B530-4AE3-B567-42E5A1B62194}">
      <dgm:prSet phldrT="[Text]"/>
      <dgm:spPr/>
      <dgm:t>
        <a:bodyPr/>
        <a:lstStyle/>
        <a:p>
          <a:pPr algn="l">
            <a:buFont typeface="Arial"/>
            <a:buNone/>
          </a:pPr>
          <a:r>
            <a:rPr lang="en-US" b="1" dirty="0"/>
            <a:t>Trauma</a:t>
          </a:r>
        </a:p>
      </dgm:t>
    </dgm:pt>
    <dgm:pt modelId="{BC78F917-6603-443E-A369-B893B3AF612B}" type="parTrans" cxnId="{3E41C3A2-8AB4-420D-A1ED-B8141521A0AF}">
      <dgm:prSet/>
      <dgm:spPr/>
      <dgm:t>
        <a:bodyPr/>
        <a:lstStyle/>
        <a:p>
          <a:endParaRPr lang="en-US"/>
        </a:p>
      </dgm:t>
    </dgm:pt>
    <dgm:pt modelId="{0F2B3111-A40F-441D-AD3D-DA1EC13EF2AE}" type="sibTrans" cxnId="{3E41C3A2-8AB4-420D-A1ED-B8141521A0AF}">
      <dgm:prSet/>
      <dgm:spPr/>
      <dgm:t>
        <a:bodyPr/>
        <a:lstStyle/>
        <a:p>
          <a:endParaRPr lang="en-US"/>
        </a:p>
      </dgm:t>
    </dgm:pt>
    <dgm:pt modelId="{664317E3-87D9-482E-8C71-F04156F230B6}">
      <dgm:prSet phldrT="[Text]"/>
      <dgm:spPr/>
      <dgm:t>
        <a:bodyPr/>
        <a:lstStyle/>
        <a:p>
          <a:pPr algn="l">
            <a:buFont typeface="Arial"/>
            <a:buChar char="•"/>
          </a:pPr>
          <a:r>
            <a:rPr kumimoji="0" lang="en-US" b="0" i="0" u="none" strike="noStrike" cap="none" spc="0" normalizeH="0" baseline="0" noProof="0" dirty="0">
              <a:ln/>
              <a:effectLst/>
              <a:uLnTx/>
              <a:uFillTx/>
              <a:latin typeface="Calisto MT" panose="02040603050505030304"/>
              <a:ea typeface="+mn-ea"/>
              <a:cs typeface="+mn-cs"/>
            </a:rPr>
            <a:t>56-82% Lifetime sexual assault</a:t>
          </a:r>
          <a:r>
            <a:rPr lang="en-US" dirty="0">
              <a:latin typeface="Calisto MT" panose="02040603050505030304"/>
            </a:rPr>
            <a:t>*</a:t>
          </a:r>
          <a:endParaRPr lang="en-US" dirty="0"/>
        </a:p>
      </dgm:t>
    </dgm:pt>
    <dgm:pt modelId="{508B7E78-61E8-465B-A761-902508569F34}" type="parTrans" cxnId="{819FBC5F-1014-4AB2-B75C-32AC2D5CEF48}">
      <dgm:prSet/>
      <dgm:spPr/>
      <dgm:t>
        <a:bodyPr/>
        <a:lstStyle/>
        <a:p>
          <a:endParaRPr lang="en-US"/>
        </a:p>
      </dgm:t>
    </dgm:pt>
    <dgm:pt modelId="{74D885C8-7B97-4335-ABE1-C10969CF9375}" type="sibTrans" cxnId="{819FBC5F-1014-4AB2-B75C-32AC2D5CEF48}">
      <dgm:prSet/>
      <dgm:spPr/>
      <dgm:t>
        <a:bodyPr/>
        <a:lstStyle/>
        <a:p>
          <a:endParaRPr lang="en-US"/>
        </a:p>
      </dgm:t>
    </dgm:pt>
    <dgm:pt modelId="{B91F7189-4D74-42D0-9275-BB784141EB70}" type="pres">
      <dgm:prSet presAssocID="{F996CC82-E9B2-43DB-8CBC-D040F1C9F03A}" presName="arrowDiagram" presStyleCnt="0">
        <dgm:presLayoutVars>
          <dgm:chMax val="5"/>
          <dgm:dir/>
          <dgm:resizeHandles val="exact"/>
        </dgm:presLayoutVars>
      </dgm:prSet>
      <dgm:spPr/>
    </dgm:pt>
    <dgm:pt modelId="{BC03DE5F-7463-4EB9-95DC-2089702DB65D}" type="pres">
      <dgm:prSet presAssocID="{F996CC82-E9B2-43DB-8CBC-D040F1C9F03A}" presName="arrow" presStyleLbl="bgShp" presStyleIdx="0" presStyleCnt="1" custLinFactNeighborY="1512"/>
      <dgm:spPr>
        <a:solidFill>
          <a:schemeClr val="bg2">
            <a:lumMod val="75000"/>
            <a:lumOff val="25000"/>
          </a:schemeClr>
        </a:solidFill>
      </dgm:spPr>
    </dgm:pt>
    <dgm:pt modelId="{8B0A60E2-5672-41B0-9475-5BA416E76351}" type="pres">
      <dgm:prSet presAssocID="{F996CC82-E9B2-43DB-8CBC-D040F1C9F03A}" presName="arrowDiagram3" presStyleCnt="0"/>
      <dgm:spPr/>
    </dgm:pt>
    <dgm:pt modelId="{FB720A0D-4769-451D-8C50-5E459A74E19A}" type="pres">
      <dgm:prSet presAssocID="{BA9C39B6-B530-4AE3-B567-42E5A1B62194}" presName="bullet3a" presStyleLbl="node1" presStyleIdx="0" presStyleCnt="3"/>
      <dgm:spPr>
        <a:solidFill>
          <a:schemeClr val="bg2">
            <a:lumMod val="50000"/>
            <a:lumOff val="50000"/>
          </a:schemeClr>
        </a:solidFill>
      </dgm:spPr>
    </dgm:pt>
    <dgm:pt modelId="{29623135-212E-42DF-B92C-8787789EB122}" type="pres">
      <dgm:prSet presAssocID="{BA9C39B6-B530-4AE3-B567-42E5A1B62194}" presName="textBox3a" presStyleLbl="revTx" presStyleIdx="0" presStyleCnt="3" custScaleX="107244" custLinFactNeighborX="21589" custLinFactNeighborY="-41124">
        <dgm:presLayoutVars>
          <dgm:bulletEnabled val="1"/>
        </dgm:presLayoutVars>
      </dgm:prSet>
      <dgm:spPr/>
    </dgm:pt>
    <dgm:pt modelId="{37A9F392-24E2-4528-8ABD-C3E20928BBD5}" type="pres">
      <dgm:prSet presAssocID="{B19CDF51-1022-4061-A51A-415E9F1DB7E5}" presName="bullet3b" presStyleLbl="node1" presStyleIdx="1" presStyleCnt="3"/>
      <dgm:spPr>
        <a:solidFill>
          <a:schemeClr val="bg2">
            <a:lumMod val="50000"/>
            <a:lumOff val="50000"/>
          </a:schemeClr>
        </a:solidFill>
      </dgm:spPr>
    </dgm:pt>
    <dgm:pt modelId="{4E11CD05-00BD-4BDB-B9AE-D23DF190FFBE}" type="pres">
      <dgm:prSet presAssocID="{B19CDF51-1022-4061-A51A-415E9F1DB7E5}" presName="textBox3b" presStyleLbl="revTx" presStyleIdx="1" presStyleCnt="3" custScaleY="114230" custLinFactNeighborX="10453" custLinFactNeighborY="-8151">
        <dgm:presLayoutVars>
          <dgm:bulletEnabled val="1"/>
        </dgm:presLayoutVars>
      </dgm:prSet>
      <dgm:spPr/>
    </dgm:pt>
    <dgm:pt modelId="{338CCFDE-0C85-4B9E-AE91-B811DCBDD846}" type="pres">
      <dgm:prSet presAssocID="{26ABDB5E-D054-4651-A44B-0EDE1ED4317C}" presName="bullet3c" presStyleLbl="node1" presStyleIdx="2" presStyleCnt="3"/>
      <dgm:spPr>
        <a:solidFill>
          <a:schemeClr val="bg2">
            <a:lumMod val="50000"/>
            <a:lumOff val="50000"/>
          </a:schemeClr>
        </a:solidFill>
      </dgm:spPr>
    </dgm:pt>
    <dgm:pt modelId="{9790D43F-6CD7-4E05-87B2-A9220F0C79AF}" type="pres">
      <dgm:prSet presAssocID="{26ABDB5E-D054-4651-A44B-0EDE1ED4317C}" presName="textBox3c" presStyleLbl="revTx" presStyleIdx="2" presStyleCnt="3" custLinFactNeighborX="6761" custLinFactNeighborY="-3432">
        <dgm:presLayoutVars>
          <dgm:bulletEnabled val="1"/>
        </dgm:presLayoutVars>
      </dgm:prSet>
      <dgm:spPr/>
    </dgm:pt>
  </dgm:ptLst>
  <dgm:cxnLst>
    <dgm:cxn modelId="{BEF1591C-AB55-49A2-A9F4-589BE71C177A}" type="presOf" srcId="{F996CC82-E9B2-43DB-8CBC-D040F1C9F03A}" destId="{B91F7189-4D74-42D0-9275-BB784141EB70}" srcOrd="0" destOrd="0" presId="urn:microsoft.com/office/officeart/2005/8/layout/arrow2"/>
    <dgm:cxn modelId="{9576A13C-3A20-4483-9AF9-3E1EFF33F372}" srcId="{B19CDF51-1022-4061-A51A-415E9F1DB7E5}" destId="{ADC8BA95-4446-414A-9DF6-8D9D588E67CE}" srcOrd="0" destOrd="0" parTransId="{29E1CAFF-4301-4861-AF97-FCE8087AFF73}" sibTransId="{F2C5F697-26F3-4206-92B4-62EB027C5B92}"/>
    <dgm:cxn modelId="{4E6A4D3F-54C6-485C-AC49-849315D6A6EC}" type="presOf" srcId="{26ABDB5E-D054-4651-A44B-0EDE1ED4317C}" destId="{9790D43F-6CD7-4E05-87B2-A9220F0C79AF}" srcOrd="0" destOrd="0" presId="urn:microsoft.com/office/officeart/2005/8/layout/arrow2"/>
    <dgm:cxn modelId="{819FBC5F-1014-4AB2-B75C-32AC2D5CEF48}" srcId="{BA9C39B6-B530-4AE3-B567-42E5A1B62194}" destId="{664317E3-87D9-482E-8C71-F04156F230B6}" srcOrd="0" destOrd="0" parTransId="{508B7E78-61E8-465B-A761-902508569F34}" sibTransId="{74D885C8-7B97-4335-ABE1-C10969CF9375}"/>
    <dgm:cxn modelId="{0006EC68-556F-4538-B1A5-580D94CCF0F3}" type="presOf" srcId="{B19CDF51-1022-4061-A51A-415E9F1DB7E5}" destId="{4E11CD05-00BD-4BDB-B9AE-D23DF190FFBE}" srcOrd="0" destOrd="0" presId="urn:microsoft.com/office/officeart/2005/8/layout/arrow2"/>
    <dgm:cxn modelId="{23C8B65A-3217-4BDD-9420-F8029132EF33}" type="presOf" srcId="{664317E3-87D9-482E-8C71-F04156F230B6}" destId="{29623135-212E-42DF-B92C-8787789EB122}" srcOrd="0" destOrd="1" presId="urn:microsoft.com/office/officeart/2005/8/layout/arrow2"/>
    <dgm:cxn modelId="{3E41C3A2-8AB4-420D-A1ED-B8141521A0AF}" srcId="{F996CC82-E9B2-43DB-8CBC-D040F1C9F03A}" destId="{BA9C39B6-B530-4AE3-B567-42E5A1B62194}" srcOrd="0" destOrd="0" parTransId="{BC78F917-6603-443E-A369-B893B3AF612B}" sibTransId="{0F2B3111-A40F-441D-AD3D-DA1EC13EF2AE}"/>
    <dgm:cxn modelId="{61FA94A8-9324-439D-A9FF-94DBA38B87E9}" srcId="{F996CC82-E9B2-43DB-8CBC-D040F1C9F03A}" destId="{26ABDB5E-D054-4651-A44B-0EDE1ED4317C}" srcOrd="2" destOrd="0" parTransId="{3B39666E-C38F-45BC-9A2E-D118B43D915E}" sibTransId="{1C5E2370-761C-4562-AFC7-D67480A8F8AE}"/>
    <dgm:cxn modelId="{F36403C8-236D-470E-A7E9-7E0D248401A5}" type="presOf" srcId="{ADC8BA95-4446-414A-9DF6-8D9D588E67CE}" destId="{4E11CD05-00BD-4BDB-B9AE-D23DF190FFBE}" srcOrd="0" destOrd="1" presId="urn:microsoft.com/office/officeart/2005/8/layout/arrow2"/>
    <dgm:cxn modelId="{1A78AEDB-47C6-43F0-AF16-47215C019DEB}" type="presOf" srcId="{BA9C39B6-B530-4AE3-B567-42E5A1B62194}" destId="{29623135-212E-42DF-B92C-8787789EB122}" srcOrd="0" destOrd="0" presId="urn:microsoft.com/office/officeart/2005/8/layout/arrow2"/>
    <dgm:cxn modelId="{FC84B2E8-6504-464E-9183-5F408724D267}" srcId="{F996CC82-E9B2-43DB-8CBC-D040F1C9F03A}" destId="{B19CDF51-1022-4061-A51A-415E9F1DB7E5}" srcOrd="1" destOrd="0" parTransId="{A765D2B6-DB20-4AE9-9EF4-0EFF86B3B04F}" sibTransId="{A90CF86E-C94E-40D0-B169-015B66937CF7}"/>
    <dgm:cxn modelId="{88B90B7D-1E24-425C-B76A-861ABAB56392}" type="presParOf" srcId="{B91F7189-4D74-42D0-9275-BB784141EB70}" destId="{BC03DE5F-7463-4EB9-95DC-2089702DB65D}" srcOrd="0" destOrd="0" presId="urn:microsoft.com/office/officeart/2005/8/layout/arrow2"/>
    <dgm:cxn modelId="{D0F9E99C-9AF2-4AF0-9F19-62B437AB8B5C}" type="presParOf" srcId="{B91F7189-4D74-42D0-9275-BB784141EB70}" destId="{8B0A60E2-5672-41B0-9475-5BA416E76351}" srcOrd="1" destOrd="0" presId="urn:microsoft.com/office/officeart/2005/8/layout/arrow2"/>
    <dgm:cxn modelId="{008C5C0B-4539-4476-9ADB-8992F2FB8D15}" type="presParOf" srcId="{8B0A60E2-5672-41B0-9475-5BA416E76351}" destId="{FB720A0D-4769-451D-8C50-5E459A74E19A}" srcOrd="0" destOrd="0" presId="urn:microsoft.com/office/officeart/2005/8/layout/arrow2"/>
    <dgm:cxn modelId="{8A8571DC-A857-4EB4-837F-EF9547D9CD9F}" type="presParOf" srcId="{8B0A60E2-5672-41B0-9475-5BA416E76351}" destId="{29623135-212E-42DF-B92C-8787789EB122}" srcOrd="1" destOrd="0" presId="urn:microsoft.com/office/officeart/2005/8/layout/arrow2"/>
    <dgm:cxn modelId="{46397E5B-A213-470C-A647-B7B8BF950FCC}" type="presParOf" srcId="{8B0A60E2-5672-41B0-9475-5BA416E76351}" destId="{37A9F392-24E2-4528-8ABD-C3E20928BBD5}" srcOrd="2" destOrd="0" presId="urn:microsoft.com/office/officeart/2005/8/layout/arrow2"/>
    <dgm:cxn modelId="{F3CB2A6E-8347-4413-A819-DBAF4ED1CCA4}" type="presParOf" srcId="{8B0A60E2-5672-41B0-9475-5BA416E76351}" destId="{4E11CD05-00BD-4BDB-B9AE-D23DF190FFBE}" srcOrd="3" destOrd="0" presId="urn:microsoft.com/office/officeart/2005/8/layout/arrow2"/>
    <dgm:cxn modelId="{B8E2EC55-5018-4D20-9B43-7637D756D25D}" type="presParOf" srcId="{8B0A60E2-5672-41B0-9475-5BA416E76351}" destId="{338CCFDE-0C85-4B9E-AE91-B811DCBDD846}" srcOrd="4" destOrd="0" presId="urn:microsoft.com/office/officeart/2005/8/layout/arrow2"/>
    <dgm:cxn modelId="{CBEC7A74-15DA-473E-B570-F42D59F84371}" type="presParOf" srcId="{8B0A60E2-5672-41B0-9475-5BA416E76351}" destId="{9790D43F-6CD7-4E05-87B2-A9220F0C79AF}" srcOrd="5" destOrd="0" presId="urn:microsoft.com/office/officeart/2005/8/layout/arrow2"/>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996CC82-E9B2-43DB-8CBC-D040F1C9F03A}" type="doc">
      <dgm:prSet loTypeId="urn:microsoft.com/office/officeart/2005/8/layout/arrow2" loCatId="process" qsTypeId="urn:microsoft.com/office/officeart/2005/8/quickstyle/simple1#3" qsCatId="simple" csTypeId="urn:microsoft.com/office/officeart/2005/8/colors/accent1_5#1" csCatId="accent1" phldr="1"/>
      <dgm:spPr/>
      <dgm:t>
        <a:bodyPr/>
        <a:lstStyle/>
        <a:p>
          <a:endParaRPr lang="en-US"/>
        </a:p>
      </dgm:t>
    </dgm:pt>
    <dgm:pt modelId="{4C5C790C-F7E8-434B-BEAC-18B9FDDA8445}">
      <dgm:prSet phldrT="[Text]"/>
      <dgm:spPr/>
      <dgm:t>
        <a:bodyPr/>
        <a:lstStyle/>
        <a:p>
          <a:pPr algn="l" rtl="0">
            <a:buFont typeface="Arial"/>
            <a:buChar char="•"/>
          </a:pPr>
          <a:r>
            <a:rPr kumimoji="0" lang="en-US" b="0" i="0" u="none" strike="noStrike" cap="none" spc="0" normalizeH="0" baseline="0" noProof="0" dirty="0">
              <a:effectLst/>
              <a:uLnTx/>
              <a:uFillTx/>
              <a:latin typeface="Calisto MT" panose="02040603050505030304"/>
              <a:ea typeface="+mn-ea"/>
              <a:cs typeface="+mn-cs"/>
            </a:rPr>
            <a:t>80</a:t>
          </a:r>
          <a:r>
            <a:rPr lang="en-US" dirty="0">
              <a:latin typeface="Calisto MT"/>
              <a:ea typeface="+mn-ea"/>
              <a:cs typeface="+mn-cs"/>
            </a:rPr>
            <a:t>% of women at intake have experienced lifetime trauma</a:t>
          </a:r>
        </a:p>
      </dgm:t>
    </dgm:pt>
    <dgm:pt modelId="{257A01B0-3C28-474D-BB16-290FB8FAEB4C}" type="parTrans" cxnId="{D0E09925-2276-4AF5-841E-79077204A53B}">
      <dgm:prSet/>
      <dgm:spPr/>
      <dgm:t>
        <a:bodyPr/>
        <a:lstStyle/>
        <a:p>
          <a:endParaRPr lang="en-US"/>
        </a:p>
      </dgm:t>
    </dgm:pt>
    <dgm:pt modelId="{820DA600-9B0C-4743-B7B8-BAA4FADC6641}" type="sibTrans" cxnId="{D0E09925-2276-4AF5-841E-79077204A53B}">
      <dgm:prSet/>
      <dgm:spPr/>
      <dgm:t>
        <a:bodyPr/>
        <a:lstStyle/>
        <a:p>
          <a:endParaRPr lang="en-US"/>
        </a:p>
      </dgm:t>
    </dgm:pt>
    <dgm:pt modelId="{B19CDF51-1022-4061-A51A-415E9F1DB7E5}">
      <dgm:prSet phldrT="[Text]"/>
      <dgm:spPr/>
      <dgm:t>
        <a:bodyPr/>
        <a:lstStyle/>
        <a:p>
          <a:pPr rtl="0"/>
          <a:r>
            <a:rPr lang="en-US" b="1" dirty="0">
              <a:latin typeface="Calisto MT" panose="02040603050505030304"/>
            </a:rPr>
            <a:t> Maladaptive strategies to manage symptoms</a:t>
          </a:r>
          <a:endParaRPr lang="en-US" dirty="0"/>
        </a:p>
      </dgm:t>
    </dgm:pt>
    <dgm:pt modelId="{A765D2B6-DB20-4AE9-9EF4-0EFF86B3B04F}" type="parTrans" cxnId="{FC84B2E8-6504-464E-9183-5F408724D267}">
      <dgm:prSet/>
      <dgm:spPr/>
      <dgm:t>
        <a:bodyPr/>
        <a:lstStyle/>
        <a:p>
          <a:endParaRPr lang="en-US"/>
        </a:p>
      </dgm:t>
    </dgm:pt>
    <dgm:pt modelId="{A90CF86E-C94E-40D0-B169-015B66937CF7}" type="sibTrans" cxnId="{FC84B2E8-6504-464E-9183-5F408724D267}">
      <dgm:prSet/>
      <dgm:spPr/>
      <dgm:t>
        <a:bodyPr/>
        <a:lstStyle/>
        <a:p>
          <a:endParaRPr lang="en-US"/>
        </a:p>
      </dgm:t>
    </dgm:pt>
    <dgm:pt modelId="{26ABDB5E-D054-4651-A44B-0EDE1ED4317C}">
      <dgm:prSet phldrT="[Text]"/>
      <dgm:spPr/>
      <dgm:t>
        <a:bodyPr/>
        <a:lstStyle/>
        <a:p>
          <a:pPr>
            <a:buClrTx/>
            <a:buSzTx/>
            <a:buFontTx/>
            <a:buNone/>
          </a:pPr>
          <a:r>
            <a:rPr kumimoji="0" lang="en-US" b="1" i="0" u="none" strike="noStrike" cap="none" spc="0" normalizeH="0" baseline="0" noProof="0" dirty="0">
              <a:effectLst/>
              <a:uLnTx/>
              <a:uFillTx/>
              <a:latin typeface="Calisto MT" panose="02040603050505030304"/>
              <a:ea typeface="+mn-ea"/>
              <a:cs typeface="+mn-cs"/>
            </a:rPr>
            <a:t>Sanctions</a:t>
          </a:r>
          <a:endParaRPr lang="en-US" b="1" dirty="0"/>
        </a:p>
      </dgm:t>
    </dgm:pt>
    <dgm:pt modelId="{3B39666E-C38F-45BC-9A2E-D118B43D915E}" type="parTrans" cxnId="{61FA94A8-9324-439D-A9FF-94DBA38B87E9}">
      <dgm:prSet/>
      <dgm:spPr/>
      <dgm:t>
        <a:bodyPr/>
        <a:lstStyle/>
        <a:p>
          <a:endParaRPr lang="en-US"/>
        </a:p>
      </dgm:t>
    </dgm:pt>
    <dgm:pt modelId="{1C5E2370-761C-4562-AFC7-D67480A8F8AE}" type="sibTrans" cxnId="{61FA94A8-9324-439D-A9FF-94DBA38B87E9}">
      <dgm:prSet/>
      <dgm:spPr/>
      <dgm:t>
        <a:bodyPr/>
        <a:lstStyle/>
        <a:p>
          <a:endParaRPr lang="en-US"/>
        </a:p>
      </dgm:t>
    </dgm:pt>
    <dgm:pt modelId="{ADC8BA95-4446-414A-9DF6-8D9D588E67CE}">
      <dgm:prSet phldrT="[Text]"/>
      <dgm:spPr/>
      <dgm:t>
        <a:bodyPr/>
        <a:lstStyle/>
        <a:p>
          <a:pPr rtl="0"/>
          <a:r>
            <a:rPr lang="en-US" dirty="0">
              <a:latin typeface="Calisto MT"/>
            </a:rPr>
            <a:t>Aggression</a:t>
          </a:r>
          <a:r>
            <a:rPr lang="en-US" dirty="0">
              <a:latin typeface="Calisto MT"/>
              <a:ea typeface="+mn-ea"/>
              <a:cs typeface="+mn-cs"/>
            </a:rPr>
            <a:t>/fighting</a:t>
          </a:r>
        </a:p>
      </dgm:t>
    </dgm:pt>
    <dgm:pt modelId="{29E1CAFF-4301-4861-AF97-FCE8087AFF73}" type="parTrans" cxnId="{9576A13C-3A20-4483-9AF9-3E1EFF33F372}">
      <dgm:prSet/>
      <dgm:spPr/>
      <dgm:t>
        <a:bodyPr/>
        <a:lstStyle/>
        <a:p>
          <a:endParaRPr lang="en-US"/>
        </a:p>
      </dgm:t>
    </dgm:pt>
    <dgm:pt modelId="{F2C5F697-26F3-4206-92B4-62EB027C5B92}" type="sibTrans" cxnId="{9576A13C-3A20-4483-9AF9-3E1EFF33F372}">
      <dgm:prSet/>
      <dgm:spPr/>
      <dgm:t>
        <a:bodyPr/>
        <a:lstStyle/>
        <a:p>
          <a:endParaRPr lang="en-US"/>
        </a:p>
      </dgm:t>
    </dgm:pt>
    <dgm:pt modelId="{BA9C39B6-B530-4AE3-B567-42E5A1B62194}">
      <dgm:prSet phldrT="[Text]"/>
      <dgm:spPr/>
      <dgm:t>
        <a:bodyPr/>
        <a:lstStyle/>
        <a:p>
          <a:pPr algn="l" rtl="0">
            <a:buFont typeface="Arial"/>
            <a:buNone/>
          </a:pPr>
          <a:r>
            <a:rPr lang="en-US" b="1" dirty="0"/>
            <a:t>Trauma</a:t>
          </a:r>
          <a:endParaRPr lang="en-US" dirty="0"/>
        </a:p>
      </dgm:t>
    </dgm:pt>
    <dgm:pt modelId="{BC78F917-6603-443E-A369-B893B3AF612B}" type="parTrans" cxnId="{3E41C3A2-8AB4-420D-A1ED-B8141521A0AF}">
      <dgm:prSet/>
      <dgm:spPr/>
      <dgm:t>
        <a:bodyPr/>
        <a:lstStyle/>
        <a:p>
          <a:endParaRPr lang="en-US"/>
        </a:p>
      </dgm:t>
    </dgm:pt>
    <dgm:pt modelId="{0F2B3111-A40F-441D-AD3D-DA1EC13EF2AE}" type="sibTrans" cxnId="{3E41C3A2-8AB4-420D-A1ED-B8141521A0AF}">
      <dgm:prSet/>
      <dgm:spPr/>
      <dgm:t>
        <a:bodyPr/>
        <a:lstStyle/>
        <a:p>
          <a:endParaRPr lang="en-US"/>
        </a:p>
      </dgm:t>
    </dgm:pt>
    <dgm:pt modelId="{A393F007-FDAD-4080-9D90-A26155C4F327}">
      <dgm:prSet phldr="0"/>
      <dgm:spPr/>
      <dgm:t>
        <a:bodyPr/>
        <a:lstStyle/>
        <a:p>
          <a:pPr rtl="0"/>
          <a:r>
            <a:rPr lang="en-US" b="0" dirty="0">
              <a:latin typeface="Calisto MT"/>
              <a:ea typeface="+mn-ea"/>
              <a:cs typeface="+mn-cs"/>
            </a:rPr>
            <a:t>Infractions</a:t>
          </a:r>
        </a:p>
      </dgm:t>
    </dgm:pt>
    <dgm:pt modelId="{587FD49E-95E8-4E82-924D-6E74B4216249}" type="parTrans" cxnId="{C1023528-36F7-438E-98CB-5C5704E42906}">
      <dgm:prSet/>
      <dgm:spPr/>
      <dgm:t>
        <a:bodyPr/>
        <a:lstStyle/>
        <a:p>
          <a:endParaRPr lang="en-US"/>
        </a:p>
      </dgm:t>
    </dgm:pt>
    <dgm:pt modelId="{127BD8BA-23A0-457A-B316-AC8F95A19A00}" type="sibTrans" cxnId="{C1023528-36F7-438E-98CB-5C5704E42906}">
      <dgm:prSet/>
      <dgm:spPr/>
      <dgm:t>
        <a:bodyPr/>
        <a:lstStyle/>
        <a:p>
          <a:endParaRPr lang="en-US"/>
        </a:p>
      </dgm:t>
    </dgm:pt>
    <dgm:pt modelId="{842444D4-FEF6-4DA0-9172-521016E84611}">
      <dgm:prSet phldr="0"/>
      <dgm:spPr/>
      <dgm:t>
        <a:bodyPr/>
        <a:lstStyle/>
        <a:p>
          <a:pPr rtl="0"/>
          <a:r>
            <a:rPr kumimoji="0" lang="en-US" b="0" i="0" u="none" strike="noStrike" cap="none" spc="0" normalizeH="0" baseline="0" noProof="0" dirty="0">
              <a:effectLst/>
              <a:uLnTx/>
              <a:uFillTx/>
              <a:latin typeface="Calisto MT" panose="02040603050505030304"/>
              <a:ea typeface="+mn-ea"/>
              <a:cs typeface="+mn-cs"/>
            </a:rPr>
            <a:t>Self Harm</a:t>
          </a:r>
        </a:p>
      </dgm:t>
    </dgm:pt>
    <dgm:pt modelId="{E517FBF2-0C3E-4856-859A-3405BCA91A0D}" type="parTrans" cxnId="{EFD54D41-59B8-4C6F-B0DC-A72741CA878B}">
      <dgm:prSet/>
      <dgm:spPr/>
      <dgm:t>
        <a:bodyPr/>
        <a:lstStyle/>
        <a:p>
          <a:endParaRPr lang="en-US"/>
        </a:p>
      </dgm:t>
    </dgm:pt>
    <dgm:pt modelId="{507CB968-060A-4D44-88B0-717638D78B72}" type="sibTrans" cxnId="{EFD54D41-59B8-4C6F-B0DC-A72741CA878B}">
      <dgm:prSet/>
      <dgm:spPr/>
      <dgm:t>
        <a:bodyPr/>
        <a:lstStyle/>
        <a:p>
          <a:endParaRPr lang="en-US"/>
        </a:p>
      </dgm:t>
    </dgm:pt>
    <dgm:pt modelId="{28B1FAF4-D848-496E-BA95-959F99999C6B}">
      <dgm:prSet phldr="0"/>
      <dgm:spPr/>
      <dgm:t>
        <a:bodyPr/>
        <a:lstStyle/>
        <a:p>
          <a:pPr rtl="0"/>
          <a:r>
            <a:rPr lang="en-US" b="0" dirty="0">
              <a:latin typeface="Calisto MT"/>
              <a:ea typeface="+mn-ea"/>
              <a:cs typeface="+mn-cs"/>
            </a:rPr>
            <a:t>Segregation placement</a:t>
          </a:r>
        </a:p>
      </dgm:t>
    </dgm:pt>
    <dgm:pt modelId="{B3564E1E-6223-47CC-8062-6DF683F6DC63}" type="parTrans" cxnId="{F186CB6C-1AB9-4327-9B65-1BF4747E2851}">
      <dgm:prSet/>
      <dgm:spPr/>
      <dgm:t>
        <a:bodyPr/>
        <a:lstStyle/>
        <a:p>
          <a:endParaRPr lang="en-US"/>
        </a:p>
      </dgm:t>
    </dgm:pt>
    <dgm:pt modelId="{5ED83593-F3C3-40C6-9733-B7666C4555C0}" type="sibTrans" cxnId="{F186CB6C-1AB9-4327-9B65-1BF4747E2851}">
      <dgm:prSet/>
      <dgm:spPr/>
      <dgm:t>
        <a:bodyPr/>
        <a:lstStyle/>
        <a:p>
          <a:endParaRPr lang="en-US"/>
        </a:p>
      </dgm:t>
    </dgm:pt>
    <dgm:pt modelId="{B91F7189-4D74-42D0-9275-BB784141EB70}" type="pres">
      <dgm:prSet presAssocID="{F996CC82-E9B2-43DB-8CBC-D040F1C9F03A}" presName="arrowDiagram" presStyleCnt="0">
        <dgm:presLayoutVars>
          <dgm:chMax val="5"/>
          <dgm:dir/>
          <dgm:resizeHandles val="exact"/>
        </dgm:presLayoutVars>
      </dgm:prSet>
      <dgm:spPr/>
    </dgm:pt>
    <dgm:pt modelId="{BC03DE5F-7463-4EB9-95DC-2089702DB65D}" type="pres">
      <dgm:prSet presAssocID="{F996CC82-E9B2-43DB-8CBC-D040F1C9F03A}" presName="arrow" presStyleLbl="bgShp" presStyleIdx="0" presStyleCnt="1" custLinFactNeighborY="1512"/>
      <dgm:spPr>
        <a:solidFill>
          <a:schemeClr val="bg2">
            <a:lumMod val="50000"/>
            <a:lumOff val="50000"/>
          </a:schemeClr>
        </a:solidFill>
      </dgm:spPr>
    </dgm:pt>
    <dgm:pt modelId="{56316097-F77D-48AA-9D1F-C082B7866397}" type="pres">
      <dgm:prSet presAssocID="{F996CC82-E9B2-43DB-8CBC-D040F1C9F03A}" presName="arrowDiagram3" presStyleCnt="0"/>
      <dgm:spPr/>
    </dgm:pt>
    <dgm:pt modelId="{A4F095A0-6FAD-4C34-938C-B5185E27E6A0}" type="pres">
      <dgm:prSet presAssocID="{BA9C39B6-B530-4AE3-B567-42E5A1B62194}" presName="bullet3a" presStyleLbl="node1" presStyleIdx="0" presStyleCnt="3"/>
      <dgm:spPr/>
    </dgm:pt>
    <dgm:pt modelId="{31A59069-357A-41D3-8D69-A060D657D9B7}" type="pres">
      <dgm:prSet presAssocID="{BA9C39B6-B530-4AE3-B567-42E5A1B62194}" presName="textBox3a" presStyleLbl="revTx" presStyleIdx="0" presStyleCnt="3">
        <dgm:presLayoutVars>
          <dgm:bulletEnabled val="1"/>
        </dgm:presLayoutVars>
      </dgm:prSet>
      <dgm:spPr/>
    </dgm:pt>
    <dgm:pt modelId="{BF0844C1-2F83-4DEB-A51B-F0B5737BB501}" type="pres">
      <dgm:prSet presAssocID="{B19CDF51-1022-4061-A51A-415E9F1DB7E5}" presName="bullet3b" presStyleLbl="node1" presStyleIdx="1" presStyleCnt="3"/>
      <dgm:spPr/>
    </dgm:pt>
    <dgm:pt modelId="{4EE89D7C-60E1-42CE-A794-30F685DC01C3}" type="pres">
      <dgm:prSet presAssocID="{B19CDF51-1022-4061-A51A-415E9F1DB7E5}" presName="textBox3b" presStyleLbl="revTx" presStyleIdx="1" presStyleCnt="3">
        <dgm:presLayoutVars>
          <dgm:bulletEnabled val="1"/>
        </dgm:presLayoutVars>
      </dgm:prSet>
      <dgm:spPr/>
    </dgm:pt>
    <dgm:pt modelId="{94484873-B03E-45ED-A31C-EEEAC9C762A1}" type="pres">
      <dgm:prSet presAssocID="{26ABDB5E-D054-4651-A44B-0EDE1ED4317C}" presName="bullet3c" presStyleLbl="node1" presStyleIdx="2" presStyleCnt="3"/>
      <dgm:spPr/>
    </dgm:pt>
    <dgm:pt modelId="{7E6254BD-C2D6-4437-859B-716316E108BD}" type="pres">
      <dgm:prSet presAssocID="{26ABDB5E-D054-4651-A44B-0EDE1ED4317C}" presName="textBox3c" presStyleLbl="revTx" presStyleIdx="2" presStyleCnt="3">
        <dgm:presLayoutVars>
          <dgm:bulletEnabled val="1"/>
        </dgm:presLayoutVars>
      </dgm:prSet>
      <dgm:spPr/>
    </dgm:pt>
  </dgm:ptLst>
  <dgm:cxnLst>
    <dgm:cxn modelId="{F801BF0D-B735-4075-A0B2-EDF9642E70F7}" type="presOf" srcId="{4C5C790C-F7E8-434B-BEAC-18B9FDDA8445}" destId="{31A59069-357A-41D3-8D69-A060D657D9B7}" srcOrd="0" destOrd="1" presId="urn:microsoft.com/office/officeart/2005/8/layout/arrow2"/>
    <dgm:cxn modelId="{BEF1591C-AB55-49A2-A9F4-589BE71C177A}" type="presOf" srcId="{F996CC82-E9B2-43DB-8CBC-D040F1C9F03A}" destId="{B91F7189-4D74-42D0-9275-BB784141EB70}" srcOrd="0" destOrd="0" presId="urn:microsoft.com/office/officeart/2005/8/layout/arrow2"/>
    <dgm:cxn modelId="{D0E09925-2276-4AF5-841E-79077204A53B}" srcId="{BA9C39B6-B530-4AE3-B567-42E5A1B62194}" destId="{4C5C790C-F7E8-434B-BEAC-18B9FDDA8445}" srcOrd="0" destOrd="0" parTransId="{257A01B0-3C28-474D-BB16-290FB8FAEB4C}" sibTransId="{820DA600-9B0C-4743-B7B8-BAA4FADC6641}"/>
    <dgm:cxn modelId="{C1023528-36F7-438E-98CB-5C5704E42906}" srcId="{26ABDB5E-D054-4651-A44B-0EDE1ED4317C}" destId="{A393F007-FDAD-4080-9D90-A26155C4F327}" srcOrd="0" destOrd="0" parTransId="{587FD49E-95E8-4E82-924D-6E74B4216249}" sibTransId="{127BD8BA-23A0-457A-B316-AC8F95A19A00}"/>
    <dgm:cxn modelId="{48ED9530-435D-4136-B851-59952BA90282}" type="presOf" srcId="{ADC8BA95-4446-414A-9DF6-8D9D588E67CE}" destId="{4EE89D7C-60E1-42CE-A794-30F685DC01C3}" srcOrd="0" destOrd="1" presId="urn:microsoft.com/office/officeart/2005/8/layout/arrow2"/>
    <dgm:cxn modelId="{9576A13C-3A20-4483-9AF9-3E1EFF33F372}" srcId="{B19CDF51-1022-4061-A51A-415E9F1DB7E5}" destId="{ADC8BA95-4446-414A-9DF6-8D9D588E67CE}" srcOrd="0" destOrd="0" parTransId="{29E1CAFF-4301-4861-AF97-FCE8087AFF73}" sibTransId="{F2C5F697-26F3-4206-92B4-62EB027C5B92}"/>
    <dgm:cxn modelId="{EFD54D41-59B8-4C6F-B0DC-A72741CA878B}" srcId="{B19CDF51-1022-4061-A51A-415E9F1DB7E5}" destId="{842444D4-FEF6-4DA0-9172-521016E84611}" srcOrd="1" destOrd="0" parTransId="{E517FBF2-0C3E-4856-859A-3405BCA91A0D}" sibTransId="{507CB968-060A-4D44-88B0-717638D78B72}"/>
    <dgm:cxn modelId="{F186CB6C-1AB9-4327-9B65-1BF4747E2851}" srcId="{26ABDB5E-D054-4651-A44B-0EDE1ED4317C}" destId="{28B1FAF4-D848-496E-BA95-959F99999C6B}" srcOrd="1" destOrd="0" parTransId="{B3564E1E-6223-47CC-8062-6DF683F6DC63}" sibTransId="{5ED83593-F3C3-40C6-9733-B7666C4555C0}"/>
    <dgm:cxn modelId="{2831588A-F373-4F2E-95F0-7D686E8B6D4B}" type="presOf" srcId="{28B1FAF4-D848-496E-BA95-959F99999C6B}" destId="{7E6254BD-C2D6-4437-859B-716316E108BD}" srcOrd="0" destOrd="2" presId="urn:microsoft.com/office/officeart/2005/8/layout/arrow2"/>
    <dgm:cxn modelId="{DE4A8897-1387-42C5-8D7C-B72E82F23BC9}" type="presOf" srcId="{B19CDF51-1022-4061-A51A-415E9F1DB7E5}" destId="{4EE89D7C-60E1-42CE-A794-30F685DC01C3}" srcOrd="0" destOrd="0" presId="urn:microsoft.com/office/officeart/2005/8/layout/arrow2"/>
    <dgm:cxn modelId="{72FAEB9E-6110-4AE6-9BC1-D8C4ED80B4CF}" type="presOf" srcId="{26ABDB5E-D054-4651-A44B-0EDE1ED4317C}" destId="{7E6254BD-C2D6-4437-859B-716316E108BD}" srcOrd="0" destOrd="0" presId="urn:microsoft.com/office/officeart/2005/8/layout/arrow2"/>
    <dgm:cxn modelId="{3E41C3A2-8AB4-420D-A1ED-B8141521A0AF}" srcId="{F996CC82-E9B2-43DB-8CBC-D040F1C9F03A}" destId="{BA9C39B6-B530-4AE3-B567-42E5A1B62194}" srcOrd="0" destOrd="0" parTransId="{BC78F917-6603-443E-A369-B893B3AF612B}" sibTransId="{0F2B3111-A40F-441D-AD3D-DA1EC13EF2AE}"/>
    <dgm:cxn modelId="{61FA94A8-9324-439D-A9FF-94DBA38B87E9}" srcId="{F996CC82-E9B2-43DB-8CBC-D040F1C9F03A}" destId="{26ABDB5E-D054-4651-A44B-0EDE1ED4317C}" srcOrd="2" destOrd="0" parTransId="{3B39666E-C38F-45BC-9A2E-D118B43D915E}" sibTransId="{1C5E2370-761C-4562-AFC7-D67480A8F8AE}"/>
    <dgm:cxn modelId="{1F2841AA-0969-4884-AC70-6228B7BEF1F7}" type="presOf" srcId="{A393F007-FDAD-4080-9D90-A26155C4F327}" destId="{7E6254BD-C2D6-4437-859B-716316E108BD}" srcOrd="0" destOrd="1" presId="urn:microsoft.com/office/officeart/2005/8/layout/arrow2"/>
    <dgm:cxn modelId="{C84AEAB9-B390-498B-BA63-FC271E928A0D}" type="presOf" srcId="{842444D4-FEF6-4DA0-9172-521016E84611}" destId="{4EE89D7C-60E1-42CE-A794-30F685DC01C3}" srcOrd="0" destOrd="2" presId="urn:microsoft.com/office/officeart/2005/8/layout/arrow2"/>
    <dgm:cxn modelId="{BE849BD8-3111-40FD-B9FC-D8466AE07643}" type="presOf" srcId="{BA9C39B6-B530-4AE3-B567-42E5A1B62194}" destId="{31A59069-357A-41D3-8D69-A060D657D9B7}" srcOrd="0" destOrd="0" presId="urn:microsoft.com/office/officeart/2005/8/layout/arrow2"/>
    <dgm:cxn modelId="{FC84B2E8-6504-464E-9183-5F408724D267}" srcId="{F996CC82-E9B2-43DB-8CBC-D040F1C9F03A}" destId="{B19CDF51-1022-4061-A51A-415E9F1DB7E5}" srcOrd="1" destOrd="0" parTransId="{A765D2B6-DB20-4AE9-9EF4-0EFF86B3B04F}" sibTransId="{A90CF86E-C94E-40D0-B169-015B66937CF7}"/>
    <dgm:cxn modelId="{6ECD9426-9920-4194-9A59-AAF72766B9AD}" type="presParOf" srcId="{B91F7189-4D74-42D0-9275-BB784141EB70}" destId="{BC03DE5F-7463-4EB9-95DC-2089702DB65D}" srcOrd="0" destOrd="0" presId="urn:microsoft.com/office/officeart/2005/8/layout/arrow2"/>
    <dgm:cxn modelId="{B85BC9C9-6DC1-485C-ADCE-05396498322A}" type="presParOf" srcId="{B91F7189-4D74-42D0-9275-BB784141EB70}" destId="{56316097-F77D-48AA-9D1F-C082B7866397}" srcOrd="1" destOrd="0" presId="urn:microsoft.com/office/officeart/2005/8/layout/arrow2"/>
    <dgm:cxn modelId="{787E8D87-00DD-47B6-B792-74AE0B0982A3}" type="presParOf" srcId="{56316097-F77D-48AA-9D1F-C082B7866397}" destId="{A4F095A0-6FAD-4C34-938C-B5185E27E6A0}" srcOrd="0" destOrd="0" presId="urn:microsoft.com/office/officeart/2005/8/layout/arrow2"/>
    <dgm:cxn modelId="{51CBDAFB-DACB-473A-88B1-8797AA0396F6}" type="presParOf" srcId="{56316097-F77D-48AA-9D1F-C082B7866397}" destId="{31A59069-357A-41D3-8D69-A060D657D9B7}" srcOrd="1" destOrd="0" presId="urn:microsoft.com/office/officeart/2005/8/layout/arrow2"/>
    <dgm:cxn modelId="{885CA84D-DA23-467D-B8E6-063ADDA30192}" type="presParOf" srcId="{56316097-F77D-48AA-9D1F-C082B7866397}" destId="{BF0844C1-2F83-4DEB-A51B-F0B5737BB501}" srcOrd="2" destOrd="0" presId="urn:microsoft.com/office/officeart/2005/8/layout/arrow2"/>
    <dgm:cxn modelId="{E7F318D3-7F00-4DCD-8C5B-1A590B07083B}" type="presParOf" srcId="{56316097-F77D-48AA-9D1F-C082B7866397}" destId="{4EE89D7C-60E1-42CE-A794-30F685DC01C3}" srcOrd="3" destOrd="0" presId="urn:microsoft.com/office/officeart/2005/8/layout/arrow2"/>
    <dgm:cxn modelId="{D6604A9A-2519-4E01-92F8-4F837CC85644}" type="presParOf" srcId="{56316097-F77D-48AA-9D1F-C082B7866397}" destId="{94484873-B03E-45ED-A31C-EEEAC9C762A1}" srcOrd="4" destOrd="0" presId="urn:microsoft.com/office/officeart/2005/8/layout/arrow2"/>
    <dgm:cxn modelId="{5F26B20D-F410-4DF1-9D4F-29C2182AF187}" type="presParOf" srcId="{56316097-F77D-48AA-9D1F-C082B7866397}" destId="{7E6254BD-C2D6-4437-859B-716316E108BD}" srcOrd="5" destOrd="0" presId="urn:microsoft.com/office/officeart/2005/8/layout/arrow2"/>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F7CADBF-5B94-499D-B333-A0AF7E767ABB}" type="doc">
      <dgm:prSet loTypeId="urn:microsoft.com/office/officeart/2005/8/layout/vList2" loCatId="list" qsTypeId="urn:microsoft.com/office/officeart/2005/8/quickstyle/simple1#4" qsCatId="simple" csTypeId="urn:microsoft.com/office/officeart/2005/8/colors/accent5_3#1" csCatId="accent5" phldr="1"/>
      <dgm:spPr/>
      <dgm:t>
        <a:bodyPr/>
        <a:lstStyle/>
        <a:p>
          <a:endParaRPr lang="en-US"/>
        </a:p>
      </dgm:t>
    </dgm:pt>
    <dgm:pt modelId="{7E55AF6C-3093-43E3-82AC-FC6B1D77F44B}">
      <dgm:prSet custT="1"/>
      <dgm:spPr>
        <a:solidFill>
          <a:schemeClr val="bg2">
            <a:lumMod val="75000"/>
            <a:lumOff val="25000"/>
          </a:schemeClr>
        </a:solidFill>
      </dgm:spPr>
      <dgm:t>
        <a:bodyPr/>
        <a:lstStyle/>
        <a:p>
          <a:pPr>
            <a:lnSpc>
              <a:spcPct val="100000"/>
            </a:lnSpc>
            <a:defRPr b="1"/>
          </a:pPr>
          <a:r>
            <a:rPr lang="en-US" sz="2000" dirty="0"/>
            <a:t>Research on mental health staff burnout showed that positive experiences with incarcerated individuals improved work life (Gallavan and Newman, 2013).</a:t>
          </a:r>
        </a:p>
      </dgm:t>
    </dgm:pt>
    <dgm:pt modelId="{3E16EC15-8AFA-4C8D-9E7A-223BE79E7D0D}" type="parTrans" cxnId="{598F7081-224F-4C19-8C42-664B182632A8}">
      <dgm:prSet/>
      <dgm:spPr/>
      <dgm:t>
        <a:bodyPr/>
        <a:lstStyle/>
        <a:p>
          <a:endParaRPr lang="en-US"/>
        </a:p>
      </dgm:t>
    </dgm:pt>
    <dgm:pt modelId="{EE595BEF-34FA-4CEE-AF6A-5D45DC964A9A}" type="sibTrans" cxnId="{598F7081-224F-4C19-8C42-664B182632A8}">
      <dgm:prSet/>
      <dgm:spPr/>
      <dgm:t>
        <a:bodyPr/>
        <a:lstStyle/>
        <a:p>
          <a:endParaRPr lang="en-US"/>
        </a:p>
      </dgm:t>
    </dgm:pt>
    <dgm:pt modelId="{330E1343-3EB5-4501-BFD9-3EB4CE005A96}">
      <dgm:prSet custT="1"/>
      <dgm:spPr>
        <a:solidFill>
          <a:schemeClr val="bg2">
            <a:lumMod val="75000"/>
            <a:lumOff val="25000"/>
          </a:schemeClr>
        </a:solidFill>
      </dgm:spPr>
      <dgm:t>
        <a:bodyPr/>
        <a:lstStyle/>
        <a:p>
          <a:pPr>
            <a:lnSpc>
              <a:spcPct val="100000"/>
            </a:lnSpc>
            <a:defRPr b="1"/>
          </a:pPr>
          <a:r>
            <a:rPr lang="en-US" sz="2000" dirty="0"/>
            <a:t>"When clinicians maintain clarity about interpersonal boundaries, when they are able to get very close without fusing or confusing the client's story, experiences, and perspective with their own, this exquisite kind of empathic attunement is nourishing for the therapist“ (Harrison &amp; Westwood, 2009).</a:t>
          </a:r>
        </a:p>
      </dgm:t>
    </dgm:pt>
    <dgm:pt modelId="{37B6D995-4055-4C0F-841C-0B60A3499BF5}" type="parTrans" cxnId="{173EF598-B9D4-48AB-B9A9-87E85309BDFE}">
      <dgm:prSet/>
      <dgm:spPr/>
      <dgm:t>
        <a:bodyPr/>
        <a:lstStyle/>
        <a:p>
          <a:endParaRPr lang="en-US"/>
        </a:p>
      </dgm:t>
    </dgm:pt>
    <dgm:pt modelId="{4EF02C3A-96A4-4EE6-B380-26067459A125}" type="sibTrans" cxnId="{173EF598-B9D4-48AB-B9A9-87E85309BDFE}">
      <dgm:prSet/>
      <dgm:spPr/>
      <dgm:t>
        <a:bodyPr/>
        <a:lstStyle/>
        <a:p>
          <a:endParaRPr lang="en-US"/>
        </a:p>
      </dgm:t>
    </dgm:pt>
    <dgm:pt modelId="{FB551FE6-C04E-49ED-BEF9-F9676FDB7715}">
      <dgm:prSet custT="1"/>
      <dgm:spPr>
        <a:solidFill>
          <a:schemeClr val="bg2">
            <a:lumMod val="75000"/>
            <a:lumOff val="25000"/>
          </a:schemeClr>
        </a:solidFill>
      </dgm:spPr>
      <dgm:t>
        <a:bodyPr/>
        <a:lstStyle/>
        <a:p>
          <a:pPr>
            <a:lnSpc>
              <a:spcPct val="100000"/>
            </a:lnSpc>
            <a:defRPr b="1"/>
          </a:pPr>
          <a:r>
            <a:rPr lang="en-US" sz="2000" dirty="0"/>
            <a:t>Empathy reduces burnout (Yue, Z. et al., 2022).</a:t>
          </a:r>
        </a:p>
      </dgm:t>
    </dgm:pt>
    <dgm:pt modelId="{5D75AC0D-8FFD-4E57-B7D6-0262893900A0}" type="parTrans" cxnId="{F9CB7C51-6809-443D-82B2-ABB55B55C76B}">
      <dgm:prSet/>
      <dgm:spPr/>
      <dgm:t>
        <a:bodyPr/>
        <a:lstStyle/>
        <a:p>
          <a:endParaRPr lang="en-US"/>
        </a:p>
      </dgm:t>
    </dgm:pt>
    <dgm:pt modelId="{C515AFE8-9FF8-4D91-B20C-9A25C99D90EF}" type="sibTrans" cxnId="{F9CB7C51-6809-443D-82B2-ABB55B55C76B}">
      <dgm:prSet/>
      <dgm:spPr/>
      <dgm:t>
        <a:bodyPr/>
        <a:lstStyle/>
        <a:p>
          <a:endParaRPr lang="en-US"/>
        </a:p>
      </dgm:t>
    </dgm:pt>
    <dgm:pt modelId="{05312ACE-D30C-48DC-8D24-C8FC2DC28C15}" type="pres">
      <dgm:prSet presAssocID="{9F7CADBF-5B94-499D-B333-A0AF7E767ABB}" presName="linear" presStyleCnt="0">
        <dgm:presLayoutVars>
          <dgm:animLvl val="lvl"/>
          <dgm:resizeHandles val="exact"/>
        </dgm:presLayoutVars>
      </dgm:prSet>
      <dgm:spPr/>
    </dgm:pt>
    <dgm:pt modelId="{BF3A4F96-F0A2-4CC6-9EF9-FEC8D309BC3D}" type="pres">
      <dgm:prSet presAssocID="{7E55AF6C-3093-43E3-82AC-FC6B1D77F44B}" presName="parentText" presStyleLbl="node1" presStyleIdx="0" presStyleCnt="3">
        <dgm:presLayoutVars>
          <dgm:chMax val="0"/>
          <dgm:bulletEnabled val="1"/>
        </dgm:presLayoutVars>
      </dgm:prSet>
      <dgm:spPr/>
    </dgm:pt>
    <dgm:pt modelId="{8B76CE1B-5BCD-4BA4-8488-87596E6DFB8B}" type="pres">
      <dgm:prSet presAssocID="{EE595BEF-34FA-4CEE-AF6A-5D45DC964A9A}" presName="spacer" presStyleCnt="0"/>
      <dgm:spPr/>
    </dgm:pt>
    <dgm:pt modelId="{C847E930-F3AD-4642-8AC1-7580D7B02707}" type="pres">
      <dgm:prSet presAssocID="{330E1343-3EB5-4501-BFD9-3EB4CE005A96}" presName="parentText" presStyleLbl="node1" presStyleIdx="1" presStyleCnt="3">
        <dgm:presLayoutVars>
          <dgm:chMax val="0"/>
          <dgm:bulletEnabled val="1"/>
        </dgm:presLayoutVars>
      </dgm:prSet>
      <dgm:spPr/>
    </dgm:pt>
    <dgm:pt modelId="{C8BB210B-04DE-483E-8C7F-1F1DC1A18999}" type="pres">
      <dgm:prSet presAssocID="{4EF02C3A-96A4-4EE6-B380-26067459A125}" presName="spacer" presStyleCnt="0"/>
      <dgm:spPr/>
    </dgm:pt>
    <dgm:pt modelId="{78AE9B98-70CD-42A3-8DDB-B3D4F36C4552}" type="pres">
      <dgm:prSet presAssocID="{FB551FE6-C04E-49ED-BEF9-F9676FDB7715}" presName="parentText" presStyleLbl="node1" presStyleIdx="2" presStyleCnt="3">
        <dgm:presLayoutVars>
          <dgm:chMax val="0"/>
          <dgm:bulletEnabled val="1"/>
        </dgm:presLayoutVars>
      </dgm:prSet>
      <dgm:spPr/>
    </dgm:pt>
  </dgm:ptLst>
  <dgm:cxnLst>
    <dgm:cxn modelId="{E5D4D16C-1897-45FD-8B36-70323B698253}" type="presOf" srcId="{FB551FE6-C04E-49ED-BEF9-F9676FDB7715}" destId="{78AE9B98-70CD-42A3-8DDB-B3D4F36C4552}" srcOrd="0" destOrd="0" presId="urn:microsoft.com/office/officeart/2005/8/layout/vList2"/>
    <dgm:cxn modelId="{F9CB7C51-6809-443D-82B2-ABB55B55C76B}" srcId="{9F7CADBF-5B94-499D-B333-A0AF7E767ABB}" destId="{FB551FE6-C04E-49ED-BEF9-F9676FDB7715}" srcOrd="2" destOrd="0" parTransId="{5D75AC0D-8FFD-4E57-B7D6-0262893900A0}" sibTransId="{C515AFE8-9FF8-4D91-B20C-9A25C99D90EF}"/>
    <dgm:cxn modelId="{BFB88F76-57DB-403C-9424-16D5614BA258}" type="presOf" srcId="{330E1343-3EB5-4501-BFD9-3EB4CE005A96}" destId="{C847E930-F3AD-4642-8AC1-7580D7B02707}" srcOrd="0" destOrd="0" presId="urn:microsoft.com/office/officeart/2005/8/layout/vList2"/>
    <dgm:cxn modelId="{8F72FC7E-B939-4D83-9CE9-DD6569E70117}" type="presOf" srcId="{7E55AF6C-3093-43E3-82AC-FC6B1D77F44B}" destId="{BF3A4F96-F0A2-4CC6-9EF9-FEC8D309BC3D}" srcOrd="0" destOrd="0" presId="urn:microsoft.com/office/officeart/2005/8/layout/vList2"/>
    <dgm:cxn modelId="{598F7081-224F-4C19-8C42-664B182632A8}" srcId="{9F7CADBF-5B94-499D-B333-A0AF7E767ABB}" destId="{7E55AF6C-3093-43E3-82AC-FC6B1D77F44B}" srcOrd="0" destOrd="0" parTransId="{3E16EC15-8AFA-4C8D-9E7A-223BE79E7D0D}" sibTransId="{EE595BEF-34FA-4CEE-AF6A-5D45DC964A9A}"/>
    <dgm:cxn modelId="{173EF598-B9D4-48AB-B9A9-87E85309BDFE}" srcId="{9F7CADBF-5B94-499D-B333-A0AF7E767ABB}" destId="{330E1343-3EB5-4501-BFD9-3EB4CE005A96}" srcOrd="1" destOrd="0" parTransId="{37B6D995-4055-4C0F-841C-0B60A3499BF5}" sibTransId="{4EF02C3A-96A4-4EE6-B380-26067459A125}"/>
    <dgm:cxn modelId="{7F814AB3-20B0-4DA7-8590-A8C89E02DA65}" type="presOf" srcId="{9F7CADBF-5B94-499D-B333-A0AF7E767ABB}" destId="{05312ACE-D30C-48DC-8D24-C8FC2DC28C15}" srcOrd="0" destOrd="0" presId="urn:microsoft.com/office/officeart/2005/8/layout/vList2"/>
    <dgm:cxn modelId="{ED8B8089-E6B2-4EDB-AC48-6C4FD3AEABE3}" type="presParOf" srcId="{05312ACE-D30C-48DC-8D24-C8FC2DC28C15}" destId="{BF3A4F96-F0A2-4CC6-9EF9-FEC8D309BC3D}" srcOrd="0" destOrd="0" presId="urn:microsoft.com/office/officeart/2005/8/layout/vList2"/>
    <dgm:cxn modelId="{D62B036A-B764-4177-AA1F-6B422265476C}" type="presParOf" srcId="{05312ACE-D30C-48DC-8D24-C8FC2DC28C15}" destId="{8B76CE1B-5BCD-4BA4-8488-87596E6DFB8B}" srcOrd="1" destOrd="0" presId="urn:microsoft.com/office/officeart/2005/8/layout/vList2"/>
    <dgm:cxn modelId="{E766C54D-25DE-45BB-B179-630EFDB0996B}" type="presParOf" srcId="{05312ACE-D30C-48DC-8D24-C8FC2DC28C15}" destId="{C847E930-F3AD-4642-8AC1-7580D7B02707}" srcOrd="2" destOrd="0" presId="urn:microsoft.com/office/officeart/2005/8/layout/vList2"/>
    <dgm:cxn modelId="{428DCFC3-FCCD-4DCB-8623-990CA7E500B9}" type="presParOf" srcId="{05312ACE-D30C-48DC-8D24-C8FC2DC28C15}" destId="{C8BB210B-04DE-483E-8C7F-1F1DC1A18999}" srcOrd="3" destOrd="0" presId="urn:microsoft.com/office/officeart/2005/8/layout/vList2"/>
    <dgm:cxn modelId="{0A515C36-3CAB-41AA-81D1-EBB5A9053614}" type="presParOf" srcId="{05312ACE-D30C-48DC-8D24-C8FC2DC28C15}" destId="{78AE9B98-70CD-42A3-8DDB-B3D4F36C4552}"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761CDC3-68AF-4BE5-8F25-AD144D4F2BD2}" type="doc">
      <dgm:prSet loTypeId="urn:microsoft.com/office/officeart/2009/3/layout/StepUpProcess" loCatId="process" qsTypeId="urn:microsoft.com/office/officeart/2005/8/quickstyle/simple1" qsCatId="simple" csTypeId="urn:microsoft.com/office/officeart/2005/8/colors/accent1_2" csCatId="accent1" phldr="1"/>
      <dgm:spPr/>
      <dgm:t>
        <a:bodyPr/>
        <a:lstStyle/>
        <a:p>
          <a:endParaRPr lang="en-US"/>
        </a:p>
      </dgm:t>
    </dgm:pt>
    <dgm:pt modelId="{39A336D0-D6FA-4AF4-9DCF-299C156E3099}">
      <dgm:prSet phldrT="[Text]"/>
      <dgm:spPr/>
      <dgm:t>
        <a:bodyPr/>
        <a:lstStyle/>
        <a:p>
          <a:r>
            <a:rPr lang="en-US" b="1" dirty="0"/>
            <a:t>Facility Connections</a:t>
          </a:r>
        </a:p>
      </dgm:t>
    </dgm:pt>
    <dgm:pt modelId="{FC80F7F3-6A9B-40A4-BFF8-09A29ED71045}" type="parTrans" cxnId="{2EB222ED-0FD8-48BA-B260-FA5A5512A3B3}">
      <dgm:prSet/>
      <dgm:spPr/>
      <dgm:t>
        <a:bodyPr/>
        <a:lstStyle/>
        <a:p>
          <a:endParaRPr lang="en-US"/>
        </a:p>
      </dgm:t>
    </dgm:pt>
    <dgm:pt modelId="{6B5E4DE3-7C88-4CC7-84C0-CE774D507D73}" type="sibTrans" cxnId="{2EB222ED-0FD8-48BA-B260-FA5A5512A3B3}">
      <dgm:prSet/>
      <dgm:spPr/>
      <dgm:t>
        <a:bodyPr/>
        <a:lstStyle/>
        <a:p>
          <a:endParaRPr lang="en-US"/>
        </a:p>
      </dgm:t>
    </dgm:pt>
    <dgm:pt modelId="{12D0CB9A-81A4-4797-ABB4-DA097ED07A69}">
      <dgm:prSet phldrT="[Text]"/>
      <dgm:spPr/>
      <dgm:t>
        <a:bodyPr/>
        <a:lstStyle/>
        <a:p>
          <a:r>
            <a:rPr lang="en-US" b="1" dirty="0"/>
            <a:t>Administrative </a:t>
          </a:r>
        </a:p>
      </dgm:t>
    </dgm:pt>
    <dgm:pt modelId="{72180CC6-2DFB-4DD0-802B-B6372572C7FE}" type="parTrans" cxnId="{D183EC3B-5D50-40E9-9152-01B23144B5EE}">
      <dgm:prSet/>
      <dgm:spPr/>
      <dgm:t>
        <a:bodyPr/>
        <a:lstStyle/>
        <a:p>
          <a:endParaRPr lang="en-US"/>
        </a:p>
      </dgm:t>
    </dgm:pt>
    <dgm:pt modelId="{F835DABF-68CA-448B-8FA2-3BEE2DB0402D}" type="sibTrans" cxnId="{D183EC3B-5D50-40E9-9152-01B23144B5EE}">
      <dgm:prSet/>
      <dgm:spPr/>
      <dgm:t>
        <a:bodyPr/>
        <a:lstStyle/>
        <a:p>
          <a:endParaRPr lang="en-US"/>
        </a:p>
      </dgm:t>
    </dgm:pt>
    <dgm:pt modelId="{ADEEC294-0620-4E70-991B-9E9B47083234}">
      <dgm:prSet phldrT="[Text]"/>
      <dgm:spPr/>
      <dgm:t>
        <a:bodyPr/>
        <a:lstStyle/>
        <a:p>
          <a:r>
            <a:rPr lang="en-US" dirty="0"/>
            <a:t> Scheduling Teams</a:t>
          </a:r>
        </a:p>
      </dgm:t>
    </dgm:pt>
    <dgm:pt modelId="{0092F523-C1C0-48C5-923C-B078CCEDDD59}" type="parTrans" cxnId="{8CF65261-01C4-412D-B937-0D7FBCD0BF5A}">
      <dgm:prSet/>
      <dgm:spPr/>
      <dgm:t>
        <a:bodyPr/>
        <a:lstStyle/>
        <a:p>
          <a:endParaRPr lang="en-US"/>
        </a:p>
      </dgm:t>
    </dgm:pt>
    <dgm:pt modelId="{DF7AD8B9-B228-496F-A04D-3A06983E41B3}" type="sibTrans" cxnId="{8CF65261-01C4-412D-B937-0D7FBCD0BF5A}">
      <dgm:prSet/>
      <dgm:spPr/>
      <dgm:t>
        <a:bodyPr/>
        <a:lstStyle/>
        <a:p>
          <a:endParaRPr lang="en-US"/>
        </a:p>
      </dgm:t>
    </dgm:pt>
    <dgm:pt modelId="{87D3A4BE-ED9E-49C9-9D67-675F766EF8FC}">
      <dgm:prSet phldrT="[Text]"/>
      <dgm:spPr/>
      <dgm:t>
        <a:bodyPr/>
        <a:lstStyle/>
        <a:p>
          <a:r>
            <a:rPr lang="en-US" dirty="0"/>
            <a:t>Health Care Managers</a:t>
          </a:r>
        </a:p>
      </dgm:t>
    </dgm:pt>
    <dgm:pt modelId="{3091C0F7-740E-47F4-9191-3B47DC01AE1D}" type="parTrans" cxnId="{D65C9BD1-18BC-4EBE-9DD6-0C28B16743FB}">
      <dgm:prSet/>
      <dgm:spPr/>
      <dgm:t>
        <a:bodyPr/>
        <a:lstStyle/>
        <a:p>
          <a:endParaRPr lang="en-US"/>
        </a:p>
      </dgm:t>
    </dgm:pt>
    <dgm:pt modelId="{648D1FBC-C859-4544-9A02-97EAC9943BFF}" type="sibTrans" cxnId="{D65C9BD1-18BC-4EBE-9DD6-0C28B16743FB}">
      <dgm:prSet/>
      <dgm:spPr/>
      <dgm:t>
        <a:bodyPr/>
        <a:lstStyle/>
        <a:p>
          <a:endParaRPr lang="en-US"/>
        </a:p>
      </dgm:t>
    </dgm:pt>
    <dgm:pt modelId="{7814B24E-323F-459E-B5C4-C91425179C1C}">
      <dgm:prSet phldrT="[Text]"/>
      <dgm:spPr/>
      <dgm:t>
        <a:bodyPr/>
        <a:lstStyle/>
        <a:p>
          <a:r>
            <a:rPr lang="en-US" b="1" dirty="0"/>
            <a:t>Research and Analytics</a:t>
          </a:r>
        </a:p>
      </dgm:t>
    </dgm:pt>
    <dgm:pt modelId="{4B314A90-89D3-40A4-90D9-8CD97A51B1D5}" type="parTrans" cxnId="{C9A1F8A9-E1BF-4DBA-9A73-81B45381E7CB}">
      <dgm:prSet/>
      <dgm:spPr/>
      <dgm:t>
        <a:bodyPr/>
        <a:lstStyle/>
        <a:p>
          <a:endParaRPr lang="en-US"/>
        </a:p>
      </dgm:t>
    </dgm:pt>
    <dgm:pt modelId="{762728C7-E068-4A00-A946-C170B5EC3CED}" type="sibTrans" cxnId="{C9A1F8A9-E1BF-4DBA-9A73-81B45381E7CB}">
      <dgm:prSet/>
      <dgm:spPr/>
      <dgm:t>
        <a:bodyPr/>
        <a:lstStyle/>
        <a:p>
          <a:endParaRPr lang="en-US"/>
        </a:p>
      </dgm:t>
    </dgm:pt>
    <dgm:pt modelId="{DF1B24CF-7E38-48E5-8F9A-3F638C09179A}">
      <dgm:prSet phldrT="[Text]"/>
      <dgm:spPr/>
      <dgm:t>
        <a:bodyPr/>
        <a:lstStyle/>
        <a:p>
          <a:r>
            <a:rPr lang="en-US" dirty="0"/>
            <a:t>Data Teams</a:t>
          </a:r>
        </a:p>
      </dgm:t>
    </dgm:pt>
    <dgm:pt modelId="{ACD4CCD9-BF19-4061-BDC1-6F6F61A172ED}" type="parTrans" cxnId="{FC90A78D-4A5B-40FE-9442-626D10922FDB}">
      <dgm:prSet/>
      <dgm:spPr/>
      <dgm:t>
        <a:bodyPr/>
        <a:lstStyle/>
        <a:p>
          <a:endParaRPr lang="en-US"/>
        </a:p>
      </dgm:t>
    </dgm:pt>
    <dgm:pt modelId="{52C3F449-37AA-4F90-A38C-B74D251353C2}" type="sibTrans" cxnId="{FC90A78D-4A5B-40FE-9442-626D10922FDB}">
      <dgm:prSet/>
      <dgm:spPr/>
      <dgm:t>
        <a:bodyPr/>
        <a:lstStyle/>
        <a:p>
          <a:endParaRPr lang="en-US"/>
        </a:p>
      </dgm:t>
    </dgm:pt>
    <dgm:pt modelId="{8F1FA6AA-0F80-4D51-85E9-5D33B3793388}">
      <dgm:prSet phldrT="[Text]"/>
      <dgm:spPr/>
      <dgm:t>
        <a:bodyPr/>
        <a:lstStyle/>
        <a:p>
          <a:r>
            <a:rPr lang="en-US" b="1" dirty="0"/>
            <a:t>Clinical</a:t>
          </a:r>
        </a:p>
      </dgm:t>
    </dgm:pt>
    <dgm:pt modelId="{9F535047-135E-47B2-A876-A2A0FE9A7DD5}" type="parTrans" cxnId="{56D5C98F-0042-4FB6-8D95-AFFE82347DCE}">
      <dgm:prSet/>
      <dgm:spPr/>
      <dgm:t>
        <a:bodyPr/>
        <a:lstStyle/>
        <a:p>
          <a:endParaRPr lang="en-US"/>
        </a:p>
      </dgm:t>
    </dgm:pt>
    <dgm:pt modelId="{7F44C4B2-F474-44B2-B569-36A45809EF6B}" type="sibTrans" cxnId="{56D5C98F-0042-4FB6-8D95-AFFE82347DCE}">
      <dgm:prSet/>
      <dgm:spPr/>
      <dgm:t>
        <a:bodyPr/>
        <a:lstStyle/>
        <a:p>
          <a:endParaRPr lang="en-US"/>
        </a:p>
      </dgm:t>
    </dgm:pt>
    <dgm:pt modelId="{F28B7CED-D195-41CE-9CE1-0BE0D26D79BC}">
      <dgm:prSet phldrT="[Text]"/>
      <dgm:spPr/>
      <dgm:t>
        <a:bodyPr/>
        <a:lstStyle/>
        <a:p>
          <a:r>
            <a:rPr lang="en-US" dirty="0"/>
            <a:t>Mental Health Service Delivery Teams</a:t>
          </a:r>
        </a:p>
      </dgm:t>
    </dgm:pt>
    <dgm:pt modelId="{B9C5065E-668A-4D55-941E-408B50C16A4D}" type="parTrans" cxnId="{2D476C3A-2FCC-4C18-8EA8-C74AEA4B175B}">
      <dgm:prSet/>
      <dgm:spPr/>
      <dgm:t>
        <a:bodyPr/>
        <a:lstStyle/>
        <a:p>
          <a:endParaRPr lang="en-US"/>
        </a:p>
      </dgm:t>
    </dgm:pt>
    <dgm:pt modelId="{20636D5E-FEAD-4205-A5AA-24515E34958C}" type="sibTrans" cxnId="{2D476C3A-2FCC-4C18-8EA8-C74AEA4B175B}">
      <dgm:prSet/>
      <dgm:spPr/>
      <dgm:t>
        <a:bodyPr/>
        <a:lstStyle/>
        <a:p>
          <a:endParaRPr lang="en-US"/>
        </a:p>
      </dgm:t>
    </dgm:pt>
    <dgm:pt modelId="{0CC7068A-39DE-4709-9E8E-3DD73DC1047B}">
      <dgm:prSet phldrT="[Text]"/>
      <dgm:spPr/>
      <dgm:t>
        <a:bodyPr/>
        <a:lstStyle/>
        <a:p>
          <a:r>
            <a:rPr lang="en-US" dirty="0"/>
            <a:t>Mental Health Clinical Managers</a:t>
          </a:r>
        </a:p>
      </dgm:t>
    </dgm:pt>
    <dgm:pt modelId="{030D0C6F-0F73-4F1B-AE29-2C3CD1B20605}" type="parTrans" cxnId="{A8A95274-3D0E-4CD6-B1B4-8779B998211F}">
      <dgm:prSet/>
      <dgm:spPr/>
      <dgm:t>
        <a:bodyPr/>
        <a:lstStyle/>
        <a:p>
          <a:endParaRPr lang="en-US"/>
        </a:p>
      </dgm:t>
    </dgm:pt>
    <dgm:pt modelId="{7932EE9E-09DA-4267-8DE5-0A6C15769832}" type="sibTrans" cxnId="{A8A95274-3D0E-4CD6-B1B4-8779B998211F}">
      <dgm:prSet/>
      <dgm:spPr/>
      <dgm:t>
        <a:bodyPr/>
        <a:lstStyle/>
        <a:p>
          <a:endParaRPr lang="en-US"/>
        </a:p>
      </dgm:t>
    </dgm:pt>
    <dgm:pt modelId="{75B2AE1E-DC6E-4DC1-8C2E-87AE17789FA6}">
      <dgm:prSet phldrT="[Text]" custT="1"/>
      <dgm:spPr/>
      <dgm:t>
        <a:bodyPr/>
        <a:lstStyle/>
        <a:p>
          <a:pPr algn="ctr"/>
          <a:r>
            <a:rPr lang="en-US" sz="2000" b="1" i="1" dirty="0">
              <a:hlinkClick xmlns:r="http://schemas.openxmlformats.org/officeDocument/2006/relationships" r:id="rId1" action="ppaction://hlinksldjump">
                <a:extLst>
                  <a:ext uri="{A12FA001-AC4F-418D-AE19-62706E023703}">
                    <ahyp:hlinkClr xmlns:ahyp="http://schemas.microsoft.com/office/drawing/2018/hyperlinkcolor" val="tx"/>
                  </a:ext>
                </a:extLst>
              </a:hlinkClick>
            </a:rPr>
            <a:t>Our Patients. </a:t>
          </a:r>
          <a:endParaRPr lang="en-US" sz="2000" b="1" i="1" dirty="0"/>
        </a:p>
      </dgm:t>
    </dgm:pt>
    <dgm:pt modelId="{61E93844-5B33-4B9B-A5DD-47E9A43AC442}" type="parTrans" cxnId="{5AA16902-6078-44C0-A0C4-E42894F212D7}">
      <dgm:prSet/>
      <dgm:spPr/>
      <dgm:t>
        <a:bodyPr/>
        <a:lstStyle/>
        <a:p>
          <a:endParaRPr lang="en-US"/>
        </a:p>
      </dgm:t>
    </dgm:pt>
    <dgm:pt modelId="{B42659EF-6B8C-4247-A7E8-7302131BC762}" type="sibTrans" cxnId="{5AA16902-6078-44C0-A0C4-E42894F212D7}">
      <dgm:prSet/>
      <dgm:spPr/>
      <dgm:t>
        <a:bodyPr/>
        <a:lstStyle/>
        <a:p>
          <a:endParaRPr lang="en-US"/>
        </a:p>
      </dgm:t>
    </dgm:pt>
    <dgm:pt modelId="{DF19B3F6-93B1-4984-8DDB-D3AB15DDF880}">
      <dgm:prSet phldrT="[Text]" phldr="1"/>
      <dgm:spPr/>
      <dgm:t>
        <a:bodyPr/>
        <a:lstStyle/>
        <a:p>
          <a:endParaRPr lang="en-US" dirty="0"/>
        </a:p>
      </dgm:t>
    </dgm:pt>
    <dgm:pt modelId="{3559D23A-701F-4B3A-91A4-02544BB6DAD7}" type="parTrans" cxnId="{D0500F06-9FED-4C7F-9782-5DACC62218E0}">
      <dgm:prSet/>
      <dgm:spPr/>
      <dgm:t>
        <a:bodyPr/>
        <a:lstStyle/>
        <a:p>
          <a:endParaRPr lang="en-US"/>
        </a:p>
      </dgm:t>
    </dgm:pt>
    <dgm:pt modelId="{65FADAB7-7D3B-4586-9E8B-FAB02DC34858}" type="sibTrans" cxnId="{D0500F06-9FED-4C7F-9782-5DACC62218E0}">
      <dgm:prSet/>
      <dgm:spPr/>
      <dgm:t>
        <a:bodyPr/>
        <a:lstStyle/>
        <a:p>
          <a:endParaRPr lang="en-US"/>
        </a:p>
      </dgm:t>
    </dgm:pt>
    <dgm:pt modelId="{74832BFB-C61C-4AFB-989D-2015BD900D8D}">
      <dgm:prSet phldrT="[Text]"/>
      <dgm:spPr/>
      <dgm:t>
        <a:bodyPr/>
        <a:lstStyle/>
        <a:p>
          <a:r>
            <a:rPr lang="en-US" dirty="0"/>
            <a:t>Research Teams </a:t>
          </a:r>
        </a:p>
      </dgm:t>
    </dgm:pt>
    <dgm:pt modelId="{64821D6D-AAB5-436C-BB9E-024702BE1B65}" type="parTrans" cxnId="{A21F280F-3393-4C9A-A2D5-02DD43BC0A29}">
      <dgm:prSet/>
      <dgm:spPr/>
      <dgm:t>
        <a:bodyPr/>
        <a:lstStyle/>
        <a:p>
          <a:endParaRPr lang="en-US"/>
        </a:p>
      </dgm:t>
    </dgm:pt>
    <dgm:pt modelId="{B6EE2630-75BA-4409-B20B-31F92AB9E54F}" type="sibTrans" cxnId="{A21F280F-3393-4C9A-A2D5-02DD43BC0A29}">
      <dgm:prSet/>
      <dgm:spPr/>
      <dgm:t>
        <a:bodyPr/>
        <a:lstStyle/>
        <a:p>
          <a:endParaRPr lang="en-US"/>
        </a:p>
      </dgm:t>
    </dgm:pt>
    <dgm:pt modelId="{9B6116C6-115E-4788-9893-D4E9F514FC0D}">
      <dgm:prSet phldrT="[Text]"/>
      <dgm:spPr/>
      <dgm:t>
        <a:bodyPr/>
        <a:lstStyle/>
        <a:p>
          <a:endParaRPr lang="en-US" dirty="0"/>
        </a:p>
      </dgm:t>
    </dgm:pt>
    <dgm:pt modelId="{76224CAC-954F-4674-9C50-0BDF616F1102}" type="parTrans" cxnId="{05D22B5E-E50E-476D-8D4C-A751CABF9426}">
      <dgm:prSet/>
      <dgm:spPr/>
      <dgm:t>
        <a:bodyPr/>
        <a:lstStyle/>
        <a:p>
          <a:endParaRPr lang="en-US"/>
        </a:p>
      </dgm:t>
    </dgm:pt>
    <dgm:pt modelId="{406A63C5-6BE3-49F6-AE8D-87773E8B26DB}" type="sibTrans" cxnId="{05D22B5E-E50E-476D-8D4C-A751CABF9426}">
      <dgm:prSet/>
      <dgm:spPr/>
      <dgm:t>
        <a:bodyPr/>
        <a:lstStyle/>
        <a:p>
          <a:endParaRPr lang="en-US"/>
        </a:p>
      </dgm:t>
    </dgm:pt>
    <dgm:pt modelId="{89A60FFE-52C2-45EE-9929-4BFB7F054A91}">
      <dgm:prSet phldrT="[Text]"/>
      <dgm:spPr/>
      <dgm:t>
        <a:bodyPr/>
        <a:lstStyle/>
        <a:p>
          <a:r>
            <a:rPr lang="en-US" b="0" dirty="0"/>
            <a:t>Custody Partners</a:t>
          </a:r>
        </a:p>
      </dgm:t>
    </dgm:pt>
    <dgm:pt modelId="{C95E54F7-4191-411F-9AB3-1E7A3C2DB54B}" type="parTrans" cxnId="{ECB30FE3-8D9D-4278-AC32-6FA9B65DFC8A}">
      <dgm:prSet/>
      <dgm:spPr/>
      <dgm:t>
        <a:bodyPr/>
        <a:lstStyle/>
        <a:p>
          <a:endParaRPr lang="en-US"/>
        </a:p>
      </dgm:t>
    </dgm:pt>
    <dgm:pt modelId="{D7562EB9-C5DC-4AD0-948C-CF2AAFFC8C2C}" type="sibTrans" cxnId="{ECB30FE3-8D9D-4278-AC32-6FA9B65DFC8A}">
      <dgm:prSet/>
      <dgm:spPr/>
      <dgm:t>
        <a:bodyPr/>
        <a:lstStyle/>
        <a:p>
          <a:endParaRPr lang="en-US"/>
        </a:p>
      </dgm:t>
    </dgm:pt>
    <dgm:pt modelId="{1709DFDC-8FBA-4647-B31A-D07447F2644B}">
      <dgm:prSet phldr="0"/>
      <dgm:spPr/>
      <dgm:t>
        <a:bodyPr/>
        <a:lstStyle/>
        <a:p>
          <a:pPr rtl="0"/>
          <a:r>
            <a:rPr lang="en-US" b="0" dirty="0">
              <a:latin typeface="Calibri Light" panose="020F0302020204030204"/>
            </a:rPr>
            <a:t>Administrative Services Board</a:t>
          </a:r>
        </a:p>
      </dgm:t>
    </dgm:pt>
    <dgm:pt modelId="{C3FE375F-9287-4E78-9363-8E420BC621D7}" type="parTrans" cxnId="{73902D8F-3D3E-45C7-ADC3-E0CACA3586D7}">
      <dgm:prSet/>
      <dgm:spPr/>
      <dgm:t>
        <a:bodyPr/>
        <a:lstStyle/>
        <a:p>
          <a:endParaRPr lang="en-US"/>
        </a:p>
      </dgm:t>
    </dgm:pt>
    <dgm:pt modelId="{CD352598-8E5C-452D-AB81-02C1D66107F7}" type="sibTrans" cxnId="{73902D8F-3D3E-45C7-ADC3-E0CACA3586D7}">
      <dgm:prSet/>
      <dgm:spPr/>
      <dgm:t>
        <a:bodyPr/>
        <a:lstStyle/>
        <a:p>
          <a:endParaRPr lang="en-US"/>
        </a:p>
      </dgm:t>
    </dgm:pt>
    <dgm:pt modelId="{DF047D87-F946-42F8-80F5-B967B6B88DE0}">
      <dgm:prSet phldr="0"/>
      <dgm:spPr/>
      <dgm:t>
        <a:bodyPr/>
        <a:lstStyle/>
        <a:p>
          <a:pPr rtl="0"/>
          <a:r>
            <a:rPr lang="en-US" b="0" i="0" dirty="0">
              <a:latin typeface="Calibri Light" panose="020F0302020204030204"/>
              <a:hlinkClick xmlns:r="http://schemas.openxmlformats.org/officeDocument/2006/relationships" r:id="rId1" action="ppaction://hlinksldjump">
                <a:extLst>
                  <a:ext uri="{A12FA001-AC4F-418D-AE19-62706E023703}">
                    <ahyp:hlinkClr xmlns:ahyp="http://schemas.microsoft.com/office/drawing/2018/hyperlinkcolor" val="tx"/>
                  </a:ext>
                </a:extLst>
              </a:hlinkClick>
            </a:rPr>
            <a:t>Clinical Services Board </a:t>
          </a:r>
        </a:p>
      </dgm:t>
    </dgm:pt>
    <dgm:pt modelId="{AE96D15B-D171-49CD-8FC9-B743E7832A0C}" type="parTrans" cxnId="{86F5C814-E904-4636-A5B3-FCE116FAA852}">
      <dgm:prSet/>
      <dgm:spPr/>
      <dgm:t>
        <a:bodyPr/>
        <a:lstStyle/>
        <a:p>
          <a:endParaRPr lang="en-US"/>
        </a:p>
      </dgm:t>
    </dgm:pt>
    <dgm:pt modelId="{197EBE74-1A8C-41BF-9B49-A5B7EA87C997}" type="sibTrans" cxnId="{86F5C814-E904-4636-A5B3-FCE116FAA852}">
      <dgm:prSet/>
      <dgm:spPr/>
      <dgm:t>
        <a:bodyPr/>
        <a:lstStyle/>
        <a:p>
          <a:endParaRPr lang="en-US"/>
        </a:p>
      </dgm:t>
    </dgm:pt>
    <dgm:pt modelId="{212BFCED-DAE4-4AF6-93E2-F4675DC53C1B}" type="pres">
      <dgm:prSet presAssocID="{3761CDC3-68AF-4BE5-8F25-AD144D4F2BD2}" presName="rootnode" presStyleCnt="0">
        <dgm:presLayoutVars>
          <dgm:chMax/>
          <dgm:chPref/>
          <dgm:dir/>
          <dgm:animLvl val="lvl"/>
        </dgm:presLayoutVars>
      </dgm:prSet>
      <dgm:spPr/>
    </dgm:pt>
    <dgm:pt modelId="{F8220F20-7B2F-4B2A-8F62-A5B27CF4CFD0}" type="pres">
      <dgm:prSet presAssocID="{9B6116C6-115E-4788-9893-D4E9F514FC0D}" presName="composite" presStyleCnt="0"/>
      <dgm:spPr/>
    </dgm:pt>
    <dgm:pt modelId="{4D35FE66-ACD3-479E-923A-AE8F7DD22F49}" type="pres">
      <dgm:prSet presAssocID="{9B6116C6-115E-4788-9893-D4E9F514FC0D}" presName="LShape" presStyleLbl="alignNode1" presStyleIdx="0" presStyleCnt="13"/>
      <dgm:spPr/>
    </dgm:pt>
    <dgm:pt modelId="{E3D86342-A0B0-4C00-B682-75A5AB025F9C}" type="pres">
      <dgm:prSet presAssocID="{9B6116C6-115E-4788-9893-D4E9F514FC0D}" presName="ParentText" presStyleLbl="revTx" presStyleIdx="0" presStyleCnt="7">
        <dgm:presLayoutVars>
          <dgm:chMax val="0"/>
          <dgm:chPref val="0"/>
          <dgm:bulletEnabled val="1"/>
        </dgm:presLayoutVars>
      </dgm:prSet>
      <dgm:spPr/>
    </dgm:pt>
    <dgm:pt modelId="{31A759D4-AC98-4925-A03E-45D580B1B5BB}" type="pres">
      <dgm:prSet presAssocID="{9B6116C6-115E-4788-9893-D4E9F514FC0D}" presName="Triangle" presStyleLbl="alignNode1" presStyleIdx="1" presStyleCnt="13"/>
      <dgm:spPr/>
    </dgm:pt>
    <dgm:pt modelId="{C7233312-DECF-4C14-BEA5-438AF314248C}" type="pres">
      <dgm:prSet presAssocID="{406A63C5-6BE3-49F6-AE8D-87773E8B26DB}" presName="sibTrans" presStyleCnt="0"/>
      <dgm:spPr/>
    </dgm:pt>
    <dgm:pt modelId="{51263EBA-2050-4FA2-BCB4-A9A6CA1666BF}" type="pres">
      <dgm:prSet presAssocID="{406A63C5-6BE3-49F6-AE8D-87773E8B26DB}" presName="space" presStyleCnt="0"/>
      <dgm:spPr/>
    </dgm:pt>
    <dgm:pt modelId="{1EA87743-27CF-44A7-8DBB-A1B204AF0F25}" type="pres">
      <dgm:prSet presAssocID="{39A336D0-D6FA-4AF4-9DCF-299C156E3099}" presName="composite" presStyleCnt="0"/>
      <dgm:spPr/>
    </dgm:pt>
    <dgm:pt modelId="{53EF6FA7-6208-4EB7-BA96-29D0461A488A}" type="pres">
      <dgm:prSet presAssocID="{39A336D0-D6FA-4AF4-9DCF-299C156E3099}" presName="LShape" presStyleLbl="alignNode1" presStyleIdx="2" presStyleCnt="13"/>
      <dgm:spPr/>
    </dgm:pt>
    <dgm:pt modelId="{61099F41-C35B-4DBD-85FA-15D145C4AF7F}" type="pres">
      <dgm:prSet presAssocID="{39A336D0-D6FA-4AF4-9DCF-299C156E3099}" presName="ParentText" presStyleLbl="revTx" presStyleIdx="1" presStyleCnt="7">
        <dgm:presLayoutVars>
          <dgm:chMax val="0"/>
          <dgm:chPref val="0"/>
          <dgm:bulletEnabled val="1"/>
        </dgm:presLayoutVars>
      </dgm:prSet>
      <dgm:spPr/>
    </dgm:pt>
    <dgm:pt modelId="{278579E3-256B-4E5F-B442-37C2B43B4E19}" type="pres">
      <dgm:prSet presAssocID="{39A336D0-D6FA-4AF4-9DCF-299C156E3099}" presName="Triangle" presStyleLbl="alignNode1" presStyleIdx="3" presStyleCnt="13"/>
      <dgm:spPr/>
    </dgm:pt>
    <dgm:pt modelId="{4491311E-63E8-4304-9E16-1D61514A6343}" type="pres">
      <dgm:prSet presAssocID="{6B5E4DE3-7C88-4CC7-84C0-CE774D507D73}" presName="sibTrans" presStyleCnt="0"/>
      <dgm:spPr/>
    </dgm:pt>
    <dgm:pt modelId="{E2E59220-6452-4151-9FE5-D7A0ACAC8A41}" type="pres">
      <dgm:prSet presAssocID="{6B5E4DE3-7C88-4CC7-84C0-CE774D507D73}" presName="space" presStyleCnt="0"/>
      <dgm:spPr/>
    </dgm:pt>
    <dgm:pt modelId="{1FA26BE2-289C-4195-AC23-5AFD1E96EEED}" type="pres">
      <dgm:prSet presAssocID="{12D0CB9A-81A4-4797-ABB4-DA097ED07A69}" presName="composite" presStyleCnt="0"/>
      <dgm:spPr/>
    </dgm:pt>
    <dgm:pt modelId="{E7C0E832-23CA-4D50-9233-8FFB5743E786}" type="pres">
      <dgm:prSet presAssocID="{12D0CB9A-81A4-4797-ABB4-DA097ED07A69}" presName="LShape" presStyleLbl="alignNode1" presStyleIdx="4" presStyleCnt="13"/>
      <dgm:spPr/>
    </dgm:pt>
    <dgm:pt modelId="{9760F1A5-69EC-4291-8D9A-3DEDD775BFB2}" type="pres">
      <dgm:prSet presAssocID="{12D0CB9A-81A4-4797-ABB4-DA097ED07A69}" presName="ParentText" presStyleLbl="revTx" presStyleIdx="2" presStyleCnt="7">
        <dgm:presLayoutVars>
          <dgm:chMax val="0"/>
          <dgm:chPref val="0"/>
          <dgm:bulletEnabled val="1"/>
        </dgm:presLayoutVars>
      </dgm:prSet>
      <dgm:spPr/>
    </dgm:pt>
    <dgm:pt modelId="{62769EFD-7273-418B-9D69-1ECF102E3E57}" type="pres">
      <dgm:prSet presAssocID="{12D0CB9A-81A4-4797-ABB4-DA097ED07A69}" presName="Triangle" presStyleLbl="alignNode1" presStyleIdx="5" presStyleCnt="13"/>
      <dgm:spPr/>
    </dgm:pt>
    <dgm:pt modelId="{BC28EBC2-0C71-4D8F-AAD6-2CA648FA6E07}" type="pres">
      <dgm:prSet presAssocID="{F835DABF-68CA-448B-8FA2-3BEE2DB0402D}" presName="sibTrans" presStyleCnt="0"/>
      <dgm:spPr/>
    </dgm:pt>
    <dgm:pt modelId="{22143053-4E1D-411D-BC80-3F818B0F6292}" type="pres">
      <dgm:prSet presAssocID="{F835DABF-68CA-448B-8FA2-3BEE2DB0402D}" presName="space" presStyleCnt="0"/>
      <dgm:spPr/>
    </dgm:pt>
    <dgm:pt modelId="{201C0EF8-A49B-44EB-9033-C8F98EA276A2}" type="pres">
      <dgm:prSet presAssocID="{7814B24E-323F-459E-B5C4-C91425179C1C}" presName="composite" presStyleCnt="0"/>
      <dgm:spPr/>
    </dgm:pt>
    <dgm:pt modelId="{A69F07D0-DE8F-4527-A9FA-AFF237EC74DB}" type="pres">
      <dgm:prSet presAssocID="{7814B24E-323F-459E-B5C4-C91425179C1C}" presName="LShape" presStyleLbl="alignNode1" presStyleIdx="6" presStyleCnt="13"/>
      <dgm:spPr/>
    </dgm:pt>
    <dgm:pt modelId="{3ABDC224-16ED-4729-8190-E3EA0A28D3C9}" type="pres">
      <dgm:prSet presAssocID="{7814B24E-323F-459E-B5C4-C91425179C1C}" presName="ParentText" presStyleLbl="revTx" presStyleIdx="3" presStyleCnt="7">
        <dgm:presLayoutVars>
          <dgm:chMax val="0"/>
          <dgm:chPref val="0"/>
          <dgm:bulletEnabled val="1"/>
        </dgm:presLayoutVars>
      </dgm:prSet>
      <dgm:spPr/>
    </dgm:pt>
    <dgm:pt modelId="{6068A278-E9E3-444B-8122-91D7E5E54360}" type="pres">
      <dgm:prSet presAssocID="{7814B24E-323F-459E-B5C4-C91425179C1C}" presName="Triangle" presStyleLbl="alignNode1" presStyleIdx="7" presStyleCnt="13"/>
      <dgm:spPr/>
    </dgm:pt>
    <dgm:pt modelId="{D342451D-DF32-4647-9DF8-965FE67F0CEF}" type="pres">
      <dgm:prSet presAssocID="{762728C7-E068-4A00-A946-C170B5EC3CED}" presName="sibTrans" presStyleCnt="0"/>
      <dgm:spPr/>
    </dgm:pt>
    <dgm:pt modelId="{A0EA3F25-109F-4FEC-9B08-FE80E9FED607}" type="pres">
      <dgm:prSet presAssocID="{762728C7-E068-4A00-A946-C170B5EC3CED}" presName="space" presStyleCnt="0"/>
      <dgm:spPr/>
    </dgm:pt>
    <dgm:pt modelId="{F43C8C96-07F0-4E0C-80F9-29D5A949A511}" type="pres">
      <dgm:prSet presAssocID="{8F1FA6AA-0F80-4D51-85E9-5D33B3793388}" presName="composite" presStyleCnt="0"/>
      <dgm:spPr/>
    </dgm:pt>
    <dgm:pt modelId="{83B304D7-4C98-498C-B729-AF7915391DFF}" type="pres">
      <dgm:prSet presAssocID="{8F1FA6AA-0F80-4D51-85E9-5D33B3793388}" presName="LShape" presStyleLbl="alignNode1" presStyleIdx="8" presStyleCnt="13"/>
      <dgm:spPr/>
    </dgm:pt>
    <dgm:pt modelId="{2F52C6C4-3BDA-4835-93C0-D160400FCB96}" type="pres">
      <dgm:prSet presAssocID="{8F1FA6AA-0F80-4D51-85E9-5D33B3793388}" presName="ParentText" presStyleLbl="revTx" presStyleIdx="4" presStyleCnt="7">
        <dgm:presLayoutVars>
          <dgm:chMax val="0"/>
          <dgm:chPref val="0"/>
          <dgm:bulletEnabled val="1"/>
        </dgm:presLayoutVars>
      </dgm:prSet>
      <dgm:spPr/>
    </dgm:pt>
    <dgm:pt modelId="{6B28D59D-88FE-4850-B643-3CC650DF9E16}" type="pres">
      <dgm:prSet presAssocID="{8F1FA6AA-0F80-4D51-85E9-5D33B3793388}" presName="Triangle" presStyleLbl="alignNode1" presStyleIdx="9" presStyleCnt="13"/>
      <dgm:spPr/>
    </dgm:pt>
    <dgm:pt modelId="{4882B71F-B257-41FA-A628-46ED1F57E10E}" type="pres">
      <dgm:prSet presAssocID="{7F44C4B2-F474-44B2-B569-36A45809EF6B}" presName="sibTrans" presStyleCnt="0"/>
      <dgm:spPr/>
    </dgm:pt>
    <dgm:pt modelId="{CC5FA7CD-35AA-4AFD-B953-4C40FE201F0C}" type="pres">
      <dgm:prSet presAssocID="{7F44C4B2-F474-44B2-B569-36A45809EF6B}" presName="space" presStyleCnt="0"/>
      <dgm:spPr/>
    </dgm:pt>
    <dgm:pt modelId="{C3DE857E-A191-4785-881D-3A6A9D405006}" type="pres">
      <dgm:prSet presAssocID="{75B2AE1E-DC6E-4DC1-8C2E-87AE17789FA6}" presName="composite" presStyleCnt="0"/>
      <dgm:spPr/>
    </dgm:pt>
    <dgm:pt modelId="{B00BF661-C7D4-43D0-9842-51FB88928A52}" type="pres">
      <dgm:prSet presAssocID="{75B2AE1E-DC6E-4DC1-8C2E-87AE17789FA6}" presName="LShape" presStyleLbl="alignNode1" presStyleIdx="10" presStyleCnt="13"/>
      <dgm:spPr/>
    </dgm:pt>
    <dgm:pt modelId="{CE7BC464-D519-48CD-9540-417A87964A41}" type="pres">
      <dgm:prSet presAssocID="{75B2AE1E-DC6E-4DC1-8C2E-87AE17789FA6}" presName="ParentText" presStyleLbl="revTx" presStyleIdx="5" presStyleCnt="7">
        <dgm:presLayoutVars>
          <dgm:chMax val="0"/>
          <dgm:chPref val="0"/>
          <dgm:bulletEnabled val="1"/>
        </dgm:presLayoutVars>
      </dgm:prSet>
      <dgm:spPr/>
    </dgm:pt>
    <dgm:pt modelId="{9B8DE197-8AC7-4BFE-983F-E5EFF0EFB3E1}" type="pres">
      <dgm:prSet presAssocID="{75B2AE1E-DC6E-4DC1-8C2E-87AE17789FA6}" presName="Triangle" presStyleLbl="alignNode1" presStyleIdx="11" presStyleCnt="13"/>
      <dgm:spPr/>
    </dgm:pt>
    <dgm:pt modelId="{F8A45839-4409-47D0-9540-F1948F50CFDD}" type="pres">
      <dgm:prSet presAssocID="{B42659EF-6B8C-4247-A7E8-7302131BC762}" presName="sibTrans" presStyleCnt="0"/>
      <dgm:spPr/>
    </dgm:pt>
    <dgm:pt modelId="{B68FF295-80B9-4D79-8552-55EADD905053}" type="pres">
      <dgm:prSet presAssocID="{B42659EF-6B8C-4247-A7E8-7302131BC762}" presName="space" presStyleCnt="0"/>
      <dgm:spPr/>
    </dgm:pt>
    <dgm:pt modelId="{1FF536A2-B2CD-4533-BC03-679104704E21}" type="pres">
      <dgm:prSet presAssocID="{DF19B3F6-93B1-4984-8DDB-D3AB15DDF880}" presName="composite" presStyleCnt="0"/>
      <dgm:spPr/>
    </dgm:pt>
    <dgm:pt modelId="{7A2D51C0-AF93-414C-93CA-D517D01D46ED}" type="pres">
      <dgm:prSet presAssocID="{DF19B3F6-93B1-4984-8DDB-D3AB15DDF880}" presName="LShape" presStyleLbl="alignNode1" presStyleIdx="12" presStyleCnt="13"/>
      <dgm:spPr/>
    </dgm:pt>
    <dgm:pt modelId="{D7AF4F07-6351-4AD9-9F53-DE065B9D6BF2}" type="pres">
      <dgm:prSet presAssocID="{DF19B3F6-93B1-4984-8DDB-D3AB15DDF880}" presName="ParentText" presStyleLbl="revTx" presStyleIdx="6" presStyleCnt="7">
        <dgm:presLayoutVars>
          <dgm:chMax val="0"/>
          <dgm:chPref val="0"/>
          <dgm:bulletEnabled val="1"/>
        </dgm:presLayoutVars>
      </dgm:prSet>
      <dgm:spPr/>
    </dgm:pt>
  </dgm:ptLst>
  <dgm:cxnLst>
    <dgm:cxn modelId="{5AA16902-6078-44C0-A0C4-E42894F212D7}" srcId="{3761CDC3-68AF-4BE5-8F25-AD144D4F2BD2}" destId="{75B2AE1E-DC6E-4DC1-8C2E-87AE17789FA6}" srcOrd="5" destOrd="0" parTransId="{61E93844-5B33-4B9B-A5DD-47E9A43AC442}" sibTransId="{B42659EF-6B8C-4247-A7E8-7302131BC762}"/>
    <dgm:cxn modelId="{CB903B04-6159-4D99-82A5-0F316AD532F9}" type="presOf" srcId="{ADEEC294-0620-4E70-991B-9E9B47083234}" destId="{9760F1A5-69EC-4291-8D9A-3DEDD775BFB2}" srcOrd="0" destOrd="1" presId="urn:microsoft.com/office/officeart/2009/3/layout/StepUpProcess"/>
    <dgm:cxn modelId="{D0500F06-9FED-4C7F-9782-5DACC62218E0}" srcId="{3761CDC3-68AF-4BE5-8F25-AD144D4F2BD2}" destId="{DF19B3F6-93B1-4984-8DDB-D3AB15DDF880}" srcOrd="6" destOrd="0" parTransId="{3559D23A-701F-4B3A-91A4-02544BB6DAD7}" sibTransId="{65FADAB7-7D3B-4586-9E8B-FAB02DC34858}"/>
    <dgm:cxn modelId="{A21F280F-3393-4C9A-A2D5-02DD43BC0A29}" srcId="{7814B24E-323F-459E-B5C4-C91425179C1C}" destId="{74832BFB-C61C-4AFB-989D-2015BD900D8D}" srcOrd="1" destOrd="0" parTransId="{64821D6D-AAB5-436C-BB9E-024702BE1B65}" sibTransId="{B6EE2630-75BA-4409-B20B-31F92AB9E54F}"/>
    <dgm:cxn modelId="{86F5C814-E904-4636-A5B3-FCE116FAA852}" srcId="{8F1FA6AA-0F80-4D51-85E9-5D33B3793388}" destId="{DF047D87-F946-42F8-80F5-B967B6B88DE0}" srcOrd="2" destOrd="0" parTransId="{AE96D15B-D171-49CD-8FC9-B743E7832A0C}" sibTransId="{197EBE74-1A8C-41BF-9B49-A5B7EA87C997}"/>
    <dgm:cxn modelId="{EC1BB731-5E38-4FD0-BFF4-FD0CCCED4DE9}" type="presOf" srcId="{39A336D0-D6FA-4AF4-9DCF-299C156E3099}" destId="{61099F41-C35B-4DBD-85FA-15D145C4AF7F}" srcOrd="0" destOrd="0" presId="urn:microsoft.com/office/officeart/2009/3/layout/StepUpProcess"/>
    <dgm:cxn modelId="{2AF03734-82CE-437C-B6C9-7D61B9B9DE3E}" type="presOf" srcId="{89A60FFE-52C2-45EE-9929-4BFB7F054A91}" destId="{61099F41-C35B-4DBD-85FA-15D145C4AF7F}" srcOrd="0" destOrd="1" presId="urn:microsoft.com/office/officeart/2009/3/layout/StepUpProcess"/>
    <dgm:cxn modelId="{99C3F438-DA59-487F-A0F5-51061F9A91ED}" type="presOf" srcId="{1709DFDC-8FBA-4647-B31A-D07447F2644B}" destId="{9760F1A5-69EC-4291-8D9A-3DEDD775BFB2}" srcOrd="0" destOrd="3" presId="urn:microsoft.com/office/officeart/2009/3/layout/StepUpProcess"/>
    <dgm:cxn modelId="{2D476C3A-2FCC-4C18-8EA8-C74AEA4B175B}" srcId="{8F1FA6AA-0F80-4D51-85E9-5D33B3793388}" destId="{F28B7CED-D195-41CE-9CE1-0BE0D26D79BC}" srcOrd="0" destOrd="0" parTransId="{B9C5065E-668A-4D55-941E-408B50C16A4D}" sibTransId="{20636D5E-FEAD-4205-A5AA-24515E34958C}"/>
    <dgm:cxn modelId="{D183EC3B-5D50-40E9-9152-01B23144B5EE}" srcId="{3761CDC3-68AF-4BE5-8F25-AD144D4F2BD2}" destId="{12D0CB9A-81A4-4797-ABB4-DA097ED07A69}" srcOrd="2" destOrd="0" parTransId="{72180CC6-2DFB-4DD0-802B-B6372572C7FE}" sibTransId="{F835DABF-68CA-448B-8FA2-3BEE2DB0402D}"/>
    <dgm:cxn modelId="{05D22B5E-E50E-476D-8D4C-A751CABF9426}" srcId="{3761CDC3-68AF-4BE5-8F25-AD144D4F2BD2}" destId="{9B6116C6-115E-4788-9893-D4E9F514FC0D}" srcOrd="0" destOrd="0" parTransId="{76224CAC-954F-4674-9C50-0BDF616F1102}" sibTransId="{406A63C5-6BE3-49F6-AE8D-87773E8B26DB}"/>
    <dgm:cxn modelId="{3A43565E-8B50-40C1-B8EC-41F8F54DBCBA}" type="presOf" srcId="{DF047D87-F946-42F8-80F5-B967B6B88DE0}" destId="{2F52C6C4-3BDA-4835-93C0-D160400FCB96}" srcOrd="0" destOrd="3" presId="urn:microsoft.com/office/officeart/2009/3/layout/StepUpProcess"/>
    <dgm:cxn modelId="{8CF65261-01C4-412D-B937-0D7FBCD0BF5A}" srcId="{12D0CB9A-81A4-4797-ABB4-DA097ED07A69}" destId="{ADEEC294-0620-4E70-991B-9E9B47083234}" srcOrd="0" destOrd="0" parTransId="{0092F523-C1C0-48C5-923C-B078CCEDDD59}" sibTransId="{DF7AD8B9-B228-496F-A04D-3A06983E41B3}"/>
    <dgm:cxn modelId="{B70E0748-705E-4DCD-B6E0-EE19F2A8D132}" type="presOf" srcId="{7814B24E-323F-459E-B5C4-C91425179C1C}" destId="{3ABDC224-16ED-4729-8190-E3EA0A28D3C9}" srcOrd="0" destOrd="0" presId="urn:microsoft.com/office/officeart/2009/3/layout/StepUpProcess"/>
    <dgm:cxn modelId="{E392C34B-61B9-4429-8470-ADD4BE0848C2}" type="presOf" srcId="{87D3A4BE-ED9E-49C9-9D67-675F766EF8FC}" destId="{9760F1A5-69EC-4291-8D9A-3DEDD775BFB2}" srcOrd="0" destOrd="2" presId="urn:microsoft.com/office/officeart/2009/3/layout/StepUpProcess"/>
    <dgm:cxn modelId="{7340474D-81CF-4474-ACA8-178F8E279D89}" type="presOf" srcId="{0CC7068A-39DE-4709-9E8E-3DD73DC1047B}" destId="{2F52C6C4-3BDA-4835-93C0-D160400FCB96}" srcOrd="0" destOrd="2" presId="urn:microsoft.com/office/officeart/2009/3/layout/StepUpProcess"/>
    <dgm:cxn modelId="{CAF7E64F-9BBA-412B-94DA-2EEB1D89220D}" type="presOf" srcId="{DF1B24CF-7E38-48E5-8F9A-3F638C09179A}" destId="{3ABDC224-16ED-4729-8190-E3EA0A28D3C9}" srcOrd="0" destOrd="1" presId="urn:microsoft.com/office/officeart/2009/3/layout/StepUpProcess"/>
    <dgm:cxn modelId="{1884BB71-079B-4CF0-81ED-A2DEB941B96F}" type="presOf" srcId="{DF19B3F6-93B1-4984-8DDB-D3AB15DDF880}" destId="{D7AF4F07-6351-4AD9-9F53-DE065B9D6BF2}" srcOrd="0" destOrd="0" presId="urn:microsoft.com/office/officeart/2009/3/layout/StepUpProcess"/>
    <dgm:cxn modelId="{A8A95274-3D0E-4CD6-B1B4-8779B998211F}" srcId="{8F1FA6AA-0F80-4D51-85E9-5D33B3793388}" destId="{0CC7068A-39DE-4709-9E8E-3DD73DC1047B}" srcOrd="1" destOrd="0" parTransId="{030D0C6F-0F73-4F1B-AE29-2C3CD1B20605}" sibTransId="{7932EE9E-09DA-4267-8DE5-0A6C15769832}"/>
    <dgm:cxn modelId="{E9106C78-220F-4345-BB6C-20217E4C9FBC}" type="presOf" srcId="{9B6116C6-115E-4788-9893-D4E9F514FC0D}" destId="{E3D86342-A0B0-4C00-B682-75A5AB025F9C}" srcOrd="0" destOrd="0" presId="urn:microsoft.com/office/officeart/2009/3/layout/StepUpProcess"/>
    <dgm:cxn modelId="{FB83B079-D68E-491A-B218-FF4B086038B8}" type="presOf" srcId="{74832BFB-C61C-4AFB-989D-2015BD900D8D}" destId="{3ABDC224-16ED-4729-8190-E3EA0A28D3C9}" srcOrd="0" destOrd="2" presId="urn:microsoft.com/office/officeart/2009/3/layout/StepUpProcess"/>
    <dgm:cxn modelId="{FC90A78D-4A5B-40FE-9442-626D10922FDB}" srcId="{7814B24E-323F-459E-B5C4-C91425179C1C}" destId="{DF1B24CF-7E38-48E5-8F9A-3F638C09179A}" srcOrd="0" destOrd="0" parTransId="{ACD4CCD9-BF19-4061-BDC1-6F6F61A172ED}" sibTransId="{52C3F449-37AA-4F90-A38C-B74D251353C2}"/>
    <dgm:cxn modelId="{73902D8F-3D3E-45C7-ADC3-E0CACA3586D7}" srcId="{12D0CB9A-81A4-4797-ABB4-DA097ED07A69}" destId="{1709DFDC-8FBA-4647-B31A-D07447F2644B}" srcOrd="2" destOrd="0" parTransId="{C3FE375F-9287-4E78-9363-8E420BC621D7}" sibTransId="{CD352598-8E5C-452D-AB81-02C1D66107F7}"/>
    <dgm:cxn modelId="{56D5C98F-0042-4FB6-8D95-AFFE82347DCE}" srcId="{3761CDC3-68AF-4BE5-8F25-AD144D4F2BD2}" destId="{8F1FA6AA-0F80-4D51-85E9-5D33B3793388}" srcOrd="4" destOrd="0" parTransId="{9F535047-135E-47B2-A876-A2A0FE9A7DD5}" sibTransId="{7F44C4B2-F474-44B2-B569-36A45809EF6B}"/>
    <dgm:cxn modelId="{80484890-FE99-4E69-AB91-8B865419DC91}" type="presOf" srcId="{3761CDC3-68AF-4BE5-8F25-AD144D4F2BD2}" destId="{212BFCED-DAE4-4AF6-93E2-F4675DC53C1B}" srcOrd="0" destOrd="0" presId="urn:microsoft.com/office/officeart/2009/3/layout/StepUpProcess"/>
    <dgm:cxn modelId="{C9A1F8A9-E1BF-4DBA-9A73-81B45381E7CB}" srcId="{3761CDC3-68AF-4BE5-8F25-AD144D4F2BD2}" destId="{7814B24E-323F-459E-B5C4-C91425179C1C}" srcOrd="3" destOrd="0" parTransId="{4B314A90-89D3-40A4-90D9-8CD97A51B1D5}" sibTransId="{762728C7-E068-4A00-A946-C170B5EC3CED}"/>
    <dgm:cxn modelId="{128CA0AE-9D84-4C41-BE23-4699506AD0C5}" type="presOf" srcId="{F28B7CED-D195-41CE-9CE1-0BE0D26D79BC}" destId="{2F52C6C4-3BDA-4835-93C0-D160400FCB96}" srcOrd="0" destOrd="1" presId="urn:microsoft.com/office/officeart/2009/3/layout/StepUpProcess"/>
    <dgm:cxn modelId="{2CFC1FCC-2C0C-450C-AAD6-15B172141021}" type="presOf" srcId="{8F1FA6AA-0F80-4D51-85E9-5D33B3793388}" destId="{2F52C6C4-3BDA-4835-93C0-D160400FCB96}" srcOrd="0" destOrd="0" presId="urn:microsoft.com/office/officeart/2009/3/layout/StepUpProcess"/>
    <dgm:cxn modelId="{D65C9BD1-18BC-4EBE-9DD6-0C28B16743FB}" srcId="{12D0CB9A-81A4-4797-ABB4-DA097ED07A69}" destId="{87D3A4BE-ED9E-49C9-9D67-675F766EF8FC}" srcOrd="1" destOrd="0" parTransId="{3091C0F7-740E-47F4-9191-3B47DC01AE1D}" sibTransId="{648D1FBC-C859-4544-9A02-97EAC9943BFF}"/>
    <dgm:cxn modelId="{342865D3-38DA-452C-937E-2220CBE3D2B6}" type="presOf" srcId="{12D0CB9A-81A4-4797-ABB4-DA097ED07A69}" destId="{9760F1A5-69EC-4291-8D9A-3DEDD775BFB2}" srcOrd="0" destOrd="0" presId="urn:microsoft.com/office/officeart/2009/3/layout/StepUpProcess"/>
    <dgm:cxn modelId="{4BB814DA-C291-4B5B-A5DF-509FB10C666F}" type="presOf" srcId="{75B2AE1E-DC6E-4DC1-8C2E-87AE17789FA6}" destId="{CE7BC464-D519-48CD-9540-417A87964A41}" srcOrd="0" destOrd="0" presId="urn:microsoft.com/office/officeart/2009/3/layout/StepUpProcess"/>
    <dgm:cxn modelId="{ECB30FE3-8D9D-4278-AC32-6FA9B65DFC8A}" srcId="{39A336D0-D6FA-4AF4-9DCF-299C156E3099}" destId="{89A60FFE-52C2-45EE-9929-4BFB7F054A91}" srcOrd="0" destOrd="0" parTransId="{C95E54F7-4191-411F-9AB3-1E7A3C2DB54B}" sibTransId="{D7562EB9-C5DC-4AD0-948C-CF2AAFFC8C2C}"/>
    <dgm:cxn modelId="{2EB222ED-0FD8-48BA-B260-FA5A5512A3B3}" srcId="{3761CDC3-68AF-4BE5-8F25-AD144D4F2BD2}" destId="{39A336D0-D6FA-4AF4-9DCF-299C156E3099}" srcOrd="1" destOrd="0" parTransId="{FC80F7F3-6A9B-40A4-BFF8-09A29ED71045}" sibTransId="{6B5E4DE3-7C88-4CC7-84C0-CE774D507D73}"/>
    <dgm:cxn modelId="{55A6E61E-9574-4BE6-94D1-BDD14D858912}" type="presParOf" srcId="{212BFCED-DAE4-4AF6-93E2-F4675DC53C1B}" destId="{F8220F20-7B2F-4B2A-8F62-A5B27CF4CFD0}" srcOrd="0" destOrd="0" presId="urn:microsoft.com/office/officeart/2009/3/layout/StepUpProcess"/>
    <dgm:cxn modelId="{00A020D5-F71A-4807-B2EB-E8510B8F486F}" type="presParOf" srcId="{F8220F20-7B2F-4B2A-8F62-A5B27CF4CFD0}" destId="{4D35FE66-ACD3-479E-923A-AE8F7DD22F49}" srcOrd="0" destOrd="0" presId="urn:microsoft.com/office/officeart/2009/3/layout/StepUpProcess"/>
    <dgm:cxn modelId="{BF92113E-D70D-4DD1-B50A-9D52A5482B9C}" type="presParOf" srcId="{F8220F20-7B2F-4B2A-8F62-A5B27CF4CFD0}" destId="{E3D86342-A0B0-4C00-B682-75A5AB025F9C}" srcOrd="1" destOrd="0" presId="urn:microsoft.com/office/officeart/2009/3/layout/StepUpProcess"/>
    <dgm:cxn modelId="{745E2B5F-93EC-4EA8-81EC-E548477C9370}" type="presParOf" srcId="{F8220F20-7B2F-4B2A-8F62-A5B27CF4CFD0}" destId="{31A759D4-AC98-4925-A03E-45D580B1B5BB}" srcOrd="2" destOrd="0" presId="urn:microsoft.com/office/officeart/2009/3/layout/StepUpProcess"/>
    <dgm:cxn modelId="{D2EFDC22-92FF-4C6A-A59C-28E460B570D8}" type="presParOf" srcId="{212BFCED-DAE4-4AF6-93E2-F4675DC53C1B}" destId="{C7233312-DECF-4C14-BEA5-438AF314248C}" srcOrd="1" destOrd="0" presId="urn:microsoft.com/office/officeart/2009/3/layout/StepUpProcess"/>
    <dgm:cxn modelId="{1F67AB9D-1922-46BB-9216-6C69CFA6C9DC}" type="presParOf" srcId="{C7233312-DECF-4C14-BEA5-438AF314248C}" destId="{51263EBA-2050-4FA2-BCB4-A9A6CA1666BF}" srcOrd="0" destOrd="0" presId="urn:microsoft.com/office/officeart/2009/3/layout/StepUpProcess"/>
    <dgm:cxn modelId="{E9BC0127-E5E7-40B2-9FE0-9708042ADBD1}" type="presParOf" srcId="{212BFCED-DAE4-4AF6-93E2-F4675DC53C1B}" destId="{1EA87743-27CF-44A7-8DBB-A1B204AF0F25}" srcOrd="2" destOrd="0" presId="urn:microsoft.com/office/officeart/2009/3/layout/StepUpProcess"/>
    <dgm:cxn modelId="{FD94B82A-FF87-40E0-8E80-E19E0259A22F}" type="presParOf" srcId="{1EA87743-27CF-44A7-8DBB-A1B204AF0F25}" destId="{53EF6FA7-6208-4EB7-BA96-29D0461A488A}" srcOrd="0" destOrd="0" presId="urn:microsoft.com/office/officeart/2009/3/layout/StepUpProcess"/>
    <dgm:cxn modelId="{F7340C6C-945D-472F-9A28-5A989250DB56}" type="presParOf" srcId="{1EA87743-27CF-44A7-8DBB-A1B204AF0F25}" destId="{61099F41-C35B-4DBD-85FA-15D145C4AF7F}" srcOrd="1" destOrd="0" presId="urn:microsoft.com/office/officeart/2009/3/layout/StepUpProcess"/>
    <dgm:cxn modelId="{6C3509AE-B5F2-4B70-9736-1B6D61EAF7D9}" type="presParOf" srcId="{1EA87743-27CF-44A7-8DBB-A1B204AF0F25}" destId="{278579E3-256B-4E5F-B442-37C2B43B4E19}" srcOrd="2" destOrd="0" presId="urn:microsoft.com/office/officeart/2009/3/layout/StepUpProcess"/>
    <dgm:cxn modelId="{3CFAB4CB-6BE8-4746-9126-155E2BEA2FBE}" type="presParOf" srcId="{212BFCED-DAE4-4AF6-93E2-F4675DC53C1B}" destId="{4491311E-63E8-4304-9E16-1D61514A6343}" srcOrd="3" destOrd="0" presId="urn:microsoft.com/office/officeart/2009/3/layout/StepUpProcess"/>
    <dgm:cxn modelId="{EEB9FDBD-F531-48B1-87D3-B3C51A2AEED6}" type="presParOf" srcId="{4491311E-63E8-4304-9E16-1D61514A6343}" destId="{E2E59220-6452-4151-9FE5-D7A0ACAC8A41}" srcOrd="0" destOrd="0" presId="urn:microsoft.com/office/officeart/2009/3/layout/StepUpProcess"/>
    <dgm:cxn modelId="{BE46D4F9-5BE9-46EB-93E9-EF78802F7EEA}" type="presParOf" srcId="{212BFCED-DAE4-4AF6-93E2-F4675DC53C1B}" destId="{1FA26BE2-289C-4195-AC23-5AFD1E96EEED}" srcOrd="4" destOrd="0" presId="urn:microsoft.com/office/officeart/2009/3/layout/StepUpProcess"/>
    <dgm:cxn modelId="{7009AC22-C855-4A4A-A2BE-FCD1ECF19B5D}" type="presParOf" srcId="{1FA26BE2-289C-4195-AC23-5AFD1E96EEED}" destId="{E7C0E832-23CA-4D50-9233-8FFB5743E786}" srcOrd="0" destOrd="0" presId="urn:microsoft.com/office/officeart/2009/3/layout/StepUpProcess"/>
    <dgm:cxn modelId="{3A862D56-E1D4-4A40-A24C-21A4BB65E3F5}" type="presParOf" srcId="{1FA26BE2-289C-4195-AC23-5AFD1E96EEED}" destId="{9760F1A5-69EC-4291-8D9A-3DEDD775BFB2}" srcOrd="1" destOrd="0" presId="urn:microsoft.com/office/officeart/2009/3/layout/StepUpProcess"/>
    <dgm:cxn modelId="{AD53ABD0-3164-4AB6-9BAA-7E0F2A9EB3D9}" type="presParOf" srcId="{1FA26BE2-289C-4195-AC23-5AFD1E96EEED}" destId="{62769EFD-7273-418B-9D69-1ECF102E3E57}" srcOrd="2" destOrd="0" presId="urn:microsoft.com/office/officeart/2009/3/layout/StepUpProcess"/>
    <dgm:cxn modelId="{64F7E5AC-DDAA-4913-A5FF-3217A008B23B}" type="presParOf" srcId="{212BFCED-DAE4-4AF6-93E2-F4675DC53C1B}" destId="{BC28EBC2-0C71-4D8F-AAD6-2CA648FA6E07}" srcOrd="5" destOrd="0" presId="urn:microsoft.com/office/officeart/2009/3/layout/StepUpProcess"/>
    <dgm:cxn modelId="{563A489D-9AF0-4B82-8436-3522E626C5F2}" type="presParOf" srcId="{BC28EBC2-0C71-4D8F-AAD6-2CA648FA6E07}" destId="{22143053-4E1D-411D-BC80-3F818B0F6292}" srcOrd="0" destOrd="0" presId="urn:microsoft.com/office/officeart/2009/3/layout/StepUpProcess"/>
    <dgm:cxn modelId="{F5B1D0F3-19FE-4F9B-9048-62BBF57B131A}" type="presParOf" srcId="{212BFCED-DAE4-4AF6-93E2-F4675DC53C1B}" destId="{201C0EF8-A49B-44EB-9033-C8F98EA276A2}" srcOrd="6" destOrd="0" presId="urn:microsoft.com/office/officeart/2009/3/layout/StepUpProcess"/>
    <dgm:cxn modelId="{D1B45D1B-4B8A-41EB-B212-4145416A8152}" type="presParOf" srcId="{201C0EF8-A49B-44EB-9033-C8F98EA276A2}" destId="{A69F07D0-DE8F-4527-A9FA-AFF237EC74DB}" srcOrd="0" destOrd="0" presId="urn:microsoft.com/office/officeart/2009/3/layout/StepUpProcess"/>
    <dgm:cxn modelId="{AE87F7DF-CB20-4480-AD80-302B76341AA3}" type="presParOf" srcId="{201C0EF8-A49B-44EB-9033-C8F98EA276A2}" destId="{3ABDC224-16ED-4729-8190-E3EA0A28D3C9}" srcOrd="1" destOrd="0" presId="urn:microsoft.com/office/officeart/2009/3/layout/StepUpProcess"/>
    <dgm:cxn modelId="{5CFAA335-80EE-4CDF-A716-148E8207253C}" type="presParOf" srcId="{201C0EF8-A49B-44EB-9033-C8F98EA276A2}" destId="{6068A278-E9E3-444B-8122-91D7E5E54360}" srcOrd="2" destOrd="0" presId="urn:microsoft.com/office/officeart/2009/3/layout/StepUpProcess"/>
    <dgm:cxn modelId="{535D62C3-2FE9-4FCB-8C04-3424691FCB1D}" type="presParOf" srcId="{212BFCED-DAE4-4AF6-93E2-F4675DC53C1B}" destId="{D342451D-DF32-4647-9DF8-965FE67F0CEF}" srcOrd="7" destOrd="0" presId="urn:microsoft.com/office/officeart/2009/3/layout/StepUpProcess"/>
    <dgm:cxn modelId="{9F6ABAF6-FE32-420D-A155-26CDE32EE66F}" type="presParOf" srcId="{D342451D-DF32-4647-9DF8-965FE67F0CEF}" destId="{A0EA3F25-109F-4FEC-9B08-FE80E9FED607}" srcOrd="0" destOrd="0" presId="urn:microsoft.com/office/officeart/2009/3/layout/StepUpProcess"/>
    <dgm:cxn modelId="{79CC705F-E1DE-455B-B617-F7D40A1BF0A5}" type="presParOf" srcId="{212BFCED-DAE4-4AF6-93E2-F4675DC53C1B}" destId="{F43C8C96-07F0-4E0C-80F9-29D5A949A511}" srcOrd="8" destOrd="0" presId="urn:microsoft.com/office/officeart/2009/3/layout/StepUpProcess"/>
    <dgm:cxn modelId="{A2773B6E-0D98-4E3A-9E7F-534C5D6B67E0}" type="presParOf" srcId="{F43C8C96-07F0-4E0C-80F9-29D5A949A511}" destId="{83B304D7-4C98-498C-B729-AF7915391DFF}" srcOrd="0" destOrd="0" presId="urn:microsoft.com/office/officeart/2009/3/layout/StepUpProcess"/>
    <dgm:cxn modelId="{405C288B-1828-4DC6-BCCD-6671BB2444C6}" type="presParOf" srcId="{F43C8C96-07F0-4E0C-80F9-29D5A949A511}" destId="{2F52C6C4-3BDA-4835-93C0-D160400FCB96}" srcOrd="1" destOrd="0" presId="urn:microsoft.com/office/officeart/2009/3/layout/StepUpProcess"/>
    <dgm:cxn modelId="{EC2DD868-BB32-4C80-90F5-1E892BB7EAC2}" type="presParOf" srcId="{F43C8C96-07F0-4E0C-80F9-29D5A949A511}" destId="{6B28D59D-88FE-4850-B643-3CC650DF9E16}" srcOrd="2" destOrd="0" presId="urn:microsoft.com/office/officeart/2009/3/layout/StepUpProcess"/>
    <dgm:cxn modelId="{51CB19C7-586C-4C5A-AC4F-E52276050412}" type="presParOf" srcId="{212BFCED-DAE4-4AF6-93E2-F4675DC53C1B}" destId="{4882B71F-B257-41FA-A628-46ED1F57E10E}" srcOrd="9" destOrd="0" presId="urn:microsoft.com/office/officeart/2009/3/layout/StepUpProcess"/>
    <dgm:cxn modelId="{CC379A90-F78C-4C2F-BDE4-6C9DA1764DD6}" type="presParOf" srcId="{4882B71F-B257-41FA-A628-46ED1F57E10E}" destId="{CC5FA7CD-35AA-4AFD-B953-4C40FE201F0C}" srcOrd="0" destOrd="0" presId="urn:microsoft.com/office/officeart/2009/3/layout/StepUpProcess"/>
    <dgm:cxn modelId="{695D1855-B847-469D-B637-E36CE747E9E5}" type="presParOf" srcId="{212BFCED-DAE4-4AF6-93E2-F4675DC53C1B}" destId="{C3DE857E-A191-4785-881D-3A6A9D405006}" srcOrd="10" destOrd="0" presId="urn:microsoft.com/office/officeart/2009/3/layout/StepUpProcess"/>
    <dgm:cxn modelId="{799FCD7C-3588-4D6B-BC61-6368BB822093}" type="presParOf" srcId="{C3DE857E-A191-4785-881D-3A6A9D405006}" destId="{B00BF661-C7D4-43D0-9842-51FB88928A52}" srcOrd="0" destOrd="0" presId="urn:microsoft.com/office/officeart/2009/3/layout/StepUpProcess"/>
    <dgm:cxn modelId="{636C47A9-55B0-4D17-994C-952CF6ABDDAE}" type="presParOf" srcId="{C3DE857E-A191-4785-881D-3A6A9D405006}" destId="{CE7BC464-D519-48CD-9540-417A87964A41}" srcOrd="1" destOrd="0" presId="urn:microsoft.com/office/officeart/2009/3/layout/StepUpProcess"/>
    <dgm:cxn modelId="{CF9FDCF5-26C2-46B7-81DC-5FFD012015A4}" type="presParOf" srcId="{C3DE857E-A191-4785-881D-3A6A9D405006}" destId="{9B8DE197-8AC7-4BFE-983F-E5EFF0EFB3E1}" srcOrd="2" destOrd="0" presId="urn:microsoft.com/office/officeart/2009/3/layout/StepUpProcess"/>
    <dgm:cxn modelId="{8691E2AE-5958-4970-A118-1E654A9758A7}" type="presParOf" srcId="{212BFCED-DAE4-4AF6-93E2-F4675DC53C1B}" destId="{F8A45839-4409-47D0-9540-F1948F50CFDD}" srcOrd="11" destOrd="0" presId="urn:microsoft.com/office/officeart/2009/3/layout/StepUpProcess"/>
    <dgm:cxn modelId="{7C84DB5D-3DA8-4A4D-95BA-BF5AFE435CF7}" type="presParOf" srcId="{F8A45839-4409-47D0-9540-F1948F50CFDD}" destId="{B68FF295-80B9-4D79-8552-55EADD905053}" srcOrd="0" destOrd="0" presId="urn:microsoft.com/office/officeart/2009/3/layout/StepUpProcess"/>
    <dgm:cxn modelId="{C3934D40-9878-4C1F-AF64-91504281A680}" type="presParOf" srcId="{212BFCED-DAE4-4AF6-93E2-F4675DC53C1B}" destId="{1FF536A2-B2CD-4533-BC03-679104704E21}" srcOrd="12" destOrd="0" presId="urn:microsoft.com/office/officeart/2009/3/layout/StepUpProcess"/>
    <dgm:cxn modelId="{20F6A975-13DA-4015-AF78-96531AFE3B88}" type="presParOf" srcId="{1FF536A2-B2CD-4533-BC03-679104704E21}" destId="{7A2D51C0-AF93-414C-93CA-D517D01D46ED}" srcOrd="0" destOrd="0" presId="urn:microsoft.com/office/officeart/2009/3/layout/StepUpProcess"/>
    <dgm:cxn modelId="{F5F672AD-0509-4E11-9490-3720E08D7475}" type="presParOf" srcId="{1FF536A2-B2CD-4533-BC03-679104704E21}" destId="{D7AF4F07-6351-4AD9-9F53-DE065B9D6BF2}" srcOrd="1" destOrd="0" presId="urn:microsoft.com/office/officeart/2009/3/layout/StepUpProcess"/>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F7E640A-7D17-4DD6-A459-0FA8477AD258}"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E9E8D6DD-5F74-44EF-BC2D-0DEFCCABB306}">
      <dgm:prSet custT="1"/>
      <dgm:spPr/>
      <dgm:t>
        <a:bodyPr/>
        <a:lstStyle/>
        <a:p>
          <a:r>
            <a:rPr lang="en-US" sz="1800" b="1" u="sng" dirty="0"/>
            <a:t>Purpose: </a:t>
          </a:r>
          <a:r>
            <a:rPr lang="en-US" sz="1800" dirty="0"/>
            <a:t>Ensure EBP’s are provided (evidence based, women’s voice and choice) by tracking provision. Ensure interventions work. </a:t>
          </a:r>
        </a:p>
      </dgm:t>
    </dgm:pt>
    <dgm:pt modelId="{560421CB-49B0-4976-860D-0D689D4E0AEB}" type="parTrans" cxnId="{10F666B5-D291-4714-BCBE-A430AE0CF803}">
      <dgm:prSet/>
      <dgm:spPr/>
      <dgm:t>
        <a:bodyPr/>
        <a:lstStyle/>
        <a:p>
          <a:endParaRPr lang="en-US"/>
        </a:p>
      </dgm:t>
    </dgm:pt>
    <dgm:pt modelId="{E2BFD991-1C29-44B7-9431-F0B3E1D4A29C}" type="sibTrans" cxnId="{10F666B5-D291-4714-BCBE-A430AE0CF803}">
      <dgm:prSet/>
      <dgm:spPr/>
      <dgm:t>
        <a:bodyPr/>
        <a:lstStyle/>
        <a:p>
          <a:endParaRPr lang="en-US"/>
        </a:p>
      </dgm:t>
    </dgm:pt>
    <dgm:pt modelId="{55757AF2-A324-4CBC-9394-1268230742B4}">
      <dgm:prSet custT="1"/>
      <dgm:spPr/>
      <dgm:t>
        <a:bodyPr/>
        <a:lstStyle/>
        <a:p>
          <a:r>
            <a:rPr lang="en-US" sz="1800" b="1" u="sng" dirty="0"/>
            <a:t>Meeting/Not Meeting: </a:t>
          </a:r>
          <a:r>
            <a:rPr lang="en-US" sz="1800" dirty="0"/>
            <a:t>A 10 point or greater score change represents clinically significant change (National Center for PTSD) and is defined as “meeting target.” Anything less is “not meeting target.” </a:t>
          </a:r>
        </a:p>
      </dgm:t>
    </dgm:pt>
    <dgm:pt modelId="{CAC458DE-8A33-422F-8405-26BF62230DED}" type="parTrans" cxnId="{A4425DDB-1368-4421-BF0B-E586FCBBF821}">
      <dgm:prSet/>
      <dgm:spPr/>
      <dgm:t>
        <a:bodyPr/>
        <a:lstStyle/>
        <a:p>
          <a:endParaRPr lang="en-US"/>
        </a:p>
      </dgm:t>
    </dgm:pt>
    <dgm:pt modelId="{6C536596-0E89-4715-8586-9488083CDBED}" type="sibTrans" cxnId="{A4425DDB-1368-4421-BF0B-E586FCBBF821}">
      <dgm:prSet/>
      <dgm:spPr/>
      <dgm:t>
        <a:bodyPr/>
        <a:lstStyle/>
        <a:p>
          <a:endParaRPr lang="en-US"/>
        </a:p>
      </dgm:t>
    </dgm:pt>
    <dgm:pt modelId="{05EBE0DB-24BD-488B-84CA-126E6479983B}">
      <dgm:prSet custT="1"/>
      <dgm:spPr/>
      <dgm:t>
        <a:bodyPr/>
        <a:lstStyle/>
        <a:p>
          <a:r>
            <a:rPr lang="en-US" sz="1800" b="1" u="sng" dirty="0"/>
            <a:t>How it works: </a:t>
          </a:r>
          <a:r>
            <a:rPr lang="en-US" sz="1800" dirty="0"/>
            <a:t>Clients completed a PTSD Checklist-5 (PCL-5) before every EBP Trauma session.  Clinicians enter it into a SharePoint site. The SharePoint site calculates the score change between first and last session.</a:t>
          </a:r>
        </a:p>
      </dgm:t>
    </dgm:pt>
    <dgm:pt modelId="{717EAC1D-74CB-4320-9731-588417DA17BE}" type="parTrans" cxnId="{25186664-E530-40B4-B55D-F099468EA6DD}">
      <dgm:prSet/>
      <dgm:spPr/>
      <dgm:t>
        <a:bodyPr/>
        <a:lstStyle/>
        <a:p>
          <a:endParaRPr lang="en-US"/>
        </a:p>
      </dgm:t>
    </dgm:pt>
    <dgm:pt modelId="{A63A5087-AFCA-4473-8AB6-DA6AFDD914B5}" type="sibTrans" cxnId="{25186664-E530-40B4-B55D-F099468EA6DD}">
      <dgm:prSet/>
      <dgm:spPr/>
      <dgm:t>
        <a:bodyPr/>
        <a:lstStyle/>
        <a:p>
          <a:endParaRPr lang="en-US"/>
        </a:p>
      </dgm:t>
    </dgm:pt>
    <dgm:pt modelId="{E6848D8A-5ACB-4DC1-8B39-7473AC5B286F}" type="pres">
      <dgm:prSet presAssocID="{7F7E640A-7D17-4DD6-A459-0FA8477AD258}" presName="vert0" presStyleCnt="0">
        <dgm:presLayoutVars>
          <dgm:dir/>
          <dgm:animOne val="branch"/>
          <dgm:animLvl val="lvl"/>
        </dgm:presLayoutVars>
      </dgm:prSet>
      <dgm:spPr/>
    </dgm:pt>
    <dgm:pt modelId="{5A3E49DC-5C4D-4842-A861-EB837E5DF203}" type="pres">
      <dgm:prSet presAssocID="{E9E8D6DD-5F74-44EF-BC2D-0DEFCCABB306}" presName="thickLine" presStyleLbl="alignNode1" presStyleIdx="0" presStyleCnt="3"/>
      <dgm:spPr/>
    </dgm:pt>
    <dgm:pt modelId="{555E2849-FFCE-4F9C-B5A1-459BC3CDF308}" type="pres">
      <dgm:prSet presAssocID="{E9E8D6DD-5F74-44EF-BC2D-0DEFCCABB306}" presName="horz1" presStyleCnt="0"/>
      <dgm:spPr/>
    </dgm:pt>
    <dgm:pt modelId="{267BF3BB-9F2A-44D0-AD27-60E05DFC5FF3}" type="pres">
      <dgm:prSet presAssocID="{E9E8D6DD-5F74-44EF-BC2D-0DEFCCABB306}" presName="tx1" presStyleLbl="revTx" presStyleIdx="0" presStyleCnt="3"/>
      <dgm:spPr/>
    </dgm:pt>
    <dgm:pt modelId="{3A8D1274-DC3F-42F6-9E4D-F88BBF5457C9}" type="pres">
      <dgm:prSet presAssocID="{E9E8D6DD-5F74-44EF-BC2D-0DEFCCABB306}" presName="vert1" presStyleCnt="0"/>
      <dgm:spPr/>
    </dgm:pt>
    <dgm:pt modelId="{B42090C6-B054-49CC-A5A0-1997BF0AB16D}" type="pres">
      <dgm:prSet presAssocID="{05EBE0DB-24BD-488B-84CA-126E6479983B}" presName="thickLine" presStyleLbl="alignNode1" presStyleIdx="1" presStyleCnt="3"/>
      <dgm:spPr/>
    </dgm:pt>
    <dgm:pt modelId="{5A49E426-05EF-402C-9885-1F9463934336}" type="pres">
      <dgm:prSet presAssocID="{05EBE0DB-24BD-488B-84CA-126E6479983B}" presName="horz1" presStyleCnt="0"/>
      <dgm:spPr/>
    </dgm:pt>
    <dgm:pt modelId="{4CCE18A9-9D75-48D5-9279-A9E87B2FE6D6}" type="pres">
      <dgm:prSet presAssocID="{05EBE0DB-24BD-488B-84CA-126E6479983B}" presName="tx1" presStyleLbl="revTx" presStyleIdx="1" presStyleCnt="3"/>
      <dgm:spPr/>
    </dgm:pt>
    <dgm:pt modelId="{8346367F-B547-4C11-A5BD-736D8F7EE6A5}" type="pres">
      <dgm:prSet presAssocID="{05EBE0DB-24BD-488B-84CA-126E6479983B}" presName="vert1" presStyleCnt="0"/>
      <dgm:spPr/>
    </dgm:pt>
    <dgm:pt modelId="{89C8BE6B-218F-402B-A8FB-080C4BA334AA}" type="pres">
      <dgm:prSet presAssocID="{55757AF2-A324-4CBC-9394-1268230742B4}" presName="thickLine" presStyleLbl="alignNode1" presStyleIdx="2" presStyleCnt="3"/>
      <dgm:spPr/>
    </dgm:pt>
    <dgm:pt modelId="{960202B6-1827-488A-AB91-71FB8EDD45DC}" type="pres">
      <dgm:prSet presAssocID="{55757AF2-A324-4CBC-9394-1268230742B4}" presName="horz1" presStyleCnt="0"/>
      <dgm:spPr/>
    </dgm:pt>
    <dgm:pt modelId="{DCF56975-EBDA-4EFB-8A3D-306A6110459A}" type="pres">
      <dgm:prSet presAssocID="{55757AF2-A324-4CBC-9394-1268230742B4}" presName="tx1" presStyleLbl="revTx" presStyleIdx="2" presStyleCnt="3"/>
      <dgm:spPr/>
    </dgm:pt>
    <dgm:pt modelId="{2899F95A-99EA-4435-94BC-EF9B1638ADC8}" type="pres">
      <dgm:prSet presAssocID="{55757AF2-A324-4CBC-9394-1268230742B4}" presName="vert1" presStyleCnt="0"/>
      <dgm:spPr/>
    </dgm:pt>
  </dgm:ptLst>
  <dgm:cxnLst>
    <dgm:cxn modelId="{FE718E1A-5A54-4762-BD5C-CB312B0C0CA7}" type="presOf" srcId="{55757AF2-A324-4CBC-9394-1268230742B4}" destId="{DCF56975-EBDA-4EFB-8A3D-306A6110459A}" srcOrd="0" destOrd="0" presId="urn:microsoft.com/office/officeart/2008/layout/LinedList"/>
    <dgm:cxn modelId="{BEAAD03A-AE05-42E0-BC39-C2D5164E3F03}" type="presOf" srcId="{E9E8D6DD-5F74-44EF-BC2D-0DEFCCABB306}" destId="{267BF3BB-9F2A-44D0-AD27-60E05DFC5FF3}" srcOrd="0" destOrd="0" presId="urn:microsoft.com/office/officeart/2008/layout/LinedList"/>
    <dgm:cxn modelId="{25186664-E530-40B4-B55D-F099468EA6DD}" srcId="{7F7E640A-7D17-4DD6-A459-0FA8477AD258}" destId="{05EBE0DB-24BD-488B-84CA-126E6479983B}" srcOrd="1" destOrd="0" parTransId="{717EAC1D-74CB-4320-9731-588417DA17BE}" sibTransId="{A63A5087-AFCA-4473-8AB6-DA6AFDD914B5}"/>
    <dgm:cxn modelId="{10F666B5-D291-4714-BCBE-A430AE0CF803}" srcId="{7F7E640A-7D17-4DD6-A459-0FA8477AD258}" destId="{E9E8D6DD-5F74-44EF-BC2D-0DEFCCABB306}" srcOrd="0" destOrd="0" parTransId="{560421CB-49B0-4976-860D-0D689D4E0AEB}" sibTransId="{E2BFD991-1C29-44B7-9431-F0B3E1D4A29C}"/>
    <dgm:cxn modelId="{446AA8D3-CDD2-4132-B929-1AB6A1E956B9}" type="presOf" srcId="{05EBE0DB-24BD-488B-84CA-126E6479983B}" destId="{4CCE18A9-9D75-48D5-9279-A9E87B2FE6D6}" srcOrd="0" destOrd="0" presId="urn:microsoft.com/office/officeart/2008/layout/LinedList"/>
    <dgm:cxn modelId="{A4425DDB-1368-4421-BF0B-E586FCBBF821}" srcId="{7F7E640A-7D17-4DD6-A459-0FA8477AD258}" destId="{55757AF2-A324-4CBC-9394-1268230742B4}" srcOrd="2" destOrd="0" parTransId="{CAC458DE-8A33-422F-8405-26BF62230DED}" sibTransId="{6C536596-0E89-4715-8586-9488083CDBED}"/>
    <dgm:cxn modelId="{8861F8DB-7EA6-4B26-B5CF-CA35C3835740}" type="presOf" srcId="{7F7E640A-7D17-4DD6-A459-0FA8477AD258}" destId="{E6848D8A-5ACB-4DC1-8B39-7473AC5B286F}" srcOrd="0" destOrd="0" presId="urn:microsoft.com/office/officeart/2008/layout/LinedList"/>
    <dgm:cxn modelId="{09E0C721-DA31-4191-9883-793FB5F1A891}" type="presParOf" srcId="{E6848D8A-5ACB-4DC1-8B39-7473AC5B286F}" destId="{5A3E49DC-5C4D-4842-A861-EB837E5DF203}" srcOrd="0" destOrd="0" presId="urn:microsoft.com/office/officeart/2008/layout/LinedList"/>
    <dgm:cxn modelId="{05A63270-2784-4914-A00A-E6911A1E85D4}" type="presParOf" srcId="{E6848D8A-5ACB-4DC1-8B39-7473AC5B286F}" destId="{555E2849-FFCE-4F9C-B5A1-459BC3CDF308}" srcOrd="1" destOrd="0" presId="urn:microsoft.com/office/officeart/2008/layout/LinedList"/>
    <dgm:cxn modelId="{97CB0B6C-B657-483A-8784-7D5D8737E4D4}" type="presParOf" srcId="{555E2849-FFCE-4F9C-B5A1-459BC3CDF308}" destId="{267BF3BB-9F2A-44D0-AD27-60E05DFC5FF3}" srcOrd="0" destOrd="0" presId="urn:microsoft.com/office/officeart/2008/layout/LinedList"/>
    <dgm:cxn modelId="{FAA22427-C233-4CA9-B3B0-E184D2105253}" type="presParOf" srcId="{555E2849-FFCE-4F9C-B5A1-459BC3CDF308}" destId="{3A8D1274-DC3F-42F6-9E4D-F88BBF5457C9}" srcOrd="1" destOrd="0" presId="urn:microsoft.com/office/officeart/2008/layout/LinedList"/>
    <dgm:cxn modelId="{FC127D0A-D4FD-4C17-86FA-B5D002372ECF}" type="presParOf" srcId="{E6848D8A-5ACB-4DC1-8B39-7473AC5B286F}" destId="{B42090C6-B054-49CC-A5A0-1997BF0AB16D}" srcOrd="2" destOrd="0" presId="urn:microsoft.com/office/officeart/2008/layout/LinedList"/>
    <dgm:cxn modelId="{3540DD26-9197-4BAF-B33A-8EA0A5F16CF9}" type="presParOf" srcId="{E6848D8A-5ACB-4DC1-8B39-7473AC5B286F}" destId="{5A49E426-05EF-402C-9885-1F9463934336}" srcOrd="3" destOrd="0" presId="urn:microsoft.com/office/officeart/2008/layout/LinedList"/>
    <dgm:cxn modelId="{E9973C0F-E9AC-4F66-B70F-311FCFA6019E}" type="presParOf" srcId="{5A49E426-05EF-402C-9885-1F9463934336}" destId="{4CCE18A9-9D75-48D5-9279-A9E87B2FE6D6}" srcOrd="0" destOrd="0" presId="urn:microsoft.com/office/officeart/2008/layout/LinedList"/>
    <dgm:cxn modelId="{94A2E95B-3025-4D44-A55C-3C520B1D6B77}" type="presParOf" srcId="{5A49E426-05EF-402C-9885-1F9463934336}" destId="{8346367F-B547-4C11-A5BD-736D8F7EE6A5}" srcOrd="1" destOrd="0" presId="urn:microsoft.com/office/officeart/2008/layout/LinedList"/>
    <dgm:cxn modelId="{AD3B19A8-CB25-4472-BDF1-564899554131}" type="presParOf" srcId="{E6848D8A-5ACB-4DC1-8B39-7473AC5B286F}" destId="{89C8BE6B-218F-402B-A8FB-080C4BA334AA}" srcOrd="4" destOrd="0" presId="urn:microsoft.com/office/officeart/2008/layout/LinedList"/>
    <dgm:cxn modelId="{E4F89B1E-8E2D-4460-86D3-EABE99D2B489}" type="presParOf" srcId="{E6848D8A-5ACB-4DC1-8B39-7473AC5B286F}" destId="{960202B6-1827-488A-AB91-71FB8EDD45DC}" srcOrd="5" destOrd="0" presId="urn:microsoft.com/office/officeart/2008/layout/LinedList"/>
    <dgm:cxn modelId="{AD0F3983-ACDF-4DB2-BF25-2215804D0A8E}" type="presParOf" srcId="{960202B6-1827-488A-AB91-71FB8EDD45DC}" destId="{DCF56975-EBDA-4EFB-8A3D-306A6110459A}" srcOrd="0" destOrd="0" presId="urn:microsoft.com/office/officeart/2008/layout/LinedList"/>
    <dgm:cxn modelId="{C9238801-61A5-4B2D-9A83-C7B7D8B445AA}" type="presParOf" srcId="{960202B6-1827-488A-AB91-71FB8EDD45DC}" destId="{2899F95A-99EA-4435-94BC-EF9B1638ADC8}"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F7E640A-7D17-4DD6-A459-0FA8477AD258}"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E9E8D6DD-5F74-44EF-BC2D-0DEFCCABB306}">
      <dgm:prSet custT="1"/>
      <dgm:spPr/>
      <dgm:t>
        <a:bodyPr/>
        <a:lstStyle/>
        <a:p>
          <a:r>
            <a:rPr lang="en-US" sz="1800" b="1" u="sng" dirty="0"/>
            <a:t>Purpose: </a:t>
          </a:r>
          <a:r>
            <a:rPr lang="en-US" sz="1800" dirty="0"/>
            <a:t>Ensure when EBP’s are provided (evidence based, women’s voice and choice) that they work not only emotionally for women, but behaviorally.</a:t>
          </a:r>
        </a:p>
      </dgm:t>
    </dgm:pt>
    <dgm:pt modelId="{560421CB-49B0-4976-860D-0D689D4E0AEB}" type="parTrans" cxnId="{10F666B5-D291-4714-BCBE-A430AE0CF803}">
      <dgm:prSet/>
      <dgm:spPr/>
      <dgm:t>
        <a:bodyPr/>
        <a:lstStyle/>
        <a:p>
          <a:endParaRPr lang="en-US"/>
        </a:p>
      </dgm:t>
    </dgm:pt>
    <dgm:pt modelId="{E2BFD991-1C29-44B7-9431-F0B3E1D4A29C}" type="sibTrans" cxnId="{10F666B5-D291-4714-BCBE-A430AE0CF803}">
      <dgm:prSet/>
      <dgm:spPr/>
      <dgm:t>
        <a:bodyPr/>
        <a:lstStyle/>
        <a:p>
          <a:endParaRPr lang="en-US"/>
        </a:p>
      </dgm:t>
    </dgm:pt>
    <dgm:pt modelId="{05EBE0DB-24BD-488B-84CA-126E6479983B}">
      <dgm:prSet custT="1"/>
      <dgm:spPr/>
      <dgm:t>
        <a:bodyPr/>
        <a:lstStyle/>
        <a:p>
          <a:r>
            <a:rPr lang="en-US" sz="1800" b="1" u="sng" dirty="0"/>
            <a:t>How it works: </a:t>
          </a:r>
          <a:r>
            <a:rPr lang="en-US" sz="1800" dirty="0"/>
            <a:t>Data from the trauma treatment client improvement SharePoint site includes a selection of the treatment status (completed, dropped out). WA DOC has an electronic database that stores infractions. Infraction rates are examined for clients by treatment status. </a:t>
          </a:r>
        </a:p>
      </dgm:t>
    </dgm:pt>
    <dgm:pt modelId="{717EAC1D-74CB-4320-9731-588417DA17BE}" type="parTrans" cxnId="{25186664-E530-40B4-B55D-F099468EA6DD}">
      <dgm:prSet/>
      <dgm:spPr/>
      <dgm:t>
        <a:bodyPr/>
        <a:lstStyle/>
        <a:p>
          <a:endParaRPr lang="en-US"/>
        </a:p>
      </dgm:t>
    </dgm:pt>
    <dgm:pt modelId="{A63A5087-AFCA-4473-8AB6-DA6AFDD914B5}" type="sibTrans" cxnId="{25186664-E530-40B4-B55D-F099468EA6DD}">
      <dgm:prSet/>
      <dgm:spPr/>
      <dgm:t>
        <a:bodyPr/>
        <a:lstStyle/>
        <a:p>
          <a:endParaRPr lang="en-US"/>
        </a:p>
      </dgm:t>
    </dgm:pt>
    <dgm:pt modelId="{4FF3F324-A479-482E-A07F-AE2DD4FC5672}">
      <dgm:prSet custT="1"/>
      <dgm:spPr/>
      <dgm:t>
        <a:bodyPr/>
        <a:lstStyle/>
        <a:p>
          <a:r>
            <a:rPr lang="en-US" sz="1800" b="1" u="sng" dirty="0"/>
            <a:t>Meeting target/Not Meeting Target: </a:t>
          </a:r>
          <a:r>
            <a:rPr lang="en-US" sz="1800" dirty="0"/>
            <a:t>Individuals having a 50% decrease in substance use and aggression infractions between the 6 months before treatment, and the 6 months after treatment, are “meeting target.” </a:t>
          </a:r>
        </a:p>
      </dgm:t>
    </dgm:pt>
    <dgm:pt modelId="{169C271C-BE71-4233-8D7F-69CB0B87DC66}" type="parTrans" cxnId="{A062C4C2-5233-424B-85B8-19A8065A553E}">
      <dgm:prSet/>
      <dgm:spPr/>
      <dgm:t>
        <a:bodyPr/>
        <a:lstStyle/>
        <a:p>
          <a:endParaRPr lang="en-US"/>
        </a:p>
      </dgm:t>
    </dgm:pt>
    <dgm:pt modelId="{4066F1D5-DBD5-44D0-8C2B-F18AE3DAE64A}" type="sibTrans" cxnId="{A062C4C2-5233-424B-85B8-19A8065A553E}">
      <dgm:prSet/>
      <dgm:spPr/>
      <dgm:t>
        <a:bodyPr/>
        <a:lstStyle/>
        <a:p>
          <a:endParaRPr lang="en-US"/>
        </a:p>
      </dgm:t>
    </dgm:pt>
    <dgm:pt modelId="{E6848D8A-5ACB-4DC1-8B39-7473AC5B286F}" type="pres">
      <dgm:prSet presAssocID="{7F7E640A-7D17-4DD6-A459-0FA8477AD258}" presName="vert0" presStyleCnt="0">
        <dgm:presLayoutVars>
          <dgm:dir/>
          <dgm:animOne val="branch"/>
          <dgm:animLvl val="lvl"/>
        </dgm:presLayoutVars>
      </dgm:prSet>
      <dgm:spPr/>
    </dgm:pt>
    <dgm:pt modelId="{5A3E49DC-5C4D-4842-A861-EB837E5DF203}" type="pres">
      <dgm:prSet presAssocID="{E9E8D6DD-5F74-44EF-BC2D-0DEFCCABB306}" presName="thickLine" presStyleLbl="alignNode1" presStyleIdx="0" presStyleCnt="3"/>
      <dgm:spPr/>
    </dgm:pt>
    <dgm:pt modelId="{555E2849-FFCE-4F9C-B5A1-459BC3CDF308}" type="pres">
      <dgm:prSet presAssocID="{E9E8D6DD-5F74-44EF-BC2D-0DEFCCABB306}" presName="horz1" presStyleCnt="0"/>
      <dgm:spPr/>
    </dgm:pt>
    <dgm:pt modelId="{267BF3BB-9F2A-44D0-AD27-60E05DFC5FF3}" type="pres">
      <dgm:prSet presAssocID="{E9E8D6DD-5F74-44EF-BC2D-0DEFCCABB306}" presName="tx1" presStyleLbl="revTx" presStyleIdx="0" presStyleCnt="3"/>
      <dgm:spPr/>
    </dgm:pt>
    <dgm:pt modelId="{3A8D1274-DC3F-42F6-9E4D-F88BBF5457C9}" type="pres">
      <dgm:prSet presAssocID="{E9E8D6DD-5F74-44EF-BC2D-0DEFCCABB306}" presName="vert1" presStyleCnt="0"/>
      <dgm:spPr/>
    </dgm:pt>
    <dgm:pt modelId="{B42090C6-B054-49CC-A5A0-1997BF0AB16D}" type="pres">
      <dgm:prSet presAssocID="{05EBE0DB-24BD-488B-84CA-126E6479983B}" presName="thickLine" presStyleLbl="alignNode1" presStyleIdx="1" presStyleCnt="3"/>
      <dgm:spPr/>
    </dgm:pt>
    <dgm:pt modelId="{5A49E426-05EF-402C-9885-1F9463934336}" type="pres">
      <dgm:prSet presAssocID="{05EBE0DB-24BD-488B-84CA-126E6479983B}" presName="horz1" presStyleCnt="0"/>
      <dgm:spPr/>
    </dgm:pt>
    <dgm:pt modelId="{4CCE18A9-9D75-48D5-9279-A9E87B2FE6D6}" type="pres">
      <dgm:prSet presAssocID="{05EBE0DB-24BD-488B-84CA-126E6479983B}" presName="tx1" presStyleLbl="revTx" presStyleIdx="1" presStyleCnt="3"/>
      <dgm:spPr/>
    </dgm:pt>
    <dgm:pt modelId="{8346367F-B547-4C11-A5BD-736D8F7EE6A5}" type="pres">
      <dgm:prSet presAssocID="{05EBE0DB-24BD-488B-84CA-126E6479983B}" presName="vert1" presStyleCnt="0"/>
      <dgm:spPr/>
    </dgm:pt>
    <dgm:pt modelId="{3174F942-6A52-4AC8-88F2-5DE1C5566E54}" type="pres">
      <dgm:prSet presAssocID="{4FF3F324-A479-482E-A07F-AE2DD4FC5672}" presName="thickLine" presStyleLbl="alignNode1" presStyleIdx="2" presStyleCnt="3"/>
      <dgm:spPr/>
    </dgm:pt>
    <dgm:pt modelId="{DFB0842E-B1DB-4D07-BB2B-B5AF4C70FCB5}" type="pres">
      <dgm:prSet presAssocID="{4FF3F324-A479-482E-A07F-AE2DD4FC5672}" presName="horz1" presStyleCnt="0"/>
      <dgm:spPr/>
    </dgm:pt>
    <dgm:pt modelId="{FAFD76C1-33DB-45DA-900F-4493A3A9668E}" type="pres">
      <dgm:prSet presAssocID="{4FF3F324-A479-482E-A07F-AE2DD4FC5672}" presName="tx1" presStyleLbl="revTx" presStyleIdx="2" presStyleCnt="3"/>
      <dgm:spPr/>
    </dgm:pt>
    <dgm:pt modelId="{373ED59E-31C4-420D-BEE5-08BB44427272}" type="pres">
      <dgm:prSet presAssocID="{4FF3F324-A479-482E-A07F-AE2DD4FC5672}" presName="vert1" presStyleCnt="0"/>
      <dgm:spPr/>
    </dgm:pt>
  </dgm:ptLst>
  <dgm:cxnLst>
    <dgm:cxn modelId="{C18B5313-0370-4D3F-B616-419F9B60A2AC}" type="presOf" srcId="{4FF3F324-A479-482E-A07F-AE2DD4FC5672}" destId="{FAFD76C1-33DB-45DA-900F-4493A3A9668E}" srcOrd="0" destOrd="0" presId="urn:microsoft.com/office/officeart/2008/layout/LinedList"/>
    <dgm:cxn modelId="{BEAAD03A-AE05-42E0-BC39-C2D5164E3F03}" type="presOf" srcId="{E9E8D6DD-5F74-44EF-BC2D-0DEFCCABB306}" destId="{267BF3BB-9F2A-44D0-AD27-60E05DFC5FF3}" srcOrd="0" destOrd="0" presId="urn:microsoft.com/office/officeart/2008/layout/LinedList"/>
    <dgm:cxn modelId="{25186664-E530-40B4-B55D-F099468EA6DD}" srcId="{7F7E640A-7D17-4DD6-A459-0FA8477AD258}" destId="{05EBE0DB-24BD-488B-84CA-126E6479983B}" srcOrd="1" destOrd="0" parTransId="{717EAC1D-74CB-4320-9731-588417DA17BE}" sibTransId="{A63A5087-AFCA-4473-8AB6-DA6AFDD914B5}"/>
    <dgm:cxn modelId="{10F666B5-D291-4714-BCBE-A430AE0CF803}" srcId="{7F7E640A-7D17-4DD6-A459-0FA8477AD258}" destId="{E9E8D6DD-5F74-44EF-BC2D-0DEFCCABB306}" srcOrd="0" destOrd="0" parTransId="{560421CB-49B0-4976-860D-0D689D4E0AEB}" sibTransId="{E2BFD991-1C29-44B7-9431-F0B3E1D4A29C}"/>
    <dgm:cxn modelId="{A062C4C2-5233-424B-85B8-19A8065A553E}" srcId="{7F7E640A-7D17-4DD6-A459-0FA8477AD258}" destId="{4FF3F324-A479-482E-A07F-AE2DD4FC5672}" srcOrd="2" destOrd="0" parTransId="{169C271C-BE71-4233-8D7F-69CB0B87DC66}" sibTransId="{4066F1D5-DBD5-44D0-8C2B-F18AE3DAE64A}"/>
    <dgm:cxn modelId="{446AA8D3-CDD2-4132-B929-1AB6A1E956B9}" type="presOf" srcId="{05EBE0DB-24BD-488B-84CA-126E6479983B}" destId="{4CCE18A9-9D75-48D5-9279-A9E87B2FE6D6}" srcOrd="0" destOrd="0" presId="urn:microsoft.com/office/officeart/2008/layout/LinedList"/>
    <dgm:cxn modelId="{8861F8DB-7EA6-4B26-B5CF-CA35C3835740}" type="presOf" srcId="{7F7E640A-7D17-4DD6-A459-0FA8477AD258}" destId="{E6848D8A-5ACB-4DC1-8B39-7473AC5B286F}" srcOrd="0" destOrd="0" presId="urn:microsoft.com/office/officeart/2008/layout/LinedList"/>
    <dgm:cxn modelId="{09E0C721-DA31-4191-9883-793FB5F1A891}" type="presParOf" srcId="{E6848D8A-5ACB-4DC1-8B39-7473AC5B286F}" destId="{5A3E49DC-5C4D-4842-A861-EB837E5DF203}" srcOrd="0" destOrd="0" presId="urn:microsoft.com/office/officeart/2008/layout/LinedList"/>
    <dgm:cxn modelId="{05A63270-2784-4914-A00A-E6911A1E85D4}" type="presParOf" srcId="{E6848D8A-5ACB-4DC1-8B39-7473AC5B286F}" destId="{555E2849-FFCE-4F9C-B5A1-459BC3CDF308}" srcOrd="1" destOrd="0" presId="urn:microsoft.com/office/officeart/2008/layout/LinedList"/>
    <dgm:cxn modelId="{97CB0B6C-B657-483A-8784-7D5D8737E4D4}" type="presParOf" srcId="{555E2849-FFCE-4F9C-B5A1-459BC3CDF308}" destId="{267BF3BB-9F2A-44D0-AD27-60E05DFC5FF3}" srcOrd="0" destOrd="0" presId="urn:microsoft.com/office/officeart/2008/layout/LinedList"/>
    <dgm:cxn modelId="{FAA22427-C233-4CA9-B3B0-E184D2105253}" type="presParOf" srcId="{555E2849-FFCE-4F9C-B5A1-459BC3CDF308}" destId="{3A8D1274-DC3F-42F6-9E4D-F88BBF5457C9}" srcOrd="1" destOrd="0" presId="urn:microsoft.com/office/officeart/2008/layout/LinedList"/>
    <dgm:cxn modelId="{FC127D0A-D4FD-4C17-86FA-B5D002372ECF}" type="presParOf" srcId="{E6848D8A-5ACB-4DC1-8B39-7473AC5B286F}" destId="{B42090C6-B054-49CC-A5A0-1997BF0AB16D}" srcOrd="2" destOrd="0" presId="urn:microsoft.com/office/officeart/2008/layout/LinedList"/>
    <dgm:cxn modelId="{3540DD26-9197-4BAF-B33A-8EA0A5F16CF9}" type="presParOf" srcId="{E6848D8A-5ACB-4DC1-8B39-7473AC5B286F}" destId="{5A49E426-05EF-402C-9885-1F9463934336}" srcOrd="3" destOrd="0" presId="urn:microsoft.com/office/officeart/2008/layout/LinedList"/>
    <dgm:cxn modelId="{E9973C0F-E9AC-4F66-B70F-311FCFA6019E}" type="presParOf" srcId="{5A49E426-05EF-402C-9885-1F9463934336}" destId="{4CCE18A9-9D75-48D5-9279-A9E87B2FE6D6}" srcOrd="0" destOrd="0" presId="urn:microsoft.com/office/officeart/2008/layout/LinedList"/>
    <dgm:cxn modelId="{94A2E95B-3025-4D44-A55C-3C520B1D6B77}" type="presParOf" srcId="{5A49E426-05EF-402C-9885-1F9463934336}" destId="{8346367F-B547-4C11-A5BD-736D8F7EE6A5}" srcOrd="1" destOrd="0" presId="urn:microsoft.com/office/officeart/2008/layout/LinedList"/>
    <dgm:cxn modelId="{C2D300D9-25F6-4F42-BD34-95E3DBA497B8}" type="presParOf" srcId="{E6848D8A-5ACB-4DC1-8B39-7473AC5B286F}" destId="{3174F942-6A52-4AC8-88F2-5DE1C5566E54}" srcOrd="4" destOrd="0" presId="urn:microsoft.com/office/officeart/2008/layout/LinedList"/>
    <dgm:cxn modelId="{84DBA5B3-33FF-4322-83B9-DEB9F9AE8058}" type="presParOf" srcId="{E6848D8A-5ACB-4DC1-8B39-7473AC5B286F}" destId="{DFB0842E-B1DB-4D07-BB2B-B5AF4C70FCB5}" srcOrd="5" destOrd="0" presId="urn:microsoft.com/office/officeart/2008/layout/LinedList"/>
    <dgm:cxn modelId="{E19172C6-DC5D-4A67-8F13-CDBB67FF0FD0}" type="presParOf" srcId="{DFB0842E-B1DB-4D07-BB2B-B5AF4C70FCB5}" destId="{FAFD76C1-33DB-45DA-900F-4493A3A9668E}" srcOrd="0" destOrd="0" presId="urn:microsoft.com/office/officeart/2008/layout/LinedList"/>
    <dgm:cxn modelId="{577962AC-2632-4C35-9E56-EF1B748215F2}" type="presParOf" srcId="{DFB0842E-B1DB-4D07-BB2B-B5AF4C70FCB5}" destId="{373ED59E-31C4-420D-BEE5-08BB44427272}"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65364329-21DB-4A77-89B3-E3EAAFBA6203}" type="doc">
      <dgm:prSet loTypeId="urn:microsoft.com/office/officeart/2005/8/layout/vList2" loCatId="list" qsTypeId="urn:microsoft.com/office/officeart/2005/8/quickstyle/simple2#1" qsCatId="simple" csTypeId="urn:microsoft.com/office/officeart/2005/8/colors/colorful2#2" csCatId="colorful" phldr="1"/>
      <dgm:spPr/>
      <dgm:t>
        <a:bodyPr/>
        <a:lstStyle/>
        <a:p>
          <a:endParaRPr lang="en-US"/>
        </a:p>
      </dgm:t>
    </dgm:pt>
    <dgm:pt modelId="{93409FE7-0927-4A24-926A-B2E0EA9B0F62}">
      <dgm:prSet/>
      <dgm:spPr>
        <a:solidFill>
          <a:schemeClr val="bg2">
            <a:lumMod val="50000"/>
            <a:lumOff val="50000"/>
          </a:schemeClr>
        </a:solidFill>
      </dgm:spPr>
      <dgm:t>
        <a:bodyPr/>
        <a:lstStyle/>
        <a:p>
          <a:pPr rtl="0"/>
          <a:r>
            <a:rPr lang="en-US" b="0" i="1" dirty="0">
              <a:latin typeface="ADLaM Display" panose="02010000000000000000" pitchFamily="2" charset="0"/>
              <a:ea typeface="ADLaM Display" panose="02010000000000000000" pitchFamily="2" charset="0"/>
              <a:cs typeface="ADLaM Display" panose="02010000000000000000" pitchFamily="2" charset="0"/>
            </a:rPr>
            <a:t>Continuing to expand capacity for evidence based co occurring care to support incarcerated women and Washingtonians.</a:t>
          </a:r>
        </a:p>
      </dgm:t>
    </dgm:pt>
    <dgm:pt modelId="{16133292-90DA-4302-8267-C0F8DEF2A2A5}" type="parTrans" cxnId="{4250FAC5-66C1-4F38-BAB8-DEC033981D4F}">
      <dgm:prSet/>
      <dgm:spPr/>
      <dgm:t>
        <a:bodyPr/>
        <a:lstStyle/>
        <a:p>
          <a:endParaRPr lang="en-US"/>
        </a:p>
      </dgm:t>
    </dgm:pt>
    <dgm:pt modelId="{FFD9B2DD-A84F-43E4-8E7B-1F37A509D949}" type="sibTrans" cxnId="{4250FAC5-66C1-4F38-BAB8-DEC033981D4F}">
      <dgm:prSet/>
      <dgm:spPr/>
      <dgm:t>
        <a:bodyPr/>
        <a:lstStyle/>
        <a:p>
          <a:endParaRPr lang="en-US"/>
        </a:p>
      </dgm:t>
    </dgm:pt>
    <dgm:pt modelId="{8E871EBF-7485-458B-AF40-A061BAA2A708}">
      <dgm:prSet/>
      <dgm:spPr>
        <a:solidFill>
          <a:schemeClr val="bg2">
            <a:lumMod val="50000"/>
            <a:lumOff val="50000"/>
          </a:schemeClr>
        </a:solidFill>
      </dgm:spPr>
      <dgm:t>
        <a:bodyPr/>
        <a:lstStyle/>
        <a:p>
          <a:pPr rtl="0"/>
          <a:r>
            <a:rPr lang="en-US" b="0" i="1" dirty="0">
              <a:latin typeface="ADLaM Display" panose="02010000000000000000" pitchFamily="2" charset="0"/>
              <a:ea typeface="ADLaM Display" panose="02010000000000000000" pitchFamily="2" charset="0"/>
              <a:cs typeface="ADLaM Display" panose="02010000000000000000" pitchFamily="2" charset="0"/>
            </a:rPr>
            <a:t>Continue to build a healthy work environment through increasing efficient and compassionate work. Consider staff metrics.</a:t>
          </a:r>
        </a:p>
      </dgm:t>
    </dgm:pt>
    <dgm:pt modelId="{0EEAC733-F3F3-47BF-B674-198BC9B22859}" type="parTrans" cxnId="{CBDE0253-EBF5-433C-B548-A51FB0E5AEBB}">
      <dgm:prSet/>
      <dgm:spPr/>
      <dgm:t>
        <a:bodyPr/>
        <a:lstStyle/>
        <a:p>
          <a:endParaRPr lang="en-US"/>
        </a:p>
      </dgm:t>
    </dgm:pt>
    <dgm:pt modelId="{5847B018-3BC5-4BE2-965C-7D6F3B03A74E}" type="sibTrans" cxnId="{CBDE0253-EBF5-433C-B548-A51FB0E5AEBB}">
      <dgm:prSet/>
      <dgm:spPr/>
      <dgm:t>
        <a:bodyPr/>
        <a:lstStyle/>
        <a:p>
          <a:endParaRPr lang="en-US"/>
        </a:p>
      </dgm:t>
    </dgm:pt>
    <dgm:pt modelId="{5C76983B-130C-466A-8D72-A80235FC5F82}">
      <dgm:prSet/>
      <dgm:spPr>
        <a:solidFill>
          <a:schemeClr val="bg2">
            <a:lumMod val="50000"/>
            <a:lumOff val="50000"/>
          </a:schemeClr>
        </a:solidFill>
      </dgm:spPr>
      <dgm:t>
        <a:bodyPr/>
        <a:lstStyle/>
        <a:p>
          <a:r>
            <a:rPr lang="en-US" b="0" i="1" dirty="0">
              <a:latin typeface="ADLaM Display" panose="02010000000000000000" pitchFamily="2" charset="0"/>
              <a:ea typeface="ADLaM Display" panose="02010000000000000000" pitchFamily="2" charset="0"/>
              <a:cs typeface="ADLaM Display" panose="02010000000000000000" pitchFamily="2" charset="0"/>
            </a:rPr>
            <a:t>Continue building our clinical dashboards so we can track outcomes in real time</a:t>
          </a:r>
        </a:p>
      </dgm:t>
    </dgm:pt>
    <dgm:pt modelId="{4C280E83-7AFE-49F1-A2DD-D314796BEAB6}" type="parTrans" cxnId="{36C52FB0-9598-449F-846C-26E7D42E0D79}">
      <dgm:prSet/>
      <dgm:spPr/>
      <dgm:t>
        <a:bodyPr/>
        <a:lstStyle/>
        <a:p>
          <a:endParaRPr lang="en-US"/>
        </a:p>
      </dgm:t>
    </dgm:pt>
    <dgm:pt modelId="{D89618CA-FECF-4865-B01E-82CF2A52EB2A}" type="sibTrans" cxnId="{36C52FB0-9598-449F-846C-26E7D42E0D79}">
      <dgm:prSet/>
      <dgm:spPr/>
      <dgm:t>
        <a:bodyPr/>
        <a:lstStyle/>
        <a:p>
          <a:endParaRPr lang="en-US"/>
        </a:p>
      </dgm:t>
    </dgm:pt>
    <dgm:pt modelId="{990DD1F4-FBE1-43CC-B2B8-7E9CE34E395A}">
      <dgm:prSet/>
      <dgm:spPr>
        <a:solidFill>
          <a:schemeClr val="bg2">
            <a:lumMod val="50000"/>
            <a:lumOff val="50000"/>
          </a:schemeClr>
        </a:solidFill>
      </dgm:spPr>
      <dgm:t>
        <a:bodyPr/>
        <a:lstStyle/>
        <a:p>
          <a:pPr rtl="0"/>
          <a:r>
            <a:rPr lang="en-US" b="0" i="1" dirty="0">
              <a:latin typeface="ADLaM Display" panose="02010000000000000000" pitchFamily="2" charset="0"/>
              <a:ea typeface="ADLaM Display" panose="02010000000000000000" pitchFamily="2" charset="0"/>
              <a:cs typeface="ADLaM Display" panose="02010000000000000000" pitchFamily="2" charset="0"/>
            </a:rPr>
            <a:t>Continue research, grants, and connections, to make a healthier Washington and be good neighbors</a:t>
          </a:r>
          <a:endParaRPr lang="en-US" b="0" i="1" dirty="0"/>
        </a:p>
      </dgm:t>
    </dgm:pt>
    <dgm:pt modelId="{8D62856E-98DD-424F-845A-95038003E7A2}" type="parTrans" cxnId="{F9CB9213-069A-4FB3-9395-9B57A0A187CE}">
      <dgm:prSet/>
      <dgm:spPr/>
      <dgm:t>
        <a:bodyPr/>
        <a:lstStyle/>
        <a:p>
          <a:endParaRPr lang="en-US"/>
        </a:p>
      </dgm:t>
    </dgm:pt>
    <dgm:pt modelId="{AC86CD8B-5F11-4340-9E7D-E42A8B104DA6}" type="sibTrans" cxnId="{F9CB9213-069A-4FB3-9395-9B57A0A187CE}">
      <dgm:prSet/>
      <dgm:spPr/>
      <dgm:t>
        <a:bodyPr/>
        <a:lstStyle/>
        <a:p>
          <a:endParaRPr lang="en-US"/>
        </a:p>
      </dgm:t>
    </dgm:pt>
    <dgm:pt modelId="{4073D4AA-FB13-4C78-B49F-699251996150}" type="pres">
      <dgm:prSet presAssocID="{65364329-21DB-4A77-89B3-E3EAAFBA6203}" presName="linear" presStyleCnt="0">
        <dgm:presLayoutVars>
          <dgm:animLvl val="lvl"/>
          <dgm:resizeHandles val="exact"/>
        </dgm:presLayoutVars>
      </dgm:prSet>
      <dgm:spPr/>
    </dgm:pt>
    <dgm:pt modelId="{CE19EA3A-C992-4571-A37A-88BF4CA906A7}" type="pres">
      <dgm:prSet presAssocID="{93409FE7-0927-4A24-926A-B2E0EA9B0F62}" presName="parentText" presStyleLbl="node1" presStyleIdx="0" presStyleCnt="4">
        <dgm:presLayoutVars>
          <dgm:chMax val="0"/>
          <dgm:bulletEnabled val="1"/>
        </dgm:presLayoutVars>
      </dgm:prSet>
      <dgm:spPr/>
    </dgm:pt>
    <dgm:pt modelId="{93F71666-2702-43CA-8718-572E695F0A39}" type="pres">
      <dgm:prSet presAssocID="{FFD9B2DD-A84F-43E4-8E7B-1F37A509D949}" presName="spacer" presStyleCnt="0"/>
      <dgm:spPr/>
    </dgm:pt>
    <dgm:pt modelId="{A82807CF-B5DE-4AD1-8449-274E0BEB161A}" type="pres">
      <dgm:prSet presAssocID="{8E871EBF-7485-458B-AF40-A061BAA2A708}" presName="parentText" presStyleLbl="node1" presStyleIdx="1" presStyleCnt="4">
        <dgm:presLayoutVars>
          <dgm:chMax val="0"/>
          <dgm:bulletEnabled val="1"/>
        </dgm:presLayoutVars>
      </dgm:prSet>
      <dgm:spPr/>
    </dgm:pt>
    <dgm:pt modelId="{457AFD6B-2118-44BE-980E-9689EA166C27}" type="pres">
      <dgm:prSet presAssocID="{5847B018-3BC5-4BE2-965C-7D6F3B03A74E}" presName="spacer" presStyleCnt="0"/>
      <dgm:spPr/>
    </dgm:pt>
    <dgm:pt modelId="{C8FC1A33-A593-4E2A-A255-B242A7EF11D8}" type="pres">
      <dgm:prSet presAssocID="{5C76983B-130C-466A-8D72-A80235FC5F82}" presName="parentText" presStyleLbl="node1" presStyleIdx="2" presStyleCnt="4">
        <dgm:presLayoutVars>
          <dgm:chMax val="0"/>
          <dgm:bulletEnabled val="1"/>
        </dgm:presLayoutVars>
      </dgm:prSet>
      <dgm:spPr/>
    </dgm:pt>
    <dgm:pt modelId="{3150989B-4D7B-45F1-BE0A-E87972DDB203}" type="pres">
      <dgm:prSet presAssocID="{D89618CA-FECF-4865-B01E-82CF2A52EB2A}" presName="spacer" presStyleCnt="0"/>
      <dgm:spPr/>
    </dgm:pt>
    <dgm:pt modelId="{92C8A8FD-EC04-4FA1-900F-6BF3CA9CAC1C}" type="pres">
      <dgm:prSet presAssocID="{990DD1F4-FBE1-43CC-B2B8-7E9CE34E395A}" presName="parentText" presStyleLbl="node1" presStyleIdx="3" presStyleCnt="4">
        <dgm:presLayoutVars>
          <dgm:chMax val="0"/>
          <dgm:bulletEnabled val="1"/>
        </dgm:presLayoutVars>
      </dgm:prSet>
      <dgm:spPr/>
    </dgm:pt>
  </dgm:ptLst>
  <dgm:cxnLst>
    <dgm:cxn modelId="{822B3511-3603-46C2-95C1-296E797A0672}" type="presOf" srcId="{93409FE7-0927-4A24-926A-B2E0EA9B0F62}" destId="{CE19EA3A-C992-4571-A37A-88BF4CA906A7}" srcOrd="0" destOrd="0" presId="urn:microsoft.com/office/officeart/2005/8/layout/vList2"/>
    <dgm:cxn modelId="{F9CB9213-069A-4FB3-9395-9B57A0A187CE}" srcId="{65364329-21DB-4A77-89B3-E3EAAFBA6203}" destId="{990DD1F4-FBE1-43CC-B2B8-7E9CE34E395A}" srcOrd="3" destOrd="0" parTransId="{8D62856E-98DD-424F-845A-95038003E7A2}" sibTransId="{AC86CD8B-5F11-4340-9E7D-E42A8B104DA6}"/>
    <dgm:cxn modelId="{C459C272-CE72-45B6-8F90-FDA33A530A4E}" type="presOf" srcId="{8E871EBF-7485-458B-AF40-A061BAA2A708}" destId="{A82807CF-B5DE-4AD1-8449-274E0BEB161A}" srcOrd="0" destOrd="0" presId="urn:microsoft.com/office/officeart/2005/8/layout/vList2"/>
    <dgm:cxn modelId="{CBDE0253-EBF5-433C-B548-A51FB0E5AEBB}" srcId="{65364329-21DB-4A77-89B3-E3EAAFBA6203}" destId="{8E871EBF-7485-458B-AF40-A061BAA2A708}" srcOrd="1" destOrd="0" parTransId="{0EEAC733-F3F3-47BF-B674-198BC9B22859}" sibTransId="{5847B018-3BC5-4BE2-965C-7D6F3B03A74E}"/>
    <dgm:cxn modelId="{9D2E347C-2C24-44F7-8834-480D07D3C286}" type="presOf" srcId="{5C76983B-130C-466A-8D72-A80235FC5F82}" destId="{C8FC1A33-A593-4E2A-A255-B242A7EF11D8}" srcOrd="0" destOrd="0" presId="urn:microsoft.com/office/officeart/2005/8/layout/vList2"/>
    <dgm:cxn modelId="{36C52FB0-9598-449F-846C-26E7D42E0D79}" srcId="{65364329-21DB-4A77-89B3-E3EAAFBA6203}" destId="{5C76983B-130C-466A-8D72-A80235FC5F82}" srcOrd="2" destOrd="0" parTransId="{4C280E83-7AFE-49F1-A2DD-D314796BEAB6}" sibTransId="{D89618CA-FECF-4865-B01E-82CF2A52EB2A}"/>
    <dgm:cxn modelId="{4250FAC5-66C1-4F38-BAB8-DEC033981D4F}" srcId="{65364329-21DB-4A77-89B3-E3EAAFBA6203}" destId="{93409FE7-0927-4A24-926A-B2E0EA9B0F62}" srcOrd="0" destOrd="0" parTransId="{16133292-90DA-4302-8267-C0F8DEF2A2A5}" sibTransId="{FFD9B2DD-A84F-43E4-8E7B-1F37A509D949}"/>
    <dgm:cxn modelId="{2DED4FCD-3745-45F5-B401-54B7B99721C7}" type="presOf" srcId="{990DD1F4-FBE1-43CC-B2B8-7E9CE34E395A}" destId="{92C8A8FD-EC04-4FA1-900F-6BF3CA9CAC1C}" srcOrd="0" destOrd="0" presId="urn:microsoft.com/office/officeart/2005/8/layout/vList2"/>
    <dgm:cxn modelId="{518E2BEE-FE95-4710-8A5D-DB6D7346C062}" type="presOf" srcId="{65364329-21DB-4A77-89B3-E3EAAFBA6203}" destId="{4073D4AA-FB13-4C78-B49F-699251996150}" srcOrd="0" destOrd="0" presId="urn:microsoft.com/office/officeart/2005/8/layout/vList2"/>
    <dgm:cxn modelId="{C7F9CDA4-9DD8-4B25-AFBA-1BF7570DAE96}" type="presParOf" srcId="{4073D4AA-FB13-4C78-B49F-699251996150}" destId="{CE19EA3A-C992-4571-A37A-88BF4CA906A7}" srcOrd="0" destOrd="0" presId="urn:microsoft.com/office/officeart/2005/8/layout/vList2"/>
    <dgm:cxn modelId="{398A89CE-4371-4C0B-A9CB-BC93FCAFFC30}" type="presParOf" srcId="{4073D4AA-FB13-4C78-B49F-699251996150}" destId="{93F71666-2702-43CA-8718-572E695F0A39}" srcOrd="1" destOrd="0" presId="urn:microsoft.com/office/officeart/2005/8/layout/vList2"/>
    <dgm:cxn modelId="{608F61C1-1275-46AB-8DA8-99AFAC999FD2}" type="presParOf" srcId="{4073D4AA-FB13-4C78-B49F-699251996150}" destId="{A82807CF-B5DE-4AD1-8449-274E0BEB161A}" srcOrd="2" destOrd="0" presId="urn:microsoft.com/office/officeart/2005/8/layout/vList2"/>
    <dgm:cxn modelId="{F153A79E-D644-48D0-A436-1AF630A0A20C}" type="presParOf" srcId="{4073D4AA-FB13-4C78-B49F-699251996150}" destId="{457AFD6B-2118-44BE-980E-9689EA166C27}" srcOrd="3" destOrd="0" presId="urn:microsoft.com/office/officeart/2005/8/layout/vList2"/>
    <dgm:cxn modelId="{47035738-7440-47E9-B227-75B7D9A88760}" type="presParOf" srcId="{4073D4AA-FB13-4C78-B49F-699251996150}" destId="{C8FC1A33-A593-4E2A-A255-B242A7EF11D8}" srcOrd="4" destOrd="0" presId="urn:microsoft.com/office/officeart/2005/8/layout/vList2"/>
    <dgm:cxn modelId="{3C053F66-EB31-4F1F-995A-A63B6ADF5043}" type="presParOf" srcId="{4073D4AA-FB13-4C78-B49F-699251996150}" destId="{3150989B-4D7B-45F1-BE0A-E87972DDB203}" srcOrd="5" destOrd="0" presId="urn:microsoft.com/office/officeart/2005/8/layout/vList2"/>
    <dgm:cxn modelId="{4D076E3C-0690-4F80-A64B-4C26FB6C3816}" type="presParOf" srcId="{4073D4AA-FB13-4C78-B49F-699251996150}" destId="{92C8A8FD-EC04-4FA1-900F-6BF3CA9CAC1C}"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6698BCE-81DE-4F2F-AA15-6D0105BB20A9}">
      <dsp:nvSpPr>
        <dsp:cNvPr id="0" name=""/>
        <dsp:cNvSpPr/>
      </dsp:nvSpPr>
      <dsp:spPr>
        <a:xfrm>
          <a:off x="0" y="40280"/>
          <a:ext cx="3285269" cy="1971161"/>
        </a:xfrm>
        <a:prstGeom prst="rect">
          <a:avLst/>
        </a:prstGeom>
        <a:solidFill>
          <a:schemeClr val="bg2">
            <a:lumMod val="50000"/>
            <a:lumOff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9550" tIns="209550" rIns="209550" bIns="209550" numCol="1" spcCol="1270" anchor="ctr" anchorCtr="0">
          <a:noAutofit/>
        </a:bodyPr>
        <a:lstStyle/>
        <a:p>
          <a:pPr marL="0" lvl="0" indent="0" algn="ctr" defTabSz="2444750">
            <a:lnSpc>
              <a:spcPct val="90000"/>
            </a:lnSpc>
            <a:spcBef>
              <a:spcPct val="0"/>
            </a:spcBef>
            <a:spcAft>
              <a:spcPct val="35000"/>
            </a:spcAft>
            <a:buNone/>
          </a:pPr>
          <a:r>
            <a:rPr lang="en-US" sz="5500" kern="1200" dirty="0"/>
            <a:t>Who</a:t>
          </a:r>
        </a:p>
      </dsp:txBody>
      <dsp:txXfrm>
        <a:off x="0" y="40280"/>
        <a:ext cx="3285269" cy="1971161"/>
      </dsp:txXfrm>
    </dsp:sp>
    <dsp:sp modelId="{EE4EF2A3-56FA-409B-A305-8E8F8AD863E5}">
      <dsp:nvSpPr>
        <dsp:cNvPr id="0" name=""/>
        <dsp:cNvSpPr/>
      </dsp:nvSpPr>
      <dsp:spPr>
        <a:xfrm>
          <a:off x="3613796" y="40280"/>
          <a:ext cx="3285269" cy="1971161"/>
        </a:xfrm>
        <a:prstGeom prst="rect">
          <a:avLst/>
        </a:prstGeom>
        <a:solidFill>
          <a:schemeClr val="bg2">
            <a:lumMod val="50000"/>
            <a:lumOff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9550" tIns="209550" rIns="209550" bIns="209550" numCol="1" spcCol="1270" anchor="ctr" anchorCtr="0">
          <a:noAutofit/>
        </a:bodyPr>
        <a:lstStyle/>
        <a:p>
          <a:pPr marL="0" lvl="0" indent="0" algn="ctr" defTabSz="2444750">
            <a:lnSpc>
              <a:spcPct val="90000"/>
            </a:lnSpc>
            <a:spcBef>
              <a:spcPct val="0"/>
            </a:spcBef>
            <a:spcAft>
              <a:spcPct val="35000"/>
            </a:spcAft>
            <a:buNone/>
          </a:pPr>
          <a:r>
            <a:rPr lang="en-US" sz="5500" kern="1200" dirty="0"/>
            <a:t>What</a:t>
          </a:r>
        </a:p>
      </dsp:txBody>
      <dsp:txXfrm>
        <a:off x="3613796" y="40280"/>
        <a:ext cx="3285269" cy="1971161"/>
      </dsp:txXfrm>
    </dsp:sp>
    <dsp:sp modelId="{B2D63486-E51B-41EA-99E9-4502C0F3A704}">
      <dsp:nvSpPr>
        <dsp:cNvPr id="0" name=""/>
        <dsp:cNvSpPr/>
      </dsp:nvSpPr>
      <dsp:spPr>
        <a:xfrm>
          <a:off x="7227592" y="40280"/>
          <a:ext cx="3285269" cy="1971161"/>
        </a:xfrm>
        <a:prstGeom prst="rect">
          <a:avLst/>
        </a:prstGeom>
        <a:solidFill>
          <a:schemeClr val="bg2">
            <a:lumMod val="50000"/>
            <a:lumOff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9550" tIns="209550" rIns="209550" bIns="209550" numCol="1" spcCol="1270" anchor="ctr" anchorCtr="0">
          <a:noAutofit/>
        </a:bodyPr>
        <a:lstStyle/>
        <a:p>
          <a:pPr marL="0" lvl="0" indent="0" algn="ctr" defTabSz="2444750">
            <a:lnSpc>
              <a:spcPct val="90000"/>
            </a:lnSpc>
            <a:spcBef>
              <a:spcPct val="0"/>
            </a:spcBef>
            <a:spcAft>
              <a:spcPct val="35000"/>
            </a:spcAft>
            <a:buNone/>
          </a:pPr>
          <a:r>
            <a:rPr lang="en-US" sz="5500" kern="1200" dirty="0"/>
            <a:t>Why </a:t>
          </a:r>
        </a:p>
      </dsp:txBody>
      <dsp:txXfrm>
        <a:off x="7227592" y="40280"/>
        <a:ext cx="3285269" cy="1971161"/>
      </dsp:txXfrm>
    </dsp:sp>
    <dsp:sp modelId="{35538DED-6288-4C25-A30E-1CDA81B58FE0}">
      <dsp:nvSpPr>
        <dsp:cNvPr id="0" name=""/>
        <dsp:cNvSpPr/>
      </dsp:nvSpPr>
      <dsp:spPr>
        <a:xfrm>
          <a:off x="0" y="2339968"/>
          <a:ext cx="3285269" cy="1971161"/>
        </a:xfrm>
        <a:prstGeom prst="rect">
          <a:avLst/>
        </a:prstGeom>
        <a:solidFill>
          <a:schemeClr val="bg2">
            <a:lumMod val="50000"/>
            <a:lumOff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9550" tIns="209550" rIns="209550" bIns="209550" numCol="1" spcCol="1270" anchor="ctr" anchorCtr="0">
          <a:noAutofit/>
        </a:bodyPr>
        <a:lstStyle/>
        <a:p>
          <a:pPr marL="0" lvl="0" indent="0" algn="ctr" defTabSz="2444750">
            <a:lnSpc>
              <a:spcPct val="90000"/>
            </a:lnSpc>
            <a:spcBef>
              <a:spcPct val="0"/>
            </a:spcBef>
            <a:spcAft>
              <a:spcPct val="35000"/>
            </a:spcAft>
            <a:buNone/>
          </a:pPr>
          <a:r>
            <a:rPr lang="en-US" sz="5500" kern="1200" dirty="0"/>
            <a:t>How</a:t>
          </a:r>
        </a:p>
      </dsp:txBody>
      <dsp:txXfrm>
        <a:off x="0" y="2339968"/>
        <a:ext cx="3285269" cy="1971161"/>
      </dsp:txXfrm>
    </dsp:sp>
    <dsp:sp modelId="{3752EE71-1996-4DFA-A9A1-3B9D5CA603A6}">
      <dsp:nvSpPr>
        <dsp:cNvPr id="0" name=""/>
        <dsp:cNvSpPr/>
      </dsp:nvSpPr>
      <dsp:spPr>
        <a:xfrm>
          <a:off x="3613796" y="2339968"/>
          <a:ext cx="3285269" cy="1971161"/>
        </a:xfrm>
        <a:prstGeom prst="rect">
          <a:avLst/>
        </a:prstGeom>
        <a:solidFill>
          <a:schemeClr val="bg2">
            <a:lumMod val="50000"/>
            <a:lumOff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9550" tIns="209550" rIns="209550" bIns="209550" numCol="1" spcCol="1270" anchor="ctr" anchorCtr="0">
          <a:noAutofit/>
        </a:bodyPr>
        <a:lstStyle/>
        <a:p>
          <a:pPr marL="0" lvl="0" indent="0" algn="ctr" defTabSz="2444750">
            <a:lnSpc>
              <a:spcPct val="90000"/>
            </a:lnSpc>
            <a:spcBef>
              <a:spcPct val="0"/>
            </a:spcBef>
            <a:spcAft>
              <a:spcPct val="35000"/>
            </a:spcAft>
            <a:buNone/>
          </a:pPr>
          <a:r>
            <a:rPr lang="en-US" sz="5500" kern="1200" dirty="0"/>
            <a:t>Results</a:t>
          </a:r>
        </a:p>
      </dsp:txBody>
      <dsp:txXfrm>
        <a:off x="3613796" y="2339968"/>
        <a:ext cx="3285269" cy="1971161"/>
      </dsp:txXfrm>
    </dsp:sp>
    <dsp:sp modelId="{431CBDC7-BA1C-4984-B102-2F797C69F2E9}">
      <dsp:nvSpPr>
        <dsp:cNvPr id="0" name=""/>
        <dsp:cNvSpPr/>
      </dsp:nvSpPr>
      <dsp:spPr>
        <a:xfrm>
          <a:off x="7227592" y="2339968"/>
          <a:ext cx="3285269" cy="1971161"/>
        </a:xfrm>
        <a:prstGeom prst="rect">
          <a:avLst/>
        </a:prstGeom>
        <a:solidFill>
          <a:schemeClr val="bg2">
            <a:lumMod val="50000"/>
            <a:lumOff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9550" tIns="209550" rIns="209550" bIns="209550" numCol="1" spcCol="1270" anchor="ctr" anchorCtr="0">
          <a:noAutofit/>
        </a:bodyPr>
        <a:lstStyle/>
        <a:p>
          <a:pPr marL="0" lvl="0" indent="0" algn="ctr" defTabSz="2444750">
            <a:lnSpc>
              <a:spcPct val="90000"/>
            </a:lnSpc>
            <a:spcBef>
              <a:spcPct val="0"/>
            </a:spcBef>
            <a:spcAft>
              <a:spcPct val="35000"/>
            </a:spcAft>
            <a:buNone/>
          </a:pPr>
          <a:r>
            <a:rPr lang="en-US" sz="5500" kern="1200" dirty="0"/>
            <a:t>Next steps</a:t>
          </a:r>
        </a:p>
      </dsp:txBody>
      <dsp:txXfrm>
        <a:off x="7227592" y="2339968"/>
        <a:ext cx="3285269" cy="197116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03DE5F-7463-4EB9-95DC-2089702DB65D}">
      <dsp:nvSpPr>
        <dsp:cNvPr id="0" name=""/>
        <dsp:cNvSpPr/>
      </dsp:nvSpPr>
      <dsp:spPr>
        <a:xfrm>
          <a:off x="1595731" y="-22964"/>
          <a:ext cx="8680443" cy="5425277"/>
        </a:xfrm>
        <a:prstGeom prst="swooshArrow">
          <a:avLst>
            <a:gd name="adj1" fmla="val 25000"/>
            <a:gd name="adj2" fmla="val 25000"/>
          </a:avLst>
        </a:prstGeom>
        <a:solidFill>
          <a:schemeClr val="bg2">
            <a:lumMod val="75000"/>
            <a:lumOff val="25000"/>
          </a:schemeClr>
        </a:solidFill>
        <a:ln>
          <a:noFill/>
        </a:ln>
        <a:effectLst/>
      </dsp:spPr>
      <dsp:style>
        <a:lnRef idx="0">
          <a:scrgbClr r="0" g="0" b="0"/>
        </a:lnRef>
        <a:fillRef idx="1">
          <a:scrgbClr r="0" g="0" b="0"/>
        </a:fillRef>
        <a:effectRef idx="0">
          <a:scrgbClr r="0" g="0" b="0"/>
        </a:effectRef>
        <a:fontRef idx="minor"/>
      </dsp:style>
    </dsp:sp>
    <dsp:sp modelId="{FB720A0D-4769-451D-8C50-5E459A74E19A}">
      <dsp:nvSpPr>
        <dsp:cNvPr id="0" name=""/>
        <dsp:cNvSpPr/>
      </dsp:nvSpPr>
      <dsp:spPr>
        <a:xfrm>
          <a:off x="2698148" y="3639531"/>
          <a:ext cx="225691" cy="225691"/>
        </a:xfrm>
        <a:prstGeom prst="ellipse">
          <a:avLst/>
        </a:prstGeom>
        <a:solidFill>
          <a:schemeClr val="bg2">
            <a:lumMod val="50000"/>
            <a:lumOff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9623135-212E-42DF-B92C-8787789EB122}">
      <dsp:nvSpPr>
        <dsp:cNvPr id="0" name=""/>
        <dsp:cNvSpPr/>
      </dsp:nvSpPr>
      <dsp:spPr>
        <a:xfrm>
          <a:off x="3174384" y="3107592"/>
          <a:ext cx="2169056" cy="15679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9589" tIns="0" rIns="0" bIns="0" numCol="1" spcCol="1270" anchor="t" anchorCtr="0">
          <a:noAutofit/>
        </a:bodyPr>
        <a:lstStyle/>
        <a:p>
          <a:pPr marL="0" lvl="0" indent="0" algn="l" defTabSz="1066800">
            <a:lnSpc>
              <a:spcPct val="90000"/>
            </a:lnSpc>
            <a:spcBef>
              <a:spcPct val="0"/>
            </a:spcBef>
            <a:spcAft>
              <a:spcPct val="35000"/>
            </a:spcAft>
            <a:buFont typeface="Arial"/>
            <a:buNone/>
          </a:pPr>
          <a:r>
            <a:rPr lang="en-US" sz="2400" b="1" kern="1200" dirty="0"/>
            <a:t>Trauma</a:t>
          </a:r>
        </a:p>
        <a:p>
          <a:pPr marL="171450" lvl="1" indent="-171450" algn="l" defTabSz="844550">
            <a:lnSpc>
              <a:spcPct val="90000"/>
            </a:lnSpc>
            <a:spcBef>
              <a:spcPct val="0"/>
            </a:spcBef>
            <a:spcAft>
              <a:spcPct val="15000"/>
            </a:spcAft>
            <a:buFont typeface="Arial"/>
            <a:buChar char="•"/>
          </a:pPr>
          <a:r>
            <a:rPr kumimoji="0" lang="en-US" sz="1900" b="0" i="0" u="none" strike="noStrike" kern="1200" cap="none" spc="0" normalizeH="0" baseline="0" noProof="0" dirty="0">
              <a:ln/>
              <a:effectLst/>
              <a:uLnTx/>
              <a:uFillTx/>
              <a:latin typeface="Calisto MT" panose="02040603050505030304"/>
              <a:ea typeface="+mn-ea"/>
              <a:cs typeface="+mn-cs"/>
            </a:rPr>
            <a:t>56-82% Lifetime sexual assault</a:t>
          </a:r>
          <a:r>
            <a:rPr lang="en-US" sz="1900" kern="1200" dirty="0">
              <a:latin typeface="Calisto MT" panose="02040603050505030304"/>
            </a:rPr>
            <a:t>*</a:t>
          </a:r>
          <a:endParaRPr lang="en-US" sz="1900" kern="1200" dirty="0"/>
        </a:p>
      </dsp:txBody>
      <dsp:txXfrm>
        <a:off x="3174384" y="3107592"/>
        <a:ext cx="2169056" cy="1567905"/>
      </dsp:txXfrm>
    </dsp:sp>
    <dsp:sp modelId="{37A9F392-24E2-4528-8ABD-C3E20928BBD5}">
      <dsp:nvSpPr>
        <dsp:cNvPr id="0" name=""/>
        <dsp:cNvSpPr/>
      </dsp:nvSpPr>
      <dsp:spPr>
        <a:xfrm>
          <a:off x="4690309" y="2164941"/>
          <a:ext cx="407980" cy="407980"/>
        </a:xfrm>
        <a:prstGeom prst="ellipse">
          <a:avLst/>
        </a:prstGeom>
        <a:solidFill>
          <a:schemeClr val="bg2">
            <a:lumMod val="50000"/>
            <a:lumOff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E11CD05-00BD-4BDB-B9AE-D23DF190FFBE}">
      <dsp:nvSpPr>
        <dsp:cNvPr id="0" name=""/>
        <dsp:cNvSpPr/>
      </dsp:nvSpPr>
      <dsp:spPr>
        <a:xfrm>
          <a:off x="5112068" y="1918378"/>
          <a:ext cx="2083306" cy="33713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6181" tIns="0" rIns="0" bIns="0" numCol="1" spcCol="1270" anchor="t" anchorCtr="0">
          <a:noAutofit/>
        </a:bodyPr>
        <a:lstStyle/>
        <a:p>
          <a:pPr marL="0" lvl="0" indent="0" algn="l" defTabSz="1066800">
            <a:lnSpc>
              <a:spcPct val="90000"/>
            </a:lnSpc>
            <a:spcBef>
              <a:spcPct val="0"/>
            </a:spcBef>
            <a:spcAft>
              <a:spcPct val="35000"/>
            </a:spcAft>
            <a:buNone/>
          </a:pPr>
          <a:r>
            <a:rPr kumimoji="0" lang="en-US" sz="2400" b="1" i="0" u="none" strike="noStrike" kern="1200" cap="none" spc="0" normalizeH="0" baseline="0" noProof="0" dirty="0">
              <a:ln/>
              <a:effectLst/>
              <a:uLnTx/>
              <a:uFillTx/>
              <a:latin typeface="Calisto MT" panose="02040603050505030304"/>
              <a:ea typeface="+mn-ea"/>
              <a:cs typeface="+mn-cs"/>
            </a:rPr>
            <a:t>Substance Use Disorder (SUD</a:t>
          </a:r>
          <a:r>
            <a:rPr lang="en-US" sz="2400" b="1" kern="1200" dirty="0">
              <a:latin typeface="Calisto MT" panose="02040603050505030304"/>
            </a:rPr>
            <a:t>)</a:t>
          </a:r>
          <a:endParaRPr lang="en-US" sz="2400" kern="1200" dirty="0"/>
        </a:p>
        <a:p>
          <a:pPr marL="171450" lvl="1" indent="-171450" algn="l" defTabSz="844550">
            <a:lnSpc>
              <a:spcPct val="90000"/>
            </a:lnSpc>
            <a:spcBef>
              <a:spcPct val="0"/>
            </a:spcBef>
            <a:spcAft>
              <a:spcPct val="15000"/>
            </a:spcAft>
            <a:buChar char="•"/>
          </a:pPr>
          <a:r>
            <a:rPr lang="en-US" sz="1900" kern="1200" dirty="0">
              <a:latin typeface="Calisto MT" panose="02040603050505030304"/>
            </a:rPr>
            <a:t> </a:t>
          </a:r>
          <a:r>
            <a:rPr kumimoji="0" lang="en-US" sz="1900" b="0" i="0" u="none" strike="noStrike" kern="1200" cap="none" spc="0" normalizeH="0" baseline="0" noProof="0" dirty="0">
              <a:ln/>
              <a:effectLst/>
              <a:uLnTx/>
              <a:uFillTx/>
              <a:latin typeface="Calisto MT" panose="02040603050505030304"/>
              <a:ea typeface="+mn-ea"/>
              <a:cs typeface="+mn-cs"/>
            </a:rPr>
            <a:t>50.8% of women meet criteria (compared to 38.5% men)**</a:t>
          </a:r>
          <a:endParaRPr lang="en-US" sz="1900" kern="1200" dirty="0"/>
        </a:p>
      </dsp:txBody>
      <dsp:txXfrm>
        <a:off x="5112068" y="1918378"/>
        <a:ext cx="2083306" cy="3371327"/>
      </dsp:txXfrm>
    </dsp:sp>
    <dsp:sp modelId="{338CCFDE-0C85-4B9E-AE91-B811DCBDD846}">
      <dsp:nvSpPr>
        <dsp:cNvPr id="0" name=""/>
        <dsp:cNvSpPr/>
      </dsp:nvSpPr>
      <dsp:spPr>
        <a:xfrm>
          <a:off x="7086112" y="1267600"/>
          <a:ext cx="564228" cy="564228"/>
        </a:xfrm>
        <a:prstGeom prst="ellipse">
          <a:avLst/>
        </a:prstGeom>
        <a:solidFill>
          <a:schemeClr val="bg2">
            <a:lumMod val="50000"/>
            <a:lumOff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790D43F-6CD7-4E05-87B2-A9220F0C79AF}">
      <dsp:nvSpPr>
        <dsp:cNvPr id="0" name=""/>
        <dsp:cNvSpPr/>
      </dsp:nvSpPr>
      <dsp:spPr>
        <a:xfrm>
          <a:off x="7509078" y="1420309"/>
          <a:ext cx="2083306" cy="37705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98973" tIns="0" rIns="0" bIns="0" numCol="1" spcCol="1270" anchor="t" anchorCtr="0">
          <a:noAutofit/>
        </a:bodyPr>
        <a:lstStyle/>
        <a:p>
          <a:pPr marL="0" lvl="0" indent="0" algn="l" defTabSz="1066800">
            <a:lnSpc>
              <a:spcPct val="90000"/>
            </a:lnSpc>
            <a:spcBef>
              <a:spcPct val="0"/>
            </a:spcBef>
            <a:spcAft>
              <a:spcPct val="35000"/>
            </a:spcAft>
            <a:buClrTx/>
            <a:buSzTx/>
            <a:buFontTx/>
            <a:buNone/>
          </a:pPr>
          <a:r>
            <a:rPr kumimoji="0" lang="en-US" sz="2400" b="1" i="0" u="none" strike="noStrike" kern="1200" cap="none" spc="0" normalizeH="0" baseline="0" noProof="0" dirty="0">
              <a:ln/>
              <a:effectLst/>
              <a:uLnTx/>
              <a:uFillTx/>
              <a:latin typeface="Calisto MT" panose="02040603050505030304"/>
              <a:ea typeface="+mn-ea"/>
              <a:cs typeface="+mn-cs"/>
            </a:rPr>
            <a:t>Incarceration</a:t>
          </a:r>
          <a:endParaRPr lang="en-US" sz="2400" b="1" kern="1200" dirty="0"/>
        </a:p>
      </dsp:txBody>
      <dsp:txXfrm>
        <a:off x="7509078" y="1420309"/>
        <a:ext cx="2083306" cy="377056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03DE5F-7463-4EB9-95DC-2089702DB65D}">
      <dsp:nvSpPr>
        <dsp:cNvPr id="0" name=""/>
        <dsp:cNvSpPr/>
      </dsp:nvSpPr>
      <dsp:spPr>
        <a:xfrm>
          <a:off x="1595731" y="0"/>
          <a:ext cx="8680443" cy="5425277"/>
        </a:xfrm>
        <a:prstGeom prst="swooshArrow">
          <a:avLst>
            <a:gd name="adj1" fmla="val 25000"/>
            <a:gd name="adj2" fmla="val 25000"/>
          </a:avLst>
        </a:prstGeom>
        <a:solidFill>
          <a:schemeClr val="bg2">
            <a:lumMod val="50000"/>
            <a:lumOff val="50000"/>
          </a:schemeClr>
        </a:solidFill>
        <a:ln>
          <a:noFill/>
        </a:ln>
        <a:effectLst/>
      </dsp:spPr>
      <dsp:style>
        <a:lnRef idx="0">
          <a:scrgbClr r="0" g="0" b="0"/>
        </a:lnRef>
        <a:fillRef idx="1">
          <a:scrgbClr r="0" g="0" b="0"/>
        </a:fillRef>
        <a:effectRef idx="0">
          <a:scrgbClr r="0" g="0" b="0"/>
        </a:effectRef>
        <a:fontRef idx="minor"/>
      </dsp:style>
    </dsp:sp>
    <dsp:sp modelId="{A4F095A0-6FAD-4C34-938C-B5185E27E6A0}">
      <dsp:nvSpPr>
        <dsp:cNvPr id="0" name=""/>
        <dsp:cNvSpPr/>
      </dsp:nvSpPr>
      <dsp:spPr>
        <a:xfrm>
          <a:off x="2698148" y="3744526"/>
          <a:ext cx="225691" cy="225691"/>
        </a:xfrm>
        <a:prstGeom prst="ellipse">
          <a:avLst/>
        </a:prstGeom>
        <a:solidFill>
          <a:schemeClr val="accent1">
            <a:alpha val="9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1A59069-357A-41D3-8D69-A060D657D9B7}">
      <dsp:nvSpPr>
        <dsp:cNvPr id="0" name=""/>
        <dsp:cNvSpPr/>
      </dsp:nvSpPr>
      <dsp:spPr>
        <a:xfrm>
          <a:off x="2810993" y="3857371"/>
          <a:ext cx="2022543" cy="15679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9589" tIns="0" rIns="0" bIns="0" numCol="1" spcCol="1270" anchor="t" anchorCtr="0">
          <a:noAutofit/>
        </a:bodyPr>
        <a:lstStyle/>
        <a:p>
          <a:pPr marL="0" lvl="0" indent="0" algn="l" defTabSz="844550" rtl="0">
            <a:lnSpc>
              <a:spcPct val="90000"/>
            </a:lnSpc>
            <a:spcBef>
              <a:spcPct val="0"/>
            </a:spcBef>
            <a:spcAft>
              <a:spcPct val="35000"/>
            </a:spcAft>
            <a:buFont typeface="Arial"/>
            <a:buNone/>
          </a:pPr>
          <a:r>
            <a:rPr lang="en-US" sz="1900" b="1" kern="1200" dirty="0"/>
            <a:t>Trauma</a:t>
          </a:r>
          <a:endParaRPr lang="en-US" sz="1900" kern="1200" dirty="0"/>
        </a:p>
        <a:p>
          <a:pPr marL="114300" lvl="1" indent="-114300" algn="l" defTabSz="666750" rtl="0">
            <a:lnSpc>
              <a:spcPct val="90000"/>
            </a:lnSpc>
            <a:spcBef>
              <a:spcPct val="0"/>
            </a:spcBef>
            <a:spcAft>
              <a:spcPct val="15000"/>
            </a:spcAft>
            <a:buFont typeface="Arial"/>
            <a:buChar char="•"/>
          </a:pPr>
          <a:r>
            <a:rPr kumimoji="0" lang="en-US" sz="1500" b="0" i="0" u="none" strike="noStrike" kern="1200" cap="none" spc="0" normalizeH="0" baseline="0" noProof="0" dirty="0">
              <a:effectLst/>
              <a:uLnTx/>
              <a:uFillTx/>
              <a:latin typeface="Calisto MT" panose="02040603050505030304"/>
              <a:ea typeface="+mn-ea"/>
              <a:cs typeface="+mn-cs"/>
            </a:rPr>
            <a:t>80</a:t>
          </a:r>
          <a:r>
            <a:rPr lang="en-US" sz="1500" kern="1200" dirty="0">
              <a:latin typeface="Calisto MT"/>
              <a:ea typeface="+mn-ea"/>
              <a:cs typeface="+mn-cs"/>
            </a:rPr>
            <a:t>% of women at intake have experienced lifetime trauma</a:t>
          </a:r>
        </a:p>
      </dsp:txBody>
      <dsp:txXfrm>
        <a:off x="2810993" y="3857371"/>
        <a:ext cx="2022543" cy="1567905"/>
      </dsp:txXfrm>
    </dsp:sp>
    <dsp:sp modelId="{BF0844C1-2F83-4DEB-A51B-F0B5737BB501}">
      <dsp:nvSpPr>
        <dsp:cNvPr id="0" name=""/>
        <dsp:cNvSpPr/>
      </dsp:nvSpPr>
      <dsp:spPr>
        <a:xfrm>
          <a:off x="4690309" y="2269935"/>
          <a:ext cx="407980" cy="407980"/>
        </a:xfrm>
        <a:prstGeom prst="ellipse">
          <a:avLst/>
        </a:prstGeom>
        <a:solidFill>
          <a:schemeClr val="accent1">
            <a:alpha val="90000"/>
            <a:hueOff val="0"/>
            <a:satOff val="0"/>
            <a:lumOff val="0"/>
            <a:alphaOff val="-2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EE89D7C-60E1-42CE-A794-30F685DC01C3}">
      <dsp:nvSpPr>
        <dsp:cNvPr id="0" name=""/>
        <dsp:cNvSpPr/>
      </dsp:nvSpPr>
      <dsp:spPr>
        <a:xfrm>
          <a:off x="4894300" y="2473926"/>
          <a:ext cx="2083306" cy="29513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6181" tIns="0" rIns="0" bIns="0" numCol="1" spcCol="1270" anchor="t" anchorCtr="0">
          <a:noAutofit/>
        </a:bodyPr>
        <a:lstStyle/>
        <a:p>
          <a:pPr marL="0" lvl="0" indent="0" algn="l" defTabSz="844550" rtl="0">
            <a:lnSpc>
              <a:spcPct val="90000"/>
            </a:lnSpc>
            <a:spcBef>
              <a:spcPct val="0"/>
            </a:spcBef>
            <a:spcAft>
              <a:spcPct val="35000"/>
            </a:spcAft>
            <a:buNone/>
          </a:pPr>
          <a:r>
            <a:rPr lang="en-US" sz="1900" b="1" kern="1200" dirty="0">
              <a:latin typeface="Calisto MT" panose="02040603050505030304"/>
            </a:rPr>
            <a:t> Maladaptive strategies to manage symptoms</a:t>
          </a:r>
          <a:endParaRPr lang="en-US" sz="1900" kern="1200" dirty="0"/>
        </a:p>
        <a:p>
          <a:pPr marL="114300" lvl="1" indent="-114300" algn="l" defTabSz="666750" rtl="0">
            <a:lnSpc>
              <a:spcPct val="90000"/>
            </a:lnSpc>
            <a:spcBef>
              <a:spcPct val="0"/>
            </a:spcBef>
            <a:spcAft>
              <a:spcPct val="15000"/>
            </a:spcAft>
            <a:buChar char="•"/>
          </a:pPr>
          <a:r>
            <a:rPr lang="en-US" sz="1500" kern="1200" dirty="0">
              <a:latin typeface="Calisto MT"/>
            </a:rPr>
            <a:t>Aggression</a:t>
          </a:r>
          <a:r>
            <a:rPr lang="en-US" sz="1500" kern="1200" dirty="0">
              <a:latin typeface="Calisto MT"/>
              <a:ea typeface="+mn-ea"/>
              <a:cs typeface="+mn-cs"/>
            </a:rPr>
            <a:t>/fighting</a:t>
          </a:r>
        </a:p>
        <a:p>
          <a:pPr marL="114300" lvl="1" indent="-114300" algn="l" defTabSz="666750" rtl="0">
            <a:lnSpc>
              <a:spcPct val="90000"/>
            </a:lnSpc>
            <a:spcBef>
              <a:spcPct val="0"/>
            </a:spcBef>
            <a:spcAft>
              <a:spcPct val="15000"/>
            </a:spcAft>
            <a:buChar char="•"/>
          </a:pPr>
          <a:r>
            <a:rPr kumimoji="0" lang="en-US" sz="1500" b="0" i="0" u="none" strike="noStrike" kern="1200" cap="none" spc="0" normalizeH="0" baseline="0" noProof="0" dirty="0">
              <a:effectLst/>
              <a:uLnTx/>
              <a:uFillTx/>
              <a:latin typeface="Calisto MT" panose="02040603050505030304"/>
              <a:ea typeface="+mn-ea"/>
              <a:cs typeface="+mn-cs"/>
            </a:rPr>
            <a:t>Self Harm</a:t>
          </a:r>
        </a:p>
      </dsp:txBody>
      <dsp:txXfrm>
        <a:off x="4894300" y="2473926"/>
        <a:ext cx="2083306" cy="2951350"/>
      </dsp:txXfrm>
    </dsp:sp>
    <dsp:sp modelId="{94484873-B03E-45ED-A31C-EEEAC9C762A1}">
      <dsp:nvSpPr>
        <dsp:cNvPr id="0" name=""/>
        <dsp:cNvSpPr/>
      </dsp:nvSpPr>
      <dsp:spPr>
        <a:xfrm>
          <a:off x="7086112" y="1372595"/>
          <a:ext cx="564228" cy="564228"/>
        </a:xfrm>
        <a:prstGeom prst="ellipse">
          <a:avLst/>
        </a:prstGeom>
        <a:solidFill>
          <a:schemeClr val="accent1">
            <a:alpha val="90000"/>
            <a:hueOff val="0"/>
            <a:satOff val="0"/>
            <a:lumOff val="0"/>
            <a:alpha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E6254BD-C2D6-4437-859B-716316E108BD}">
      <dsp:nvSpPr>
        <dsp:cNvPr id="0" name=""/>
        <dsp:cNvSpPr/>
      </dsp:nvSpPr>
      <dsp:spPr>
        <a:xfrm>
          <a:off x="7368226" y="1654709"/>
          <a:ext cx="2083306" cy="37705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98973" tIns="0" rIns="0" bIns="0" numCol="1" spcCol="1270" anchor="t" anchorCtr="0">
          <a:noAutofit/>
        </a:bodyPr>
        <a:lstStyle/>
        <a:p>
          <a:pPr marL="0" lvl="0" indent="0" algn="l" defTabSz="844550">
            <a:lnSpc>
              <a:spcPct val="90000"/>
            </a:lnSpc>
            <a:spcBef>
              <a:spcPct val="0"/>
            </a:spcBef>
            <a:spcAft>
              <a:spcPct val="35000"/>
            </a:spcAft>
            <a:buClrTx/>
            <a:buSzTx/>
            <a:buFontTx/>
            <a:buNone/>
          </a:pPr>
          <a:r>
            <a:rPr kumimoji="0" lang="en-US" sz="1900" b="1" i="0" u="none" strike="noStrike" kern="1200" cap="none" spc="0" normalizeH="0" baseline="0" noProof="0" dirty="0">
              <a:effectLst/>
              <a:uLnTx/>
              <a:uFillTx/>
              <a:latin typeface="Calisto MT" panose="02040603050505030304"/>
              <a:ea typeface="+mn-ea"/>
              <a:cs typeface="+mn-cs"/>
            </a:rPr>
            <a:t>Sanctions</a:t>
          </a:r>
          <a:endParaRPr lang="en-US" sz="1900" b="1" kern="1200" dirty="0"/>
        </a:p>
        <a:p>
          <a:pPr marL="114300" lvl="1" indent="-114300" algn="l" defTabSz="666750" rtl="0">
            <a:lnSpc>
              <a:spcPct val="90000"/>
            </a:lnSpc>
            <a:spcBef>
              <a:spcPct val="0"/>
            </a:spcBef>
            <a:spcAft>
              <a:spcPct val="15000"/>
            </a:spcAft>
            <a:buChar char="•"/>
          </a:pPr>
          <a:r>
            <a:rPr lang="en-US" sz="1500" b="0" kern="1200" dirty="0">
              <a:latin typeface="Calisto MT"/>
              <a:ea typeface="+mn-ea"/>
              <a:cs typeface="+mn-cs"/>
            </a:rPr>
            <a:t>Infractions</a:t>
          </a:r>
        </a:p>
        <a:p>
          <a:pPr marL="114300" lvl="1" indent="-114300" algn="l" defTabSz="666750" rtl="0">
            <a:lnSpc>
              <a:spcPct val="90000"/>
            </a:lnSpc>
            <a:spcBef>
              <a:spcPct val="0"/>
            </a:spcBef>
            <a:spcAft>
              <a:spcPct val="15000"/>
            </a:spcAft>
            <a:buChar char="•"/>
          </a:pPr>
          <a:r>
            <a:rPr lang="en-US" sz="1500" b="0" kern="1200" dirty="0">
              <a:latin typeface="Calisto MT"/>
              <a:ea typeface="+mn-ea"/>
              <a:cs typeface="+mn-cs"/>
            </a:rPr>
            <a:t>Segregation placement</a:t>
          </a:r>
        </a:p>
      </dsp:txBody>
      <dsp:txXfrm>
        <a:off x="7368226" y="1654709"/>
        <a:ext cx="2083306" cy="377056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F3A4F96-F0A2-4CC6-9EF9-FEC8D309BC3D}">
      <dsp:nvSpPr>
        <dsp:cNvPr id="0" name=""/>
        <dsp:cNvSpPr/>
      </dsp:nvSpPr>
      <dsp:spPr>
        <a:xfrm>
          <a:off x="0" y="221"/>
          <a:ext cx="10451574" cy="1394559"/>
        </a:xfrm>
        <a:prstGeom prst="roundRect">
          <a:avLst/>
        </a:prstGeom>
        <a:solidFill>
          <a:schemeClr val="bg2">
            <a:lumMod val="75000"/>
            <a:lumOff val="2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100000"/>
            </a:lnSpc>
            <a:spcBef>
              <a:spcPct val="0"/>
            </a:spcBef>
            <a:spcAft>
              <a:spcPct val="35000"/>
            </a:spcAft>
            <a:buNone/>
            <a:defRPr b="1"/>
          </a:pPr>
          <a:r>
            <a:rPr lang="en-US" sz="2000" kern="1200" dirty="0"/>
            <a:t>Research on mental health staff burnout showed that positive experiences with incarcerated individuals improved work life (Gallavan and Newman, 2013).</a:t>
          </a:r>
        </a:p>
      </dsp:txBody>
      <dsp:txXfrm>
        <a:off x="68077" y="68298"/>
        <a:ext cx="10315420" cy="1258405"/>
      </dsp:txXfrm>
    </dsp:sp>
    <dsp:sp modelId="{C847E930-F3AD-4642-8AC1-7580D7B02707}">
      <dsp:nvSpPr>
        <dsp:cNvPr id="0" name=""/>
        <dsp:cNvSpPr/>
      </dsp:nvSpPr>
      <dsp:spPr>
        <a:xfrm>
          <a:off x="0" y="1407577"/>
          <a:ext cx="10451574" cy="1394559"/>
        </a:xfrm>
        <a:prstGeom prst="roundRect">
          <a:avLst/>
        </a:prstGeom>
        <a:solidFill>
          <a:schemeClr val="bg2">
            <a:lumMod val="75000"/>
            <a:lumOff val="2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100000"/>
            </a:lnSpc>
            <a:spcBef>
              <a:spcPct val="0"/>
            </a:spcBef>
            <a:spcAft>
              <a:spcPct val="35000"/>
            </a:spcAft>
            <a:buNone/>
            <a:defRPr b="1"/>
          </a:pPr>
          <a:r>
            <a:rPr lang="en-US" sz="2000" kern="1200" dirty="0"/>
            <a:t>"When clinicians maintain clarity about interpersonal boundaries, when they are able to get very close without fusing or confusing the client's story, experiences, and perspective with their own, this exquisite kind of empathic attunement is nourishing for the therapist“ (Harrison &amp; Westwood, 2009).</a:t>
          </a:r>
        </a:p>
      </dsp:txBody>
      <dsp:txXfrm>
        <a:off x="68077" y="1475654"/>
        <a:ext cx="10315420" cy="1258405"/>
      </dsp:txXfrm>
    </dsp:sp>
    <dsp:sp modelId="{78AE9B98-70CD-42A3-8DDB-B3D4F36C4552}">
      <dsp:nvSpPr>
        <dsp:cNvPr id="0" name=""/>
        <dsp:cNvSpPr/>
      </dsp:nvSpPr>
      <dsp:spPr>
        <a:xfrm>
          <a:off x="0" y="2814934"/>
          <a:ext cx="10451574" cy="1394559"/>
        </a:xfrm>
        <a:prstGeom prst="roundRect">
          <a:avLst/>
        </a:prstGeom>
        <a:solidFill>
          <a:schemeClr val="bg2">
            <a:lumMod val="75000"/>
            <a:lumOff val="2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100000"/>
            </a:lnSpc>
            <a:spcBef>
              <a:spcPct val="0"/>
            </a:spcBef>
            <a:spcAft>
              <a:spcPct val="35000"/>
            </a:spcAft>
            <a:buNone/>
            <a:defRPr b="1"/>
          </a:pPr>
          <a:r>
            <a:rPr lang="en-US" sz="2000" kern="1200" dirty="0"/>
            <a:t>Empathy reduces burnout (Yue, Z. et al., 2022).</a:t>
          </a:r>
        </a:p>
      </dsp:txBody>
      <dsp:txXfrm>
        <a:off x="68077" y="2883011"/>
        <a:ext cx="10315420" cy="125840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D35FE66-ACD3-479E-923A-AE8F7DD22F49}">
      <dsp:nvSpPr>
        <dsp:cNvPr id="0" name=""/>
        <dsp:cNvSpPr/>
      </dsp:nvSpPr>
      <dsp:spPr>
        <a:xfrm rot="5400000">
          <a:off x="312434" y="2803759"/>
          <a:ext cx="939969" cy="1564088"/>
        </a:xfrm>
        <a:prstGeom prst="corner">
          <a:avLst>
            <a:gd name="adj1" fmla="val 16120"/>
            <a:gd name="adj2" fmla="val 161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3D86342-A0B0-4C00-B682-75A5AB025F9C}">
      <dsp:nvSpPr>
        <dsp:cNvPr id="0" name=""/>
        <dsp:cNvSpPr/>
      </dsp:nvSpPr>
      <dsp:spPr>
        <a:xfrm>
          <a:off x="155530" y="3271084"/>
          <a:ext cx="1412067" cy="12377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endParaRPr lang="en-US" sz="1300" kern="1200" dirty="0"/>
        </a:p>
      </dsp:txBody>
      <dsp:txXfrm>
        <a:off x="155530" y="3271084"/>
        <a:ext cx="1412067" cy="1237760"/>
      </dsp:txXfrm>
    </dsp:sp>
    <dsp:sp modelId="{31A759D4-AC98-4925-A03E-45D580B1B5BB}">
      <dsp:nvSpPr>
        <dsp:cNvPr id="0" name=""/>
        <dsp:cNvSpPr/>
      </dsp:nvSpPr>
      <dsp:spPr>
        <a:xfrm>
          <a:off x="1301170" y="2688609"/>
          <a:ext cx="266427" cy="266427"/>
        </a:xfrm>
        <a:prstGeom prst="triangle">
          <a:avLst>
            <a:gd name="adj" fmla="val 10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3EF6FA7-6208-4EB7-BA96-29D0461A488A}">
      <dsp:nvSpPr>
        <dsp:cNvPr id="0" name=""/>
        <dsp:cNvSpPr/>
      </dsp:nvSpPr>
      <dsp:spPr>
        <a:xfrm rot="5400000">
          <a:off x="2041081" y="2376003"/>
          <a:ext cx="939969" cy="1564088"/>
        </a:xfrm>
        <a:prstGeom prst="corner">
          <a:avLst>
            <a:gd name="adj1" fmla="val 16120"/>
            <a:gd name="adj2" fmla="val 161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1099F41-C35B-4DBD-85FA-15D145C4AF7F}">
      <dsp:nvSpPr>
        <dsp:cNvPr id="0" name=""/>
        <dsp:cNvSpPr/>
      </dsp:nvSpPr>
      <dsp:spPr>
        <a:xfrm>
          <a:off x="1884176" y="2843329"/>
          <a:ext cx="1412067" cy="12377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en-US" sz="1300" b="1" kern="1200" dirty="0"/>
            <a:t>Facility Connections</a:t>
          </a:r>
        </a:p>
        <a:p>
          <a:pPr marL="57150" lvl="1" indent="-57150" algn="l" defTabSz="444500">
            <a:lnSpc>
              <a:spcPct val="90000"/>
            </a:lnSpc>
            <a:spcBef>
              <a:spcPct val="0"/>
            </a:spcBef>
            <a:spcAft>
              <a:spcPct val="15000"/>
            </a:spcAft>
            <a:buChar char="•"/>
          </a:pPr>
          <a:r>
            <a:rPr lang="en-US" sz="1000" b="0" kern="1200" dirty="0"/>
            <a:t>Custody Partners</a:t>
          </a:r>
        </a:p>
      </dsp:txBody>
      <dsp:txXfrm>
        <a:off x="1884176" y="2843329"/>
        <a:ext cx="1412067" cy="1237760"/>
      </dsp:txXfrm>
    </dsp:sp>
    <dsp:sp modelId="{278579E3-256B-4E5F-B442-37C2B43B4E19}">
      <dsp:nvSpPr>
        <dsp:cNvPr id="0" name=""/>
        <dsp:cNvSpPr/>
      </dsp:nvSpPr>
      <dsp:spPr>
        <a:xfrm>
          <a:off x="3029816" y="2260853"/>
          <a:ext cx="266427" cy="266427"/>
        </a:xfrm>
        <a:prstGeom prst="triangle">
          <a:avLst>
            <a:gd name="adj" fmla="val 10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7C0E832-23CA-4D50-9233-8FFB5743E786}">
      <dsp:nvSpPr>
        <dsp:cNvPr id="0" name=""/>
        <dsp:cNvSpPr/>
      </dsp:nvSpPr>
      <dsp:spPr>
        <a:xfrm rot="5400000">
          <a:off x="3769728" y="1948248"/>
          <a:ext cx="939969" cy="1564088"/>
        </a:xfrm>
        <a:prstGeom prst="corner">
          <a:avLst>
            <a:gd name="adj1" fmla="val 16120"/>
            <a:gd name="adj2" fmla="val 161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760F1A5-69EC-4291-8D9A-3DEDD775BFB2}">
      <dsp:nvSpPr>
        <dsp:cNvPr id="0" name=""/>
        <dsp:cNvSpPr/>
      </dsp:nvSpPr>
      <dsp:spPr>
        <a:xfrm>
          <a:off x="3612823" y="2415573"/>
          <a:ext cx="1412067" cy="12377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en-US" sz="1300" b="1" kern="1200" dirty="0"/>
            <a:t>Administrative </a:t>
          </a:r>
        </a:p>
        <a:p>
          <a:pPr marL="57150" lvl="1" indent="-57150" algn="l" defTabSz="444500">
            <a:lnSpc>
              <a:spcPct val="90000"/>
            </a:lnSpc>
            <a:spcBef>
              <a:spcPct val="0"/>
            </a:spcBef>
            <a:spcAft>
              <a:spcPct val="15000"/>
            </a:spcAft>
            <a:buChar char="•"/>
          </a:pPr>
          <a:r>
            <a:rPr lang="en-US" sz="1000" kern="1200" dirty="0"/>
            <a:t> Scheduling Teams</a:t>
          </a:r>
        </a:p>
        <a:p>
          <a:pPr marL="57150" lvl="1" indent="-57150" algn="l" defTabSz="444500">
            <a:lnSpc>
              <a:spcPct val="90000"/>
            </a:lnSpc>
            <a:spcBef>
              <a:spcPct val="0"/>
            </a:spcBef>
            <a:spcAft>
              <a:spcPct val="15000"/>
            </a:spcAft>
            <a:buChar char="•"/>
          </a:pPr>
          <a:r>
            <a:rPr lang="en-US" sz="1000" kern="1200" dirty="0"/>
            <a:t>Health Care Managers</a:t>
          </a:r>
        </a:p>
        <a:p>
          <a:pPr marL="57150" lvl="1" indent="-57150" algn="l" defTabSz="444500" rtl="0">
            <a:lnSpc>
              <a:spcPct val="90000"/>
            </a:lnSpc>
            <a:spcBef>
              <a:spcPct val="0"/>
            </a:spcBef>
            <a:spcAft>
              <a:spcPct val="15000"/>
            </a:spcAft>
            <a:buChar char="•"/>
          </a:pPr>
          <a:r>
            <a:rPr lang="en-US" sz="1000" b="0" kern="1200" dirty="0">
              <a:latin typeface="Calibri Light" panose="020F0302020204030204"/>
            </a:rPr>
            <a:t>Administrative Services Board</a:t>
          </a:r>
        </a:p>
      </dsp:txBody>
      <dsp:txXfrm>
        <a:off x="3612823" y="2415573"/>
        <a:ext cx="1412067" cy="1237760"/>
      </dsp:txXfrm>
    </dsp:sp>
    <dsp:sp modelId="{62769EFD-7273-418B-9D69-1ECF102E3E57}">
      <dsp:nvSpPr>
        <dsp:cNvPr id="0" name=""/>
        <dsp:cNvSpPr/>
      </dsp:nvSpPr>
      <dsp:spPr>
        <a:xfrm>
          <a:off x="4758463" y="1833098"/>
          <a:ext cx="266427" cy="266427"/>
        </a:xfrm>
        <a:prstGeom prst="triangle">
          <a:avLst>
            <a:gd name="adj" fmla="val 10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69F07D0-DE8F-4527-A9FA-AFF237EC74DB}">
      <dsp:nvSpPr>
        <dsp:cNvPr id="0" name=""/>
        <dsp:cNvSpPr/>
      </dsp:nvSpPr>
      <dsp:spPr>
        <a:xfrm rot="5400000">
          <a:off x="5498374" y="1520492"/>
          <a:ext cx="939969" cy="1564088"/>
        </a:xfrm>
        <a:prstGeom prst="corner">
          <a:avLst>
            <a:gd name="adj1" fmla="val 16120"/>
            <a:gd name="adj2" fmla="val 161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ABDC224-16ED-4729-8190-E3EA0A28D3C9}">
      <dsp:nvSpPr>
        <dsp:cNvPr id="0" name=""/>
        <dsp:cNvSpPr/>
      </dsp:nvSpPr>
      <dsp:spPr>
        <a:xfrm>
          <a:off x="5341470" y="1987818"/>
          <a:ext cx="1412067" cy="12377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en-US" sz="1300" b="1" kern="1200" dirty="0"/>
            <a:t>Research and Analytics</a:t>
          </a:r>
        </a:p>
        <a:p>
          <a:pPr marL="57150" lvl="1" indent="-57150" algn="l" defTabSz="444500">
            <a:lnSpc>
              <a:spcPct val="90000"/>
            </a:lnSpc>
            <a:spcBef>
              <a:spcPct val="0"/>
            </a:spcBef>
            <a:spcAft>
              <a:spcPct val="15000"/>
            </a:spcAft>
            <a:buChar char="•"/>
          </a:pPr>
          <a:r>
            <a:rPr lang="en-US" sz="1000" kern="1200" dirty="0"/>
            <a:t>Data Teams</a:t>
          </a:r>
        </a:p>
        <a:p>
          <a:pPr marL="57150" lvl="1" indent="-57150" algn="l" defTabSz="444500">
            <a:lnSpc>
              <a:spcPct val="90000"/>
            </a:lnSpc>
            <a:spcBef>
              <a:spcPct val="0"/>
            </a:spcBef>
            <a:spcAft>
              <a:spcPct val="15000"/>
            </a:spcAft>
            <a:buChar char="•"/>
          </a:pPr>
          <a:r>
            <a:rPr lang="en-US" sz="1000" kern="1200" dirty="0"/>
            <a:t>Research Teams </a:t>
          </a:r>
        </a:p>
      </dsp:txBody>
      <dsp:txXfrm>
        <a:off x="5341470" y="1987818"/>
        <a:ext cx="1412067" cy="1237760"/>
      </dsp:txXfrm>
    </dsp:sp>
    <dsp:sp modelId="{6068A278-E9E3-444B-8122-91D7E5E54360}">
      <dsp:nvSpPr>
        <dsp:cNvPr id="0" name=""/>
        <dsp:cNvSpPr/>
      </dsp:nvSpPr>
      <dsp:spPr>
        <a:xfrm>
          <a:off x="6487110" y="1405343"/>
          <a:ext cx="266427" cy="266427"/>
        </a:xfrm>
        <a:prstGeom prst="triangle">
          <a:avLst>
            <a:gd name="adj" fmla="val 10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3B304D7-4C98-498C-B729-AF7915391DFF}">
      <dsp:nvSpPr>
        <dsp:cNvPr id="0" name=""/>
        <dsp:cNvSpPr/>
      </dsp:nvSpPr>
      <dsp:spPr>
        <a:xfrm rot="5400000">
          <a:off x="7227021" y="1092737"/>
          <a:ext cx="939969" cy="1564088"/>
        </a:xfrm>
        <a:prstGeom prst="corner">
          <a:avLst>
            <a:gd name="adj1" fmla="val 16120"/>
            <a:gd name="adj2" fmla="val 161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F52C6C4-3BDA-4835-93C0-D160400FCB96}">
      <dsp:nvSpPr>
        <dsp:cNvPr id="0" name=""/>
        <dsp:cNvSpPr/>
      </dsp:nvSpPr>
      <dsp:spPr>
        <a:xfrm>
          <a:off x="7070117" y="1560063"/>
          <a:ext cx="1412067" cy="12377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en-US" sz="1300" b="1" kern="1200" dirty="0"/>
            <a:t>Clinical</a:t>
          </a:r>
        </a:p>
        <a:p>
          <a:pPr marL="57150" lvl="1" indent="-57150" algn="l" defTabSz="444500">
            <a:lnSpc>
              <a:spcPct val="90000"/>
            </a:lnSpc>
            <a:spcBef>
              <a:spcPct val="0"/>
            </a:spcBef>
            <a:spcAft>
              <a:spcPct val="15000"/>
            </a:spcAft>
            <a:buChar char="•"/>
          </a:pPr>
          <a:r>
            <a:rPr lang="en-US" sz="1000" kern="1200" dirty="0"/>
            <a:t>Mental Health Service Delivery Teams</a:t>
          </a:r>
        </a:p>
        <a:p>
          <a:pPr marL="57150" lvl="1" indent="-57150" algn="l" defTabSz="444500">
            <a:lnSpc>
              <a:spcPct val="90000"/>
            </a:lnSpc>
            <a:spcBef>
              <a:spcPct val="0"/>
            </a:spcBef>
            <a:spcAft>
              <a:spcPct val="15000"/>
            </a:spcAft>
            <a:buChar char="•"/>
          </a:pPr>
          <a:r>
            <a:rPr lang="en-US" sz="1000" kern="1200" dirty="0"/>
            <a:t>Mental Health Clinical Managers</a:t>
          </a:r>
        </a:p>
        <a:p>
          <a:pPr marL="57150" lvl="1" indent="-57150" algn="l" defTabSz="444500" rtl="0">
            <a:lnSpc>
              <a:spcPct val="90000"/>
            </a:lnSpc>
            <a:spcBef>
              <a:spcPct val="0"/>
            </a:spcBef>
            <a:spcAft>
              <a:spcPct val="15000"/>
            </a:spcAft>
            <a:buChar char="•"/>
          </a:pPr>
          <a:r>
            <a:rPr lang="en-US" sz="1000" b="0" i="0" kern="1200" dirty="0">
              <a:latin typeface="Calibri Light" panose="020F0302020204030204"/>
              <a:hlinkClick xmlns:r="http://schemas.openxmlformats.org/officeDocument/2006/relationships" r:id="" action="ppaction://hlinksldjump">
                <a:extLst>
                  <a:ext uri="{A12FA001-AC4F-418D-AE19-62706E023703}">
                    <ahyp:hlinkClr xmlns:ahyp="http://schemas.microsoft.com/office/drawing/2018/hyperlinkcolor" val="tx"/>
                  </a:ext>
                </a:extLst>
              </a:hlinkClick>
            </a:rPr>
            <a:t>Clinical Services Board </a:t>
          </a:r>
        </a:p>
      </dsp:txBody>
      <dsp:txXfrm>
        <a:off x="7070117" y="1560063"/>
        <a:ext cx="1412067" cy="1237760"/>
      </dsp:txXfrm>
    </dsp:sp>
    <dsp:sp modelId="{6B28D59D-88FE-4850-B643-3CC650DF9E16}">
      <dsp:nvSpPr>
        <dsp:cNvPr id="0" name=""/>
        <dsp:cNvSpPr/>
      </dsp:nvSpPr>
      <dsp:spPr>
        <a:xfrm>
          <a:off x="8215757" y="977587"/>
          <a:ext cx="266427" cy="266427"/>
        </a:xfrm>
        <a:prstGeom prst="triangle">
          <a:avLst>
            <a:gd name="adj" fmla="val 10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00BF661-C7D4-43D0-9842-51FB88928A52}">
      <dsp:nvSpPr>
        <dsp:cNvPr id="0" name=""/>
        <dsp:cNvSpPr/>
      </dsp:nvSpPr>
      <dsp:spPr>
        <a:xfrm rot="5400000">
          <a:off x="8955668" y="664982"/>
          <a:ext cx="939969" cy="1564088"/>
        </a:xfrm>
        <a:prstGeom prst="corner">
          <a:avLst>
            <a:gd name="adj1" fmla="val 16120"/>
            <a:gd name="adj2" fmla="val 161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E7BC464-D519-48CD-9540-417A87964A41}">
      <dsp:nvSpPr>
        <dsp:cNvPr id="0" name=""/>
        <dsp:cNvSpPr/>
      </dsp:nvSpPr>
      <dsp:spPr>
        <a:xfrm>
          <a:off x="8798764" y="1132307"/>
          <a:ext cx="1412067" cy="12377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ctr" defTabSz="889000">
            <a:lnSpc>
              <a:spcPct val="90000"/>
            </a:lnSpc>
            <a:spcBef>
              <a:spcPct val="0"/>
            </a:spcBef>
            <a:spcAft>
              <a:spcPct val="35000"/>
            </a:spcAft>
            <a:buNone/>
          </a:pPr>
          <a:r>
            <a:rPr lang="en-US" sz="2000" b="1" i="1" kern="1200" dirty="0">
              <a:hlinkClick xmlns:r="http://schemas.openxmlformats.org/officeDocument/2006/relationships" r:id="" action="ppaction://hlinksldjump">
                <a:extLst>
                  <a:ext uri="{A12FA001-AC4F-418D-AE19-62706E023703}">
                    <ahyp:hlinkClr xmlns:ahyp="http://schemas.microsoft.com/office/drawing/2018/hyperlinkcolor" val="tx"/>
                  </a:ext>
                </a:extLst>
              </a:hlinkClick>
            </a:rPr>
            <a:t>Our Patients. </a:t>
          </a:r>
          <a:endParaRPr lang="en-US" sz="2000" b="1" i="1" kern="1200" dirty="0"/>
        </a:p>
      </dsp:txBody>
      <dsp:txXfrm>
        <a:off x="8798764" y="1132307"/>
        <a:ext cx="1412067" cy="1237760"/>
      </dsp:txXfrm>
    </dsp:sp>
    <dsp:sp modelId="{9B8DE197-8AC7-4BFE-983F-E5EFF0EFB3E1}">
      <dsp:nvSpPr>
        <dsp:cNvPr id="0" name=""/>
        <dsp:cNvSpPr/>
      </dsp:nvSpPr>
      <dsp:spPr>
        <a:xfrm>
          <a:off x="9944404" y="549832"/>
          <a:ext cx="266427" cy="266427"/>
        </a:xfrm>
        <a:prstGeom prst="triangle">
          <a:avLst>
            <a:gd name="adj" fmla="val 10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A2D51C0-AF93-414C-93CA-D517D01D46ED}">
      <dsp:nvSpPr>
        <dsp:cNvPr id="0" name=""/>
        <dsp:cNvSpPr/>
      </dsp:nvSpPr>
      <dsp:spPr>
        <a:xfrm rot="5400000">
          <a:off x="10684315" y="237226"/>
          <a:ext cx="939969" cy="1564088"/>
        </a:xfrm>
        <a:prstGeom prst="corner">
          <a:avLst>
            <a:gd name="adj1" fmla="val 16120"/>
            <a:gd name="adj2" fmla="val 161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7AF4F07-6351-4AD9-9F53-DE065B9D6BF2}">
      <dsp:nvSpPr>
        <dsp:cNvPr id="0" name=""/>
        <dsp:cNvSpPr/>
      </dsp:nvSpPr>
      <dsp:spPr>
        <a:xfrm>
          <a:off x="10527411" y="704552"/>
          <a:ext cx="1412067" cy="12377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endParaRPr lang="en-US" sz="1300" kern="1200" dirty="0"/>
        </a:p>
      </dsp:txBody>
      <dsp:txXfrm>
        <a:off x="10527411" y="704552"/>
        <a:ext cx="1412067" cy="123776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3E49DC-5C4D-4842-A861-EB837E5DF203}">
      <dsp:nvSpPr>
        <dsp:cNvPr id="0" name=""/>
        <dsp:cNvSpPr/>
      </dsp:nvSpPr>
      <dsp:spPr>
        <a:xfrm>
          <a:off x="0" y="1888"/>
          <a:ext cx="5591445"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67BF3BB-9F2A-44D0-AD27-60E05DFC5FF3}">
      <dsp:nvSpPr>
        <dsp:cNvPr id="0" name=""/>
        <dsp:cNvSpPr/>
      </dsp:nvSpPr>
      <dsp:spPr>
        <a:xfrm>
          <a:off x="0" y="1888"/>
          <a:ext cx="5591445" cy="12877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b="1" u="sng" kern="1200" dirty="0"/>
            <a:t>Purpose: </a:t>
          </a:r>
          <a:r>
            <a:rPr lang="en-US" sz="1800" kern="1200" dirty="0"/>
            <a:t>Ensure EBP’s are provided (evidence based, women’s voice and choice) by tracking provision. Ensure interventions work. </a:t>
          </a:r>
        </a:p>
      </dsp:txBody>
      <dsp:txXfrm>
        <a:off x="0" y="1888"/>
        <a:ext cx="5591445" cy="1287771"/>
      </dsp:txXfrm>
    </dsp:sp>
    <dsp:sp modelId="{B42090C6-B054-49CC-A5A0-1997BF0AB16D}">
      <dsp:nvSpPr>
        <dsp:cNvPr id="0" name=""/>
        <dsp:cNvSpPr/>
      </dsp:nvSpPr>
      <dsp:spPr>
        <a:xfrm>
          <a:off x="0" y="1289659"/>
          <a:ext cx="5591445"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CCE18A9-9D75-48D5-9279-A9E87B2FE6D6}">
      <dsp:nvSpPr>
        <dsp:cNvPr id="0" name=""/>
        <dsp:cNvSpPr/>
      </dsp:nvSpPr>
      <dsp:spPr>
        <a:xfrm>
          <a:off x="0" y="1289659"/>
          <a:ext cx="5591445" cy="12877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b="1" u="sng" kern="1200" dirty="0"/>
            <a:t>How it works: </a:t>
          </a:r>
          <a:r>
            <a:rPr lang="en-US" sz="1800" kern="1200" dirty="0"/>
            <a:t>Clients completed a PTSD Checklist-5 (PCL-5) before every EBP Trauma session.  Clinicians enter it into a SharePoint site. The SharePoint site calculates the score change between first and last session.</a:t>
          </a:r>
        </a:p>
      </dsp:txBody>
      <dsp:txXfrm>
        <a:off x="0" y="1289659"/>
        <a:ext cx="5591445" cy="1287771"/>
      </dsp:txXfrm>
    </dsp:sp>
    <dsp:sp modelId="{89C8BE6B-218F-402B-A8FB-080C4BA334AA}">
      <dsp:nvSpPr>
        <dsp:cNvPr id="0" name=""/>
        <dsp:cNvSpPr/>
      </dsp:nvSpPr>
      <dsp:spPr>
        <a:xfrm>
          <a:off x="0" y="2577431"/>
          <a:ext cx="5591445"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CF56975-EBDA-4EFB-8A3D-306A6110459A}">
      <dsp:nvSpPr>
        <dsp:cNvPr id="0" name=""/>
        <dsp:cNvSpPr/>
      </dsp:nvSpPr>
      <dsp:spPr>
        <a:xfrm>
          <a:off x="0" y="2577431"/>
          <a:ext cx="5591445" cy="12877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b="1" u="sng" kern="1200" dirty="0"/>
            <a:t>Meeting/Not Meeting: </a:t>
          </a:r>
          <a:r>
            <a:rPr lang="en-US" sz="1800" kern="1200" dirty="0"/>
            <a:t>A 10 point or greater score change represents clinically significant change (National Center for PTSD) and is defined as “meeting target.” Anything less is “not meeting target.” </a:t>
          </a:r>
        </a:p>
      </dsp:txBody>
      <dsp:txXfrm>
        <a:off x="0" y="2577431"/>
        <a:ext cx="5591445" cy="1287771"/>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3E49DC-5C4D-4842-A861-EB837E5DF203}">
      <dsp:nvSpPr>
        <dsp:cNvPr id="0" name=""/>
        <dsp:cNvSpPr/>
      </dsp:nvSpPr>
      <dsp:spPr>
        <a:xfrm>
          <a:off x="0" y="2148"/>
          <a:ext cx="5591445"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67BF3BB-9F2A-44D0-AD27-60E05DFC5FF3}">
      <dsp:nvSpPr>
        <dsp:cNvPr id="0" name=""/>
        <dsp:cNvSpPr/>
      </dsp:nvSpPr>
      <dsp:spPr>
        <a:xfrm>
          <a:off x="0" y="2148"/>
          <a:ext cx="5591445" cy="14653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b="1" u="sng" kern="1200" dirty="0"/>
            <a:t>Purpose: </a:t>
          </a:r>
          <a:r>
            <a:rPr lang="en-US" sz="1800" kern="1200" dirty="0"/>
            <a:t>Ensure when EBP’s are provided (evidence based, women’s voice and choice) that they work not only emotionally for women, but behaviorally.</a:t>
          </a:r>
        </a:p>
      </dsp:txBody>
      <dsp:txXfrm>
        <a:off x="0" y="2148"/>
        <a:ext cx="5591445" cy="1465397"/>
      </dsp:txXfrm>
    </dsp:sp>
    <dsp:sp modelId="{B42090C6-B054-49CC-A5A0-1997BF0AB16D}">
      <dsp:nvSpPr>
        <dsp:cNvPr id="0" name=""/>
        <dsp:cNvSpPr/>
      </dsp:nvSpPr>
      <dsp:spPr>
        <a:xfrm>
          <a:off x="0" y="1467546"/>
          <a:ext cx="5591445"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CCE18A9-9D75-48D5-9279-A9E87B2FE6D6}">
      <dsp:nvSpPr>
        <dsp:cNvPr id="0" name=""/>
        <dsp:cNvSpPr/>
      </dsp:nvSpPr>
      <dsp:spPr>
        <a:xfrm>
          <a:off x="0" y="1467546"/>
          <a:ext cx="5591445" cy="14653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b="1" u="sng" kern="1200" dirty="0"/>
            <a:t>How it works: </a:t>
          </a:r>
          <a:r>
            <a:rPr lang="en-US" sz="1800" kern="1200" dirty="0"/>
            <a:t>Data from the trauma treatment client improvement SharePoint site includes a selection of the treatment status (completed, dropped out). WA DOC has an electronic database that stores infractions. Infraction rates are examined for clients by treatment status. </a:t>
          </a:r>
        </a:p>
      </dsp:txBody>
      <dsp:txXfrm>
        <a:off x="0" y="1467546"/>
        <a:ext cx="5591445" cy="1465397"/>
      </dsp:txXfrm>
    </dsp:sp>
    <dsp:sp modelId="{3174F942-6A52-4AC8-88F2-5DE1C5566E54}">
      <dsp:nvSpPr>
        <dsp:cNvPr id="0" name=""/>
        <dsp:cNvSpPr/>
      </dsp:nvSpPr>
      <dsp:spPr>
        <a:xfrm>
          <a:off x="0" y="2932944"/>
          <a:ext cx="5591445"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AFD76C1-33DB-45DA-900F-4493A3A9668E}">
      <dsp:nvSpPr>
        <dsp:cNvPr id="0" name=""/>
        <dsp:cNvSpPr/>
      </dsp:nvSpPr>
      <dsp:spPr>
        <a:xfrm>
          <a:off x="0" y="2932944"/>
          <a:ext cx="5591445" cy="14653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b="1" u="sng" kern="1200" dirty="0"/>
            <a:t>Meeting target/Not Meeting Target: </a:t>
          </a:r>
          <a:r>
            <a:rPr lang="en-US" sz="1800" kern="1200" dirty="0"/>
            <a:t>Individuals having a 50% decrease in substance use and aggression infractions between the 6 months before treatment, and the 6 months after treatment, are “meeting target.” </a:t>
          </a:r>
        </a:p>
      </dsp:txBody>
      <dsp:txXfrm>
        <a:off x="0" y="2932944"/>
        <a:ext cx="5591445" cy="1465397"/>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E19EA3A-C992-4571-A37A-88BF4CA906A7}">
      <dsp:nvSpPr>
        <dsp:cNvPr id="0" name=""/>
        <dsp:cNvSpPr/>
      </dsp:nvSpPr>
      <dsp:spPr>
        <a:xfrm>
          <a:off x="0" y="25732"/>
          <a:ext cx="10666631" cy="1010879"/>
        </a:xfrm>
        <a:prstGeom prst="roundRect">
          <a:avLst/>
        </a:prstGeom>
        <a:solidFill>
          <a:schemeClr val="bg2">
            <a:lumMod val="50000"/>
            <a:lumOff val="5000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rtl="0">
            <a:lnSpc>
              <a:spcPct val="90000"/>
            </a:lnSpc>
            <a:spcBef>
              <a:spcPct val="0"/>
            </a:spcBef>
            <a:spcAft>
              <a:spcPct val="35000"/>
            </a:spcAft>
            <a:buNone/>
          </a:pPr>
          <a:r>
            <a:rPr lang="en-US" sz="2400" b="0" i="1" kern="1200" dirty="0">
              <a:latin typeface="ADLaM Display" panose="02010000000000000000" pitchFamily="2" charset="0"/>
              <a:ea typeface="ADLaM Display" panose="02010000000000000000" pitchFamily="2" charset="0"/>
              <a:cs typeface="ADLaM Display" panose="02010000000000000000" pitchFamily="2" charset="0"/>
            </a:rPr>
            <a:t>Continuing to expand capacity for evidence based co occurring care to support incarcerated women and Washingtonians.</a:t>
          </a:r>
        </a:p>
      </dsp:txBody>
      <dsp:txXfrm>
        <a:off x="49347" y="75079"/>
        <a:ext cx="10567937" cy="912185"/>
      </dsp:txXfrm>
    </dsp:sp>
    <dsp:sp modelId="{A82807CF-B5DE-4AD1-8449-274E0BEB161A}">
      <dsp:nvSpPr>
        <dsp:cNvPr id="0" name=""/>
        <dsp:cNvSpPr/>
      </dsp:nvSpPr>
      <dsp:spPr>
        <a:xfrm>
          <a:off x="0" y="1105732"/>
          <a:ext cx="10666631" cy="1010879"/>
        </a:xfrm>
        <a:prstGeom prst="roundRect">
          <a:avLst/>
        </a:prstGeom>
        <a:solidFill>
          <a:schemeClr val="bg2">
            <a:lumMod val="50000"/>
            <a:lumOff val="5000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rtl="0">
            <a:lnSpc>
              <a:spcPct val="90000"/>
            </a:lnSpc>
            <a:spcBef>
              <a:spcPct val="0"/>
            </a:spcBef>
            <a:spcAft>
              <a:spcPct val="35000"/>
            </a:spcAft>
            <a:buNone/>
          </a:pPr>
          <a:r>
            <a:rPr lang="en-US" sz="2400" b="0" i="1" kern="1200" dirty="0">
              <a:latin typeface="ADLaM Display" panose="02010000000000000000" pitchFamily="2" charset="0"/>
              <a:ea typeface="ADLaM Display" panose="02010000000000000000" pitchFamily="2" charset="0"/>
              <a:cs typeface="ADLaM Display" panose="02010000000000000000" pitchFamily="2" charset="0"/>
            </a:rPr>
            <a:t>Continue to build a healthy work environment through increasing efficient and compassionate work. Consider staff metrics.</a:t>
          </a:r>
        </a:p>
      </dsp:txBody>
      <dsp:txXfrm>
        <a:off x="49347" y="1155079"/>
        <a:ext cx="10567937" cy="912185"/>
      </dsp:txXfrm>
    </dsp:sp>
    <dsp:sp modelId="{C8FC1A33-A593-4E2A-A255-B242A7EF11D8}">
      <dsp:nvSpPr>
        <dsp:cNvPr id="0" name=""/>
        <dsp:cNvSpPr/>
      </dsp:nvSpPr>
      <dsp:spPr>
        <a:xfrm>
          <a:off x="0" y="2185732"/>
          <a:ext cx="10666631" cy="1010879"/>
        </a:xfrm>
        <a:prstGeom prst="roundRect">
          <a:avLst/>
        </a:prstGeom>
        <a:solidFill>
          <a:schemeClr val="bg2">
            <a:lumMod val="50000"/>
            <a:lumOff val="5000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b="0" i="1" kern="1200" dirty="0">
              <a:latin typeface="ADLaM Display" panose="02010000000000000000" pitchFamily="2" charset="0"/>
              <a:ea typeface="ADLaM Display" panose="02010000000000000000" pitchFamily="2" charset="0"/>
              <a:cs typeface="ADLaM Display" panose="02010000000000000000" pitchFamily="2" charset="0"/>
            </a:rPr>
            <a:t>Continue building our clinical dashboards so we can track outcomes in real time</a:t>
          </a:r>
        </a:p>
      </dsp:txBody>
      <dsp:txXfrm>
        <a:off x="49347" y="2235079"/>
        <a:ext cx="10567937" cy="912185"/>
      </dsp:txXfrm>
    </dsp:sp>
    <dsp:sp modelId="{92C8A8FD-EC04-4FA1-900F-6BF3CA9CAC1C}">
      <dsp:nvSpPr>
        <dsp:cNvPr id="0" name=""/>
        <dsp:cNvSpPr/>
      </dsp:nvSpPr>
      <dsp:spPr>
        <a:xfrm>
          <a:off x="0" y="3265731"/>
          <a:ext cx="10666631" cy="1010879"/>
        </a:xfrm>
        <a:prstGeom prst="roundRect">
          <a:avLst/>
        </a:prstGeom>
        <a:solidFill>
          <a:schemeClr val="bg2">
            <a:lumMod val="50000"/>
            <a:lumOff val="5000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rtl="0">
            <a:lnSpc>
              <a:spcPct val="90000"/>
            </a:lnSpc>
            <a:spcBef>
              <a:spcPct val="0"/>
            </a:spcBef>
            <a:spcAft>
              <a:spcPct val="35000"/>
            </a:spcAft>
            <a:buNone/>
          </a:pPr>
          <a:r>
            <a:rPr lang="en-US" sz="2400" b="0" i="1" kern="1200" dirty="0">
              <a:latin typeface="ADLaM Display" panose="02010000000000000000" pitchFamily="2" charset="0"/>
              <a:ea typeface="ADLaM Display" panose="02010000000000000000" pitchFamily="2" charset="0"/>
              <a:cs typeface="ADLaM Display" panose="02010000000000000000" pitchFamily="2" charset="0"/>
            </a:rPr>
            <a:t>Continue research, grants, and connections, to make a healthier Washington and be good neighbors</a:t>
          </a:r>
          <a:endParaRPr lang="en-US" sz="2400" b="0" i="1" kern="1200" dirty="0"/>
        </a:p>
      </dsp:txBody>
      <dsp:txXfrm>
        <a:off x="49347" y="3315078"/>
        <a:ext cx="10567937" cy="912185"/>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3.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7.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2#1">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9088EAF-6ECA-4616-85EF-35AA19C641F3}" type="datetimeFigureOut">
              <a:rPr lang="en-US"/>
              <a:t>10/22/2026</a:t>
            </a:fld>
            <a:endParaRPr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9F912AB-2776-42F2-A957-313FC7EFEDB9}" type="slidenum">
              <a:rPr/>
              <a:t>‹#›</a:t>
            </a:fld>
            <a:endParaRPr dirty="0"/>
          </a:p>
        </p:txBody>
      </p:sp>
    </p:spTree>
    <p:extLst>
      <p:ext uri="{BB962C8B-B14F-4D97-AF65-F5344CB8AC3E}">
        <p14:creationId xmlns:p14="http://schemas.microsoft.com/office/powerpoint/2010/main" val="393206574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ABD2D7A-D230-4F91-BD59-0A39C2703BA8}" type="datetimeFigureOut">
              <a:rPr lang="en-US"/>
              <a:t>10/22/2026</a:t>
            </a:fld>
            <a:endParaRPr dirty="0"/>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93199CD-3E1B-4AE6-990F-76F925F5EA9F}" type="slidenum">
              <a:rPr/>
              <a:t>‹#›</a:t>
            </a:fld>
            <a:endParaRPr dirty="0"/>
          </a:p>
        </p:txBody>
      </p:sp>
    </p:spTree>
    <p:extLst>
      <p:ext uri="{BB962C8B-B14F-4D97-AF65-F5344CB8AC3E}">
        <p14:creationId xmlns:p14="http://schemas.microsoft.com/office/powerpoint/2010/main" val="42765798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dirty="0"/>
              <a:t>Hi! I’m glad to be here. My name is Rain Carei, I’m a clinical psychologist at Washington Corrections Center for Women, which is the only women’s prison in the state of WA and I’m really excited to share some of our work with you today so thank you for being here. This is my 18</a:t>
            </a:r>
            <a:r>
              <a:rPr lang="en-US" baseline="30000" dirty="0"/>
              <a:t>th</a:t>
            </a:r>
            <a:r>
              <a:rPr lang="en-US" dirty="0"/>
              <a:t> year at WCCW, and I remain passionate about what I do. </a:t>
            </a:r>
          </a:p>
          <a:p>
            <a:endParaRPr lang="en-US" dirty="0"/>
          </a:p>
          <a:p>
            <a:r>
              <a:rPr lang="en-US" dirty="0"/>
              <a:t>A little bit about me, I go by Carei, I use she/her pronouns. I am a white woman with blond hair and blue eyes and I’m wearing a black shirt.  I’ll be using slides and some polls during this presentation. CART captions and ASL interpretation will be provided. There is a Q and A section for interaction. </a:t>
            </a:r>
          </a:p>
          <a:p>
            <a:endParaRPr lang="en-US" dirty="0"/>
          </a:p>
        </p:txBody>
      </p:sp>
      <p:sp>
        <p:nvSpPr>
          <p:cNvPr id="4" name="Slide Number Placeholder 3"/>
          <p:cNvSpPr>
            <a:spLocks noGrp="1"/>
          </p:cNvSpPr>
          <p:nvPr>
            <p:ph type="sldNum" sz="quarter" idx="5"/>
          </p:nvPr>
        </p:nvSpPr>
        <p:spPr/>
        <p:txBody>
          <a:bodyPr/>
          <a:lstStyle/>
          <a:p>
            <a:fld id="{F93199CD-3E1B-4AE6-990F-76F925F5EA9F}" type="slidenum">
              <a:rPr lang="en-US" smtClean="0"/>
              <a:t>1</a:t>
            </a:fld>
            <a:endParaRPr lang="en-US" dirty="0"/>
          </a:p>
        </p:txBody>
      </p:sp>
    </p:spTree>
    <p:extLst>
      <p:ext uri="{BB962C8B-B14F-4D97-AF65-F5344CB8AC3E}">
        <p14:creationId xmlns:p14="http://schemas.microsoft.com/office/powerpoint/2010/main" val="7655437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dirty="0"/>
              <a:t>Welcome. Before we get started I would love to know more about who is in the room. </a:t>
            </a:r>
          </a:p>
        </p:txBody>
      </p:sp>
      <p:sp>
        <p:nvSpPr>
          <p:cNvPr id="4" name="Slide Number Placeholder 3"/>
          <p:cNvSpPr>
            <a:spLocks noGrp="1"/>
          </p:cNvSpPr>
          <p:nvPr>
            <p:ph type="sldNum" sz="quarter" idx="5"/>
          </p:nvPr>
        </p:nvSpPr>
        <p:spPr/>
        <p:txBody>
          <a:bodyPr/>
          <a:lstStyle/>
          <a:p>
            <a:fld id="{F93199CD-3E1B-4AE6-990F-76F925F5EA9F}" type="slidenum">
              <a:rPr lang="en-US" smtClean="0"/>
              <a:t>2</a:t>
            </a:fld>
            <a:endParaRPr lang="en-US" dirty="0"/>
          </a:p>
        </p:txBody>
      </p:sp>
    </p:spTree>
    <p:extLst>
      <p:ext uri="{BB962C8B-B14F-4D97-AF65-F5344CB8AC3E}">
        <p14:creationId xmlns:p14="http://schemas.microsoft.com/office/powerpoint/2010/main" val="14126351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3199CD-3E1B-4AE6-990F-76F925F5EA9F}" type="slidenum">
              <a:rPr lang="en-US" smtClean="0"/>
              <a:t>3</a:t>
            </a:fld>
            <a:endParaRPr lang="en-US" dirty="0"/>
          </a:p>
        </p:txBody>
      </p:sp>
    </p:spTree>
    <p:extLst>
      <p:ext uri="{BB962C8B-B14F-4D97-AF65-F5344CB8AC3E}">
        <p14:creationId xmlns:p14="http://schemas.microsoft.com/office/powerpoint/2010/main" val="27883951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a:spcBef>
                <a:spcPts val="0"/>
              </a:spcBef>
              <a:spcAft>
                <a:spcPts val="0"/>
              </a:spcAft>
            </a:pPr>
            <a:r>
              <a:rPr lang="en-US" b="1" dirty="0"/>
              <a:t>This is a brief overview of what we will cover today.</a:t>
            </a:r>
          </a:p>
          <a:p>
            <a:pPr>
              <a:spcBef>
                <a:spcPts val="0"/>
              </a:spcBef>
              <a:spcAft>
                <a:spcPts val="0"/>
              </a:spcAft>
            </a:pPr>
            <a:endParaRPr lang="en-US" b="1" dirty="0"/>
          </a:p>
          <a:p>
            <a:pPr>
              <a:spcBef>
                <a:spcPts val="0"/>
              </a:spcBef>
              <a:spcAft>
                <a:spcPts val="0"/>
              </a:spcAft>
            </a:pPr>
            <a:r>
              <a:rPr lang="en-US" b="1" dirty="0"/>
              <a:t>Who</a:t>
            </a:r>
            <a:r>
              <a:rPr lang="en-US" dirty="0"/>
              <a:t> We will start with taking a closer look at who we are we talking about -  incarcerated women and staff – all of whom are part of our community. Only</a:t>
            </a:r>
            <a:r>
              <a:rPr lang="en-US" sz="1100" kern="100" dirty="0">
                <a:effectLst/>
                <a:latin typeface="Aptos" panose="020B0004020202020204" pitchFamily="34" charset="0"/>
                <a:ea typeface="Aptos" panose="020B0004020202020204" pitchFamily="34" charset="0"/>
                <a:cs typeface="Times New Roman" panose="02020603050405020304" pitchFamily="18" charset="0"/>
              </a:rPr>
              <a:t> 1% of incarcerated women stay behind bars forever, which means that most of the individuals in our care release to the community and re-engage in our daily living activities. </a:t>
            </a:r>
          </a:p>
          <a:p>
            <a:pPr>
              <a:spcBef>
                <a:spcPts val="0"/>
              </a:spcBef>
              <a:spcAft>
                <a:spcPts val="0"/>
              </a:spcAft>
            </a:pP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p>
            <a:pPr>
              <a:spcBef>
                <a:spcPts val="0"/>
              </a:spcBef>
              <a:spcAft>
                <a:spcPts val="0"/>
              </a:spcAft>
            </a:pPr>
            <a:r>
              <a:rPr lang="en-US" b="1" dirty="0"/>
              <a:t>What</a:t>
            </a:r>
            <a:r>
              <a:rPr lang="en-US" dirty="0"/>
              <a:t> We will talk about what we are focusing on today: evidence based practices and measuring their efficacy. </a:t>
            </a:r>
            <a:r>
              <a:rPr lang="en-US" sz="1100" kern="100" dirty="0">
                <a:effectLst/>
                <a:latin typeface="Aptos" panose="020B0004020202020204" pitchFamily="34" charset="0"/>
                <a:ea typeface="Aptos" panose="020B0004020202020204" pitchFamily="34" charset="0"/>
                <a:cs typeface="Times New Roman" panose="02020603050405020304" pitchFamily="18" charset="0"/>
              </a:rPr>
              <a:t>There is only so many hours in a day, so many dollars available. Implementing and measuring these practices </a:t>
            </a:r>
            <a:r>
              <a:rPr lang="en-US" sz="1800" dirty="0">
                <a:effectLst/>
                <a:latin typeface="Aptos" panose="020B0004020202020204" pitchFamily="34" charset="0"/>
                <a:ea typeface="Aptos" panose="020B0004020202020204" pitchFamily="34" charset="0"/>
                <a:cs typeface="Times New Roman" panose="02020603050405020304" pitchFamily="18" charset="0"/>
              </a:rPr>
              <a:t>threads the needle of fiscal responsibility, continuous improvement, performance management, and human centered design and intervention.</a:t>
            </a:r>
          </a:p>
          <a:p>
            <a:pPr>
              <a:spcBef>
                <a:spcPts val="0"/>
              </a:spcBef>
              <a:spcAft>
                <a:spcPts val="0"/>
              </a:spcAft>
            </a:pPr>
            <a:endParaRPr lang="en-US" dirty="0">
              <a:cs typeface="Calibri"/>
            </a:endParaRPr>
          </a:p>
          <a:p>
            <a:r>
              <a:rPr lang="en-US" b="1" dirty="0">
                <a:cs typeface="Calibri"/>
              </a:rPr>
              <a:t>Why</a:t>
            </a:r>
            <a:r>
              <a:rPr lang="en-US" dirty="0">
                <a:cs typeface="Calibri"/>
              </a:rPr>
              <a:t> We will talk about why we are doing this – including how this intersects with WA DOC’s mission is to transform lives and improve public safety, as well as links to things like global policy, research, and client voice and choice.</a:t>
            </a:r>
          </a:p>
          <a:p>
            <a:endParaRPr lang="en-US" dirty="0">
              <a:cs typeface="Calibri"/>
            </a:endParaRPr>
          </a:p>
          <a:p>
            <a:r>
              <a:rPr lang="en-US" b="1" dirty="0">
                <a:cs typeface="Calibri"/>
              </a:rPr>
              <a:t>How</a:t>
            </a:r>
            <a:r>
              <a:rPr lang="en-US" dirty="0">
                <a:cs typeface="Calibri"/>
              </a:rPr>
              <a:t> We will talk about how</a:t>
            </a:r>
            <a:r>
              <a:rPr lang="en-US" u="none" dirty="0"/>
              <a:t> we </a:t>
            </a:r>
            <a:r>
              <a:rPr lang="en-US" dirty="0"/>
              <a:t>created and utilize quality indicators through integrating research, customer feedback, and evidence-based solutions.</a:t>
            </a:r>
          </a:p>
          <a:p>
            <a:endParaRPr lang="en-US" dirty="0">
              <a:cs typeface="Calibri"/>
            </a:endParaRPr>
          </a:p>
          <a:p>
            <a:r>
              <a:rPr lang="en-US" b="1" dirty="0"/>
              <a:t>Results</a:t>
            </a:r>
            <a:r>
              <a:rPr lang="en-US" dirty="0"/>
              <a:t> We will look at the results of this work</a:t>
            </a:r>
            <a:r>
              <a:rPr lang="en-US" dirty="0">
                <a:cs typeface="Calibri"/>
              </a:rPr>
              <a:t>. </a:t>
            </a:r>
          </a:p>
          <a:p>
            <a:endParaRPr lang="en-US" dirty="0">
              <a:cs typeface="Calibri"/>
            </a:endParaRPr>
          </a:p>
          <a:p>
            <a:r>
              <a:rPr lang="en-US" b="1" dirty="0">
                <a:cs typeface="Calibri"/>
              </a:rPr>
              <a:t>Next steps </a:t>
            </a:r>
            <a:r>
              <a:rPr lang="en-US" dirty="0">
                <a:cs typeface="Calibri"/>
              </a:rPr>
              <a:t>and lastly we will talk about next steps, as well as invite your feedback on ideas you see or might think might be useful.</a:t>
            </a:r>
            <a:endParaRPr lang="en-US" dirty="0"/>
          </a:p>
        </p:txBody>
      </p:sp>
      <p:sp>
        <p:nvSpPr>
          <p:cNvPr id="4" name="Slide Number Placeholder 3"/>
          <p:cNvSpPr>
            <a:spLocks noGrp="1"/>
          </p:cNvSpPr>
          <p:nvPr>
            <p:ph type="sldNum" sz="quarter" idx="5"/>
          </p:nvPr>
        </p:nvSpPr>
        <p:spPr/>
        <p:txBody>
          <a:bodyPr/>
          <a:lstStyle/>
          <a:p>
            <a:fld id="{32674CE4-FBD8-4481-AEFB-CA53E599A745}" type="slidenum">
              <a:rPr lang="en-US" smtClean="0"/>
              <a:pPr/>
              <a:t>4</a:t>
            </a:fld>
            <a:endParaRPr lang="en-US" dirty="0"/>
          </a:p>
        </p:txBody>
      </p:sp>
    </p:spTree>
    <p:extLst>
      <p:ext uri="{BB962C8B-B14F-4D97-AF65-F5344CB8AC3E}">
        <p14:creationId xmlns:p14="http://schemas.microsoft.com/office/powerpoint/2010/main" val="9415940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dirty="0"/>
              <a:t>Before I talk about my work and the work I do with clients, I think it’s important to recognize the privilege I have to share my story and other stories. I have a lot of privilege speaking here today. I come to this space as white, free, highly educated, financially stable. I also hold overlap with some of my clients: I’m part of the LGBTQ community, I’m female, I’m a survivor of trauma and in active trauma recovery. And because of both these intersections and gaps, I get to use my voice to lift up other voices. That’s such an opportunity. </a:t>
            </a:r>
          </a:p>
          <a:p>
            <a:endParaRPr lang="en-US" dirty="0"/>
          </a:p>
          <a:p>
            <a:r>
              <a:rPr lang="en-US" dirty="0"/>
              <a:t>Stories are powerful for lots of reasons. In presentations with data, I find them orienting. While we are talking about strategy and continuous improvement, we are also talking about human lives. it’s easy to get lost in data and metrics. Stories help to ground us and remind us that we are talking about real people – sisters, mothers, daughter, grandmothers  – the women who are being served and the people who are working day in and day out in a system that is very difficult.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story I’m thinking about highlights this pathway. It involves my experience providing the first course of evidence-based trauma treatment at WCCW in 2014. The woman I provided the care to was a client I had worked with for years. I want to talk about that experience at a high level as we go along today to show women’s pathway to prison </a:t>
            </a:r>
            <a:r>
              <a:rPr lang="en-US" u="sng" dirty="0"/>
              <a:t>and</a:t>
            </a:r>
            <a:r>
              <a:rPr lang="en-US" dirty="0"/>
              <a:t> to show how powerful it can be when human centered intervention and continuous improvement practices intersect.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dirty="0"/>
              <a:t>At the start of this story, was a woman who arrived in prison without any treatment. In her life, she had experienced what almost all our clients here have experienced - childhood sexual abuse and sexual assault as an adult, in addition to drug addiction, and compromised relationships, which led this person to criminal activity to sustain connection and maintain addiction.  This led her to us. This is often called women’s pathway to prison. </a:t>
            </a:r>
          </a:p>
          <a:p>
            <a:endParaRPr lang="en-US" dirty="0"/>
          </a:p>
          <a:p>
            <a:r>
              <a:rPr lang="en-US" dirty="0"/>
              <a:t>Before we look at that pathway from a research perspective, let’s take a look at what kinds of experiences people think might contribute to women coming to prison. </a:t>
            </a:r>
          </a:p>
        </p:txBody>
      </p:sp>
      <p:sp>
        <p:nvSpPr>
          <p:cNvPr id="4" name="Slide Number Placeholder 3"/>
          <p:cNvSpPr>
            <a:spLocks noGrp="1"/>
          </p:cNvSpPr>
          <p:nvPr>
            <p:ph type="sldNum" sz="quarter" idx="5"/>
          </p:nvPr>
        </p:nvSpPr>
        <p:spPr/>
        <p:txBody>
          <a:bodyPr/>
          <a:lstStyle/>
          <a:p>
            <a:fld id="{F93199CD-3E1B-4AE6-990F-76F925F5EA9F}" type="slidenum">
              <a:rPr lang="en-US" smtClean="0"/>
              <a:t>5</a:t>
            </a:fld>
            <a:endParaRPr lang="en-US" dirty="0"/>
          </a:p>
        </p:txBody>
      </p:sp>
    </p:spTree>
    <p:extLst>
      <p:ext uri="{BB962C8B-B14F-4D97-AF65-F5344CB8AC3E}">
        <p14:creationId xmlns:p14="http://schemas.microsoft.com/office/powerpoint/2010/main" val="2022625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3199CD-3E1B-4AE6-990F-76F925F5EA9F}" type="slidenum">
              <a:rPr lang="en-US" smtClean="0"/>
              <a:t>6</a:t>
            </a:fld>
            <a:endParaRPr lang="en-US" dirty="0"/>
          </a:p>
        </p:txBody>
      </p:sp>
    </p:spTree>
    <p:extLst>
      <p:ext uri="{BB962C8B-B14F-4D97-AF65-F5344CB8AC3E}">
        <p14:creationId xmlns:p14="http://schemas.microsoft.com/office/powerpoint/2010/main" val="60686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dirty="0"/>
              <a:t>Based on response – …okay, so a lot of people are familiar with this pathway, or okay, so this is a new pathway for people and an important one to highlight.</a:t>
            </a:r>
          </a:p>
          <a:p>
            <a:endParaRPr lang="en-US" dirty="0"/>
          </a:p>
          <a:p>
            <a:r>
              <a:rPr lang="en-US" dirty="0"/>
              <a:t>Research based assessment of incarcerated women shows that women’s pathway to prison starts with trauma, which diverts developmental processes into survival processes. Women miss critical opportunities to learn things like how to manage emotions, set boundaries, and navigate relationships. Often then women use substances to cope with trauma. Which occurred in this woman’s case. When substances are introduced, this amplifies dangerous situations and further compromises decision making abilities, also what happened to this person. And that eventually leads to incarceration. The pie of women’s incarceration about the word incarceration shows that 72,000 women nationally are held in state prisons and 14,000 in federal jails and prison, which is about half of incarcerated women nationally. </a:t>
            </a:r>
          </a:p>
          <a:p>
            <a:endParaRPr lang="en-US" dirty="0"/>
          </a:p>
          <a:p>
            <a:endParaRPr lang="en-US" dirty="0"/>
          </a:p>
        </p:txBody>
      </p:sp>
      <p:sp>
        <p:nvSpPr>
          <p:cNvPr id="4" name="Slide Number Placeholder 3"/>
          <p:cNvSpPr>
            <a:spLocks noGrp="1"/>
          </p:cNvSpPr>
          <p:nvPr>
            <p:ph type="sldNum" sz="quarter" idx="5"/>
          </p:nvPr>
        </p:nvSpPr>
        <p:spPr/>
        <p:txBody>
          <a:bodyPr/>
          <a:lstStyle/>
          <a:p>
            <a:fld id="{32674CE4-FBD8-4481-AEFB-CA53E599A745}" type="slidenum">
              <a:rPr lang="en-US" smtClean="0"/>
              <a:pPr/>
              <a:t>7</a:t>
            </a:fld>
            <a:endParaRPr lang="en-US" dirty="0"/>
          </a:p>
        </p:txBody>
      </p:sp>
    </p:spTree>
    <p:extLst>
      <p:ext uri="{BB962C8B-B14F-4D97-AF65-F5344CB8AC3E}">
        <p14:creationId xmlns:p14="http://schemas.microsoft.com/office/powerpoint/2010/main" val="26604416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Another pathway that you might be less familiar with, but makes sense If you think about women’s pathway to prison, is women’s pathway through prison.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ea typeface="Calibri"/>
                <a:cs typeface="Calibri"/>
              </a:rPr>
              <a:t>At intake, 80-90% of women  (including this woman I’m thinking of) report lifetime trauma exposure, 61% being diagnosed with a trauma disorder, and 62% of women being diagnosed with a SUD. That means women arrive with trauma and are suddenly sober. To cope with those symptoms, individuals use other maladaptive strategies, which includes aggression/fighting, self harm, and crisis. This then can lead to sanctions. </a:t>
            </a:r>
          </a:p>
          <a:p>
            <a:endParaRPr lang="en-US" dirty="0">
              <a:ea typeface="Calibri"/>
              <a:cs typeface="Calibri"/>
            </a:endParaRP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32674CE4-FBD8-4481-AEFB-CA53E599A745}" type="slidenum">
              <a:rPr lang="en-US" smtClean="0"/>
              <a:pPr/>
              <a:t>8</a:t>
            </a:fld>
            <a:endParaRPr lang="en-US" dirty="0"/>
          </a:p>
        </p:txBody>
      </p:sp>
    </p:spTree>
    <p:extLst>
      <p:ext uri="{BB962C8B-B14F-4D97-AF65-F5344CB8AC3E}">
        <p14:creationId xmlns:p14="http://schemas.microsoft.com/office/powerpoint/2010/main" val="7463286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dirty="0"/>
              <a:t>This is what that pathway looks like in prison setting. </a:t>
            </a:r>
          </a:p>
          <a:p>
            <a:endParaRPr lang="en-US" dirty="0"/>
          </a:p>
          <a:p>
            <a:r>
              <a:rPr lang="en-US" dirty="0"/>
              <a:t>On the screen you can see graph of numbers of crises (staff or client reported) between 2022-206. You can see that most crises in the prison are driven by untreated PTSD and SUD, which reflects the pathways we have been talking about. </a:t>
            </a:r>
          </a:p>
          <a:p>
            <a:endParaRPr lang="en-US" dirty="0"/>
          </a:p>
          <a:p>
            <a:r>
              <a:rPr lang="en-US" dirty="0"/>
              <a:t>This means individuals are in repeated crisis and it also means staff’s workload is high, driven by intense experiences, and that the space for proactive treatment is typically low.</a:t>
            </a:r>
          </a:p>
          <a:p>
            <a:endParaRPr lang="en-US" dirty="0"/>
          </a:p>
          <a:p>
            <a:r>
              <a:rPr lang="en-US" dirty="0"/>
              <a:t>This is very much the experience this woman was living before we implemented evidence based care. She was experiencing a high level of trauma symptoms, engaging in cutting, having suicidal thoughts, and getting in trouble for not attending programming because of her severe trauma symptoms.</a:t>
            </a:r>
          </a:p>
          <a:p>
            <a:endParaRPr lang="en-US" dirty="0"/>
          </a:p>
        </p:txBody>
      </p:sp>
      <p:sp>
        <p:nvSpPr>
          <p:cNvPr id="4" name="Slide Number Placeholder 3"/>
          <p:cNvSpPr>
            <a:spLocks noGrp="1"/>
          </p:cNvSpPr>
          <p:nvPr>
            <p:ph type="sldNum" sz="quarter" idx="5"/>
          </p:nvPr>
        </p:nvSpPr>
        <p:spPr/>
        <p:txBody>
          <a:bodyPr/>
          <a:lstStyle/>
          <a:p>
            <a:fld id="{F93199CD-3E1B-4AE6-990F-76F925F5EA9F}" type="slidenum">
              <a:rPr lang="en-US" smtClean="0"/>
              <a:t>9</a:t>
            </a:fld>
            <a:endParaRPr lang="en-US" dirty="0"/>
          </a:p>
        </p:txBody>
      </p:sp>
    </p:spTree>
    <p:extLst>
      <p:ext uri="{BB962C8B-B14F-4D97-AF65-F5344CB8AC3E}">
        <p14:creationId xmlns:p14="http://schemas.microsoft.com/office/powerpoint/2010/main" val="36459757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dirty="0"/>
              <a:t>So now that we have talked about these pathways, hopefully the need for intervention is standing out. The need for trauma treatment and substance use treatment are pretty clear through an operational and research lens, but let’s also take a look at other factors.</a:t>
            </a:r>
          </a:p>
        </p:txBody>
      </p:sp>
      <p:sp>
        <p:nvSpPr>
          <p:cNvPr id="4" name="Slide Number Placeholder 3"/>
          <p:cNvSpPr>
            <a:spLocks noGrp="1"/>
          </p:cNvSpPr>
          <p:nvPr>
            <p:ph type="sldNum" sz="quarter" idx="5"/>
          </p:nvPr>
        </p:nvSpPr>
        <p:spPr/>
        <p:txBody>
          <a:bodyPr/>
          <a:lstStyle/>
          <a:p>
            <a:fld id="{32674CE4-FBD8-4481-AEFB-CA53E599A745}" type="slidenum">
              <a:rPr lang="en-US" smtClean="0"/>
              <a:pPr/>
              <a:t>10</a:t>
            </a:fld>
            <a:endParaRPr lang="en-US" dirty="0"/>
          </a:p>
        </p:txBody>
      </p:sp>
    </p:spTree>
    <p:extLst>
      <p:ext uri="{BB962C8B-B14F-4D97-AF65-F5344CB8AC3E}">
        <p14:creationId xmlns:p14="http://schemas.microsoft.com/office/powerpoint/2010/main" val="42858873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dirty="0"/>
              <a:t>So why provide trauma and SUD care in prison? </a:t>
            </a:r>
          </a:p>
          <a:p>
            <a:endParaRPr lang="en-US" dirty="0"/>
          </a:p>
          <a:p>
            <a:r>
              <a:rPr lang="en-US" dirty="0"/>
              <a:t>Specifically, let’s start big – the first big picture consideration is global public health policy. </a:t>
            </a:r>
          </a:p>
          <a:p>
            <a:endParaRPr lang="en-US" dirty="0"/>
          </a:p>
          <a:p>
            <a:pPr marL="342900" indent="-342900">
              <a:buFont typeface="Arial" panose="020B0604020202020204" pitchFamily="34" charset="0"/>
              <a:buChar char="•"/>
            </a:pPr>
            <a:r>
              <a:rPr lang="en-US" sz="2000" dirty="0"/>
              <a:t>Reducing health inequalities is a fundamental principle of global public health policies (Stürup-Toft et al., 2018). </a:t>
            </a:r>
          </a:p>
          <a:p>
            <a:pPr marL="342900" indent="-342900">
              <a:buFont typeface="Arial" panose="020B0604020202020204" pitchFamily="34" charset="0"/>
              <a:buChar char="•"/>
            </a:pPr>
            <a:r>
              <a:rPr lang="en-US" sz="2000" dirty="0"/>
              <a:t>Statutory responsibilities towards the human rights of prisoners are outlined in the United Nations’ Standard Minimum Rules for Treatment of Prisoners (known as the Nelson Mandela Rules). </a:t>
            </a:r>
            <a:r>
              <a:rPr lang="en-US" dirty="0"/>
              <a:t>People living in prison ‘should enjoy the same standards of health care that are available in the community’ (Rule 24.1, a stance known as the equivalence principle)</a:t>
            </a:r>
          </a:p>
          <a:p>
            <a:pPr marL="171450" lvl="0" indent="-171450">
              <a:buFont typeface="Arial" panose="020B0604020202020204" pitchFamily="34" charset="0"/>
              <a:buChar char="•"/>
            </a:pPr>
            <a:r>
              <a:rPr lang="en-US" dirty="0"/>
              <a:t>Prison healthcare services are responsible for ‘evaluating, promoting, protecting and improving’ the health of incarcerated people (Rule 25.1) (United Nations General Assembly, 2015).</a:t>
            </a:r>
          </a:p>
          <a:p>
            <a:endParaRPr lang="en-US" dirty="0"/>
          </a:p>
          <a:p>
            <a:endParaRPr lang="en-US" dirty="0"/>
          </a:p>
          <a:p>
            <a:r>
              <a:rPr lang="en-US" dirty="0"/>
              <a:t>This is critical because people are coming back out to the community. </a:t>
            </a:r>
          </a:p>
        </p:txBody>
      </p:sp>
      <p:sp>
        <p:nvSpPr>
          <p:cNvPr id="4" name="Slide Number Placeholder 3"/>
          <p:cNvSpPr>
            <a:spLocks noGrp="1"/>
          </p:cNvSpPr>
          <p:nvPr>
            <p:ph type="sldNum" sz="quarter" idx="5"/>
          </p:nvPr>
        </p:nvSpPr>
        <p:spPr/>
        <p:txBody>
          <a:bodyPr/>
          <a:lstStyle/>
          <a:p>
            <a:fld id="{32674CE4-FBD8-4481-AEFB-CA53E599A745}" type="slidenum">
              <a:rPr lang="en-US" smtClean="0"/>
              <a:pPr/>
              <a:t>11</a:t>
            </a:fld>
            <a:endParaRPr lang="en-US" dirty="0"/>
          </a:p>
        </p:txBody>
      </p:sp>
    </p:spTree>
    <p:extLst>
      <p:ext uri="{BB962C8B-B14F-4D97-AF65-F5344CB8AC3E}">
        <p14:creationId xmlns:p14="http://schemas.microsoft.com/office/powerpoint/2010/main" val="30292192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dirty="0"/>
              <a:t>Additionally, we know that PTSD does not go away on it’s own. In fact only 9 out of 100 people with PTSD with no treatment will recover without intervention. </a:t>
            </a:r>
          </a:p>
          <a:p>
            <a:endParaRPr lang="en-US" dirty="0"/>
          </a:p>
          <a:p>
            <a:r>
              <a:rPr lang="en-US" dirty="0"/>
              <a:t>In fact, research shows that untreated PTSD and SUD are predictive for the probability of a new charge and a new felony charge in the next 12 months. This is critical for us as Washingtonians.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968BF70-F4FE-49A4-899B-76F26A233EA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597592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dirty="0"/>
              <a:t>Our data is in line with national data – lots of people in prison have mental health concerns, and most have experienced trauma. </a:t>
            </a:r>
          </a:p>
          <a:p>
            <a:endParaRPr lang="en-US" dirty="0"/>
          </a:p>
          <a:p>
            <a:r>
              <a:rPr lang="en-US" dirty="0"/>
              <a:t>Women who had the opportunity to have treatment wanted more of it and for it to be available to others and recommended it to others</a:t>
            </a:r>
          </a:p>
          <a:p>
            <a:endParaRPr lang="en-US" dirty="0"/>
          </a:p>
          <a:p>
            <a:r>
              <a:rPr lang="en-US" dirty="0"/>
              <a:t>Women’s experiences of prison-based healthcare (Bright et al, 2023):</a:t>
            </a:r>
          </a:p>
          <a:p>
            <a:pPr lvl="1"/>
            <a:r>
              <a:rPr lang="en-US" dirty="0"/>
              <a:t>Women more likely to engages in mental health treatment than male counterparts</a:t>
            </a:r>
          </a:p>
          <a:p>
            <a:pPr lvl="1"/>
            <a:r>
              <a:rPr lang="en-US" dirty="0"/>
              <a:t>Barriers are significant and include delays in care, shame, disempowerment, reduction of privacy, strained relationships</a:t>
            </a:r>
          </a:p>
          <a:p>
            <a:endParaRPr lang="en-US" dirty="0"/>
          </a:p>
        </p:txBody>
      </p:sp>
      <p:sp>
        <p:nvSpPr>
          <p:cNvPr id="4" name="Slide Number Placeholder 3"/>
          <p:cNvSpPr>
            <a:spLocks noGrp="1"/>
          </p:cNvSpPr>
          <p:nvPr>
            <p:ph type="sldNum" sz="quarter" idx="5"/>
          </p:nvPr>
        </p:nvSpPr>
        <p:spPr/>
        <p:txBody>
          <a:bodyPr/>
          <a:lstStyle/>
          <a:p>
            <a:fld id="{32674CE4-FBD8-4481-AEFB-CA53E599A745}" type="slidenum">
              <a:rPr lang="en-US" smtClean="0"/>
              <a:pPr/>
              <a:t>13</a:t>
            </a:fld>
            <a:endParaRPr lang="en-US" dirty="0"/>
          </a:p>
        </p:txBody>
      </p:sp>
    </p:spTree>
    <p:extLst>
      <p:ext uri="{BB962C8B-B14F-4D97-AF65-F5344CB8AC3E}">
        <p14:creationId xmlns:p14="http://schemas.microsoft.com/office/powerpoint/2010/main" val="23281772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32674CE4-FBD8-4481-AEFB-CA53E599A745}" type="slidenum">
              <a:rPr lang="en-US" smtClean="0"/>
              <a:pPr/>
              <a:t>14</a:t>
            </a:fld>
            <a:endParaRPr lang="en-US" dirty="0"/>
          </a:p>
        </p:txBody>
      </p:sp>
    </p:spTree>
    <p:extLst>
      <p:ext uri="{BB962C8B-B14F-4D97-AF65-F5344CB8AC3E}">
        <p14:creationId xmlns:p14="http://schemas.microsoft.com/office/powerpoint/2010/main" val="41993438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dirty="0"/>
              <a:t>So now that we have talked about the who and the why, let’s talk about the what. </a:t>
            </a:r>
          </a:p>
        </p:txBody>
      </p:sp>
      <p:sp>
        <p:nvSpPr>
          <p:cNvPr id="4" name="Slide Number Placeholder 3"/>
          <p:cNvSpPr>
            <a:spLocks noGrp="1"/>
          </p:cNvSpPr>
          <p:nvPr>
            <p:ph type="sldNum" sz="quarter" idx="5"/>
          </p:nvPr>
        </p:nvSpPr>
        <p:spPr/>
        <p:txBody>
          <a:bodyPr/>
          <a:lstStyle/>
          <a:p>
            <a:fld id="{F93199CD-3E1B-4AE6-990F-76F925F5EA9F}" type="slidenum">
              <a:rPr lang="en-US" smtClean="0"/>
              <a:t>15</a:t>
            </a:fld>
            <a:endParaRPr lang="en-US" dirty="0"/>
          </a:p>
        </p:txBody>
      </p:sp>
    </p:spTree>
    <p:extLst>
      <p:ext uri="{BB962C8B-B14F-4D97-AF65-F5344CB8AC3E}">
        <p14:creationId xmlns:p14="http://schemas.microsoft.com/office/powerpoint/2010/main" val="10784778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We’re specifically talking about is two things: implementing evidence based therapy for trauma. And measuring it’s efficacy.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Implementation is critical, as implementation science tells us that it takes 17 years for evidence-based practices to make it into routine healthcare. The barriers to implementing this in the community are huge, let alone in prison.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What’s amazing about evidence based therapy for trauma is that it works. Many people do not know that - you can see that after just a few months, recovery is possible.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And with implementing evidence based care, we needed evidence based measurement to ensure that we are actually effectively treating trauma. </a:t>
            </a:r>
          </a:p>
          <a:p>
            <a:endParaRPr lang="en-US" dirty="0"/>
          </a:p>
        </p:txBody>
      </p:sp>
      <p:sp>
        <p:nvSpPr>
          <p:cNvPr id="4" name="Slide Number Placeholder 3"/>
          <p:cNvSpPr>
            <a:spLocks noGrp="1"/>
          </p:cNvSpPr>
          <p:nvPr>
            <p:ph type="sldNum" sz="quarter" idx="5"/>
          </p:nvPr>
        </p:nvSpPr>
        <p:spPr/>
        <p:txBody>
          <a:bodyPr/>
          <a:lstStyle/>
          <a:p>
            <a:fld id="{32674CE4-FBD8-4481-AEFB-CA53E599A745}" type="slidenum">
              <a:rPr lang="en-US" smtClean="0"/>
              <a:pPr/>
              <a:t>16</a:t>
            </a:fld>
            <a:endParaRPr lang="en-US" dirty="0"/>
          </a:p>
        </p:txBody>
      </p:sp>
    </p:spTree>
    <p:extLst>
      <p:ext uri="{BB962C8B-B14F-4D97-AF65-F5344CB8AC3E}">
        <p14:creationId xmlns:p14="http://schemas.microsoft.com/office/powerpoint/2010/main" val="51951534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a:p>
            <a:r>
              <a:rPr lang="en-US" dirty="0"/>
              <a:t>Needing to measure efficacy meant we need to shift what we measured. So let’s talk about that. </a:t>
            </a:r>
          </a:p>
          <a:p>
            <a:endParaRPr lang="en-US" dirty="0"/>
          </a:p>
          <a:p>
            <a:r>
              <a:rPr lang="en-US" dirty="0"/>
              <a:t>So on the left,  you can see that where we started, which was with system wide metrics. There are performance based, rely on existing infrastructure, and are primarily useful for policy evaluation and task measurement. These were helpful when we started to make sure we were meeting foundational markers. </a:t>
            </a:r>
          </a:p>
          <a:p>
            <a:endParaRPr lang="en-US" dirty="0"/>
          </a:p>
          <a:p>
            <a:r>
              <a:rPr lang="en-US" dirty="0"/>
              <a:t>So with this client that I’ve been talking about, when we only used performance metrics, we asked things like: Mainly - did her intake assessment done (yes)? Did she get a mental health diagnosis and need treatment (yes)? Did she get a treatment plan? (yes). But that was that was the end of it. And those were important starting steps, but they didn’t include measuring the impact of our care and intervention. </a:t>
            </a:r>
          </a:p>
          <a:p>
            <a:endParaRPr lang="en-US" dirty="0"/>
          </a:p>
          <a:p>
            <a:r>
              <a:rPr lang="en-US" dirty="0"/>
              <a:t>So when we shifted to measuring quality, we went from metrics to quality indicators. These are based on patient feedback, clinician evaluation, require different tools, and give real time feedback so clinical staff can adjust interventions, respond to data, and generate curiosity about trends. </a:t>
            </a:r>
          </a:p>
          <a:p>
            <a:endParaRPr lang="en-US" dirty="0"/>
          </a:p>
          <a:p>
            <a:r>
              <a:rPr lang="en-US" dirty="0"/>
              <a:t>With the woman I am thinking of, this shift moved us then to start asking different questions, like did she get a EBP? How were her symptoms? Was she getting better (yes)? Did the intervention work as measured by symptoms and behaviors (yes)? </a:t>
            </a:r>
          </a:p>
          <a:p>
            <a:endParaRPr lang="en-US" dirty="0"/>
          </a:p>
          <a:p>
            <a:r>
              <a:rPr lang="en-US" dirty="0"/>
              <a:t>And that really brings us back to the power of measurement; you measure what’s important to you. Measurement = value. We value healing for our clients and for our community. So, this change in practice helped us match our values to our metrics. </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F93199CD-3E1B-4AE6-990F-76F925F5EA9F}" type="slidenum">
              <a:rPr lang="en-US" smtClean="0"/>
              <a:t>17</a:t>
            </a:fld>
            <a:endParaRPr lang="en-US" dirty="0"/>
          </a:p>
        </p:txBody>
      </p:sp>
    </p:spTree>
    <p:extLst>
      <p:ext uri="{BB962C8B-B14F-4D97-AF65-F5344CB8AC3E}">
        <p14:creationId xmlns:p14="http://schemas.microsoft.com/office/powerpoint/2010/main" val="76984088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dirty="0">
                <a:cs typeface="Calibri"/>
              </a:rPr>
              <a:t>So now that we have shared about the people involved and the reasons to intervene, recognized the shift we wanted to make, let’s talk about the how. </a:t>
            </a:r>
          </a:p>
          <a:p>
            <a:endParaRPr lang="en-US" dirty="0">
              <a:cs typeface="Calibri"/>
            </a:endParaRPr>
          </a:p>
          <a:p>
            <a:r>
              <a:rPr lang="en-US" dirty="0">
                <a:cs typeface="Calibri"/>
              </a:rPr>
              <a:t>But before we do that, t</a:t>
            </a:r>
            <a:r>
              <a:rPr lang="en-US" dirty="0"/>
              <a:t>his shift meant overcoming a lot of barriers. </a:t>
            </a:r>
          </a:p>
          <a:p>
            <a:endParaRPr lang="en-US" dirty="0"/>
          </a:p>
          <a:p>
            <a:r>
              <a:rPr lang="en-US" dirty="0"/>
              <a:t>I’m curious to know which barriers have you experienced or overcome in your work, or what can you relate to? So I just want to take a minute to hear back from you on that and for that connection.</a:t>
            </a:r>
          </a:p>
          <a:p>
            <a:endParaRPr lang="en-US" dirty="0"/>
          </a:p>
          <a:p>
            <a:endParaRPr lang="en-US" dirty="0"/>
          </a:p>
          <a:p>
            <a:endParaRPr lang="en-US" dirty="0">
              <a:cs typeface="Calibri"/>
            </a:endParaRPr>
          </a:p>
        </p:txBody>
      </p:sp>
      <p:sp>
        <p:nvSpPr>
          <p:cNvPr id="4" name="Slide Number Placeholder 3"/>
          <p:cNvSpPr>
            <a:spLocks noGrp="1"/>
          </p:cNvSpPr>
          <p:nvPr>
            <p:ph type="sldNum" sz="quarter" idx="5"/>
          </p:nvPr>
        </p:nvSpPr>
        <p:spPr/>
        <p:txBody>
          <a:bodyPr/>
          <a:lstStyle/>
          <a:p>
            <a:fld id="{32674CE4-FBD8-4481-AEFB-CA53E599A745}" type="slidenum">
              <a:rPr lang="en-US" smtClean="0"/>
              <a:pPr/>
              <a:t>18</a:t>
            </a:fld>
            <a:endParaRPr lang="en-US" dirty="0"/>
          </a:p>
        </p:txBody>
      </p:sp>
    </p:spTree>
    <p:extLst>
      <p:ext uri="{BB962C8B-B14F-4D97-AF65-F5344CB8AC3E}">
        <p14:creationId xmlns:p14="http://schemas.microsoft.com/office/powerpoint/2010/main" val="428761960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dirty="0"/>
              <a:t>This is so important to recognize. There are so many barriers that we all face. </a:t>
            </a:r>
          </a:p>
          <a:p>
            <a:endParaRPr lang="en-US" dirty="0"/>
          </a:p>
          <a:p>
            <a:r>
              <a:rPr lang="en-US" dirty="0"/>
              <a:t>Thank you for sharing that. I feel less alone, hopefully you feel less alone. So some of what I’m sharing about our story is not prescriptive in any way, this is just how we took steps through such a hard environment. </a:t>
            </a:r>
          </a:p>
          <a:p>
            <a:endParaRPr lang="en-US" dirty="0"/>
          </a:p>
        </p:txBody>
      </p:sp>
      <p:sp>
        <p:nvSpPr>
          <p:cNvPr id="4" name="Slide Number Placeholder 3"/>
          <p:cNvSpPr>
            <a:spLocks noGrp="1"/>
          </p:cNvSpPr>
          <p:nvPr>
            <p:ph type="sldNum" sz="quarter" idx="5"/>
          </p:nvPr>
        </p:nvSpPr>
        <p:spPr/>
        <p:txBody>
          <a:bodyPr/>
          <a:lstStyle/>
          <a:p>
            <a:fld id="{F93199CD-3E1B-4AE6-990F-76F925F5EA9F}" type="slidenum">
              <a:rPr lang="en-US" smtClean="0"/>
              <a:t>19</a:t>
            </a:fld>
            <a:endParaRPr lang="en-US" dirty="0"/>
          </a:p>
        </p:txBody>
      </p:sp>
    </p:spTree>
    <p:extLst>
      <p:ext uri="{BB962C8B-B14F-4D97-AF65-F5344CB8AC3E}">
        <p14:creationId xmlns:p14="http://schemas.microsoft.com/office/powerpoint/2010/main" val="6425105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dirty="0"/>
              <a:t>This slide gives you the broad brushstrokes because every project exists inside a timeline. Nothing happens in a vacuum or without partnerships. </a:t>
            </a:r>
          </a:p>
          <a:p>
            <a:endParaRPr lang="en-US" dirty="0"/>
          </a:p>
          <a:p>
            <a:r>
              <a:rPr lang="en-US" dirty="0"/>
              <a:t>It shows a long journey, highlighting some key points, but these are in no way exhaustive. You can see steps along the way that helped us get to where we are now. This included things such as team building, entering data by hand into excel, to make data visible, presenting that data to HQ’s and gaining access to our research and data analytics team, designed indicators, getting them approved, starting to focus on staff health, and then lastly you can see the starting point of 1 case, and the current point now of 504 completed cases today. Each of these steps has in some iteration been a presentation. Don’t worry, I’m not going to highlight them all today, although please feel free to reach out if you want to talk more about any piece.  </a:t>
            </a:r>
          </a:p>
          <a:p>
            <a:endParaRPr lang="en-US" dirty="0"/>
          </a:p>
          <a:p>
            <a:r>
              <a:rPr lang="en-US" dirty="0"/>
              <a:t>Today I’m mainly going to focus on designing metrics and the outcomes. Part of the reason for this slide is to show that this is a labor of love over time and took a full team to complete. </a:t>
            </a:r>
          </a:p>
        </p:txBody>
      </p:sp>
      <p:sp>
        <p:nvSpPr>
          <p:cNvPr id="4" name="Slide Number Placeholder 3"/>
          <p:cNvSpPr>
            <a:spLocks noGrp="1"/>
          </p:cNvSpPr>
          <p:nvPr>
            <p:ph type="sldNum" sz="quarter" idx="5"/>
          </p:nvPr>
        </p:nvSpPr>
        <p:spPr/>
        <p:txBody>
          <a:bodyPr/>
          <a:lstStyle/>
          <a:p>
            <a:fld id="{4B0DA4C9-7E69-4853-A1A9-3011DF40A352}" type="slidenum">
              <a:rPr lang="en-US" smtClean="0"/>
              <a:t>20</a:t>
            </a:fld>
            <a:endParaRPr lang="en-US" dirty="0"/>
          </a:p>
        </p:txBody>
      </p:sp>
    </p:spTree>
    <p:extLst>
      <p:ext uri="{BB962C8B-B14F-4D97-AF65-F5344CB8AC3E}">
        <p14:creationId xmlns:p14="http://schemas.microsoft.com/office/powerpoint/2010/main" val="336141728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dirty="0"/>
              <a:t>The first step was radical acceptance. I wish I could tell you this came from some sort of noble place, but really this came from a place of oh my god, we have to survive this. I think a lot of you can relate based on your answers to the poll. </a:t>
            </a:r>
          </a:p>
          <a:p>
            <a:endParaRPr lang="en-US" dirty="0"/>
          </a:p>
          <a:p>
            <a:r>
              <a:rPr lang="en-US" kern="100" dirty="0">
                <a:latin typeface="Aptos" panose="020B0004020202020204" pitchFamily="34" charset="0"/>
                <a:ea typeface="Aptos" panose="020B0004020202020204" pitchFamily="34" charset="0"/>
                <a:cs typeface="Times New Roman" panose="02020603050405020304" pitchFamily="18" charset="0"/>
              </a:rPr>
              <a:t>In an environment such as corrections there will always be some sort of challenge.</a:t>
            </a:r>
          </a:p>
          <a:p>
            <a:r>
              <a:rPr lang="en-US" kern="100" dirty="0">
                <a:latin typeface="Aptos" panose="020B0004020202020204" pitchFamily="34" charset="0"/>
                <a:ea typeface="Aptos" panose="020B0004020202020204" pitchFamily="34" charset="0"/>
                <a:cs typeface="Times New Roman" panose="02020603050405020304" pitchFamily="18" charset="0"/>
              </a:rPr>
              <a:t>We decided the goal was not to wait until change came to us. </a:t>
            </a:r>
          </a:p>
          <a:p>
            <a:r>
              <a:rPr lang="en-US" kern="100" dirty="0">
                <a:latin typeface="Aptos" panose="020B0004020202020204" pitchFamily="34" charset="0"/>
                <a:ea typeface="Aptos" panose="020B0004020202020204" pitchFamily="34" charset="0"/>
                <a:cs typeface="Times New Roman" panose="02020603050405020304" pitchFamily="18" charset="0"/>
              </a:rPr>
              <a:t>Seeing ourselves as part of a change process is a critical piece of our job as therapists – we brought that into our operations.</a:t>
            </a:r>
          </a:p>
          <a:p>
            <a:r>
              <a:rPr lang="en-US" dirty="0"/>
              <a:t>We </a:t>
            </a:r>
            <a:r>
              <a:rPr lang="en-US" sz="1200" dirty="0">
                <a:ea typeface="+mn-lt"/>
                <a:cs typeface="+mn-lt"/>
              </a:rPr>
              <a:t>accepted we would not get more resources, more staffing, or more money</a:t>
            </a:r>
            <a:r>
              <a:rPr lang="en-US" dirty="0">
                <a:ea typeface="+mn-lt"/>
                <a:cs typeface="+mn-lt"/>
              </a:rPr>
              <a:t>.</a:t>
            </a:r>
          </a:p>
          <a:p>
            <a:r>
              <a:rPr lang="en-US" sz="1200" dirty="0">
                <a:ea typeface="+mn-lt"/>
                <a:cs typeface="+mn-lt"/>
              </a:rPr>
              <a:t>We decided to move forward anyways</a:t>
            </a:r>
            <a:endParaRPr lang="en-US" sz="1200" dirty="0"/>
          </a:p>
          <a:p>
            <a:endParaRPr lang="en-US" dirty="0"/>
          </a:p>
          <a:p>
            <a:r>
              <a:rPr lang="en-US" dirty="0"/>
              <a:t>We decided to see what we could do with nothing.</a:t>
            </a:r>
          </a:p>
        </p:txBody>
      </p:sp>
      <p:sp>
        <p:nvSpPr>
          <p:cNvPr id="4" name="Slide Number Placeholder 3"/>
          <p:cNvSpPr>
            <a:spLocks noGrp="1"/>
          </p:cNvSpPr>
          <p:nvPr>
            <p:ph type="sldNum" sz="quarter" idx="5"/>
          </p:nvPr>
        </p:nvSpPr>
        <p:spPr/>
        <p:txBody>
          <a:bodyPr/>
          <a:lstStyle/>
          <a:p>
            <a:fld id="{F93199CD-3E1B-4AE6-990F-76F925F5EA9F}" type="slidenum">
              <a:rPr lang="en-US" smtClean="0"/>
              <a:t>21</a:t>
            </a:fld>
            <a:endParaRPr lang="en-US" dirty="0"/>
          </a:p>
        </p:txBody>
      </p:sp>
    </p:spTree>
    <p:extLst>
      <p:ext uri="{BB962C8B-B14F-4D97-AF65-F5344CB8AC3E}">
        <p14:creationId xmlns:p14="http://schemas.microsoft.com/office/powerpoint/2010/main" val="216646248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First step was looking at the data we had in front of us. What were women saying? What did they need? We hand entered</a:t>
            </a:r>
            <a:r>
              <a:rPr lang="en-US" dirty="0">
                <a:cs typeface="Calibri"/>
              </a:rPr>
              <a:t> 5400 women's data by hand into excel and then looking at basic statistics. We found out what we talked about earlier – our women had been through trauma, their symptoms were high, they wanted and needed treatment. </a:t>
            </a:r>
            <a:endParaRPr lang="en-US" sz="1200" dirty="0">
              <a:cs typeface="Calibri"/>
            </a:endParaRPr>
          </a:p>
          <a:p>
            <a:endParaRPr lang="en-US" dirty="0"/>
          </a:p>
          <a:p>
            <a:endParaRPr lang="en-US" dirty="0">
              <a:cs typeface="Calibri"/>
            </a:endParaRPr>
          </a:p>
        </p:txBody>
      </p:sp>
      <p:sp>
        <p:nvSpPr>
          <p:cNvPr id="4" name="Slide Number Placeholder 3"/>
          <p:cNvSpPr>
            <a:spLocks noGrp="1"/>
          </p:cNvSpPr>
          <p:nvPr>
            <p:ph type="sldNum" sz="quarter" idx="5"/>
          </p:nvPr>
        </p:nvSpPr>
        <p:spPr/>
        <p:txBody>
          <a:bodyPr/>
          <a:lstStyle/>
          <a:p>
            <a:fld id="{32674CE4-FBD8-4481-AEFB-CA53E599A745}" type="slidenum">
              <a:rPr lang="en-US" smtClean="0"/>
              <a:pPr/>
              <a:t>22</a:t>
            </a:fld>
            <a:endParaRPr lang="en-US" dirty="0"/>
          </a:p>
        </p:txBody>
      </p:sp>
    </p:spTree>
    <p:extLst>
      <p:ext uri="{BB962C8B-B14F-4D97-AF65-F5344CB8AC3E}">
        <p14:creationId xmlns:p14="http://schemas.microsoft.com/office/powerpoint/2010/main" val="276235667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dirty="0"/>
              <a:t>What we found was that clients resoundingly told each other to “Listen up” and shared things like “I hope to can inspire you to challenge and overcome the negative trauma that has brought you here.” To just do it.</a:t>
            </a:r>
          </a:p>
        </p:txBody>
      </p:sp>
      <p:sp>
        <p:nvSpPr>
          <p:cNvPr id="4" name="Slide Number Placeholder 3"/>
          <p:cNvSpPr>
            <a:spLocks noGrp="1"/>
          </p:cNvSpPr>
          <p:nvPr>
            <p:ph type="sldNum" sz="quarter" idx="5"/>
          </p:nvPr>
        </p:nvSpPr>
        <p:spPr/>
        <p:txBody>
          <a:bodyPr/>
          <a:lstStyle/>
          <a:p>
            <a:fld id="{F93199CD-3E1B-4AE6-990F-76F925F5EA9F}" type="slidenum">
              <a:rPr lang="en-US" smtClean="0"/>
              <a:t>23</a:t>
            </a:fld>
            <a:endParaRPr lang="en-US" dirty="0"/>
          </a:p>
        </p:txBody>
      </p:sp>
    </p:spTree>
    <p:extLst>
      <p:ext uri="{BB962C8B-B14F-4D97-AF65-F5344CB8AC3E}">
        <p14:creationId xmlns:p14="http://schemas.microsoft.com/office/powerpoint/2010/main" val="396351951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r>
              <a:rPr lang="en-US" dirty="0"/>
              <a:t>This work involved partnership and steps. You can see some of these steps in a more formal way on the screen, ranging from ideas, to facility connections, to local administrative connections, RDA, and other critical links and sets of expertise. While this is a fancy slide showing as step wise progression. Like I said before, this project is about people, and in real life, partnerships look like: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21BFF37-E2B8-458A-AF10-7237F0CB51C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4895104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dirty="0"/>
              <a:t>This. </a:t>
            </a:r>
          </a:p>
          <a:p>
            <a:endParaRPr lang="en-US" dirty="0"/>
          </a:p>
          <a:p>
            <a:r>
              <a:rPr lang="en-US" dirty="0"/>
              <a:t>Partnership in real time is messy. It involves connections, conversations, refinement, growth, learning, revisions, wrong turns, and going uphill (both ways). So it’s critical to communicate that this process was not linear; it was authentic, ongoing, and multidirectional.</a:t>
            </a:r>
          </a:p>
        </p:txBody>
      </p:sp>
      <p:sp>
        <p:nvSpPr>
          <p:cNvPr id="4" name="Slide Number Placeholder 3"/>
          <p:cNvSpPr>
            <a:spLocks noGrp="1"/>
          </p:cNvSpPr>
          <p:nvPr>
            <p:ph type="sldNum" sz="quarter" idx="5"/>
          </p:nvPr>
        </p:nvSpPr>
        <p:spPr/>
        <p:txBody>
          <a:bodyPr/>
          <a:lstStyle/>
          <a:p>
            <a:fld id="{F93199CD-3E1B-4AE6-990F-76F925F5EA9F}" type="slidenum">
              <a:rPr lang="en-US" smtClean="0"/>
              <a:t>25</a:t>
            </a:fld>
            <a:endParaRPr lang="en-US" dirty="0"/>
          </a:p>
        </p:txBody>
      </p:sp>
    </p:spTree>
    <p:extLst>
      <p:ext uri="{BB962C8B-B14F-4D97-AF65-F5344CB8AC3E}">
        <p14:creationId xmlns:p14="http://schemas.microsoft.com/office/powerpoint/2010/main" val="170749979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dirty="0"/>
              <a:t>So as this process unfolded, we took all these things, integrated them, connected them, and created our quality indicators. So let’s take a look. </a:t>
            </a:r>
          </a:p>
        </p:txBody>
      </p:sp>
      <p:sp>
        <p:nvSpPr>
          <p:cNvPr id="4" name="Slide Number Placeholder 3"/>
          <p:cNvSpPr>
            <a:spLocks noGrp="1"/>
          </p:cNvSpPr>
          <p:nvPr>
            <p:ph type="sldNum" sz="quarter" idx="5"/>
          </p:nvPr>
        </p:nvSpPr>
        <p:spPr/>
        <p:txBody>
          <a:bodyPr/>
          <a:lstStyle/>
          <a:p>
            <a:fld id="{F93199CD-3E1B-4AE6-990F-76F925F5EA9F}" type="slidenum">
              <a:rPr lang="en-US" smtClean="0"/>
              <a:t>26</a:t>
            </a:fld>
            <a:endParaRPr lang="en-US" dirty="0"/>
          </a:p>
        </p:txBody>
      </p:sp>
    </p:spTree>
    <p:extLst>
      <p:ext uri="{BB962C8B-B14F-4D97-AF65-F5344CB8AC3E}">
        <p14:creationId xmlns:p14="http://schemas.microsoft.com/office/powerpoint/2010/main" val="393160888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These steps and partnerships and integrated data points helps us create quality indicators, two of which are part of the evidence based therapy indicator work, which I’ll share today. Those were: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Trauma treatment client improvement and facility safety</a:t>
            </a:r>
          </a:p>
        </p:txBody>
      </p:sp>
      <p:sp>
        <p:nvSpPr>
          <p:cNvPr id="4" name="Slide Number Placeholder 3"/>
          <p:cNvSpPr>
            <a:spLocks noGrp="1"/>
          </p:cNvSpPr>
          <p:nvPr>
            <p:ph type="sldNum" sz="quarter" idx="5"/>
          </p:nvPr>
        </p:nvSpPr>
        <p:spPr/>
        <p:txBody>
          <a:bodyPr/>
          <a:lstStyle/>
          <a:p>
            <a:fld id="{32674CE4-FBD8-4481-AEFB-CA53E599A745}" type="slidenum">
              <a:rPr lang="en-US" smtClean="0"/>
              <a:pPr/>
              <a:t>28</a:t>
            </a:fld>
            <a:endParaRPr lang="en-US" dirty="0"/>
          </a:p>
        </p:txBody>
      </p:sp>
    </p:spTree>
    <p:extLst>
      <p:ext uri="{BB962C8B-B14F-4D97-AF65-F5344CB8AC3E}">
        <p14:creationId xmlns:p14="http://schemas.microsoft.com/office/powerpoint/2010/main" val="12546436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Each indicator we made had a backstory that we presented to our clinical service board, using operational data, women’s voices, and research, to propose meaningful metrics for change. This involved translating clinical language (did treatment work?) into data language (did the PTSD Checklist score drop 10 or more points?) which moved it from theory, to language, to production.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You can see on this one that the purpose has the combination of data, women’s voices, and research. The tool for tracking, the PTSD Checklist 5 is a national tool used in both PTSD research and treatment and clients completed it before each session.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Lastly, it can be used we defined clinically significant change based on the National Center for PSTD’s guidelines. We defined  helped us set a “meeting target” – scores dropped 10 points or more, and a “not meeting target,” scores dropped less than 10 points or more. </a:t>
            </a:r>
          </a:p>
          <a:p>
            <a:endParaRPr lang="en-US" dirty="0"/>
          </a:p>
        </p:txBody>
      </p:sp>
      <p:sp>
        <p:nvSpPr>
          <p:cNvPr id="4" name="Slide Number Placeholder 3"/>
          <p:cNvSpPr>
            <a:spLocks noGrp="1"/>
          </p:cNvSpPr>
          <p:nvPr>
            <p:ph type="sldNum" sz="quarter" idx="5"/>
          </p:nvPr>
        </p:nvSpPr>
        <p:spPr/>
        <p:txBody>
          <a:bodyPr/>
          <a:lstStyle/>
          <a:p>
            <a:fld id="{F93199CD-3E1B-4AE6-990F-76F925F5EA9F}" type="slidenum">
              <a:rPr lang="en-US" smtClean="0"/>
              <a:t>29</a:t>
            </a:fld>
            <a:endParaRPr lang="en-US" dirty="0"/>
          </a:p>
        </p:txBody>
      </p:sp>
    </p:spTree>
    <p:extLst>
      <p:ext uri="{BB962C8B-B14F-4D97-AF65-F5344CB8AC3E}">
        <p14:creationId xmlns:p14="http://schemas.microsoft.com/office/powerpoint/2010/main" val="70839815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59D430-9F1B-A81B-66D6-E15CBDC265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9DCC6E2-3C69-C842-9016-F27A4AFD6FE4}"/>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4E839CA2-8A32-4953-A069-15DAA667274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Each indicator we made had a backstory that we presented to our clinical service board, using operational data, women’s voices, and research, to propose meaningful metrics for change. This involved translating clinical language (did treatment work?) into data language (did the PTSD Checklist score drop 10 or more points?) which moved it from theory, to language, to production.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You can see on this one that the purpose has the combination of data, women’s voices, and research. The tool for tracking, the PTSD Checklist 5 is a national tool used in both PTSD research and treatment and clients completed it before each session.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Lastly, it can be used we defined clinically significant change based on the National Center for PSTD’s guidelines. We defined  helped us set a “meeting target” – scores dropped 10 points or more, and a “not meeting target,” scores dropped less than 10 points or more. </a:t>
            </a:r>
          </a:p>
          <a:p>
            <a:endParaRPr lang="en-US" dirty="0"/>
          </a:p>
        </p:txBody>
      </p:sp>
      <p:sp>
        <p:nvSpPr>
          <p:cNvPr id="4" name="Slide Number Placeholder 3">
            <a:extLst>
              <a:ext uri="{FF2B5EF4-FFF2-40B4-BE49-F238E27FC236}">
                <a16:creationId xmlns:a16="http://schemas.microsoft.com/office/drawing/2014/main" id="{358DB70F-5A1D-2B35-ABF2-09C1B9513BE8}"/>
              </a:ext>
            </a:extLst>
          </p:cNvPr>
          <p:cNvSpPr>
            <a:spLocks noGrp="1"/>
          </p:cNvSpPr>
          <p:nvPr>
            <p:ph type="sldNum" sz="quarter" idx="5"/>
          </p:nvPr>
        </p:nvSpPr>
        <p:spPr/>
        <p:txBody>
          <a:bodyPr/>
          <a:lstStyle/>
          <a:p>
            <a:fld id="{F93199CD-3E1B-4AE6-990F-76F925F5EA9F}" type="slidenum">
              <a:rPr lang="en-US" smtClean="0"/>
              <a:t>30</a:t>
            </a:fld>
            <a:endParaRPr lang="en-US" dirty="0"/>
          </a:p>
        </p:txBody>
      </p:sp>
    </p:spTree>
    <p:extLst>
      <p:ext uri="{BB962C8B-B14F-4D97-AF65-F5344CB8AC3E}">
        <p14:creationId xmlns:p14="http://schemas.microsoft.com/office/powerpoint/2010/main" val="230839577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dirty="0"/>
              <a:t>So let’s take a look at what we found.</a:t>
            </a:r>
          </a:p>
        </p:txBody>
      </p:sp>
      <p:sp>
        <p:nvSpPr>
          <p:cNvPr id="4" name="Slide Number Placeholder 3"/>
          <p:cNvSpPr>
            <a:spLocks noGrp="1"/>
          </p:cNvSpPr>
          <p:nvPr>
            <p:ph type="sldNum" sz="quarter" idx="5"/>
          </p:nvPr>
        </p:nvSpPr>
        <p:spPr/>
        <p:txBody>
          <a:bodyPr/>
          <a:lstStyle/>
          <a:p>
            <a:fld id="{F93199CD-3E1B-4AE6-990F-76F925F5EA9F}" type="slidenum">
              <a:rPr lang="en-US" smtClean="0"/>
              <a:t>31</a:t>
            </a:fld>
            <a:endParaRPr lang="en-US" dirty="0"/>
          </a:p>
        </p:txBody>
      </p:sp>
    </p:spTree>
    <p:extLst>
      <p:ext uri="{BB962C8B-B14F-4D97-AF65-F5344CB8AC3E}">
        <p14:creationId xmlns:p14="http://schemas.microsoft.com/office/powerpoint/2010/main" val="17310479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dirty="0">
                <a:cs typeface="Calibri"/>
              </a:rPr>
              <a:t>This is an example of one of the power bi dashboards that tracks trauma treatment client improvement data. </a:t>
            </a:r>
          </a:p>
          <a:p>
            <a:endParaRPr lang="en-US" dirty="0">
              <a:cs typeface="Calibri"/>
            </a:endParaRPr>
          </a:p>
          <a:p>
            <a:r>
              <a:rPr lang="en-US" dirty="0">
                <a:cs typeface="Calibri"/>
              </a:rPr>
              <a:t>You can see that for this type of therapy, CPT, about 85% of women have met the target (had at least a 10 point drop). And you can also see how many women have dropped out, released, are in progress, etc. This is one of 5 types of evidence based care we provide. You can also see the average score drop an the number of sessions it requires. This helps us see how treatment is working. And we also look overall at scores as related to diagnostic cutoff’s. So 80% of women score on the PCL-5 in a range that indicates they likely no longer have PTSD after receiving treatment. So it is working; women are recovering. </a:t>
            </a:r>
          </a:p>
        </p:txBody>
      </p:sp>
      <p:sp>
        <p:nvSpPr>
          <p:cNvPr id="4" name="Slide Number Placeholder 3"/>
          <p:cNvSpPr>
            <a:spLocks noGrp="1"/>
          </p:cNvSpPr>
          <p:nvPr>
            <p:ph type="sldNum" sz="quarter" idx="5"/>
          </p:nvPr>
        </p:nvSpPr>
        <p:spPr/>
        <p:txBody>
          <a:bodyPr/>
          <a:lstStyle/>
          <a:p>
            <a:fld id="{32674CE4-FBD8-4481-AEFB-CA53E599A745}" type="slidenum">
              <a:rPr lang="en-US" smtClean="0"/>
              <a:pPr/>
              <a:t>32</a:t>
            </a:fld>
            <a:endParaRPr lang="en-US" dirty="0"/>
          </a:p>
        </p:txBody>
      </p:sp>
    </p:spTree>
    <p:extLst>
      <p:ext uri="{BB962C8B-B14F-4D97-AF65-F5344CB8AC3E}">
        <p14:creationId xmlns:p14="http://schemas.microsoft.com/office/powerpoint/2010/main" val="300146561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dirty="0">
                <a:cs typeface="Calibri"/>
              </a:rPr>
              <a:t>This indicator also helps us track drop out rates. This is critical to know if we are reaching the amount of people we need to reach.  </a:t>
            </a:r>
          </a:p>
          <a:p>
            <a:endParaRPr lang="en-US" dirty="0">
              <a:cs typeface="Calibri"/>
            </a:endParaRPr>
          </a:p>
          <a:p>
            <a:r>
              <a:rPr lang="en-US" dirty="0">
                <a:cs typeface="Calibri"/>
              </a:rPr>
              <a:t>It also shows things that we are not expecting or aware of; for example our drop out for WET is higher than the community. Why is that? This goes back to the value of quality indicators, helping generate curiosity, looking for trends, digging deeper. This is something we can explore on the details page of power bi. This is really important example of showing the difference between a process metric and a quality indicator. The point is not to get a certain result, it’s to more deeply understand something and make adjustments in real time. Surprising results are just as critical as the results that show we are on track. </a:t>
            </a:r>
          </a:p>
          <a:p>
            <a:endParaRPr lang="en-US" dirty="0"/>
          </a:p>
        </p:txBody>
      </p:sp>
      <p:sp>
        <p:nvSpPr>
          <p:cNvPr id="4" name="Slide Number Placeholder 3"/>
          <p:cNvSpPr>
            <a:spLocks noGrp="1"/>
          </p:cNvSpPr>
          <p:nvPr>
            <p:ph type="sldNum" sz="quarter" idx="5"/>
          </p:nvPr>
        </p:nvSpPr>
        <p:spPr/>
        <p:txBody>
          <a:bodyPr/>
          <a:lstStyle/>
          <a:p>
            <a:fld id="{32674CE4-FBD8-4481-AEFB-CA53E599A745}" type="slidenum">
              <a:rPr lang="en-US" smtClean="0"/>
              <a:pPr/>
              <a:t>33</a:t>
            </a:fld>
            <a:endParaRPr lang="en-US" dirty="0"/>
          </a:p>
        </p:txBody>
      </p:sp>
    </p:spTree>
    <p:extLst>
      <p:ext uri="{BB962C8B-B14F-4D97-AF65-F5344CB8AC3E}">
        <p14:creationId xmlns:p14="http://schemas.microsoft.com/office/powerpoint/2010/main" val="180037935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cs typeface="Calibri"/>
              </a:rPr>
              <a:t>For the facility safety indicator we can track improvements related to completion status. What you can see her is that clients that complete treatment have a reduction in SUD and aggression infractions that holds after treatment, but clients who drop out have an increase in infractions that is worse than before treatment.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cs typeface="Calibri"/>
              </a:rPr>
              <a:t> This is critical to both women’s access to care – if they are in trouble, they can’t get treatment, and staff safety – if they are healing, they are less dangerous. As a staff of community members who want to go home safely and be there for our community, this is a critical measure that reaches into the community.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cs typeface="Calibri"/>
            </a:endParaRPr>
          </a:p>
        </p:txBody>
      </p:sp>
      <p:sp>
        <p:nvSpPr>
          <p:cNvPr id="4" name="Slide Number Placeholder 3"/>
          <p:cNvSpPr>
            <a:spLocks noGrp="1"/>
          </p:cNvSpPr>
          <p:nvPr>
            <p:ph type="sldNum" sz="quarter" idx="5"/>
          </p:nvPr>
        </p:nvSpPr>
        <p:spPr/>
        <p:txBody>
          <a:bodyPr/>
          <a:lstStyle/>
          <a:p>
            <a:fld id="{32674CE4-FBD8-4481-AEFB-CA53E599A745}" type="slidenum">
              <a:rPr lang="en-US" smtClean="0"/>
              <a:pPr/>
              <a:t>34</a:t>
            </a:fld>
            <a:endParaRPr lang="en-US" dirty="0"/>
          </a:p>
        </p:txBody>
      </p:sp>
    </p:spTree>
    <p:extLst>
      <p:ext uri="{BB962C8B-B14F-4D97-AF65-F5344CB8AC3E}">
        <p14:creationId xmlns:p14="http://schemas.microsoft.com/office/powerpoint/2010/main" val="42045145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dirty="0"/>
              <a:t>The quality indicators we created as a whole team helped us know where to head in terms of research evaluation. This also strengthened our connections with external collaborators and brought in more research, training, supervision, and consultation.  The references are at the end of this presentation. I’m also happy to send them out if requested. </a:t>
            </a:r>
          </a:p>
          <a:p>
            <a:endParaRPr lang="en-US" dirty="0"/>
          </a:p>
          <a:p>
            <a:r>
              <a:rPr lang="en-US" dirty="0"/>
              <a:t>There were some key take aways from our work, one of which was an 8 year retrospective analysis of 5775 women to more deeply understand these pathways through prison, both validating what we observed, and bringing up new considerations. The other was a paper comparing individuals who received treatment to a matched sample to individuals who did not receive treatment. Both papers highlighted that treatment works, as evidenced by consistent symptom drops to subthreshold diagnostic levels. </a:t>
            </a:r>
          </a:p>
          <a:p>
            <a:endParaRPr lang="en-US" dirty="0"/>
          </a:p>
          <a:p>
            <a:r>
              <a:rPr lang="en-US" dirty="0"/>
              <a:t>The paper comparing samples showed initial findings that both symptoms and infractions for substance use, fighting/assault, and overall infractions, decreased with intervention. As far as we know, it’s one of the first of its kind, which leads the way for evaluating how treatment improves living conditions for clients and staff. </a:t>
            </a:r>
          </a:p>
          <a:p>
            <a:endParaRPr lang="en-US" dirty="0"/>
          </a:p>
          <a:p>
            <a:r>
              <a:rPr lang="en-US" dirty="0"/>
              <a:t>Lastly, we also found that dosage matters. More treatment improves outcomes; women come in with high needs and leave with high needs, the more treatment we can provide, the better change we have of disrupting recidivism. </a:t>
            </a:r>
          </a:p>
        </p:txBody>
      </p:sp>
      <p:sp>
        <p:nvSpPr>
          <p:cNvPr id="4" name="Slide Number Placeholder 3"/>
          <p:cNvSpPr>
            <a:spLocks noGrp="1"/>
          </p:cNvSpPr>
          <p:nvPr>
            <p:ph type="sldNum" sz="quarter" idx="5"/>
          </p:nvPr>
        </p:nvSpPr>
        <p:spPr/>
        <p:txBody>
          <a:bodyPr/>
          <a:lstStyle/>
          <a:p>
            <a:fld id="{32674CE4-FBD8-4481-AEFB-CA53E599A745}" type="slidenum">
              <a:rPr lang="en-US" smtClean="0"/>
              <a:pPr/>
              <a:t>35</a:t>
            </a:fld>
            <a:endParaRPr lang="en-US" dirty="0"/>
          </a:p>
        </p:txBody>
      </p:sp>
    </p:spTree>
    <p:extLst>
      <p:ext uri="{BB962C8B-B14F-4D97-AF65-F5344CB8AC3E}">
        <p14:creationId xmlns:p14="http://schemas.microsoft.com/office/powerpoint/2010/main" val="144176790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dirty="0"/>
              <a:t>With the win’s comes what I call the “aye’s “ – they deep sigh that comes with relentless work when you know there is more to do. We aren’t reaching enough people; which both reflects a slow build of services over time and the gigantic task ahead of us. </a:t>
            </a:r>
          </a:p>
          <a:p>
            <a:endParaRPr lang="en-US" dirty="0"/>
          </a:p>
          <a:p>
            <a:r>
              <a:rPr lang="en-US" dirty="0"/>
              <a:t>And recidivism appears potentially disrupted by improving health outcomes, but it’s too complicated a concept to be directly tied to treatment. Other factors such as sentencing guidelines, education, housing, and community support, have equal ties in the burden. </a:t>
            </a:r>
          </a:p>
        </p:txBody>
      </p:sp>
      <p:sp>
        <p:nvSpPr>
          <p:cNvPr id="4" name="Slide Number Placeholder 3"/>
          <p:cNvSpPr>
            <a:spLocks noGrp="1"/>
          </p:cNvSpPr>
          <p:nvPr>
            <p:ph type="sldNum" sz="quarter" idx="5"/>
          </p:nvPr>
        </p:nvSpPr>
        <p:spPr/>
        <p:txBody>
          <a:bodyPr/>
          <a:lstStyle/>
          <a:p>
            <a:fld id="{F93199CD-3E1B-4AE6-990F-76F925F5EA9F}" type="slidenum">
              <a:rPr lang="en-US" smtClean="0"/>
              <a:t>36</a:t>
            </a:fld>
            <a:endParaRPr lang="en-US" dirty="0"/>
          </a:p>
        </p:txBody>
      </p:sp>
    </p:spTree>
    <p:extLst>
      <p:ext uri="{BB962C8B-B14F-4D97-AF65-F5344CB8AC3E}">
        <p14:creationId xmlns:p14="http://schemas.microsoft.com/office/powerpoint/2010/main" val="310356707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sz="1200" dirty="0"/>
              <a:t>In ending, it’s important for us to note that the work we did was connected deeply to our community, clients, and ourselves. Nothing we did was one person sailing the ship. It was all hands on deck. </a:t>
            </a:r>
          </a:p>
        </p:txBody>
      </p:sp>
      <p:sp>
        <p:nvSpPr>
          <p:cNvPr id="4" name="Slide Number Placeholder 3"/>
          <p:cNvSpPr>
            <a:spLocks noGrp="1"/>
          </p:cNvSpPr>
          <p:nvPr>
            <p:ph type="sldNum" sz="quarter" idx="5"/>
          </p:nvPr>
        </p:nvSpPr>
        <p:spPr/>
        <p:txBody>
          <a:bodyPr/>
          <a:lstStyle/>
          <a:p>
            <a:fld id="{32674CE4-FBD8-4481-AEFB-CA53E599A745}" type="slidenum">
              <a:rPr lang="en-US" smtClean="0"/>
              <a:pPr/>
              <a:t>37</a:t>
            </a:fld>
            <a:endParaRPr lang="en-US" dirty="0"/>
          </a:p>
        </p:txBody>
      </p:sp>
    </p:spTree>
    <p:extLst>
      <p:ext uri="{BB962C8B-B14F-4D97-AF65-F5344CB8AC3E}">
        <p14:creationId xmlns:p14="http://schemas.microsoft.com/office/powerpoint/2010/main" val="331577525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dirty="0"/>
              <a:t>Small steps result in big outcomes. One case led to hundreds.</a:t>
            </a:r>
          </a:p>
          <a:p>
            <a:endParaRPr lang="en-US" dirty="0"/>
          </a:p>
          <a:p>
            <a:r>
              <a:rPr lang="en-US" dirty="0"/>
              <a:t>What you are seeing on the screen is our growth graph. You might notice 2019-2021 was really low – you might recall the pandemic…. Some of us have blocked it out.</a:t>
            </a:r>
          </a:p>
          <a:p>
            <a:endParaRPr lang="en-US" dirty="0"/>
          </a:p>
          <a:p>
            <a:r>
              <a:rPr lang="en-US" dirty="0"/>
              <a:t>And lastly, let’s end with the same story we started with; the first woman to receive that care. That first woman who received evidence based care in 2014 she never came back to prison. She broke the cycle in her life and she’s stayed free for the last 16 years.</a:t>
            </a:r>
          </a:p>
        </p:txBody>
      </p:sp>
      <p:sp>
        <p:nvSpPr>
          <p:cNvPr id="4" name="Slide Number Placeholder 3"/>
          <p:cNvSpPr>
            <a:spLocks noGrp="1"/>
          </p:cNvSpPr>
          <p:nvPr>
            <p:ph type="sldNum" sz="quarter" idx="5"/>
          </p:nvPr>
        </p:nvSpPr>
        <p:spPr/>
        <p:txBody>
          <a:bodyPr/>
          <a:lstStyle/>
          <a:p>
            <a:fld id="{32674CE4-FBD8-4481-AEFB-CA53E599A745}" type="slidenum">
              <a:rPr lang="en-US" smtClean="0"/>
              <a:pPr/>
              <a:t>38</a:t>
            </a:fld>
            <a:endParaRPr lang="en-US" dirty="0"/>
          </a:p>
        </p:txBody>
      </p:sp>
    </p:spTree>
    <p:extLst>
      <p:ext uri="{BB962C8B-B14F-4D97-AF65-F5344CB8AC3E}">
        <p14:creationId xmlns:p14="http://schemas.microsoft.com/office/powerpoint/2010/main" val="197913042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dirty="0"/>
              <a:t>That brings us back to measuring what we value – healing – because Healing. Is. Possible. </a:t>
            </a:r>
          </a:p>
          <a:p>
            <a:endParaRPr lang="en-US" dirty="0"/>
          </a:p>
          <a:p>
            <a:r>
              <a:rPr lang="en-US" dirty="0"/>
              <a:t>The wins are big. Clients answer the questions “why heal now” in treatment before they start. The board shows that healing is possible and that the reasons clients embark on this journey are big. </a:t>
            </a:r>
          </a:p>
          <a:p>
            <a:endParaRPr lang="en-US" dirty="0"/>
          </a:p>
          <a:p>
            <a:r>
              <a:rPr lang="en-US" dirty="0"/>
              <a:t>So I can help my girls heal from past trauma, so I can change my life, so I can be the best version of myself for my friends and family, which is all of us.</a:t>
            </a:r>
          </a:p>
        </p:txBody>
      </p:sp>
      <p:sp>
        <p:nvSpPr>
          <p:cNvPr id="4" name="Slide Number Placeholder 3"/>
          <p:cNvSpPr>
            <a:spLocks noGrp="1"/>
          </p:cNvSpPr>
          <p:nvPr>
            <p:ph type="sldNum" sz="quarter" idx="5"/>
          </p:nvPr>
        </p:nvSpPr>
        <p:spPr/>
        <p:txBody>
          <a:bodyPr/>
          <a:lstStyle/>
          <a:p>
            <a:fld id="{32674CE4-FBD8-4481-AEFB-CA53E599A745}" type="slidenum">
              <a:rPr lang="en-US" smtClean="0"/>
              <a:pPr/>
              <a:t>39</a:t>
            </a:fld>
            <a:endParaRPr lang="en-US" dirty="0"/>
          </a:p>
        </p:txBody>
      </p:sp>
    </p:spTree>
    <p:extLst>
      <p:ext uri="{BB962C8B-B14F-4D97-AF65-F5344CB8AC3E}">
        <p14:creationId xmlns:p14="http://schemas.microsoft.com/office/powerpoint/2010/main" val="184999861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dirty="0"/>
              <a:t>This also is reflected in our staff narratives. Staff are feeling better, more purposeful, better engaged. This has increased feelings of accomplishment at work.</a:t>
            </a:r>
          </a:p>
        </p:txBody>
      </p:sp>
      <p:sp>
        <p:nvSpPr>
          <p:cNvPr id="4" name="Slide Number Placeholder 3"/>
          <p:cNvSpPr>
            <a:spLocks noGrp="1"/>
          </p:cNvSpPr>
          <p:nvPr>
            <p:ph type="sldNum" sz="quarter" idx="5"/>
          </p:nvPr>
        </p:nvSpPr>
        <p:spPr/>
        <p:txBody>
          <a:bodyPr/>
          <a:lstStyle/>
          <a:p>
            <a:fld id="{F93199CD-3E1B-4AE6-990F-76F925F5EA9F}" type="slidenum">
              <a:rPr lang="en-US" smtClean="0"/>
              <a:t>40</a:t>
            </a:fld>
            <a:endParaRPr lang="en-US" dirty="0"/>
          </a:p>
        </p:txBody>
      </p:sp>
    </p:spTree>
    <p:extLst>
      <p:ext uri="{BB962C8B-B14F-4D97-AF65-F5344CB8AC3E}">
        <p14:creationId xmlns:p14="http://schemas.microsoft.com/office/powerpoint/2010/main" val="386615836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dirty="0"/>
              <a:t>You can see this has also helped reduce burnout.</a:t>
            </a:r>
          </a:p>
          <a:p>
            <a:endParaRPr lang="en-US" dirty="0"/>
          </a:p>
          <a:p>
            <a:r>
              <a:rPr lang="en-US" dirty="0"/>
              <a:t>One of the pilot projects we currently are working on is collecting monthly data on burnout and secondary traumatic stress for our team members. Our pilot data over the last 2 years is starting to tell us that we may need a staff quality indicator. How do we keep track of this for staff?</a:t>
            </a:r>
          </a:p>
        </p:txBody>
      </p:sp>
      <p:sp>
        <p:nvSpPr>
          <p:cNvPr id="4" name="Slide Number Placeholder 3"/>
          <p:cNvSpPr>
            <a:spLocks noGrp="1"/>
          </p:cNvSpPr>
          <p:nvPr>
            <p:ph type="sldNum" sz="quarter" idx="5"/>
          </p:nvPr>
        </p:nvSpPr>
        <p:spPr/>
        <p:txBody>
          <a:bodyPr/>
          <a:lstStyle/>
          <a:p>
            <a:fld id="{F93199CD-3E1B-4AE6-990F-76F925F5EA9F}" type="slidenum">
              <a:rPr lang="en-US" smtClean="0"/>
              <a:t>41</a:t>
            </a:fld>
            <a:endParaRPr lang="en-US" dirty="0"/>
          </a:p>
        </p:txBody>
      </p:sp>
    </p:spTree>
    <p:extLst>
      <p:ext uri="{BB962C8B-B14F-4D97-AF65-F5344CB8AC3E}">
        <p14:creationId xmlns:p14="http://schemas.microsoft.com/office/powerpoint/2010/main" val="296737636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2674CE4-FBD8-4481-AEFB-CA53E599A745}" type="slidenum">
              <a:rPr lang="en-US" smtClean="0"/>
              <a:pPr/>
              <a:t>42</a:t>
            </a:fld>
            <a:endParaRPr lang="en-US" dirty="0"/>
          </a:p>
        </p:txBody>
      </p:sp>
    </p:spTree>
    <p:extLst>
      <p:ext uri="{BB962C8B-B14F-4D97-AF65-F5344CB8AC3E}">
        <p14:creationId xmlns:p14="http://schemas.microsoft.com/office/powerpoint/2010/main" val="184694388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3199CD-3E1B-4AE6-990F-76F925F5EA9F}" type="slidenum">
              <a:rPr lang="en-US" smtClean="0"/>
              <a:t>43</a:t>
            </a:fld>
            <a:endParaRPr lang="en-US" dirty="0"/>
          </a:p>
        </p:txBody>
      </p:sp>
    </p:spTree>
    <p:extLst>
      <p:ext uri="{BB962C8B-B14F-4D97-AF65-F5344CB8AC3E}">
        <p14:creationId xmlns:p14="http://schemas.microsoft.com/office/powerpoint/2010/main" val="346378758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So how do we build capacity to intervene and ensure efficacy of care?</a:t>
            </a:r>
          </a:p>
        </p:txBody>
      </p:sp>
      <p:sp>
        <p:nvSpPr>
          <p:cNvPr id="4" name="Slide Number Placeholder 3"/>
          <p:cNvSpPr>
            <a:spLocks noGrp="1"/>
          </p:cNvSpPr>
          <p:nvPr>
            <p:ph type="sldNum" sz="quarter" idx="5"/>
          </p:nvPr>
        </p:nvSpPr>
        <p:spPr/>
        <p:txBody>
          <a:bodyPr/>
          <a:lstStyle/>
          <a:p>
            <a:fld id="{32674CE4-FBD8-4481-AEFB-CA53E599A745}" type="slidenum">
              <a:rPr lang="en-US" smtClean="0"/>
              <a:pPr/>
              <a:t>44</a:t>
            </a:fld>
            <a:endParaRPr lang="en-US" dirty="0"/>
          </a:p>
        </p:txBody>
      </p:sp>
    </p:spTree>
    <p:extLst>
      <p:ext uri="{BB962C8B-B14F-4D97-AF65-F5344CB8AC3E}">
        <p14:creationId xmlns:p14="http://schemas.microsoft.com/office/powerpoint/2010/main" val="105081409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2674CE4-FBD8-4481-AEFB-CA53E599A745}" type="slidenum">
              <a:rPr lang="en-US" smtClean="0"/>
              <a:pPr/>
              <a:t>46</a:t>
            </a:fld>
            <a:endParaRPr lang="en-US" dirty="0"/>
          </a:p>
        </p:txBody>
      </p:sp>
    </p:spTree>
    <p:extLst>
      <p:ext uri="{BB962C8B-B14F-4D97-AF65-F5344CB8AC3E}">
        <p14:creationId xmlns:p14="http://schemas.microsoft.com/office/powerpoint/2010/main" val="3971129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3199CD-3E1B-4AE6-990F-76F925F5EA9F}" type="slidenum">
              <a:rPr lang="en-US" smtClean="0"/>
              <a:t>47</a:t>
            </a:fld>
            <a:endParaRPr lang="en-US" dirty="0"/>
          </a:p>
        </p:txBody>
      </p:sp>
    </p:spTree>
    <p:extLst>
      <p:ext uri="{BB962C8B-B14F-4D97-AF65-F5344CB8AC3E}">
        <p14:creationId xmlns:p14="http://schemas.microsoft.com/office/powerpoint/2010/main" val="52272668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065214" y="1828800"/>
            <a:ext cx="8229600" cy="2895600"/>
          </a:xfrm>
        </p:spPr>
        <p:txBody>
          <a:bodyPr anchor="b">
            <a:normAutofit/>
          </a:bodyPr>
          <a:lstStyle>
            <a:lvl1pPr>
              <a:lnSpc>
                <a:spcPct val="80000"/>
              </a:lnSpc>
              <a:defRPr sz="6600">
                <a:solidFill>
                  <a:schemeClr val="tx1"/>
                </a:solidFill>
              </a:defRPr>
            </a:lvl1pPr>
          </a:lstStyle>
          <a:p>
            <a:r>
              <a:rPr lang="en-US"/>
              <a:t>Click to edit Master title style</a:t>
            </a:r>
            <a:endParaRPr/>
          </a:p>
        </p:txBody>
      </p:sp>
      <p:sp>
        <p:nvSpPr>
          <p:cNvPr id="3" name="Subtitle 2"/>
          <p:cNvSpPr>
            <a:spLocks noGrp="1"/>
          </p:cNvSpPr>
          <p:nvPr>
            <p:ph type="subTitle" idx="1"/>
          </p:nvPr>
        </p:nvSpPr>
        <p:spPr>
          <a:xfrm>
            <a:off x="1065213" y="4800600"/>
            <a:ext cx="8229600" cy="1219200"/>
          </a:xfrm>
        </p:spPr>
        <p:txBody>
          <a:bodyPr>
            <a:normAutofit/>
          </a:bodyPr>
          <a:lstStyle>
            <a:lvl1pPr marL="0" indent="0" algn="l">
              <a:spcBef>
                <a:spcPts val="0"/>
              </a:spcBef>
              <a:buNone/>
              <a:defRPr sz="2000" cap="all" spc="200" baseline="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Tree>
    <p:extLst>
      <p:ext uri="{BB962C8B-B14F-4D97-AF65-F5344CB8AC3E}">
        <p14:creationId xmlns:p14="http://schemas.microsoft.com/office/powerpoint/2010/main" val="949990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endParaRPr dirty="0"/>
          </a:p>
        </p:txBody>
      </p:sp>
      <p:sp>
        <p:nvSpPr>
          <p:cNvPr id="4" name="Date Placeholder 3"/>
          <p:cNvSpPr>
            <a:spLocks noGrp="1"/>
          </p:cNvSpPr>
          <p:nvPr>
            <p:ph type="dt" sz="half" idx="10"/>
          </p:nvPr>
        </p:nvSpPr>
        <p:spPr/>
        <p:txBody>
          <a:bodyPr/>
          <a:lstStyle/>
          <a:p>
            <a:fld id="{03F41C87-7AD9-4845-A077-840E4A0F3F06}" type="datetimeFigureOut">
              <a:rPr lang="en-US"/>
              <a:t>10/22/2026</a:t>
            </a:fld>
            <a:endParaRPr dirty="0"/>
          </a:p>
        </p:txBody>
      </p:sp>
      <p:sp>
        <p:nvSpPr>
          <p:cNvPr id="6" name="Slide Number Placeholder 5"/>
          <p:cNvSpPr>
            <a:spLocks noGrp="1"/>
          </p:cNvSpPr>
          <p:nvPr>
            <p:ph type="sldNum" sz="quarter" idx="12"/>
          </p:nvPr>
        </p:nvSpPr>
        <p:spPr/>
        <p:txBody>
          <a:bodyPr/>
          <a:lstStyle/>
          <a:p>
            <a:fld id="{2A013F82-EE5E-44EE-A61D-E31C6657F26F}" type="slidenum">
              <a:rPr/>
              <a:t>‹#›</a:t>
            </a:fld>
            <a:endParaRPr dirty="0"/>
          </a:p>
        </p:txBody>
      </p:sp>
    </p:spTree>
    <p:extLst>
      <p:ext uri="{BB962C8B-B14F-4D97-AF65-F5344CB8AC3E}">
        <p14:creationId xmlns:p14="http://schemas.microsoft.com/office/powerpoint/2010/main" val="2738254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59614" y="2514600"/>
            <a:ext cx="8692399" cy="2819400"/>
          </a:xfrm>
        </p:spPr>
        <p:txBody>
          <a:bodyPr anchor="b">
            <a:normAutofit/>
          </a:bodyPr>
          <a:lstStyle>
            <a:lvl1pPr algn="l">
              <a:lnSpc>
                <a:spcPct val="80000"/>
              </a:lnSpc>
              <a:defRPr sz="4800" b="0" cap="none" baseline="0"/>
            </a:lvl1pPr>
          </a:lstStyle>
          <a:p>
            <a:r>
              <a:rPr lang="en-US"/>
              <a:t>Click to edit Master title style</a:t>
            </a:r>
            <a:endParaRPr/>
          </a:p>
        </p:txBody>
      </p:sp>
      <p:sp>
        <p:nvSpPr>
          <p:cNvPr id="3" name="Text Placeholder 2"/>
          <p:cNvSpPr>
            <a:spLocks noGrp="1"/>
          </p:cNvSpPr>
          <p:nvPr>
            <p:ph type="body" idx="1"/>
          </p:nvPr>
        </p:nvSpPr>
        <p:spPr>
          <a:xfrm>
            <a:off x="1065213" y="5410200"/>
            <a:ext cx="8687333" cy="609601"/>
          </a:xfrm>
        </p:spPr>
        <p:txBody>
          <a:bodyPr anchor="t">
            <a:normAutofit/>
          </a:bodyPr>
          <a:lstStyle>
            <a:lvl1pPr marL="0" indent="0">
              <a:spcBef>
                <a:spcPts val="0"/>
              </a:spcBef>
              <a:buNone/>
              <a:defRPr sz="2000" cap="all" spc="200" baseline="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dirty="0"/>
          </a:p>
        </p:txBody>
      </p:sp>
      <p:sp>
        <p:nvSpPr>
          <p:cNvPr id="4" name="Date Placeholder 3"/>
          <p:cNvSpPr>
            <a:spLocks noGrp="1"/>
          </p:cNvSpPr>
          <p:nvPr>
            <p:ph type="dt" sz="half" idx="10"/>
          </p:nvPr>
        </p:nvSpPr>
        <p:spPr/>
        <p:txBody>
          <a:bodyPr/>
          <a:lstStyle/>
          <a:p>
            <a:fld id="{03F41C87-7AD9-4845-A077-840E4A0F3F06}" type="datetimeFigureOut">
              <a:rPr lang="en-US"/>
              <a:t>10/22/2026</a:t>
            </a:fld>
            <a:endParaRPr dirty="0"/>
          </a:p>
        </p:txBody>
      </p:sp>
      <p:sp>
        <p:nvSpPr>
          <p:cNvPr id="6" name="Slide Number Placeholder 5"/>
          <p:cNvSpPr>
            <a:spLocks noGrp="1"/>
          </p:cNvSpPr>
          <p:nvPr>
            <p:ph type="sldNum" sz="quarter" idx="12"/>
          </p:nvPr>
        </p:nvSpPr>
        <p:spPr/>
        <p:txBody>
          <a:bodyPr/>
          <a:lstStyle/>
          <a:p>
            <a:fld id="{2A013F82-EE5E-44EE-A61D-E31C6657F26F}" type="slidenum">
              <a:rPr/>
              <a:t>‹#›</a:t>
            </a:fld>
            <a:endParaRPr dirty="0"/>
          </a:p>
        </p:txBody>
      </p:sp>
    </p:spTree>
    <p:extLst>
      <p:ext uri="{BB962C8B-B14F-4D97-AF65-F5344CB8AC3E}">
        <p14:creationId xmlns:p14="http://schemas.microsoft.com/office/powerpoint/2010/main" val="1761813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504781" y="1905001"/>
            <a:ext cx="4419599" cy="41148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229183" y="1905001"/>
            <a:ext cx="4419600" cy="41148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Footer Placeholder 5"/>
          <p:cNvSpPr>
            <a:spLocks noGrp="1"/>
          </p:cNvSpPr>
          <p:nvPr>
            <p:ph type="ftr" sz="quarter" idx="11"/>
          </p:nvPr>
        </p:nvSpPr>
        <p:spPr/>
        <p:txBody>
          <a:bodyPr/>
          <a:lstStyle/>
          <a:p>
            <a:endParaRPr dirty="0"/>
          </a:p>
        </p:txBody>
      </p:sp>
      <p:sp>
        <p:nvSpPr>
          <p:cNvPr id="5" name="Date Placeholder 4"/>
          <p:cNvSpPr>
            <a:spLocks noGrp="1"/>
          </p:cNvSpPr>
          <p:nvPr>
            <p:ph type="dt" sz="half" idx="10"/>
          </p:nvPr>
        </p:nvSpPr>
        <p:spPr/>
        <p:txBody>
          <a:bodyPr/>
          <a:lstStyle/>
          <a:p>
            <a:fld id="{03F41C87-7AD9-4845-A077-840E4A0F3F06}" type="datetimeFigureOut">
              <a:rPr lang="en-US"/>
              <a:t>10/22/2026</a:t>
            </a:fld>
            <a:endParaRPr dirty="0"/>
          </a:p>
        </p:txBody>
      </p:sp>
      <p:sp>
        <p:nvSpPr>
          <p:cNvPr id="7" name="Slide Number Placeholder 6"/>
          <p:cNvSpPr>
            <a:spLocks noGrp="1"/>
          </p:cNvSpPr>
          <p:nvPr>
            <p:ph type="sldNum" sz="quarter" idx="12"/>
          </p:nvPr>
        </p:nvSpPr>
        <p:spPr/>
        <p:txBody>
          <a:bodyPr/>
          <a:lstStyle/>
          <a:p>
            <a:fld id="{2A013F82-EE5E-44EE-A61D-E31C6657F26F}" type="slidenum">
              <a:rPr/>
              <a:t>‹#›</a:t>
            </a:fld>
            <a:endParaRPr dirty="0"/>
          </a:p>
        </p:txBody>
      </p:sp>
    </p:spTree>
    <p:extLst>
      <p:ext uri="{BB962C8B-B14F-4D97-AF65-F5344CB8AC3E}">
        <p14:creationId xmlns:p14="http://schemas.microsoft.com/office/powerpoint/2010/main" val="2825340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522411" y="1905000"/>
            <a:ext cx="4416552" cy="762000"/>
          </a:xfrm>
        </p:spPr>
        <p:txBody>
          <a:bodyPr anchor="ctr">
            <a:noAutofit/>
          </a:bodyPr>
          <a:lstStyle>
            <a:lvl1pPr marL="0" indent="0">
              <a:spcBef>
                <a:spcPts val="0"/>
              </a:spcBef>
              <a:buNone/>
              <a:defRPr sz="2000" b="0" cap="all" spc="200"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22411" y="2743201"/>
            <a:ext cx="4416552" cy="32766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249861" y="1905000"/>
            <a:ext cx="4416552" cy="762000"/>
          </a:xfrm>
        </p:spPr>
        <p:txBody>
          <a:bodyPr anchor="ctr">
            <a:noAutofit/>
          </a:bodyPr>
          <a:lstStyle>
            <a:lvl1pPr marL="0" indent="0">
              <a:spcBef>
                <a:spcPts val="0"/>
              </a:spcBef>
              <a:buNone/>
              <a:defRPr sz="2000" b="0" cap="all" spc="200"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49861" y="2743201"/>
            <a:ext cx="4416552" cy="32766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8" name="Footer Placeholder 7"/>
          <p:cNvSpPr>
            <a:spLocks noGrp="1"/>
          </p:cNvSpPr>
          <p:nvPr>
            <p:ph type="ftr" sz="quarter" idx="11"/>
          </p:nvPr>
        </p:nvSpPr>
        <p:spPr/>
        <p:txBody>
          <a:bodyPr/>
          <a:lstStyle/>
          <a:p>
            <a:endParaRPr dirty="0"/>
          </a:p>
        </p:txBody>
      </p:sp>
      <p:sp>
        <p:nvSpPr>
          <p:cNvPr id="7" name="Date Placeholder 6"/>
          <p:cNvSpPr>
            <a:spLocks noGrp="1"/>
          </p:cNvSpPr>
          <p:nvPr>
            <p:ph type="dt" sz="half" idx="10"/>
          </p:nvPr>
        </p:nvSpPr>
        <p:spPr/>
        <p:txBody>
          <a:bodyPr/>
          <a:lstStyle/>
          <a:p>
            <a:fld id="{03F41C87-7AD9-4845-A077-840E4A0F3F06}" type="datetimeFigureOut">
              <a:rPr lang="en-US"/>
              <a:t>10/22/2026</a:t>
            </a:fld>
            <a:endParaRPr dirty="0"/>
          </a:p>
        </p:txBody>
      </p:sp>
      <p:sp>
        <p:nvSpPr>
          <p:cNvPr id="9" name="Slide Number Placeholder 8"/>
          <p:cNvSpPr>
            <a:spLocks noGrp="1"/>
          </p:cNvSpPr>
          <p:nvPr>
            <p:ph type="sldNum" sz="quarter" idx="12"/>
          </p:nvPr>
        </p:nvSpPr>
        <p:spPr/>
        <p:txBody>
          <a:bodyPr/>
          <a:lstStyle/>
          <a:p>
            <a:fld id="{2A013F82-EE5E-44EE-A61D-E31C6657F26F}" type="slidenum">
              <a:rPr/>
              <a:t>‹#›</a:t>
            </a:fld>
            <a:endParaRPr dirty="0"/>
          </a:p>
        </p:txBody>
      </p:sp>
    </p:spTree>
    <p:extLst>
      <p:ext uri="{BB962C8B-B14F-4D97-AF65-F5344CB8AC3E}">
        <p14:creationId xmlns:p14="http://schemas.microsoft.com/office/powerpoint/2010/main" val="42084195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4" name="Footer Placeholder 3"/>
          <p:cNvSpPr>
            <a:spLocks noGrp="1"/>
          </p:cNvSpPr>
          <p:nvPr>
            <p:ph type="ftr" sz="quarter" idx="11"/>
          </p:nvPr>
        </p:nvSpPr>
        <p:spPr/>
        <p:txBody>
          <a:bodyPr/>
          <a:lstStyle/>
          <a:p>
            <a:endParaRPr dirty="0"/>
          </a:p>
        </p:txBody>
      </p:sp>
      <p:sp>
        <p:nvSpPr>
          <p:cNvPr id="3" name="Date Placeholder 2"/>
          <p:cNvSpPr>
            <a:spLocks noGrp="1"/>
          </p:cNvSpPr>
          <p:nvPr>
            <p:ph type="dt" sz="half" idx="10"/>
          </p:nvPr>
        </p:nvSpPr>
        <p:spPr/>
        <p:txBody>
          <a:bodyPr/>
          <a:lstStyle/>
          <a:p>
            <a:fld id="{03F41C87-7AD9-4845-A077-840E4A0F3F06}" type="datetimeFigureOut">
              <a:rPr lang="en-US"/>
              <a:t>10/22/2026</a:t>
            </a:fld>
            <a:endParaRPr dirty="0"/>
          </a:p>
        </p:txBody>
      </p:sp>
      <p:sp>
        <p:nvSpPr>
          <p:cNvPr id="5" name="Slide Number Placeholder 4"/>
          <p:cNvSpPr>
            <a:spLocks noGrp="1"/>
          </p:cNvSpPr>
          <p:nvPr>
            <p:ph type="sldNum" sz="quarter" idx="12"/>
          </p:nvPr>
        </p:nvSpPr>
        <p:spPr/>
        <p:txBody>
          <a:bodyPr/>
          <a:lstStyle/>
          <a:p>
            <a:fld id="{2A013F82-EE5E-44EE-A61D-E31C6657F26F}" type="slidenum">
              <a:rPr/>
              <a:t>‹#›</a:t>
            </a:fld>
            <a:endParaRPr dirty="0"/>
          </a:p>
        </p:txBody>
      </p:sp>
    </p:spTree>
    <p:extLst>
      <p:ext uri="{BB962C8B-B14F-4D97-AF65-F5344CB8AC3E}">
        <p14:creationId xmlns:p14="http://schemas.microsoft.com/office/powerpoint/2010/main" val="1626631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bg2"/>
        </a:solidFill>
        <a:effectLst/>
      </p:bgPr>
    </p:bg>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dirty="0"/>
          </a:p>
        </p:txBody>
      </p:sp>
      <p:sp>
        <p:nvSpPr>
          <p:cNvPr id="2" name="Date Placeholder 1"/>
          <p:cNvSpPr>
            <a:spLocks noGrp="1"/>
          </p:cNvSpPr>
          <p:nvPr>
            <p:ph type="dt" sz="half" idx="10"/>
          </p:nvPr>
        </p:nvSpPr>
        <p:spPr/>
        <p:txBody>
          <a:bodyPr/>
          <a:lstStyle/>
          <a:p>
            <a:fld id="{03F41C87-7AD9-4845-A077-840E4A0F3F06}" type="datetimeFigureOut">
              <a:rPr lang="en-US"/>
              <a:t>10/22/2026</a:t>
            </a:fld>
            <a:endParaRPr dirty="0"/>
          </a:p>
        </p:txBody>
      </p:sp>
      <p:sp>
        <p:nvSpPr>
          <p:cNvPr id="4" name="Slide Number Placeholder 3"/>
          <p:cNvSpPr>
            <a:spLocks noGrp="1"/>
          </p:cNvSpPr>
          <p:nvPr>
            <p:ph type="sldNum" sz="quarter" idx="12"/>
          </p:nvPr>
        </p:nvSpPr>
        <p:spPr/>
        <p:txBody>
          <a:bodyPr/>
          <a:lstStyle/>
          <a:p>
            <a:fld id="{2A013F82-EE5E-44EE-A61D-E31C6657F26F}" type="slidenum">
              <a:rPr/>
              <a:t>‹#›</a:t>
            </a:fld>
            <a:endParaRPr dirty="0"/>
          </a:p>
        </p:txBody>
      </p:sp>
    </p:spTree>
    <p:extLst>
      <p:ext uri="{BB962C8B-B14F-4D97-AF65-F5344CB8AC3E}">
        <p14:creationId xmlns:p14="http://schemas.microsoft.com/office/powerpoint/2010/main" val="3607540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55604" y="1905000"/>
            <a:ext cx="3596607" cy="2667000"/>
          </a:xfrm>
        </p:spPr>
        <p:txBody>
          <a:bodyPr anchor="b">
            <a:noAutofit/>
          </a:bodyPr>
          <a:lstStyle>
            <a:lvl1pPr algn="l">
              <a:lnSpc>
                <a:spcPct val="90000"/>
              </a:lnSpc>
              <a:defRPr sz="3600" b="0" baseline="0">
                <a:solidFill>
                  <a:schemeClr val="tx1"/>
                </a:solidFill>
              </a:defRPr>
            </a:lvl1pPr>
          </a:lstStyle>
          <a:p>
            <a:r>
              <a:rPr lang="en-US"/>
              <a:t>Click to edit Master title style</a:t>
            </a:r>
            <a:endParaRPr/>
          </a:p>
        </p:txBody>
      </p:sp>
      <p:sp>
        <p:nvSpPr>
          <p:cNvPr id="4" name="Text Placeholder 3"/>
          <p:cNvSpPr>
            <a:spLocks noGrp="1"/>
          </p:cNvSpPr>
          <p:nvPr>
            <p:ph type="body" sz="half" idx="2"/>
          </p:nvPr>
        </p:nvSpPr>
        <p:spPr>
          <a:xfrm>
            <a:off x="1065213" y="4648200"/>
            <a:ext cx="3581399" cy="1371600"/>
          </a:xfrm>
        </p:spPr>
        <p:txBody>
          <a:bodyPr>
            <a:normAutofit/>
          </a:bodyPr>
          <a:lstStyle>
            <a:lvl1pPr marL="0" indent="0">
              <a:lnSpc>
                <a:spcPct val="90000"/>
              </a:lnSpc>
              <a:spcBef>
                <a:spcPts val="12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Content Placeholder 2"/>
          <p:cNvSpPr>
            <a:spLocks noGrp="1"/>
          </p:cNvSpPr>
          <p:nvPr>
            <p:ph idx="1"/>
          </p:nvPr>
        </p:nvSpPr>
        <p:spPr>
          <a:xfrm>
            <a:off x="4951414" y="685800"/>
            <a:ext cx="6400800" cy="53340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Footer Placeholder 5"/>
          <p:cNvSpPr>
            <a:spLocks noGrp="1"/>
          </p:cNvSpPr>
          <p:nvPr>
            <p:ph type="ftr" sz="quarter" idx="11"/>
          </p:nvPr>
        </p:nvSpPr>
        <p:spPr/>
        <p:txBody>
          <a:bodyPr/>
          <a:lstStyle/>
          <a:p>
            <a:endParaRPr dirty="0"/>
          </a:p>
        </p:txBody>
      </p:sp>
      <p:sp>
        <p:nvSpPr>
          <p:cNvPr id="5" name="Date Placeholder 4"/>
          <p:cNvSpPr>
            <a:spLocks noGrp="1"/>
          </p:cNvSpPr>
          <p:nvPr>
            <p:ph type="dt" sz="half" idx="10"/>
          </p:nvPr>
        </p:nvSpPr>
        <p:spPr/>
        <p:txBody>
          <a:bodyPr/>
          <a:lstStyle/>
          <a:p>
            <a:fld id="{03F41C87-7AD9-4845-A077-840E4A0F3F06}" type="datetimeFigureOut">
              <a:rPr lang="en-US"/>
              <a:t>10/22/2026</a:t>
            </a:fld>
            <a:endParaRPr dirty="0"/>
          </a:p>
        </p:txBody>
      </p:sp>
      <p:sp>
        <p:nvSpPr>
          <p:cNvPr id="7" name="Slide Number Placeholder 6"/>
          <p:cNvSpPr>
            <a:spLocks noGrp="1"/>
          </p:cNvSpPr>
          <p:nvPr>
            <p:ph type="sldNum" sz="quarter" idx="12"/>
          </p:nvPr>
        </p:nvSpPr>
        <p:spPr/>
        <p:txBody>
          <a:bodyPr/>
          <a:lstStyle/>
          <a:p>
            <a:fld id="{2A013F82-EE5E-44EE-A61D-E31C6657F26F}" type="slidenum">
              <a:rPr/>
              <a:t>‹#›</a:t>
            </a:fld>
            <a:endParaRPr dirty="0"/>
          </a:p>
        </p:txBody>
      </p:sp>
    </p:spTree>
    <p:extLst>
      <p:ext uri="{BB962C8B-B14F-4D97-AF65-F5344CB8AC3E}">
        <p14:creationId xmlns:p14="http://schemas.microsoft.com/office/powerpoint/2010/main" val="2544981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55604" y="1905000"/>
            <a:ext cx="3596607" cy="2667000"/>
          </a:xfrm>
        </p:spPr>
        <p:txBody>
          <a:bodyPr anchor="b">
            <a:normAutofit/>
          </a:bodyPr>
          <a:lstStyle>
            <a:lvl1pPr algn="l">
              <a:lnSpc>
                <a:spcPct val="90000"/>
              </a:lnSpc>
              <a:defRPr sz="3600" b="0" i="0" baseline="0">
                <a:solidFill>
                  <a:schemeClr val="tx1"/>
                </a:solidFill>
              </a:defRPr>
            </a:lvl1pPr>
          </a:lstStyle>
          <a:p>
            <a:r>
              <a:rPr lang="en-US"/>
              <a:t>Click to edit Master title style</a:t>
            </a:r>
            <a:endParaRPr/>
          </a:p>
        </p:txBody>
      </p:sp>
      <p:sp>
        <p:nvSpPr>
          <p:cNvPr id="4" name="Text Placeholder 3"/>
          <p:cNvSpPr>
            <a:spLocks noGrp="1"/>
          </p:cNvSpPr>
          <p:nvPr>
            <p:ph type="body" sz="half" idx="2"/>
          </p:nvPr>
        </p:nvSpPr>
        <p:spPr>
          <a:xfrm>
            <a:off x="1065213" y="4648200"/>
            <a:ext cx="3581399" cy="1371600"/>
          </a:xfrm>
        </p:spPr>
        <p:txBody>
          <a:bodyPr>
            <a:normAutofit/>
          </a:bodyPr>
          <a:lstStyle>
            <a:lvl1pPr marL="0" indent="0">
              <a:lnSpc>
                <a:spcPct val="90000"/>
              </a:lnSpc>
              <a:spcBef>
                <a:spcPts val="12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Picture Placeholder 2" descr="An empty placeholder to add an image. Click on the placeholder and select the image that you wish to add."/>
          <p:cNvSpPr>
            <a:spLocks noGrp="1"/>
          </p:cNvSpPr>
          <p:nvPr>
            <p:ph type="pic" idx="1"/>
          </p:nvPr>
        </p:nvSpPr>
        <p:spPr>
          <a:xfrm>
            <a:off x="4951414" y="685800"/>
            <a:ext cx="6400799" cy="5334000"/>
          </a:xfrm>
          <a:solidFill>
            <a:schemeClr val="bg2"/>
          </a:solidFill>
          <a:ln w="76200">
            <a:solidFill>
              <a:schemeClr val="tx1"/>
            </a:solidFill>
            <a:miter lim="800000"/>
          </a:ln>
        </p:spPr>
        <p:txBody>
          <a:bodyP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endParaRPr dirty="0"/>
          </a:p>
        </p:txBody>
      </p:sp>
      <p:sp>
        <p:nvSpPr>
          <p:cNvPr id="6" name="Footer Placeholder 5"/>
          <p:cNvSpPr>
            <a:spLocks noGrp="1"/>
          </p:cNvSpPr>
          <p:nvPr>
            <p:ph type="ftr" sz="quarter" idx="11"/>
          </p:nvPr>
        </p:nvSpPr>
        <p:spPr/>
        <p:txBody>
          <a:bodyPr/>
          <a:lstStyle/>
          <a:p>
            <a:endParaRPr dirty="0"/>
          </a:p>
        </p:txBody>
      </p:sp>
      <p:sp>
        <p:nvSpPr>
          <p:cNvPr id="5" name="Date Placeholder 4"/>
          <p:cNvSpPr>
            <a:spLocks noGrp="1"/>
          </p:cNvSpPr>
          <p:nvPr>
            <p:ph type="dt" sz="half" idx="10"/>
          </p:nvPr>
        </p:nvSpPr>
        <p:spPr/>
        <p:txBody>
          <a:bodyPr/>
          <a:lstStyle/>
          <a:p>
            <a:fld id="{03F41C87-7AD9-4845-A077-840E4A0F3F06}" type="datetimeFigureOut">
              <a:rPr lang="en-US"/>
              <a:pPr/>
              <a:t>10/22/2026</a:t>
            </a:fld>
            <a:endParaRPr dirty="0"/>
          </a:p>
        </p:txBody>
      </p:sp>
      <p:sp>
        <p:nvSpPr>
          <p:cNvPr id="7" name="Slide Number Placeholder 6"/>
          <p:cNvSpPr>
            <a:spLocks noGrp="1"/>
          </p:cNvSpPr>
          <p:nvPr>
            <p:ph type="sldNum" sz="quarter" idx="12"/>
          </p:nvPr>
        </p:nvSpPr>
        <p:spPr/>
        <p:txBody>
          <a:bodyPr/>
          <a:lstStyle/>
          <a:p>
            <a:fld id="{2A013F82-EE5E-44EE-A61D-E31C6657F26F}" type="slidenum">
              <a:rPr/>
              <a:pPr/>
              <a:t>‹#›</a:t>
            </a:fld>
            <a:endParaRPr dirty="0"/>
          </a:p>
        </p:txBody>
      </p:sp>
    </p:spTree>
    <p:extLst>
      <p:ext uri="{BB962C8B-B14F-4D97-AF65-F5344CB8AC3E}">
        <p14:creationId xmlns:p14="http://schemas.microsoft.com/office/powerpoint/2010/main" val="2249172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endParaRPr dirty="0"/>
          </a:p>
        </p:txBody>
      </p:sp>
      <p:sp>
        <p:nvSpPr>
          <p:cNvPr id="4" name="Date Placeholder 3"/>
          <p:cNvSpPr>
            <a:spLocks noGrp="1"/>
          </p:cNvSpPr>
          <p:nvPr>
            <p:ph type="dt" sz="half" idx="10"/>
          </p:nvPr>
        </p:nvSpPr>
        <p:spPr/>
        <p:txBody>
          <a:bodyPr/>
          <a:lstStyle/>
          <a:p>
            <a:fld id="{03F41C87-7AD9-4845-A077-840E4A0F3F06}" type="datetimeFigureOut">
              <a:rPr lang="en-US"/>
              <a:t>10/22/2026</a:t>
            </a:fld>
            <a:endParaRPr dirty="0"/>
          </a:p>
        </p:txBody>
      </p:sp>
      <p:sp>
        <p:nvSpPr>
          <p:cNvPr id="6" name="Slide Number Placeholder 5"/>
          <p:cNvSpPr>
            <a:spLocks noGrp="1"/>
          </p:cNvSpPr>
          <p:nvPr>
            <p:ph type="sldNum" sz="quarter" idx="12"/>
          </p:nvPr>
        </p:nvSpPr>
        <p:spPr/>
        <p:txBody>
          <a:bodyPr/>
          <a:lstStyle/>
          <a:p>
            <a:fld id="{2A013F82-EE5E-44EE-A61D-E31C6657F26F}" type="slidenum">
              <a:rPr/>
              <a:t>‹#›</a:t>
            </a:fld>
            <a:endParaRPr dirty="0"/>
          </a:p>
        </p:txBody>
      </p:sp>
    </p:spTree>
    <p:extLst>
      <p:ext uri="{BB962C8B-B14F-4D97-AF65-F5344CB8AC3E}">
        <p14:creationId xmlns:p14="http://schemas.microsoft.com/office/powerpoint/2010/main" val="460095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42412" y="381001"/>
            <a:ext cx="1524001" cy="56388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522412" y="381001"/>
            <a:ext cx="7391399"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endParaRPr dirty="0"/>
          </a:p>
        </p:txBody>
      </p:sp>
      <p:sp>
        <p:nvSpPr>
          <p:cNvPr id="4" name="Date Placeholder 3"/>
          <p:cNvSpPr>
            <a:spLocks noGrp="1"/>
          </p:cNvSpPr>
          <p:nvPr>
            <p:ph type="dt" sz="half" idx="10"/>
          </p:nvPr>
        </p:nvSpPr>
        <p:spPr/>
        <p:txBody>
          <a:bodyPr/>
          <a:lstStyle/>
          <a:p>
            <a:fld id="{03F41C87-7AD9-4845-A077-840E4A0F3F06}" type="datetimeFigureOut">
              <a:rPr lang="en-US"/>
              <a:t>10/22/2026</a:t>
            </a:fld>
            <a:endParaRPr dirty="0"/>
          </a:p>
        </p:txBody>
      </p:sp>
      <p:sp>
        <p:nvSpPr>
          <p:cNvPr id="6" name="Slide Number Placeholder 5"/>
          <p:cNvSpPr>
            <a:spLocks noGrp="1"/>
          </p:cNvSpPr>
          <p:nvPr>
            <p:ph type="sldNum" sz="quarter" idx="12"/>
          </p:nvPr>
        </p:nvSpPr>
        <p:spPr/>
        <p:txBody>
          <a:bodyPr/>
          <a:lstStyle/>
          <a:p>
            <a:fld id="{2A013F82-EE5E-44EE-A61D-E31C6657F26F}" type="slidenum">
              <a:rPr/>
              <a:t>‹#›</a:t>
            </a:fld>
            <a:endParaRPr dirty="0"/>
          </a:p>
        </p:txBody>
      </p:sp>
    </p:spTree>
    <p:extLst>
      <p:ext uri="{BB962C8B-B14F-4D97-AF65-F5344CB8AC3E}">
        <p14:creationId xmlns:p14="http://schemas.microsoft.com/office/powerpoint/2010/main" val="40790354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22413" y="381000"/>
            <a:ext cx="9144001" cy="1371600"/>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522413" y="1904999"/>
            <a:ext cx="9134391" cy="411480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Footer Placeholder 4"/>
          <p:cNvSpPr>
            <a:spLocks noGrp="1"/>
          </p:cNvSpPr>
          <p:nvPr>
            <p:ph type="ftr" sz="quarter" idx="3"/>
          </p:nvPr>
        </p:nvSpPr>
        <p:spPr>
          <a:xfrm>
            <a:off x="1522413" y="6400800"/>
            <a:ext cx="6553199" cy="276228"/>
          </a:xfrm>
          <a:prstGeom prst="rect">
            <a:avLst/>
          </a:prstGeom>
        </p:spPr>
        <p:txBody>
          <a:bodyPr vert="horz" lIns="91440" tIns="45720" rIns="91440" bIns="45720" rtlCol="0" anchor="ctr"/>
          <a:lstStyle>
            <a:lvl1pPr algn="l">
              <a:defRPr sz="1100">
                <a:solidFill>
                  <a:schemeClr val="tx1">
                    <a:tint val="75000"/>
                  </a:schemeClr>
                </a:solidFill>
              </a:defRPr>
            </a:lvl1pPr>
          </a:lstStyle>
          <a:p>
            <a:endParaRPr lang="en-US" dirty="0"/>
          </a:p>
        </p:txBody>
      </p:sp>
      <p:sp>
        <p:nvSpPr>
          <p:cNvPr id="4" name="Date Placeholder 3"/>
          <p:cNvSpPr>
            <a:spLocks noGrp="1"/>
          </p:cNvSpPr>
          <p:nvPr>
            <p:ph type="dt" sz="half" idx="2"/>
          </p:nvPr>
        </p:nvSpPr>
        <p:spPr>
          <a:xfrm>
            <a:off x="8226422" y="6400800"/>
            <a:ext cx="1449389" cy="276228"/>
          </a:xfrm>
          <a:prstGeom prst="rect">
            <a:avLst/>
          </a:prstGeom>
        </p:spPr>
        <p:txBody>
          <a:bodyPr vert="horz" lIns="91440" tIns="45720" rIns="91440" bIns="45720" rtlCol="0" anchor="ctr"/>
          <a:lstStyle>
            <a:lvl1pPr algn="r">
              <a:defRPr sz="1100">
                <a:solidFill>
                  <a:schemeClr val="tx1">
                    <a:tint val="75000"/>
                  </a:schemeClr>
                </a:solidFill>
              </a:defRPr>
            </a:lvl1pPr>
          </a:lstStyle>
          <a:p>
            <a:fld id="{03F41C87-7AD9-4845-A077-840E4A0F3F06}" type="datetimeFigureOut">
              <a:rPr lang="en-US" smtClean="0"/>
              <a:pPr/>
              <a:t>10/22/2026</a:t>
            </a:fld>
            <a:endParaRPr lang="en-US" dirty="0"/>
          </a:p>
        </p:txBody>
      </p:sp>
      <p:sp>
        <p:nvSpPr>
          <p:cNvPr id="6" name="Slide Number Placeholder 5"/>
          <p:cNvSpPr>
            <a:spLocks noGrp="1"/>
          </p:cNvSpPr>
          <p:nvPr>
            <p:ph type="sldNum" sz="quarter" idx="4"/>
          </p:nvPr>
        </p:nvSpPr>
        <p:spPr>
          <a:xfrm>
            <a:off x="9828211" y="6400800"/>
            <a:ext cx="838201" cy="276228"/>
          </a:xfrm>
          <a:prstGeom prst="rect">
            <a:avLst/>
          </a:prstGeom>
        </p:spPr>
        <p:txBody>
          <a:bodyPr vert="horz" lIns="91440" tIns="45720" rIns="91440" bIns="45720" rtlCol="0" anchor="ctr"/>
          <a:lstStyle>
            <a:lvl1pPr algn="r">
              <a:defRPr sz="1100">
                <a:solidFill>
                  <a:schemeClr val="tx1">
                    <a:tint val="75000"/>
                  </a:schemeClr>
                </a:solidFill>
              </a:defRPr>
            </a:lvl1pPr>
          </a:lstStyle>
          <a:p>
            <a:fld id="{2A013F82-EE5E-44EE-A61D-E31C6657F26F}" type="slidenum">
              <a:rPr lang="en-US" smtClean="0"/>
              <a:pPr/>
              <a:t>‹#›</a:t>
            </a:fld>
            <a:endParaRPr lang="en-US" dirty="0"/>
          </a:p>
        </p:txBody>
      </p:sp>
    </p:spTree>
    <p:extLst>
      <p:ext uri="{BB962C8B-B14F-4D97-AF65-F5344CB8AC3E}">
        <p14:creationId xmlns:p14="http://schemas.microsoft.com/office/powerpoint/2010/main" val="1403059996"/>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600" kern="1200" spc="100" baseline="0">
          <a:solidFill>
            <a:schemeClr val="tx1"/>
          </a:solidFill>
          <a:latin typeface="+mj-lt"/>
          <a:ea typeface="+mj-ea"/>
          <a:cs typeface="+mj-cs"/>
        </a:defRPr>
      </a:lvl1pPr>
    </p:titleStyle>
    <p:bodyStyle>
      <a:lvl1pPr marL="223838" indent="-223838" algn="l" defTabSz="914400" rtl="0" eaLnBrk="1" latinLnBrk="0" hangingPunct="1">
        <a:lnSpc>
          <a:spcPct val="90000"/>
        </a:lnSpc>
        <a:spcBef>
          <a:spcPts val="1800"/>
        </a:spcBef>
        <a:buClr>
          <a:schemeClr val="accent1"/>
        </a:buClr>
        <a:buSzPct val="100000"/>
        <a:buFont typeface="Arial" pitchFamily="34" charset="0"/>
        <a:buChar char="•"/>
        <a:defRPr sz="2400" kern="1200">
          <a:solidFill>
            <a:schemeClr val="tx1"/>
          </a:solidFill>
          <a:latin typeface="+mn-lt"/>
          <a:ea typeface="+mn-ea"/>
          <a:cs typeface="+mn-cs"/>
        </a:defRPr>
      </a:lvl1pPr>
      <a:lvl2pPr marL="463550" indent="-231775" algn="l" defTabSz="914400" rtl="0" eaLnBrk="1" latinLnBrk="0" hangingPunct="1">
        <a:lnSpc>
          <a:spcPct val="90000"/>
        </a:lnSpc>
        <a:spcBef>
          <a:spcPts val="1200"/>
        </a:spcBef>
        <a:buClr>
          <a:schemeClr val="accent1"/>
        </a:buClr>
        <a:buSzPct val="100000"/>
        <a:buFont typeface="Arial" pitchFamily="34" charset="0"/>
        <a:buChar char="•"/>
        <a:defRPr sz="2000" kern="1200">
          <a:solidFill>
            <a:schemeClr val="tx1"/>
          </a:solidFill>
          <a:latin typeface="+mn-lt"/>
          <a:ea typeface="+mn-ea"/>
          <a:cs typeface="+mn-cs"/>
        </a:defRPr>
      </a:lvl2pPr>
      <a:lvl3pPr marL="682625" indent="-219075" algn="l" defTabSz="914400" rtl="0" eaLnBrk="1" latinLnBrk="0" hangingPunct="1">
        <a:lnSpc>
          <a:spcPct val="90000"/>
        </a:lnSpc>
        <a:spcBef>
          <a:spcPts val="600"/>
        </a:spcBef>
        <a:buClr>
          <a:schemeClr val="accent1"/>
        </a:buClr>
        <a:buSzPct val="100000"/>
        <a:buFont typeface="Arial" pitchFamily="34" charset="0"/>
        <a:buChar char="•"/>
        <a:defRPr sz="1800" kern="1200">
          <a:solidFill>
            <a:schemeClr val="tx1"/>
          </a:solidFill>
          <a:latin typeface="+mn-lt"/>
          <a:ea typeface="+mn-ea"/>
          <a:cs typeface="+mn-cs"/>
        </a:defRPr>
      </a:lvl3pPr>
      <a:lvl4pPr marL="857250" indent="-174625" algn="l" defTabSz="914400" rtl="0" eaLnBrk="1" latinLnBrk="0" hangingPunct="1">
        <a:lnSpc>
          <a:spcPct val="90000"/>
        </a:lnSpc>
        <a:spcBef>
          <a:spcPts val="600"/>
        </a:spcBef>
        <a:buClr>
          <a:schemeClr val="accent1"/>
        </a:buClr>
        <a:buSzPct val="100000"/>
        <a:buFont typeface="Arial" pitchFamily="34" charset="0"/>
        <a:buChar char="•"/>
        <a:defRPr sz="1600" kern="1200">
          <a:solidFill>
            <a:schemeClr val="tx1"/>
          </a:solidFill>
          <a:latin typeface="+mn-lt"/>
          <a:ea typeface="+mn-ea"/>
          <a:cs typeface="+mn-cs"/>
        </a:defRPr>
      </a:lvl4pPr>
      <a:lvl5pPr marL="1030288" indent="-173038" algn="l" defTabSz="914400" rtl="0" eaLnBrk="1" latinLnBrk="0" hangingPunct="1">
        <a:lnSpc>
          <a:spcPct val="90000"/>
        </a:lnSpc>
        <a:spcBef>
          <a:spcPts val="600"/>
        </a:spcBef>
        <a:buClr>
          <a:schemeClr val="accent1"/>
        </a:buClr>
        <a:buSzPct val="100000"/>
        <a:buFont typeface="Arial" pitchFamily="34" charset="0"/>
        <a:buChar char="•"/>
        <a:defRPr sz="1600" kern="1200">
          <a:solidFill>
            <a:schemeClr val="tx1"/>
          </a:solidFill>
          <a:latin typeface="+mn-lt"/>
          <a:ea typeface="+mn-ea"/>
          <a:cs typeface="+mn-cs"/>
        </a:defRPr>
      </a:lvl5pPr>
      <a:lvl6pPr marL="1207008"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6pPr>
      <a:lvl7pPr marL="1380744"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7pPr>
      <a:lvl8pPr marL="1554480"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8pPr>
      <a:lvl9pPr marL="1728216"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39" userDrawn="1">
          <p15:clr>
            <a:srgbClr val="F26B43"/>
          </p15:clr>
        </p15:guide>
        <p15:guide id="2" orient="horz" pos="216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5.svg"/><Relationship Id="rId3" Type="http://schemas.openxmlformats.org/officeDocument/2006/relationships/tags" Target="../tags/tag4.xml"/><Relationship Id="rId7" Type="http://schemas.openxmlformats.org/officeDocument/2006/relationships/notesSlide" Target="../notesSlides/notesSlide2.xml"/><Relationship Id="rId12" Type="http://schemas.openxmlformats.org/officeDocument/2006/relationships/image" Target="../media/image7.sv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slideLayout" Target="../slideLayouts/slideLayout7.xml"/><Relationship Id="rId11" Type="http://schemas.openxmlformats.org/officeDocument/2006/relationships/hyperlink" Target="https://www.slido.com/support/ppi/how-to-change-the-design" TargetMode="External"/><Relationship Id="rId5" Type="http://schemas.openxmlformats.org/officeDocument/2006/relationships/tags" Target="../tags/tag6.xml"/><Relationship Id="rId10" Type="http://schemas.openxmlformats.org/officeDocument/2006/relationships/image" Target="../media/image6.svg"/><Relationship Id="rId4" Type="http://schemas.openxmlformats.org/officeDocument/2006/relationships/tags" Target="../tags/tag5.xml"/><Relationship Id="rId9" Type="http://schemas.openxmlformats.org/officeDocument/2006/relationships/hyperlink" Target="https://www.slido.com/powerpoint-polling?utm_source=powerpoint&amp;utm_medium=placeholder-slide"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tags" Target="../tags/tag9.xml"/><Relationship Id="rId7" Type="http://schemas.openxmlformats.org/officeDocument/2006/relationships/notesSlide" Target="../notesSlides/notesSlide6.xml"/><Relationship Id="rId12" Type="http://schemas.openxmlformats.org/officeDocument/2006/relationships/image" Target="../media/image7.svg"/><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slideLayout" Target="../slideLayouts/slideLayout7.xml"/><Relationship Id="rId11" Type="http://schemas.openxmlformats.org/officeDocument/2006/relationships/hyperlink" Target="https://www.slido.com/support/ppi/how-to-change-the-design" TargetMode="External"/><Relationship Id="rId5" Type="http://schemas.openxmlformats.org/officeDocument/2006/relationships/tags" Target="../tags/tag11.xml"/><Relationship Id="rId10" Type="http://schemas.openxmlformats.org/officeDocument/2006/relationships/image" Target="../media/image6.svg"/><Relationship Id="rId4" Type="http://schemas.openxmlformats.org/officeDocument/2006/relationships/tags" Target="../tags/tag10.xml"/><Relationship Id="rId9" Type="http://schemas.openxmlformats.org/officeDocument/2006/relationships/hyperlink" Target="https://www.slido.com/powerpoint-polling?utm_source=powerpoint&amp;utm_medium=placeholder-slide" TargetMode="External"/></Relationships>
</file>

<file path=ppt/slides/_rels/slide7.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10" Type="http://schemas.openxmlformats.org/officeDocument/2006/relationships/image" Target="../media/image11.png"/><Relationship Id="rId4" Type="http://schemas.openxmlformats.org/officeDocument/2006/relationships/diagramLayout" Target="../diagrams/layout2.xml"/><Relationship Id="rId9" Type="http://schemas.openxmlformats.org/officeDocument/2006/relationships/image" Target="../media/image10.png"/></Relationships>
</file>

<file path=ppt/slides/_rels/slide8.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10" Type="http://schemas.openxmlformats.org/officeDocument/2006/relationships/image" Target="../media/image14.png"/><Relationship Id="rId4" Type="http://schemas.openxmlformats.org/officeDocument/2006/relationships/diagramLayout" Target="../diagrams/layout3.xml"/><Relationship Id="rId9"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tags" Target="../tags/tag14.xml"/><Relationship Id="rId7" Type="http://schemas.openxmlformats.org/officeDocument/2006/relationships/notesSlide" Target="../notesSlides/notesSlide19.xml"/><Relationship Id="rId12" Type="http://schemas.openxmlformats.org/officeDocument/2006/relationships/image" Target="../media/image7.svg"/><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slideLayout" Target="../slideLayouts/slideLayout7.xml"/><Relationship Id="rId11" Type="http://schemas.openxmlformats.org/officeDocument/2006/relationships/hyperlink" Target="https://www.slido.com/support/ppi/how-to-change-the-design" TargetMode="External"/><Relationship Id="rId5" Type="http://schemas.openxmlformats.org/officeDocument/2006/relationships/tags" Target="../tags/tag16.xml"/><Relationship Id="rId10" Type="http://schemas.openxmlformats.org/officeDocument/2006/relationships/image" Target="../media/image6.svg"/><Relationship Id="rId4" Type="http://schemas.openxmlformats.org/officeDocument/2006/relationships/tags" Target="../tags/tag15.xml"/><Relationship Id="rId9" Type="http://schemas.openxmlformats.org/officeDocument/2006/relationships/hyperlink" Target="https://www.slido.com/powerpoint-polling?utm_source=powerpoint&amp;utm_medium=placeholder-slide" TargetMode="Externa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7.xml"/><Relationship Id="rId1" Type="http://schemas.openxmlformats.org/officeDocument/2006/relationships/tags" Target="../tags/tag1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 Id="rId9" Type="http://schemas.openxmlformats.org/officeDocument/2006/relationships/image" Target="../media/image21.png"/></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5.xml"/><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8" Type="http://schemas.openxmlformats.org/officeDocument/2006/relationships/hyperlink" Target="https://www.slido.com/powerpoint-polling?utm_source=powerpoint&amp;utm_medium=placeholder-slide" TargetMode="External"/><Relationship Id="rId3" Type="http://schemas.openxmlformats.org/officeDocument/2006/relationships/tags" Target="../tags/tag20.xml"/><Relationship Id="rId7" Type="http://schemas.openxmlformats.org/officeDocument/2006/relationships/image" Target="../media/image23.svg"/><Relationship Id="rId2" Type="http://schemas.openxmlformats.org/officeDocument/2006/relationships/tags" Target="../tags/tag19.xml"/><Relationship Id="rId1" Type="http://schemas.openxmlformats.org/officeDocument/2006/relationships/tags" Target="../tags/tag18.xml"/><Relationship Id="rId6" Type="http://schemas.openxmlformats.org/officeDocument/2006/relationships/slideLayout" Target="../slideLayouts/slideLayout7.xml"/><Relationship Id="rId11" Type="http://schemas.openxmlformats.org/officeDocument/2006/relationships/image" Target="../media/image7.svg"/><Relationship Id="rId5" Type="http://schemas.openxmlformats.org/officeDocument/2006/relationships/tags" Target="../tags/tag22.xml"/><Relationship Id="rId10" Type="http://schemas.openxmlformats.org/officeDocument/2006/relationships/hyperlink" Target="https://www.slido.com/support/ppi/how-to-change-the-design" TargetMode="External"/><Relationship Id="rId4" Type="http://schemas.openxmlformats.org/officeDocument/2006/relationships/tags" Target="../tags/tag21.xml"/><Relationship Id="rId9" Type="http://schemas.openxmlformats.org/officeDocument/2006/relationships/image" Target="../media/image6.sv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28.xml"/><Relationship Id="rId1" Type="http://schemas.openxmlformats.org/officeDocument/2006/relationships/slideLayout" Target="../slideLayouts/slideLayout4.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30.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29.xml"/><Relationship Id="rId1" Type="http://schemas.openxmlformats.org/officeDocument/2006/relationships/slideLayout" Target="../slideLayouts/slideLayout4.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3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43.xml.rels><?xml version="1.0" encoding="UTF-8" standalone="yes"?>
<Relationships xmlns="http://schemas.openxmlformats.org/package/2006/relationships"><Relationship Id="rId8" Type="http://schemas.openxmlformats.org/officeDocument/2006/relationships/image" Target="../media/image32.svg"/><Relationship Id="rId3" Type="http://schemas.openxmlformats.org/officeDocument/2006/relationships/tags" Target="../tags/tag25.xml"/><Relationship Id="rId7" Type="http://schemas.openxmlformats.org/officeDocument/2006/relationships/notesSlide" Target="../notesSlides/notesSlide42.xml"/><Relationship Id="rId12" Type="http://schemas.openxmlformats.org/officeDocument/2006/relationships/image" Target="../media/image7.svg"/><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slideLayout" Target="../slideLayouts/slideLayout7.xml"/><Relationship Id="rId11" Type="http://schemas.openxmlformats.org/officeDocument/2006/relationships/hyperlink" Target="https://www.slido.com/support/ppi/how-to-change-the-design" TargetMode="External"/><Relationship Id="rId5" Type="http://schemas.openxmlformats.org/officeDocument/2006/relationships/tags" Target="../tags/tag27.xml"/><Relationship Id="rId10" Type="http://schemas.openxmlformats.org/officeDocument/2006/relationships/image" Target="../media/image6.svg"/><Relationship Id="rId4" Type="http://schemas.openxmlformats.org/officeDocument/2006/relationships/tags" Target="../tags/tag26.xml"/><Relationship Id="rId9" Type="http://schemas.openxmlformats.org/officeDocument/2006/relationships/hyperlink" Target="https://www.slido.com/powerpoint-polling?utm_source=powerpoint&amp;utm_medium=placeholder-slide" TargetMode="External"/></Relationships>
</file>

<file path=ppt/slides/_rels/slide44.xml.rels><?xml version="1.0" encoding="UTF-8" standalone="yes"?>
<Relationships xmlns="http://schemas.openxmlformats.org/package/2006/relationships"><Relationship Id="rId3" Type="http://schemas.openxmlformats.org/officeDocument/2006/relationships/hyperlink" Target="https://csgjusticecenter.org/projects/criminal-justice-mental-health-learning-sites/" TargetMode="External"/><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3" Type="http://schemas.openxmlformats.org/officeDocument/2006/relationships/hyperlink" Target="https://doi.org/10.1177/10778012231200480" TargetMode="External"/><Relationship Id="rId2" Type="http://schemas.openxmlformats.org/officeDocument/2006/relationships/hyperlink" Target="https://doi.org/10.1007/s12103-025-09828-5" TargetMode="Externa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hyperlink" Target="https://www.prisonpolicy.org/" TargetMode="External"/><Relationship Id="rId2" Type="http://schemas.openxmlformats.org/officeDocument/2006/relationships/notesSlide" Target="../notesSlides/notesSlide44.xml"/><Relationship Id="rId1" Type="http://schemas.openxmlformats.org/officeDocument/2006/relationships/slideLayout" Target="../slideLayouts/slideLayout2.xml"/><Relationship Id="rId5" Type="http://schemas.openxmlformats.org/officeDocument/2006/relationships/hyperlink" Target="https://doi.org/10.1177/0093854814556880" TargetMode="External"/><Relationship Id="rId4" Type="http://schemas.openxmlformats.org/officeDocument/2006/relationships/hyperlink" Target="https://www.ptsd.va.gov/" TargetMode="External"/></Relationships>
</file>

<file path=ppt/slides/_rels/slide47.xml.rels><?xml version="1.0" encoding="UTF-8" standalone="yes"?>
<Relationships xmlns="http://schemas.openxmlformats.org/package/2006/relationships"><Relationship Id="rId3" Type="http://schemas.openxmlformats.org/officeDocument/2006/relationships/hyperlink" Target="https://doi.org/10.1186/s12889-022-13405-4" TargetMode="External"/><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normAutofit fontScale="90000"/>
          </a:bodyPr>
          <a:lstStyle/>
          <a:p>
            <a:r>
              <a:rPr lang="en-US" b="1" dirty="0">
                <a:latin typeface="Aptos" panose="020B0004020202020204" pitchFamily="34" charset="0"/>
                <a:ea typeface="Times New Roman" panose="02020603050405020304" pitchFamily="18" charset="0"/>
                <a:cs typeface="Aptos" panose="020B0004020202020204" pitchFamily="34" charset="0"/>
              </a:rPr>
              <a:t>Evidence Based Treatment to Improve Client, Staff, and Community Recovery </a:t>
            </a:r>
            <a:endParaRPr lang="en-US" dirty="0"/>
          </a:p>
        </p:txBody>
      </p:sp>
      <p:sp>
        <p:nvSpPr>
          <p:cNvPr id="4" name="Subtitle 3"/>
          <p:cNvSpPr>
            <a:spLocks noGrp="1"/>
          </p:cNvSpPr>
          <p:nvPr>
            <p:ph type="subTitle" idx="1"/>
          </p:nvPr>
        </p:nvSpPr>
        <p:spPr/>
        <p:txBody>
          <a:bodyPr/>
          <a:lstStyle/>
          <a:p>
            <a:r>
              <a:rPr lang="it-IT" dirty="0"/>
              <a:t>Rain Carei, Ph.D.</a:t>
            </a:r>
          </a:p>
          <a:p>
            <a:r>
              <a:rPr lang="it-IT" dirty="0"/>
              <a:t>Psychologist 4</a:t>
            </a:r>
          </a:p>
          <a:p>
            <a:r>
              <a:rPr lang="it-IT" dirty="0"/>
              <a:t>Washington corrections center for women </a:t>
            </a:r>
          </a:p>
        </p:txBody>
      </p:sp>
    </p:spTree>
    <p:extLst>
      <p:ext uri="{BB962C8B-B14F-4D97-AF65-F5344CB8AC3E}">
        <p14:creationId xmlns:p14="http://schemas.microsoft.com/office/powerpoint/2010/main" val="28089201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rgbClr val="1A1A1A"/>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A918389E-7A95-5E4D-03E3-1E75306EE498}"/>
              </a:ext>
              <a:ext uri="{C183D7F6-B498-43B3-948B-1728B52AA6E4}">
                <adec:decorative xmlns:adec="http://schemas.microsoft.com/office/drawing/2017/decorative" val="1"/>
              </a:ext>
            </a:extLst>
          </p:cNvPr>
          <p:cNvSpPr/>
          <p:nvPr>
            <p:custDataLst>
              <p:tags r:id="rId2"/>
            </p:custDataLst>
          </p:nvPr>
        </p:nvSpPr>
        <p:spPr>
          <a:xfrm>
            <a:off x="444577" y="1743012"/>
            <a:ext cx="2371079" cy="2371079"/>
          </a:xfrm>
          <a:prstGeom prst="rect">
            <a:avLst/>
          </a:prstGeom>
          <a:blipFill>
            <a:blip>
              <a:extLst>
                <a:ext uri="{96DAC541-7B7A-43D3-8B79-37D633B846F1}">
                  <asvg:svgBlip xmlns:asvg="http://schemas.microsoft.com/office/drawing/2016/SVG/main" r:embed="rId8"/>
                </a:ext>
              </a:extLst>
            </a:blip>
            <a:stretch>
              <a:fillRect/>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Title 18" descr="What best describes the work you do?">
            <a:extLst>
              <a:ext uri="{FF2B5EF4-FFF2-40B4-BE49-F238E27FC236}">
                <a16:creationId xmlns:a16="http://schemas.microsoft.com/office/drawing/2014/main" id="{2496EA9E-A5A3-CB12-31F0-74A195D3A7F7}"/>
              </a:ext>
            </a:extLst>
          </p:cNvPr>
          <p:cNvSpPr>
            <a:spLocks noGrp="1"/>
          </p:cNvSpPr>
          <p:nvPr>
            <p:ph type="title" idx="4294967295"/>
            <p:custDataLst>
              <p:tags r:id="rId3"/>
            </p:custDataLst>
          </p:nvPr>
        </p:nvSpPr>
        <p:spPr>
          <a:xfrm>
            <a:off x="3112040" y="1000897"/>
            <a:ext cx="8484015" cy="3855308"/>
          </a:xfrm>
          <a:prstGeom prst="rect">
            <a:avLst/>
          </a:prstGeom>
          <a:noFill/>
          <a:ln w="1270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FFFF"/>
                </a:solidFill>
                <a:effectLst/>
                <a:uLnTx/>
                <a:uFillTx/>
                <a:latin typeface="+mn-lt"/>
                <a:ea typeface="+mn-ea"/>
                <a:cs typeface="+mn-cs"/>
              </a:rPr>
              <a:t>What best describes the work you do?</a:t>
            </a:r>
          </a:p>
        </p:txBody>
      </p:sp>
      <p:sp>
        <p:nvSpPr>
          <p:cNvPr id="20" name="Rectangle 19" descr="The Slido app must be installed on every computer you’re presenting from">
            <a:extLst>
              <a:ext uri="{FF2B5EF4-FFF2-40B4-BE49-F238E27FC236}">
                <a16:creationId xmlns:a16="http://schemas.microsoft.com/office/drawing/2014/main" id="{02F9EBF6-4EF3-0D0B-6ADF-DA34FFE68754}"/>
              </a:ext>
            </a:extLst>
          </p:cNvPr>
          <p:cNvSpPr/>
          <p:nvPr>
            <p:custDataLst>
              <p:tags r:id="rId4"/>
            </p:custDataLst>
          </p:nvPr>
        </p:nvSpPr>
        <p:spPr>
          <a:xfrm>
            <a:off x="0" y="5820032"/>
            <a:ext cx="12188824" cy="1037968"/>
          </a:xfrm>
          <a:prstGeom prst="rect">
            <a:avLst/>
          </a:prstGeom>
          <a:solidFill>
            <a:srgbClr val="198038"/>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740962" tIns="259337" rIns="1852405" bIns="203765" rtlCol="0" anchor="ctr">
            <a:normAutofit fontScale="92500"/>
          </a:bodyPr>
          <a:lstStyle/>
          <a:p>
            <a:r>
              <a:rPr lang="en-US" sz="2600" dirty="0">
                <a:solidFill>
                  <a:srgbClr val="FFFFFF"/>
                </a:solidFill>
              </a:rPr>
              <a:t>The </a:t>
            </a:r>
            <a:r>
              <a:rPr lang="en-US" sz="2600" dirty="0">
                <a:solidFill>
                  <a:srgbClr val="FFFFFF"/>
                </a:solidFill>
                <a:hlinkClick r:id="rId9">
                  <a:extLst>
                    <a:ext uri="{A12FA001-AC4F-418D-AE19-62706E023703}">
                      <ahyp:hlinkClr xmlns:ahyp="http://schemas.microsoft.com/office/drawing/2018/hyperlinkcolor" val="tx"/>
                    </a:ext>
                  </a:extLst>
                </a:hlinkClick>
              </a:rPr>
              <a:t>Slido app</a:t>
            </a:r>
            <a:r>
              <a:rPr lang="en-US" sz="2600" dirty="0">
                <a:solidFill>
                  <a:srgbClr val="FFFFFF"/>
                </a:solidFill>
              </a:rPr>
              <a:t> must be installed on every computer you’re presenting from</a:t>
            </a:r>
          </a:p>
        </p:txBody>
      </p:sp>
      <p:pic>
        <p:nvPicPr>
          <p:cNvPr id="22" name="Graphic 21">
            <a:extLst>
              <a:ext uri="{FF2B5EF4-FFF2-40B4-BE49-F238E27FC236}">
                <a16:creationId xmlns:a16="http://schemas.microsoft.com/office/drawing/2014/main" id="{0F7D2F1C-640E-FB01-E1C8-11B2685D52FB}"/>
              </a:ext>
              <a:ext uri="{C183D7F6-B498-43B3-948B-1728B52AA6E4}">
                <adec:decorative xmlns:adec="http://schemas.microsoft.com/office/drawing/2017/decorative" val="1"/>
              </a:ext>
            </a:extLst>
          </p:cNvPr>
          <p:cNvPicPr>
            <a:picLocks/>
          </p:cNvPicPr>
          <p:nvPr/>
        </p:nvPicPr>
        <p:blipFill>
          <a:blip>
            <a:extLst>
              <a:ext uri="{96DAC541-7B7A-43D3-8B79-37D633B846F1}">
                <asvg:svgBlip xmlns:asvg="http://schemas.microsoft.com/office/drawing/2016/SVG/main" r:embed="rId10"/>
              </a:ext>
            </a:extLst>
          </a:blip>
          <a:stretch>
            <a:fillRect/>
          </a:stretch>
        </p:blipFill>
        <p:spPr>
          <a:xfrm>
            <a:off x="296385" y="6190824"/>
            <a:ext cx="296385" cy="296385"/>
          </a:xfrm>
          <a:prstGeom prst="rect">
            <a:avLst/>
          </a:prstGeom>
        </p:spPr>
      </p:pic>
      <p:sp>
        <p:nvSpPr>
          <p:cNvPr id="23" name="Trapezoid 22" descr="Do not edit&#10;How to change the design">
            <a:extLst>
              <a:ext uri="{FF2B5EF4-FFF2-40B4-BE49-F238E27FC236}">
                <a16:creationId xmlns:a16="http://schemas.microsoft.com/office/drawing/2014/main" id="{771F7B51-53A7-1AD3-6416-EE7A8AB08B7A}"/>
              </a:ext>
            </a:extLst>
          </p:cNvPr>
          <p:cNvSpPr/>
          <p:nvPr>
            <p:custDataLst>
              <p:tags r:id="rId5"/>
            </p:custDataLst>
          </p:nvPr>
        </p:nvSpPr>
        <p:spPr>
          <a:xfrm rot="2700000">
            <a:off x="9617865" y="514790"/>
            <a:ext cx="3334329" cy="778010"/>
          </a:xfrm>
          <a:prstGeom prst="trapezoid">
            <a:avLst>
              <a:gd name="adj" fmla="val 100000"/>
            </a:avLst>
          </a:prstGeom>
          <a:solidFill>
            <a:srgbClr val="0A3316"/>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tIns="0" bIns="0" rtlCol="0" anchor="t">
            <a:normAutofit fontScale="70000" lnSpcReduction="20000"/>
          </a:bodyPr>
          <a:lstStyle/>
          <a:p>
            <a:pPr algn="ctr"/>
            <a:r>
              <a:rPr lang="en-US" sz="2600" b="1" dirty="0">
                <a:solidFill>
                  <a:srgbClr val="42A65F"/>
                </a:solidFill>
              </a:rPr>
              <a:t>Do not edit
</a:t>
            </a:r>
            <a:r>
              <a:rPr lang="en-US" sz="2200" dirty="0">
                <a:solidFill>
                  <a:srgbClr val="42A65F"/>
                </a:solidFill>
                <a:hlinkClick r:id="rId11">
                  <a:extLst>
                    <a:ext uri="{A12FA001-AC4F-418D-AE19-62706E023703}">
                      <ahyp:hlinkClr xmlns:ahyp="http://schemas.microsoft.com/office/drawing/2018/hyperlinkcolor" val="tx"/>
                    </a:ext>
                  </a:extLst>
                </a:hlinkClick>
              </a:rPr>
              <a:t>How to change the design</a:t>
            </a:r>
            <a:endParaRPr lang="en-US" sz="2200" dirty="0">
              <a:solidFill>
                <a:srgbClr val="42A65F"/>
              </a:solidFill>
            </a:endParaRPr>
          </a:p>
        </p:txBody>
      </p:sp>
      <p:pic>
        <p:nvPicPr>
          <p:cNvPr id="25" name="Graphic 24">
            <a:extLst>
              <a:ext uri="{FF2B5EF4-FFF2-40B4-BE49-F238E27FC236}">
                <a16:creationId xmlns:a16="http://schemas.microsoft.com/office/drawing/2014/main" id="{DEBDC913-6DC0-7EBC-0F51-8425D64054E9}"/>
              </a:ext>
              <a:ext uri="{C183D7F6-B498-43B3-948B-1728B52AA6E4}">
                <adec:decorative xmlns:adec="http://schemas.microsoft.com/office/drawing/2017/decorative" val="1"/>
              </a:ext>
            </a:extLst>
          </p:cNvPr>
          <p:cNvPicPr>
            <a:picLocks/>
          </p:cNvPicPr>
          <p:nvPr/>
        </p:nvPicPr>
        <p:blipFill>
          <a:blip>
            <a:extLst>
              <a:ext uri="{96DAC541-7B7A-43D3-8B79-37D633B846F1}">
                <asvg:svgBlip xmlns:asvg="http://schemas.microsoft.com/office/drawing/2016/SVG/main" r:embed="rId12"/>
              </a:ext>
            </a:extLst>
          </a:blip>
          <a:stretch>
            <a:fillRect/>
          </a:stretch>
        </p:blipFill>
        <p:spPr>
          <a:xfrm>
            <a:off x="10743949" y="6153776"/>
            <a:ext cx="1111443" cy="370481"/>
          </a:xfrm>
          <a:prstGeom prst="rect">
            <a:avLst/>
          </a:prstGeom>
        </p:spPr>
      </p:pic>
    </p:spTree>
    <p:custDataLst>
      <p:tags r:id="rId1"/>
    </p:custDataLst>
    <p:extLst>
      <p:ext uri="{BB962C8B-B14F-4D97-AF65-F5344CB8AC3E}">
        <p14:creationId xmlns:p14="http://schemas.microsoft.com/office/powerpoint/2010/main" val="19997596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lstStyle/>
          <a:p>
            <a:r>
              <a:rPr lang="en-US" dirty="0"/>
              <a:t>Presentation Objectives</a:t>
            </a:r>
          </a:p>
        </p:txBody>
      </p:sp>
      <p:sp>
        <p:nvSpPr>
          <p:cNvPr id="14" name="Content Placeholder 13"/>
          <p:cNvSpPr>
            <a:spLocks noGrp="1"/>
          </p:cNvSpPr>
          <p:nvPr>
            <p:ph idx="1"/>
          </p:nvPr>
        </p:nvSpPr>
        <p:spPr/>
        <p:txBody>
          <a:bodyPr>
            <a:normAutofit/>
          </a:bodyPr>
          <a:lstStyle/>
          <a:p>
            <a:pPr lvl="0"/>
            <a:r>
              <a:rPr lang="en-US" sz="2800" dirty="0"/>
              <a:t>Discuss the bridge between quality indicators, service provision, client recovery, and reduction of staff burnout</a:t>
            </a:r>
          </a:p>
          <a:p>
            <a:pPr lvl="0"/>
            <a:r>
              <a:rPr lang="en-US" sz="2800" dirty="0"/>
              <a:t>Identify key steps in creating correctional health care quality indicators, including client voice and choice</a:t>
            </a:r>
          </a:p>
          <a:p>
            <a:pPr lvl="0"/>
            <a:r>
              <a:rPr lang="en-US" sz="2800" dirty="0"/>
              <a:t>Analyze positive outcomes when tailored services are provided</a:t>
            </a:r>
          </a:p>
        </p:txBody>
      </p:sp>
    </p:spTree>
    <p:extLst>
      <p:ext uri="{BB962C8B-B14F-4D97-AF65-F5344CB8AC3E}">
        <p14:creationId xmlns:p14="http://schemas.microsoft.com/office/powerpoint/2010/main" val="2139132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62D1FC-1568-294F-F36C-FB40FCB63FA7}"/>
              </a:ext>
            </a:extLst>
          </p:cNvPr>
          <p:cNvSpPr txBox="1">
            <a:spLocks noGrp="1"/>
          </p:cNvSpPr>
          <p:nvPr>
            <p:ph type="title" idx="4294967295"/>
          </p:nvPr>
        </p:nvSpPr>
        <p:spPr>
          <a:xfrm>
            <a:off x="837981" y="557936"/>
            <a:ext cx="10512862" cy="1133204"/>
          </a:xfrm>
          <a:prstGeom prst="rect">
            <a:avLst/>
          </a:prstGeom>
          <a:noFill/>
          <a:ln>
            <a:noFill/>
            <a:prstDash/>
          </a:ln>
          <a:effectLst/>
        </p:spPr>
        <p:txBody>
          <a:bodyPr rot="0" spcFirstLastPara="0" vertOverflow="overflow" horzOverflow="overflow" vert="horz" wrap="square" lIns="91416" tIns="45708" rIns="91416" bIns="45708" numCol="1" spcCol="0" rtlCol="0" fromWordArt="0" anchor="ctr" anchorCtr="0" forceAA="0" compatLnSpc="1">
            <a:prstTxWarp prst="textNoShape">
              <a:avLst/>
            </a:prstTxWarp>
            <a:normAutofit/>
          </a:body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5198" b="1" i="0" u="none" strike="noStrike" kern="1200" cap="none" spc="0" normalizeH="0" baseline="0" noProof="0" dirty="0">
                <a:ln>
                  <a:noFill/>
                </a:ln>
                <a:solidFill>
                  <a:schemeClr val="tx1"/>
                </a:solidFill>
                <a:effectLst/>
                <a:uLnTx/>
                <a:uFillTx/>
                <a:latin typeface="+mj-lt"/>
                <a:ea typeface="+mj-ea"/>
                <a:cs typeface="+mj-cs"/>
              </a:rPr>
              <a:t>Overview</a:t>
            </a:r>
          </a:p>
        </p:txBody>
      </p:sp>
      <p:graphicFrame>
        <p:nvGraphicFramePr>
          <p:cNvPr id="5" name="Content Placeholder 2" descr="Who, What, Why, How, Results, and Next steps">
            <a:extLst>
              <a:ext uri="{FF2B5EF4-FFF2-40B4-BE49-F238E27FC236}">
                <a16:creationId xmlns:a16="http://schemas.microsoft.com/office/drawing/2014/main" id="{F4421DA6-B6F3-8258-56AD-5A953CEED6A1}"/>
              </a:ext>
              <a:ext uri="{C183D7F6-B498-43B3-948B-1728B52AA6E4}">
                <adec:decorative xmlns:adec="http://schemas.microsoft.com/office/drawing/2017/decorative" val="0"/>
              </a:ext>
            </a:extLst>
          </p:cNvPr>
          <p:cNvGraphicFramePr>
            <a:graphicFrameLocks/>
          </p:cNvGraphicFramePr>
          <p:nvPr>
            <p:extLst>
              <p:ext uri="{D42A27DB-BD31-4B8C-83A1-F6EECF244321}">
                <p14:modId xmlns:p14="http://schemas.microsoft.com/office/powerpoint/2010/main" val="3851629627"/>
              </p:ext>
            </p:extLst>
          </p:nvPr>
        </p:nvGraphicFramePr>
        <p:xfrm>
          <a:off x="837981" y="1829216"/>
          <a:ext cx="10512862" cy="435141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1707297"/>
      </p:ext>
    </p:extLst>
  </p:cSld>
  <p:clrMapOvr>
    <a:masterClrMapping/>
  </p:clrMapOvr>
  <mc:AlternateContent xmlns:mc="http://schemas.openxmlformats.org/markup-compatibility/2006" xmlns:p14="http://schemas.microsoft.com/office/powerpoint/2010/main">
    <mc:Choice Requires="p14">
      <p:transition spd="slow" p14:dur="2000" advTm="62051"/>
    </mc:Choice>
    <mc:Fallback xmlns="">
      <p:transition spd="slow" advTm="62051"/>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E2384EA-A1AB-E722-4413-C69DC7F23F1B}"/>
              </a:ext>
            </a:extLst>
          </p:cNvPr>
          <p:cNvSpPr>
            <a:spLocks noGrp="1"/>
          </p:cNvSpPr>
          <p:nvPr>
            <p:ph type="title"/>
          </p:nvPr>
        </p:nvSpPr>
        <p:spPr/>
        <p:txBody>
          <a:bodyPr/>
          <a:lstStyle/>
          <a:p>
            <a:r>
              <a:rPr lang="en-US" b="1" dirty="0"/>
              <a:t>The Who </a:t>
            </a:r>
            <a:br>
              <a:rPr lang="en-US" b="1" dirty="0"/>
            </a:br>
            <a:r>
              <a:rPr lang="en-US" b="1" dirty="0"/>
              <a:t>Starting With a Story….</a:t>
            </a:r>
            <a:endParaRPr lang="en-US" dirty="0"/>
          </a:p>
        </p:txBody>
      </p:sp>
    </p:spTree>
    <p:extLst>
      <p:ext uri="{BB962C8B-B14F-4D97-AF65-F5344CB8AC3E}">
        <p14:creationId xmlns:p14="http://schemas.microsoft.com/office/powerpoint/2010/main" val="20187801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showMasterSp="0">
  <p:cSld>
    <p:bg>
      <p:bgPr>
        <a:solidFill>
          <a:srgbClr val="1A1A1A"/>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5E57937B-BD70-2FC7-46F6-BCB806B7994A}"/>
              </a:ext>
              <a:ext uri="{C183D7F6-B498-43B3-948B-1728B52AA6E4}">
                <adec:decorative xmlns:adec="http://schemas.microsoft.com/office/drawing/2017/decorative" val="1"/>
              </a:ext>
            </a:extLst>
          </p:cNvPr>
          <p:cNvSpPr/>
          <p:nvPr>
            <p:custDataLst>
              <p:tags r:id="rId2"/>
            </p:custDataLst>
          </p:nvPr>
        </p:nvSpPr>
        <p:spPr>
          <a:xfrm>
            <a:off x="444577" y="1743012"/>
            <a:ext cx="2371079" cy="2371079"/>
          </a:xfrm>
          <a:prstGeom prst="rect">
            <a:avLst/>
          </a:prstGeom>
          <a:blipFill>
            <a:blip>
              <a:extLst>
                <a:ext uri="{96DAC541-7B7A-43D3-8B79-37D633B846F1}">
                  <asvg:svgBlip xmlns:asvg="http://schemas.microsoft.com/office/drawing/2016/SVG/main" r:embed="rId8"/>
                </a:ext>
              </a:extLst>
            </a:blip>
            <a:stretch>
              <a:fillRect/>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Title 16" descr="What types of experiences do you think might contribute to women coming to prison?">
            <a:extLst>
              <a:ext uri="{FF2B5EF4-FFF2-40B4-BE49-F238E27FC236}">
                <a16:creationId xmlns:a16="http://schemas.microsoft.com/office/drawing/2014/main" id="{75BB22EC-09E1-C26B-EE91-1025D29E6BE4}"/>
              </a:ext>
            </a:extLst>
          </p:cNvPr>
          <p:cNvSpPr>
            <a:spLocks noGrp="1"/>
          </p:cNvSpPr>
          <p:nvPr>
            <p:ph type="title" idx="4294967295"/>
            <p:custDataLst>
              <p:tags r:id="rId3"/>
            </p:custDataLst>
          </p:nvPr>
        </p:nvSpPr>
        <p:spPr>
          <a:xfrm>
            <a:off x="3112040" y="1000897"/>
            <a:ext cx="8484015" cy="3855308"/>
          </a:xfrm>
          <a:prstGeom prst="rect">
            <a:avLst/>
          </a:prstGeom>
          <a:noFill/>
          <a:ln w="1270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900" b="1" i="0" u="none" strike="noStrike" kern="1200" cap="none" spc="0" normalizeH="0" baseline="0" noProof="0" dirty="0">
                <a:ln>
                  <a:noFill/>
                </a:ln>
                <a:solidFill>
                  <a:srgbClr val="FFFFFF"/>
                </a:solidFill>
                <a:effectLst/>
                <a:uLnTx/>
                <a:uFillTx/>
                <a:latin typeface="+mn-lt"/>
                <a:ea typeface="+mn-ea"/>
                <a:cs typeface="+mn-cs"/>
              </a:rPr>
              <a:t>What types of experiences do you think might contribute to women coming to prison?</a:t>
            </a:r>
          </a:p>
        </p:txBody>
      </p:sp>
      <p:sp>
        <p:nvSpPr>
          <p:cNvPr id="18" name="Rectangle 17" descr="The Slido app must be installed on every computer you’re presenting from">
            <a:extLst>
              <a:ext uri="{FF2B5EF4-FFF2-40B4-BE49-F238E27FC236}">
                <a16:creationId xmlns:a16="http://schemas.microsoft.com/office/drawing/2014/main" id="{1408F998-138F-12D9-045B-EDB3F6CCD6ED}"/>
              </a:ext>
            </a:extLst>
          </p:cNvPr>
          <p:cNvSpPr/>
          <p:nvPr>
            <p:custDataLst>
              <p:tags r:id="rId4"/>
            </p:custDataLst>
          </p:nvPr>
        </p:nvSpPr>
        <p:spPr>
          <a:xfrm>
            <a:off x="0" y="5820032"/>
            <a:ext cx="12188824" cy="1037968"/>
          </a:xfrm>
          <a:prstGeom prst="rect">
            <a:avLst/>
          </a:prstGeom>
          <a:solidFill>
            <a:srgbClr val="198038"/>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740962" tIns="259337" rIns="1852405" bIns="203765" rtlCol="0" anchor="ctr">
            <a:normAutofit fontScale="92500"/>
          </a:bodyPr>
          <a:lstStyle/>
          <a:p>
            <a:r>
              <a:rPr lang="en-US" sz="2600" dirty="0">
                <a:solidFill>
                  <a:srgbClr val="FFFFFF"/>
                </a:solidFill>
              </a:rPr>
              <a:t>The </a:t>
            </a:r>
            <a:r>
              <a:rPr lang="en-US" sz="2600" dirty="0">
                <a:solidFill>
                  <a:srgbClr val="FFFFFF"/>
                </a:solidFill>
                <a:hlinkClick r:id="rId9">
                  <a:extLst>
                    <a:ext uri="{A12FA001-AC4F-418D-AE19-62706E023703}">
                      <ahyp:hlinkClr xmlns:ahyp="http://schemas.microsoft.com/office/drawing/2018/hyperlinkcolor" val="tx"/>
                    </a:ext>
                  </a:extLst>
                </a:hlinkClick>
              </a:rPr>
              <a:t>Slido app</a:t>
            </a:r>
            <a:r>
              <a:rPr lang="en-US" sz="2600" dirty="0">
                <a:solidFill>
                  <a:srgbClr val="FFFFFF"/>
                </a:solidFill>
              </a:rPr>
              <a:t> must be installed on every computer you’re presenting from</a:t>
            </a:r>
          </a:p>
        </p:txBody>
      </p:sp>
      <p:pic>
        <p:nvPicPr>
          <p:cNvPr id="20" name="Graphic 19">
            <a:extLst>
              <a:ext uri="{FF2B5EF4-FFF2-40B4-BE49-F238E27FC236}">
                <a16:creationId xmlns:a16="http://schemas.microsoft.com/office/drawing/2014/main" id="{2EA8CC7B-8DDD-8C4B-74CA-443CFC1DBD6B}"/>
              </a:ext>
              <a:ext uri="{C183D7F6-B498-43B3-948B-1728B52AA6E4}">
                <adec:decorative xmlns:adec="http://schemas.microsoft.com/office/drawing/2017/decorative" val="1"/>
              </a:ext>
            </a:extLst>
          </p:cNvPr>
          <p:cNvPicPr>
            <a:picLocks/>
          </p:cNvPicPr>
          <p:nvPr/>
        </p:nvPicPr>
        <p:blipFill>
          <a:blip>
            <a:extLst>
              <a:ext uri="{96DAC541-7B7A-43D3-8B79-37D633B846F1}">
                <asvg:svgBlip xmlns:asvg="http://schemas.microsoft.com/office/drawing/2016/SVG/main" r:embed="rId10"/>
              </a:ext>
            </a:extLst>
          </a:blip>
          <a:stretch>
            <a:fillRect/>
          </a:stretch>
        </p:blipFill>
        <p:spPr>
          <a:xfrm>
            <a:off x="296385" y="6190824"/>
            <a:ext cx="296385" cy="296385"/>
          </a:xfrm>
          <a:prstGeom prst="rect">
            <a:avLst/>
          </a:prstGeom>
        </p:spPr>
      </p:pic>
      <p:sp>
        <p:nvSpPr>
          <p:cNvPr id="21" name="Trapezoid 20" descr="Do not edit&#10;How to change the design">
            <a:extLst>
              <a:ext uri="{FF2B5EF4-FFF2-40B4-BE49-F238E27FC236}">
                <a16:creationId xmlns:a16="http://schemas.microsoft.com/office/drawing/2014/main" id="{A85FA1CA-28D5-FFD9-F1DC-0D5ADA55EBE3}"/>
              </a:ext>
            </a:extLst>
          </p:cNvPr>
          <p:cNvSpPr/>
          <p:nvPr>
            <p:custDataLst>
              <p:tags r:id="rId5"/>
            </p:custDataLst>
          </p:nvPr>
        </p:nvSpPr>
        <p:spPr>
          <a:xfrm rot="2700000">
            <a:off x="9617865" y="514790"/>
            <a:ext cx="3334329" cy="778010"/>
          </a:xfrm>
          <a:prstGeom prst="trapezoid">
            <a:avLst>
              <a:gd name="adj" fmla="val 100000"/>
            </a:avLst>
          </a:prstGeom>
          <a:solidFill>
            <a:srgbClr val="0A3316"/>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tIns="0" bIns="0" rtlCol="0" anchor="t">
            <a:normAutofit fontScale="70000" lnSpcReduction="20000"/>
          </a:bodyPr>
          <a:lstStyle/>
          <a:p>
            <a:pPr algn="ctr"/>
            <a:r>
              <a:rPr lang="en-US" sz="2600" b="1" dirty="0">
                <a:solidFill>
                  <a:srgbClr val="42A65F"/>
                </a:solidFill>
              </a:rPr>
              <a:t>Do not edit
</a:t>
            </a:r>
            <a:r>
              <a:rPr lang="en-US" sz="2200" dirty="0">
                <a:solidFill>
                  <a:srgbClr val="42A65F"/>
                </a:solidFill>
                <a:hlinkClick r:id="rId11">
                  <a:extLst>
                    <a:ext uri="{A12FA001-AC4F-418D-AE19-62706E023703}">
                      <ahyp:hlinkClr xmlns:ahyp="http://schemas.microsoft.com/office/drawing/2018/hyperlinkcolor" val="tx"/>
                    </a:ext>
                  </a:extLst>
                </a:hlinkClick>
              </a:rPr>
              <a:t>How to change the design</a:t>
            </a:r>
            <a:endParaRPr lang="en-US" sz="2200" dirty="0">
              <a:solidFill>
                <a:srgbClr val="42A65F"/>
              </a:solidFill>
            </a:endParaRPr>
          </a:p>
        </p:txBody>
      </p:sp>
      <p:pic>
        <p:nvPicPr>
          <p:cNvPr id="23" name="Graphic 22">
            <a:extLst>
              <a:ext uri="{FF2B5EF4-FFF2-40B4-BE49-F238E27FC236}">
                <a16:creationId xmlns:a16="http://schemas.microsoft.com/office/drawing/2014/main" id="{9F83EDC1-65CE-F797-F970-9C487E5DDD5A}"/>
              </a:ext>
              <a:ext uri="{C183D7F6-B498-43B3-948B-1728B52AA6E4}">
                <adec:decorative xmlns:adec="http://schemas.microsoft.com/office/drawing/2017/decorative" val="1"/>
              </a:ext>
            </a:extLst>
          </p:cNvPr>
          <p:cNvPicPr>
            <a:picLocks/>
          </p:cNvPicPr>
          <p:nvPr/>
        </p:nvPicPr>
        <p:blipFill>
          <a:blip>
            <a:extLst>
              <a:ext uri="{96DAC541-7B7A-43D3-8B79-37D633B846F1}">
                <asvg:svgBlip xmlns:asvg="http://schemas.microsoft.com/office/drawing/2016/SVG/main" r:embed="rId12"/>
              </a:ext>
            </a:extLst>
          </a:blip>
          <a:stretch>
            <a:fillRect/>
          </a:stretch>
        </p:blipFill>
        <p:spPr>
          <a:xfrm>
            <a:off x="10743949" y="6153776"/>
            <a:ext cx="1111443" cy="370481"/>
          </a:xfrm>
          <a:prstGeom prst="rect">
            <a:avLst/>
          </a:prstGeom>
        </p:spPr>
      </p:pic>
    </p:spTree>
    <p:custDataLst>
      <p:tags r:id="rId1"/>
    </p:custDataLst>
    <p:extLst>
      <p:ext uri="{BB962C8B-B14F-4D97-AF65-F5344CB8AC3E}">
        <p14:creationId xmlns:p14="http://schemas.microsoft.com/office/powerpoint/2010/main" val="2308302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A47595-450C-39F0-9977-C1FEAC298AD6}"/>
              </a:ext>
            </a:extLst>
          </p:cNvPr>
          <p:cNvSpPr>
            <a:spLocks noGrp="1"/>
          </p:cNvSpPr>
          <p:nvPr>
            <p:ph type="title"/>
          </p:nvPr>
        </p:nvSpPr>
        <p:spPr>
          <a:xfrm>
            <a:off x="1144389" y="465073"/>
            <a:ext cx="10412537" cy="646163"/>
          </a:xfrm>
        </p:spPr>
        <p:txBody>
          <a:bodyPr vert="horz" lIns="91416" tIns="45708" rIns="91416" bIns="45708" rtlCol="0" anchor="b">
            <a:normAutofit fontScale="90000"/>
          </a:bodyPr>
          <a:lstStyle/>
          <a:p>
            <a:r>
              <a:rPr lang="en-US" sz="5598" dirty="0"/>
              <a:t>Women’s Pathway to Prison</a:t>
            </a:r>
            <a:endParaRPr lang="en-US" sz="5598" dirty="0">
              <a:ea typeface="Calibri Light"/>
              <a:cs typeface="Calibri Light"/>
            </a:endParaRPr>
          </a:p>
        </p:txBody>
      </p:sp>
      <p:graphicFrame>
        <p:nvGraphicFramePr>
          <p:cNvPr id="4" name="Diagram 3" descr="An arrow arching from the bottom left  to the top right. Three pictures at three different points on the arrow.">
            <a:extLst>
              <a:ext uri="{FF2B5EF4-FFF2-40B4-BE49-F238E27FC236}">
                <a16:creationId xmlns:a16="http://schemas.microsoft.com/office/drawing/2014/main" id="{852E5865-E03F-D989-9EF1-6738F3349813}"/>
              </a:ext>
            </a:extLst>
          </p:cNvPr>
          <p:cNvGraphicFramePr/>
          <p:nvPr>
            <p:extLst>
              <p:ext uri="{D42A27DB-BD31-4B8C-83A1-F6EECF244321}">
                <p14:modId xmlns:p14="http://schemas.microsoft.com/office/powerpoint/2010/main" val="356368241"/>
              </p:ext>
            </p:extLst>
          </p:nvPr>
        </p:nvGraphicFramePr>
        <p:xfrm>
          <a:off x="316912" y="1280719"/>
          <a:ext cx="11871907" cy="54252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Picture 4" descr="Abstract picture of a human hanging off the back of an incomplete human head">
            <a:extLst>
              <a:ext uri="{FF2B5EF4-FFF2-40B4-BE49-F238E27FC236}">
                <a16:creationId xmlns:a16="http://schemas.microsoft.com/office/drawing/2014/main" id="{CD8A5BB1-F6D4-484C-B7BC-E77360B3AAFD}"/>
              </a:ext>
            </a:extLst>
          </p:cNvPr>
          <p:cNvPicPr>
            <a:picLocks noChangeAspect="1"/>
          </p:cNvPicPr>
          <p:nvPr/>
        </p:nvPicPr>
        <p:blipFill>
          <a:blip r:embed="rId8"/>
          <a:stretch>
            <a:fillRect/>
          </a:stretch>
        </p:blipFill>
        <p:spPr>
          <a:xfrm>
            <a:off x="989012" y="3468962"/>
            <a:ext cx="1656788" cy="175076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Picture 5" descr="Abstract picture of a head created by combining pictures of wine glasses, drug syringes, and cannabis plants.">
            <a:extLst>
              <a:ext uri="{FF2B5EF4-FFF2-40B4-BE49-F238E27FC236}">
                <a16:creationId xmlns:a16="http://schemas.microsoft.com/office/drawing/2014/main" id="{29C7EF28-67FF-C176-2E39-E574750FBB35}"/>
              </a:ext>
            </a:extLst>
          </p:cNvPr>
          <p:cNvPicPr>
            <a:picLocks noChangeAspect="1"/>
          </p:cNvPicPr>
          <p:nvPr/>
        </p:nvPicPr>
        <p:blipFill>
          <a:blip r:embed="rId9"/>
          <a:stretch>
            <a:fillRect/>
          </a:stretch>
        </p:blipFill>
        <p:spPr>
          <a:xfrm>
            <a:off x="3046412" y="1859937"/>
            <a:ext cx="1656788" cy="160902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3" name="Picture 12" descr="Picture of a pie graph showing where incarcerated women are held in the United States.">
            <a:extLst>
              <a:ext uri="{FF2B5EF4-FFF2-40B4-BE49-F238E27FC236}">
                <a16:creationId xmlns:a16="http://schemas.microsoft.com/office/drawing/2014/main" id="{6F7FFCCF-85B6-C3F7-2D62-0689C5453E7A}"/>
              </a:ext>
            </a:extLst>
          </p:cNvPr>
          <p:cNvPicPr>
            <a:picLocks noChangeAspect="1"/>
          </p:cNvPicPr>
          <p:nvPr/>
        </p:nvPicPr>
        <p:blipFill>
          <a:blip r:embed="rId10">
            <a:extLst>
              <a:ext uri="{28A0092B-C50C-407E-A947-70E740481C1C}">
                <a14:useLocalDpi xmlns:a14="http://schemas.microsoft.com/office/drawing/2010/main" val="0"/>
              </a:ext>
            </a:extLst>
          </a:blip>
          <a:srcRect l="11083" r="11083"/>
          <a:stretch/>
        </p:blipFill>
        <p:spPr>
          <a:xfrm>
            <a:off x="5774274" y="1127625"/>
            <a:ext cx="1781157" cy="129073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9" name="TextBox 8">
            <a:extLst>
              <a:ext uri="{FF2B5EF4-FFF2-40B4-BE49-F238E27FC236}">
                <a16:creationId xmlns:a16="http://schemas.microsoft.com/office/drawing/2014/main" id="{1360416A-32BB-FDEE-F380-FD1172E976B4}"/>
              </a:ext>
            </a:extLst>
          </p:cNvPr>
          <p:cNvSpPr txBox="1"/>
          <p:nvPr/>
        </p:nvSpPr>
        <p:spPr>
          <a:xfrm>
            <a:off x="9141618" y="6137629"/>
            <a:ext cx="6094413" cy="646163"/>
          </a:xfrm>
          <a:prstGeom prst="rect">
            <a:avLst/>
          </a:prstGeom>
          <a:noFill/>
        </p:spPr>
        <p:txBody>
          <a:bodyPr wrap="square" lIns="91416" tIns="45708" rIns="91416" bIns="45708" anchor="t">
            <a:spAutoFit/>
          </a:bodyPr>
          <a:lstStyle/>
          <a:p>
            <a:pPr defTabSz="914126">
              <a:defRPr/>
            </a:pPr>
            <a:r>
              <a:rPr lang="en-US" sz="1799" dirty="0">
                <a:latin typeface="Calisto MT" panose="02040603050505030304"/>
              </a:rPr>
              <a:t>*Karlsson &amp; Zielinski, 2018</a:t>
            </a:r>
          </a:p>
          <a:p>
            <a:pPr defTabSz="914126">
              <a:defRPr/>
            </a:pPr>
            <a:r>
              <a:rPr lang="en-US" sz="1799" dirty="0">
                <a:latin typeface="Calisto MT" panose="02040603050505030304"/>
              </a:rPr>
              <a:t>**Staton et al, 2023</a:t>
            </a:r>
          </a:p>
        </p:txBody>
      </p:sp>
    </p:spTree>
    <p:extLst>
      <p:ext uri="{BB962C8B-B14F-4D97-AF65-F5344CB8AC3E}">
        <p14:creationId xmlns:p14="http://schemas.microsoft.com/office/powerpoint/2010/main" val="19012597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A47595-450C-39F0-9977-C1FEAC298AD6}"/>
              </a:ext>
            </a:extLst>
          </p:cNvPr>
          <p:cNvSpPr>
            <a:spLocks noGrp="1"/>
          </p:cNvSpPr>
          <p:nvPr>
            <p:ph type="title"/>
          </p:nvPr>
        </p:nvSpPr>
        <p:spPr>
          <a:xfrm>
            <a:off x="1144389" y="465073"/>
            <a:ext cx="10412537" cy="646163"/>
          </a:xfrm>
        </p:spPr>
        <p:txBody>
          <a:bodyPr vert="horz" lIns="91416" tIns="45708" rIns="91416" bIns="45708" rtlCol="0" anchor="b">
            <a:normAutofit fontScale="90000"/>
          </a:bodyPr>
          <a:lstStyle/>
          <a:p>
            <a:r>
              <a:rPr lang="en-US" sz="5598" dirty="0"/>
              <a:t>Women’s Pathway Through Prison</a:t>
            </a:r>
            <a:endParaRPr lang="en-US" sz="5598" dirty="0">
              <a:ea typeface="Calibri Light"/>
              <a:cs typeface="Calibri Light"/>
            </a:endParaRPr>
          </a:p>
        </p:txBody>
      </p:sp>
      <p:graphicFrame>
        <p:nvGraphicFramePr>
          <p:cNvPr id="4" name="Diagram 3" descr="Arrow going from bottom left to top right with three small pictures at three points along the arrow. ">
            <a:extLst>
              <a:ext uri="{FF2B5EF4-FFF2-40B4-BE49-F238E27FC236}">
                <a16:creationId xmlns:a16="http://schemas.microsoft.com/office/drawing/2014/main" id="{852E5865-E03F-D989-9EF1-6738F3349813}"/>
              </a:ext>
            </a:extLst>
          </p:cNvPr>
          <p:cNvGraphicFramePr/>
          <p:nvPr>
            <p:extLst>
              <p:ext uri="{D42A27DB-BD31-4B8C-83A1-F6EECF244321}">
                <p14:modId xmlns:p14="http://schemas.microsoft.com/office/powerpoint/2010/main" val="2369583053"/>
              </p:ext>
            </p:extLst>
          </p:nvPr>
        </p:nvGraphicFramePr>
        <p:xfrm>
          <a:off x="316912" y="1280719"/>
          <a:ext cx="11871907" cy="54252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0" name="Picture 9" descr="Graph showing lifetime experience of trauma of incarcerted women. Left vertical access is percentage. Bottom horizontal access is years, ranging from 2015-2025.">
            <a:extLst>
              <a:ext uri="{FF2B5EF4-FFF2-40B4-BE49-F238E27FC236}">
                <a16:creationId xmlns:a16="http://schemas.microsoft.com/office/drawing/2014/main" id="{DA78EAF1-7A3C-ADF7-FC90-CC11B83050A6}"/>
              </a:ext>
            </a:extLst>
          </p:cNvPr>
          <p:cNvPicPr>
            <a:picLocks noChangeAspect="1"/>
          </p:cNvPicPr>
          <p:nvPr/>
        </p:nvPicPr>
        <p:blipFill>
          <a:blip r:embed="rId8"/>
          <a:stretch>
            <a:fillRect/>
          </a:stretch>
        </p:blipFill>
        <p:spPr>
          <a:xfrm>
            <a:off x="684212" y="3048000"/>
            <a:ext cx="2931170" cy="1676400"/>
          </a:xfrm>
          <a:prstGeom prst="rect">
            <a:avLst/>
          </a:prstGeom>
        </p:spPr>
      </p:pic>
      <p:pic>
        <p:nvPicPr>
          <p:cNvPr id="12" name="Picture 11" descr="Graphics showing different types of self harm such as cutting, piercing, hitting, burning, picking">
            <a:extLst>
              <a:ext uri="{FF2B5EF4-FFF2-40B4-BE49-F238E27FC236}">
                <a16:creationId xmlns:a16="http://schemas.microsoft.com/office/drawing/2014/main" id="{8B54DCB8-1752-4FE8-0F0C-39D1B93E0575}"/>
              </a:ext>
            </a:extLst>
          </p:cNvPr>
          <p:cNvPicPr>
            <a:picLocks noChangeAspect="1"/>
          </p:cNvPicPr>
          <p:nvPr/>
        </p:nvPicPr>
        <p:blipFill>
          <a:blip r:embed="rId9"/>
          <a:stretch>
            <a:fillRect/>
          </a:stretch>
        </p:blipFill>
        <p:spPr>
          <a:xfrm>
            <a:off x="4037012" y="1600200"/>
            <a:ext cx="2828101" cy="1205579"/>
          </a:xfrm>
          <a:prstGeom prst="rect">
            <a:avLst/>
          </a:prstGeom>
        </p:spPr>
      </p:pic>
      <p:pic>
        <p:nvPicPr>
          <p:cNvPr id="14" name="Picture 13" descr="Graphic showing the front of the WAC Handbook that includes infraction codes.">
            <a:extLst>
              <a:ext uri="{FF2B5EF4-FFF2-40B4-BE49-F238E27FC236}">
                <a16:creationId xmlns:a16="http://schemas.microsoft.com/office/drawing/2014/main" id="{206F53D5-665B-916F-33E0-7A73A13DCC46}"/>
              </a:ext>
            </a:extLst>
          </p:cNvPr>
          <p:cNvPicPr>
            <a:picLocks noChangeAspect="1"/>
          </p:cNvPicPr>
          <p:nvPr/>
        </p:nvPicPr>
        <p:blipFill>
          <a:blip r:embed="rId10"/>
          <a:stretch>
            <a:fillRect/>
          </a:stretch>
        </p:blipFill>
        <p:spPr>
          <a:xfrm>
            <a:off x="7694612" y="4120887"/>
            <a:ext cx="1713046" cy="2272040"/>
          </a:xfrm>
          <a:prstGeom prst="rect">
            <a:avLst/>
          </a:prstGeom>
        </p:spPr>
      </p:pic>
    </p:spTree>
    <p:extLst>
      <p:ext uri="{BB962C8B-B14F-4D97-AF65-F5344CB8AC3E}">
        <p14:creationId xmlns:p14="http://schemas.microsoft.com/office/powerpoint/2010/main" val="12443517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B7498C6-8EF4-4D6B-7B0F-696BB9D066EA}"/>
              </a:ext>
            </a:extLst>
          </p:cNvPr>
          <p:cNvSpPr>
            <a:spLocks noGrp="1"/>
          </p:cNvSpPr>
          <p:nvPr>
            <p:ph type="title"/>
          </p:nvPr>
        </p:nvSpPr>
        <p:spPr>
          <a:xfrm>
            <a:off x="1260401" y="381000"/>
            <a:ext cx="9406013" cy="1371600"/>
          </a:xfrm>
        </p:spPr>
        <p:txBody>
          <a:bodyPr/>
          <a:lstStyle/>
          <a:p>
            <a:pPr algn="ctr"/>
            <a:r>
              <a:rPr lang="en-US" dirty="0"/>
              <a:t>Impact of untreated trauma and substance use on women and staff</a:t>
            </a:r>
          </a:p>
        </p:txBody>
      </p:sp>
      <p:pic>
        <p:nvPicPr>
          <p:cNvPr id="7" name="Content Placeholder 6" descr="Line graph. Horizontal axis includes diagnoses from left to right. Vertical axis is the number of crises by diagnosis. Line on graph spikes over the diagnosis of PTSD and again over opioid dependence and amphetamine dependence diagnoses. ">
            <a:extLst>
              <a:ext uri="{FF2B5EF4-FFF2-40B4-BE49-F238E27FC236}">
                <a16:creationId xmlns:a16="http://schemas.microsoft.com/office/drawing/2014/main" id="{92A9A82A-E77C-BE0B-B010-E921812D0B8D}"/>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bwMode="auto">
          <a:xfrm>
            <a:off x="1260401" y="2514600"/>
            <a:ext cx="9553392" cy="3452629"/>
          </a:xfrm>
          <a:prstGeom prst="rect">
            <a:avLst/>
          </a:prstGeom>
          <a:noFill/>
        </p:spPr>
      </p:pic>
      <p:sp>
        <p:nvSpPr>
          <p:cNvPr id="2" name="TextBox 1">
            <a:extLst>
              <a:ext uri="{FF2B5EF4-FFF2-40B4-BE49-F238E27FC236}">
                <a16:creationId xmlns:a16="http://schemas.microsoft.com/office/drawing/2014/main" id="{71DA91F7-7912-B925-8F4F-CFC7B95EE35D}"/>
              </a:ext>
            </a:extLst>
          </p:cNvPr>
          <p:cNvSpPr txBox="1"/>
          <p:nvPr/>
        </p:nvSpPr>
        <p:spPr>
          <a:xfrm>
            <a:off x="1360893" y="5658854"/>
            <a:ext cx="3734850" cy="276999"/>
          </a:xfrm>
          <a:prstGeom prst="rect">
            <a:avLst/>
          </a:prstGeom>
          <a:noFill/>
        </p:spPr>
        <p:txBody>
          <a:bodyPr wrap="square" rtlCol="0">
            <a:spAutoFit/>
          </a:bodyPr>
          <a:lstStyle/>
          <a:p>
            <a:r>
              <a:rPr lang="en-US" sz="1200" dirty="0">
                <a:solidFill>
                  <a:schemeClr val="bg1">
                    <a:lumMod val="50000"/>
                    <a:lumOff val="50000"/>
                  </a:schemeClr>
                </a:solidFill>
                <a:latin typeface="Arial" panose="020B0604020202020204" pitchFamily="34" charset="0"/>
                <a:cs typeface="Arial" panose="020B0604020202020204" pitchFamily="34" charset="0"/>
              </a:rPr>
              <a:t>WCCW, 2022-2026, Operational Data</a:t>
            </a:r>
          </a:p>
        </p:txBody>
      </p:sp>
    </p:spTree>
    <p:extLst>
      <p:ext uri="{BB962C8B-B14F-4D97-AF65-F5344CB8AC3E}">
        <p14:creationId xmlns:p14="http://schemas.microsoft.com/office/powerpoint/2010/main" val="7997083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94655E6-ED28-21D2-EF30-2D9C1B8BD654}"/>
              </a:ext>
            </a:extLst>
          </p:cNvPr>
          <p:cNvSpPr>
            <a:spLocks noGrp="1"/>
          </p:cNvSpPr>
          <p:nvPr>
            <p:ph type="title"/>
          </p:nvPr>
        </p:nvSpPr>
        <p:spPr/>
        <p:txBody>
          <a:bodyPr vert="horz" lIns="91416" tIns="45708" rIns="91416" bIns="45708" rtlCol="0" anchor="b">
            <a:normAutofit/>
          </a:bodyPr>
          <a:lstStyle/>
          <a:p>
            <a:r>
              <a:rPr lang="en-US" b="1" dirty="0"/>
              <a:t>The Why</a:t>
            </a:r>
          </a:p>
        </p:txBody>
      </p:sp>
      <p:sp>
        <p:nvSpPr>
          <p:cNvPr id="2" name="Text Placeholder 1">
            <a:extLst>
              <a:ext uri="{FF2B5EF4-FFF2-40B4-BE49-F238E27FC236}">
                <a16:creationId xmlns:a16="http://schemas.microsoft.com/office/drawing/2014/main" id="{F96D9A2C-A7E9-3D89-30CC-50562E5E102C}"/>
              </a:ext>
            </a:extLst>
          </p:cNvPr>
          <p:cNvSpPr>
            <a:spLocks noGrp="1"/>
          </p:cNvSpPr>
          <p:nvPr>
            <p:ph type="body" idx="1"/>
          </p:nvPr>
        </p:nvSpPr>
        <p:spPr/>
        <p:txBody>
          <a:bodyPr/>
          <a:lstStyle/>
          <a:p>
            <a:r>
              <a:rPr lang="en-US" b="1" dirty="0"/>
              <a:t>Evidence Based Care and Measurement</a:t>
            </a:r>
            <a:endParaRPr lang="en-US" dirty="0"/>
          </a:p>
        </p:txBody>
      </p:sp>
    </p:spTree>
    <p:extLst>
      <p:ext uri="{BB962C8B-B14F-4D97-AF65-F5344CB8AC3E}">
        <p14:creationId xmlns:p14="http://schemas.microsoft.com/office/powerpoint/2010/main" val="4211370550"/>
      </p:ext>
    </p:extLst>
  </p:cSld>
  <p:clrMapOvr>
    <a:masterClrMapping/>
  </p:clrMapOvr>
  <mc:AlternateContent xmlns:mc="http://schemas.openxmlformats.org/markup-compatibility/2006" xmlns:p14="http://schemas.microsoft.com/office/powerpoint/2010/main">
    <mc:Choice Requires="p14">
      <p:transition spd="slow" p14:dur="2000" advTm="17856"/>
    </mc:Choice>
    <mc:Fallback xmlns="">
      <p:transition spd="slow" advTm="1785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89B461-96AC-5742-3CEA-928482065BB3}"/>
              </a:ext>
            </a:extLst>
          </p:cNvPr>
          <p:cNvSpPr>
            <a:spLocks noGrp="1"/>
          </p:cNvSpPr>
          <p:nvPr>
            <p:ph type="title"/>
          </p:nvPr>
        </p:nvSpPr>
        <p:spPr>
          <a:xfrm>
            <a:off x="1522413" y="381000"/>
            <a:ext cx="9144001" cy="1143000"/>
          </a:xfrm>
        </p:spPr>
        <p:txBody>
          <a:bodyPr anchor="b">
            <a:normAutofit/>
          </a:bodyPr>
          <a:lstStyle/>
          <a:p>
            <a:r>
              <a:rPr lang="en-US" dirty="0"/>
              <a:t>...</a:t>
            </a:r>
            <a:r>
              <a:rPr lang="en-US" b="1" dirty="0"/>
              <a:t>because of global public health policy</a:t>
            </a:r>
            <a:r>
              <a:rPr lang="en-US" dirty="0"/>
              <a:t> </a:t>
            </a:r>
          </a:p>
        </p:txBody>
      </p:sp>
      <p:sp>
        <p:nvSpPr>
          <p:cNvPr id="18" name="Content Placeholder 2">
            <a:extLst>
              <a:ext uri="{FF2B5EF4-FFF2-40B4-BE49-F238E27FC236}">
                <a16:creationId xmlns:a16="http://schemas.microsoft.com/office/drawing/2014/main" id="{E92B2E2F-EC60-3EB4-85AA-4A92C478F63E}"/>
              </a:ext>
            </a:extLst>
          </p:cNvPr>
          <p:cNvSpPr>
            <a:spLocks noGrp="1"/>
          </p:cNvSpPr>
          <p:nvPr>
            <p:ph sz="half" idx="2"/>
          </p:nvPr>
        </p:nvSpPr>
        <p:spPr>
          <a:xfrm>
            <a:off x="836613" y="1905000"/>
            <a:ext cx="10668000" cy="4419599"/>
          </a:xfrm>
        </p:spPr>
        <p:txBody>
          <a:bodyPr vert="horz" lIns="91416" tIns="45708" rIns="91416" bIns="45708" rtlCol="0">
            <a:noAutofit/>
          </a:bodyPr>
          <a:lstStyle/>
          <a:p>
            <a:r>
              <a:rPr lang="en-US" sz="2800" dirty="0"/>
              <a:t>Reducing health inequalities is a fundamental principle of global public health policies (Stürup-Toft et al., 2018). </a:t>
            </a:r>
          </a:p>
          <a:p>
            <a:r>
              <a:rPr lang="en-US" sz="2800" dirty="0"/>
              <a:t>Statutory responsibilities towards the human rights of prisoners are outlined in the United Nations’ Standard Minimum Rules for Treatment of Prisoners (known as the Nelson Mandela Rules).People living in prison ‘should enjoy the same standards of health care that are available in the community’ (Rule 24.1)</a:t>
            </a:r>
          </a:p>
          <a:p>
            <a:r>
              <a:rPr lang="en-US" sz="2800" dirty="0"/>
              <a:t>Prison healthcare services are responsible for ‘evaluating, promoting, protecting and improving’ the health of incarcerated people (Rule 25.1) (United Nations General Assembly, 2015).</a:t>
            </a:r>
          </a:p>
        </p:txBody>
      </p:sp>
    </p:spTree>
    <p:extLst>
      <p:ext uri="{BB962C8B-B14F-4D97-AF65-F5344CB8AC3E}">
        <p14:creationId xmlns:p14="http://schemas.microsoft.com/office/powerpoint/2010/main" val="331172815"/>
      </p:ext>
    </p:extLst>
  </p:cSld>
  <p:clrMapOvr>
    <a:masterClrMapping/>
  </p:clrMapOvr>
  <mc:AlternateContent xmlns:mc="http://schemas.openxmlformats.org/markup-compatibility/2006" xmlns:p14="http://schemas.microsoft.com/office/powerpoint/2010/main">
    <mc:Choice Requires="p14">
      <p:transition spd="slow" p14:dur="2000" advTm="30597"/>
    </mc:Choice>
    <mc:Fallback xmlns="">
      <p:transition spd="slow" advTm="30597"/>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AFFE58-F505-BCF4-E2C1-2667D0674299}"/>
              </a:ext>
            </a:extLst>
          </p:cNvPr>
          <p:cNvSpPr>
            <a:spLocks noGrp="1"/>
          </p:cNvSpPr>
          <p:nvPr>
            <p:ph type="title"/>
          </p:nvPr>
        </p:nvSpPr>
        <p:spPr>
          <a:xfrm>
            <a:off x="709821" y="742092"/>
            <a:ext cx="10610196" cy="640433"/>
          </a:xfrm>
        </p:spPr>
        <p:txBody>
          <a:bodyPr vert="horz" lIns="91416" tIns="45708" rIns="91416" bIns="45708" rtlCol="0" anchor="b">
            <a:normAutofit fontScale="90000"/>
          </a:bodyPr>
          <a:lstStyle/>
          <a:p>
            <a:r>
              <a:rPr lang="en-US" sz="3199" b="1" dirty="0"/>
              <a:t>...because untreated trauma and untreated SUD links to recidivism</a:t>
            </a:r>
          </a:p>
        </p:txBody>
      </p:sp>
      <p:pic>
        <p:nvPicPr>
          <p:cNvPr id="5" name="Content Placeholder 4" descr="Two bar graphs. &#10;Vertical axis: First bar graph has a vertical access labeled &quot;probabilty of any new arrest.&quot; Second bar graph has a vertical access labeled &quot;probability of new felony arrest.&quot; Horizontal axis: Both bar graphs have teh following horizontal labels: no diagnosis, SUD only, PTSD only, and comorbid PTSD and SUD. Both graphs have the higheset bars over &quot;SUD only,&quot; &quot;PTSD only,&quot; and &quot;comorbid SUD/PTSD,&quot; and a lower bar over &quot;neither diagnosis.&quot;">
            <a:extLst>
              <a:ext uri="{FF2B5EF4-FFF2-40B4-BE49-F238E27FC236}">
                <a16:creationId xmlns:a16="http://schemas.microsoft.com/office/drawing/2014/main" id="{A77D1A8E-F00C-61E0-4165-ADAF11059FFE}"/>
              </a:ext>
            </a:extLst>
          </p:cNvPr>
          <p:cNvPicPr>
            <a:picLocks noGrp="1" noChangeAspect="1"/>
          </p:cNvPicPr>
          <p:nvPr>
            <p:ph idx="1"/>
          </p:nvPr>
        </p:nvPicPr>
        <p:blipFill>
          <a:blip r:embed="rId3"/>
          <a:srcRect l="-4653" t="-16622" r="629"/>
          <a:stretch/>
        </p:blipFill>
        <p:spPr>
          <a:xfrm>
            <a:off x="975028" y="1251923"/>
            <a:ext cx="9836680" cy="4610052"/>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143298646"/>
      </p:ext>
    </p:extLst>
  </p:cSld>
  <p:clrMapOvr>
    <a:masterClrMapping/>
  </p:clrMapOvr>
  <mc:AlternateContent xmlns:mc="http://schemas.openxmlformats.org/markup-compatibility/2006" xmlns:p14="http://schemas.microsoft.com/office/powerpoint/2010/main">
    <mc:Choice Requires="p14">
      <p:transition spd="slow" p14:dur="2000" advTm="44710"/>
    </mc:Choice>
    <mc:Fallback xmlns="">
      <p:transition spd="slow" advTm="4471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065FBE-60E2-BE2E-F47C-F918779D3D78}"/>
              </a:ext>
            </a:extLst>
          </p:cNvPr>
          <p:cNvSpPr>
            <a:spLocks noGrp="1"/>
          </p:cNvSpPr>
          <p:nvPr>
            <p:ph type="title"/>
          </p:nvPr>
        </p:nvSpPr>
        <p:spPr>
          <a:xfrm>
            <a:off x="837981" y="365924"/>
            <a:ext cx="10512862" cy="866549"/>
          </a:xfrm>
        </p:spPr>
        <p:txBody>
          <a:bodyPr>
            <a:normAutofit/>
          </a:bodyPr>
          <a:lstStyle/>
          <a:p>
            <a:r>
              <a:rPr lang="en-US" dirty="0"/>
              <a:t>…because of client voice and choice</a:t>
            </a:r>
          </a:p>
        </p:txBody>
      </p:sp>
      <p:sp>
        <p:nvSpPr>
          <p:cNvPr id="3" name="Content Placeholder 2">
            <a:extLst>
              <a:ext uri="{FF2B5EF4-FFF2-40B4-BE49-F238E27FC236}">
                <a16:creationId xmlns:a16="http://schemas.microsoft.com/office/drawing/2014/main" id="{069AF7D0-D182-B894-3D2E-354D6E3B4531}"/>
              </a:ext>
            </a:extLst>
          </p:cNvPr>
          <p:cNvSpPr>
            <a:spLocks noGrp="1"/>
          </p:cNvSpPr>
          <p:nvPr>
            <p:ph idx="1"/>
          </p:nvPr>
        </p:nvSpPr>
        <p:spPr>
          <a:xfrm>
            <a:off x="837981" y="1473710"/>
            <a:ext cx="10512862" cy="4702538"/>
          </a:xfrm>
        </p:spPr>
        <p:txBody>
          <a:bodyPr>
            <a:normAutofit/>
          </a:bodyPr>
          <a:lstStyle/>
          <a:p>
            <a:r>
              <a:rPr lang="en-US" sz="2800" dirty="0"/>
              <a:t>97% of incarcerated women want access to trauma treatment (Fradley et al, 2023)</a:t>
            </a:r>
          </a:p>
          <a:p>
            <a:r>
              <a:rPr lang="en-US" sz="2800" dirty="0"/>
              <a:t>Women who had the opportunity to participate in trauma focused programs requested they be more readily available (Gajewski-Nemes and Messina, 2021)</a:t>
            </a:r>
          </a:p>
          <a:p>
            <a:r>
              <a:rPr lang="en-US" sz="2800" dirty="0"/>
              <a:t>Fradley et al (2023) study said they felt prison was an acceptable place to get treatment (63%). </a:t>
            </a:r>
          </a:p>
          <a:p>
            <a:pPr marL="0" indent="0">
              <a:buNone/>
            </a:pPr>
            <a:endParaRPr lang="en-US" dirty="0"/>
          </a:p>
        </p:txBody>
      </p:sp>
    </p:spTree>
    <p:extLst>
      <p:ext uri="{BB962C8B-B14F-4D97-AF65-F5344CB8AC3E}">
        <p14:creationId xmlns:p14="http://schemas.microsoft.com/office/powerpoint/2010/main" val="10688200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2E39B4-60B7-B676-A12D-8DFA895C5957}"/>
              </a:ext>
            </a:extLst>
          </p:cNvPr>
          <p:cNvSpPr>
            <a:spLocks noGrp="1"/>
          </p:cNvSpPr>
          <p:nvPr>
            <p:ph type="title"/>
          </p:nvPr>
        </p:nvSpPr>
        <p:spPr>
          <a:xfrm>
            <a:off x="841645" y="969932"/>
            <a:ext cx="10281967" cy="929750"/>
          </a:xfrm>
        </p:spPr>
        <p:txBody>
          <a:bodyPr anchor="b">
            <a:normAutofit/>
          </a:bodyPr>
          <a:lstStyle/>
          <a:p>
            <a:r>
              <a:rPr lang="en-US" sz="2800" b="1" dirty="0">
                <a:cs typeface="Calibri Light"/>
              </a:rPr>
              <a:t>...because empathy and attunement nourishes and sustains clinicians.</a:t>
            </a:r>
          </a:p>
        </p:txBody>
      </p:sp>
      <p:graphicFrame>
        <p:nvGraphicFramePr>
          <p:cNvPr id="77" name="Content Placeholder 2">
            <a:extLst>
              <a:ext uri="{FF2B5EF4-FFF2-40B4-BE49-F238E27FC236}">
                <a16:creationId xmlns:a16="http://schemas.microsoft.com/office/drawing/2014/main" id="{D29EDB36-9573-AFAA-E6F4-AF818BDB66EF}"/>
              </a:ext>
              <a:ext uri="{C183D7F6-B498-43B3-948B-1728B52AA6E4}">
                <adec:decorative xmlns:adec="http://schemas.microsoft.com/office/drawing/2017/decorative" val="0"/>
              </a:ext>
            </a:extLst>
          </p:cNvPr>
          <p:cNvGraphicFramePr>
            <a:graphicFrameLocks noGrp="1"/>
          </p:cNvGraphicFramePr>
          <p:nvPr>
            <p:ph idx="1"/>
            <p:extLst>
              <p:ext uri="{D42A27DB-BD31-4B8C-83A1-F6EECF244321}">
                <p14:modId xmlns:p14="http://schemas.microsoft.com/office/powerpoint/2010/main" val="1793542066"/>
              </p:ext>
            </p:extLst>
          </p:nvPr>
        </p:nvGraphicFramePr>
        <p:xfrm>
          <a:off x="824438" y="2038685"/>
          <a:ext cx="10451574" cy="420971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940151"/>
      </p:ext>
    </p:extLst>
  </p:cSld>
  <p:clrMapOvr>
    <a:masterClrMapping/>
  </p:clrMapOvr>
  <mc:AlternateContent xmlns:mc="http://schemas.openxmlformats.org/markup-compatibility/2006" xmlns:p14="http://schemas.microsoft.com/office/powerpoint/2010/main">
    <mc:Choice Requires="p14">
      <p:transition spd="slow" p14:dur="2000" advTm="108520"/>
    </mc:Choice>
    <mc:Fallback xmlns="">
      <p:transition spd="slow" advTm="10852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02DA45-EF21-2A6F-1646-140BB94B4D15}"/>
              </a:ext>
            </a:extLst>
          </p:cNvPr>
          <p:cNvSpPr>
            <a:spLocks noGrp="1"/>
          </p:cNvSpPr>
          <p:nvPr>
            <p:ph type="title"/>
          </p:nvPr>
        </p:nvSpPr>
        <p:spPr/>
        <p:txBody>
          <a:bodyPr/>
          <a:lstStyle/>
          <a:p>
            <a:r>
              <a:rPr lang="en-US" dirty="0"/>
              <a:t>The What</a:t>
            </a:r>
          </a:p>
        </p:txBody>
      </p:sp>
      <p:sp>
        <p:nvSpPr>
          <p:cNvPr id="3" name="Text Placeholder 2">
            <a:extLst>
              <a:ext uri="{FF2B5EF4-FFF2-40B4-BE49-F238E27FC236}">
                <a16:creationId xmlns:a16="http://schemas.microsoft.com/office/drawing/2014/main" id="{BFCFE325-485A-D6C1-EA61-B59724AAED62}"/>
              </a:ext>
            </a:extLst>
          </p:cNvPr>
          <p:cNvSpPr>
            <a:spLocks noGrp="1"/>
          </p:cNvSpPr>
          <p:nvPr>
            <p:ph type="body" idx="1"/>
          </p:nvPr>
        </p:nvSpPr>
        <p:spPr/>
        <p:txBody>
          <a:bodyPr/>
          <a:lstStyle/>
          <a:p>
            <a:r>
              <a:rPr lang="en-US" dirty="0"/>
              <a:t>Evidence Based Treatment and quality indicators</a:t>
            </a:r>
          </a:p>
        </p:txBody>
      </p:sp>
    </p:spTree>
    <p:extLst>
      <p:ext uri="{BB962C8B-B14F-4D97-AF65-F5344CB8AC3E}">
        <p14:creationId xmlns:p14="http://schemas.microsoft.com/office/powerpoint/2010/main" val="19800466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267899-718A-5FF9-407B-92992D0906E3}"/>
              </a:ext>
            </a:extLst>
          </p:cNvPr>
          <p:cNvSpPr>
            <a:spLocks noGrp="1"/>
          </p:cNvSpPr>
          <p:nvPr>
            <p:ph type="title"/>
          </p:nvPr>
        </p:nvSpPr>
        <p:spPr>
          <a:xfrm>
            <a:off x="1055604" y="1905000"/>
            <a:ext cx="3596607" cy="2667000"/>
          </a:xfrm>
        </p:spPr>
        <p:txBody>
          <a:bodyPr vert="horz" lIns="91440" tIns="45720" rIns="91440" bIns="45720" rtlCol="0" anchor="b">
            <a:normAutofit/>
          </a:bodyPr>
          <a:lstStyle/>
          <a:p>
            <a:r>
              <a:rPr lang="en-US" dirty="0"/>
              <a:t>Therapy is the most effective treatment for PTSD</a:t>
            </a:r>
          </a:p>
        </p:txBody>
      </p:sp>
      <p:sp>
        <p:nvSpPr>
          <p:cNvPr id="7" name="TextBox 6">
            <a:extLst>
              <a:ext uri="{FF2B5EF4-FFF2-40B4-BE49-F238E27FC236}">
                <a16:creationId xmlns:a16="http://schemas.microsoft.com/office/drawing/2014/main" id="{DBC17B0C-54DE-2D44-678B-A8BF21AF4A27}"/>
              </a:ext>
            </a:extLst>
          </p:cNvPr>
          <p:cNvSpPr txBox="1"/>
          <p:nvPr/>
        </p:nvSpPr>
        <p:spPr>
          <a:xfrm>
            <a:off x="1065213" y="4648200"/>
            <a:ext cx="3581399" cy="1371600"/>
          </a:xfrm>
          <a:prstGeom prst="rect">
            <a:avLst/>
          </a:prstGeom>
        </p:spPr>
        <p:txBody>
          <a:bodyPr vert="horz" lIns="91440" tIns="45720" rIns="91440" bIns="45720" rtlCol="0">
            <a:normAutofit/>
          </a:bodyPr>
          <a:lstStyle/>
          <a:p>
            <a:pPr>
              <a:lnSpc>
                <a:spcPct val="90000"/>
              </a:lnSpc>
              <a:spcBef>
                <a:spcPts val="1200"/>
              </a:spcBef>
              <a:buClr>
                <a:schemeClr val="accent1"/>
              </a:buClr>
              <a:buSzPct val="100000"/>
            </a:pPr>
            <a:r>
              <a:rPr lang="en-US" kern="1200" dirty="0">
                <a:latin typeface="+mn-lt"/>
                <a:ea typeface="+mn-ea"/>
                <a:cs typeface="+mn-cs"/>
              </a:rPr>
              <a:t>Graphic Reference: Debra Kaysen, Ph.D., ABPP</a:t>
            </a:r>
          </a:p>
          <a:p>
            <a:pPr>
              <a:lnSpc>
                <a:spcPct val="90000"/>
              </a:lnSpc>
              <a:spcBef>
                <a:spcPts val="1200"/>
              </a:spcBef>
              <a:buClr>
                <a:schemeClr val="accent1"/>
              </a:buClr>
              <a:buSzPct val="100000"/>
            </a:pPr>
            <a:r>
              <a:rPr lang="en-US" kern="1200" dirty="0">
                <a:latin typeface="+mn-lt"/>
                <a:ea typeface="+mn-ea"/>
                <a:cs typeface="+mn-cs"/>
              </a:rPr>
              <a:t>Stanford University School of Medicine </a:t>
            </a:r>
          </a:p>
        </p:txBody>
      </p:sp>
      <p:pic>
        <p:nvPicPr>
          <p:cNvPr id="9" name="Picture 8" descr="Graphic showing the comparison of therapy, medication, and no treatment for PTSD. Shows 53 out of 100 people who recieve therapy no longer have PTSD after treatment, as compared to 42 out of 100 for medication, and 9 out of 100 for no treatment.">
            <a:extLst>
              <a:ext uri="{FF2B5EF4-FFF2-40B4-BE49-F238E27FC236}">
                <a16:creationId xmlns:a16="http://schemas.microsoft.com/office/drawing/2014/main" id="{BBE86B12-38AE-92CD-4F13-F9DE141363D1}"/>
              </a:ext>
            </a:extLst>
          </p:cNvPr>
          <p:cNvPicPr>
            <a:picLocks noChangeAspect="1"/>
          </p:cNvPicPr>
          <p:nvPr/>
        </p:nvPicPr>
        <p:blipFill>
          <a:blip r:embed="rId3"/>
          <a:stretch>
            <a:fillRect/>
          </a:stretch>
        </p:blipFill>
        <p:spPr>
          <a:xfrm>
            <a:off x="4951414" y="856488"/>
            <a:ext cx="6400800" cy="4992624"/>
          </a:xfrm>
          <a:prstGeom prst="rect">
            <a:avLst/>
          </a:prstGeom>
          <a:noFill/>
        </p:spPr>
      </p:pic>
    </p:spTree>
    <p:extLst>
      <p:ext uri="{BB962C8B-B14F-4D97-AF65-F5344CB8AC3E}">
        <p14:creationId xmlns:p14="http://schemas.microsoft.com/office/powerpoint/2010/main" val="385721228"/>
      </p:ext>
    </p:extLst>
  </p:cSld>
  <p:clrMapOvr>
    <a:masterClrMapping/>
  </p:clrMapOvr>
  <mc:AlternateContent xmlns:mc="http://schemas.openxmlformats.org/markup-compatibility/2006" xmlns:p14="http://schemas.microsoft.com/office/powerpoint/2010/main">
    <mc:Choice Requires="p14">
      <p:transition spd="slow" p14:dur="2000" advTm="34655"/>
    </mc:Choice>
    <mc:Fallback xmlns="">
      <p:transition spd="slow" advTm="34655"/>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16FB3E-AFC7-7503-169A-0948A5BD8747}"/>
              </a:ext>
            </a:extLst>
          </p:cNvPr>
          <p:cNvSpPr>
            <a:spLocks noGrp="1"/>
          </p:cNvSpPr>
          <p:nvPr>
            <p:ph type="title"/>
          </p:nvPr>
        </p:nvSpPr>
        <p:spPr/>
        <p:txBody>
          <a:bodyPr/>
          <a:lstStyle/>
          <a:p>
            <a:r>
              <a:rPr lang="en-US" dirty="0"/>
              <a:t>Shifting from metrics to quality indicators</a:t>
            </a:r>
          </a:p>
        </p:txBody>
      </p:sp>
      <p:sp>
        <p:nvSpPr>
          <p:cNvPr id="4" name="Text Placeholder 3">
            <a:extLst>
              <a:ext uri="{FF2B5EF4-FFF2-40B4-BE49-F238E27FC236}">
                <a16:creationId xmlns:a16="http://schemas.microsoft.com/office/drawing/2014/main" id="{D4F4394C-9F47-E9F3-E6A3-74611DC8E725}"/>
              </a:ext>
            </a:extLst>
          </p:cNvPr>
          <p:cNvSpPr>
            <a:spLocks noGrp="1"/>
          </p:cNvSpPr>
          <p:nvPr>
            <p:ph type="body" idx="1"/>
          </p:nvPr>
        </p:nvSpPr>
        <p:spPr/>
        <p:txBody>
          <a:bodyPr/>
          <a:lstStyle/>
          <a:p>
            <a:r>
              <a:rPr lang="en-US" dirty="0"/>
              <a:t>METRICS</a:t>
            </a:r>
          </a:p>
        </p:txBody>
      </p:sp>
      <p:sp>
        <p:nvSpPr>
          <p:cNvPr id="3" name="Content Placeholder 2">
            <a:extLst>
              <a:ext uri="{FF2B5EF4-FFF2-40B4-BE49-F238E27FC236}">
                <a16:creationId xmlns:a16="http://schemas.microsoft.com/office/drawing/2014/main" id="{F4154D39-D365-68B5-6B91-171326BEF4AD}"/>
              </a:ext>
            </a:extLst>
          </p:cNvPr>
          <p:cNvSpPr>
            <a:spLocks noGrp="1"/>
          </p:cNvSpPr>
          <p:nvPr>
            <p:ph sz="half" idx="2"/>
          </p:nvPr>
        </p:nvSpPr>
        <p:spPr/>
        <p:txBody>
          <a:bodyPr/>
          <a:lstStyle/>
          <a:p>
            <a:r>
              <a:rPr lang="en-US" dirty="0"/>
              <a:t>Process and performance based</a:t>
            </a:r>
          </a:p>
          <a:p>
            <a:r>
              <a:rPr lang="en-US" dirty="0"/>
              <a:t>Rely on existing infrastructure</a:t>
            </a:r>
          </a:p>
          <a:p>
            <a:r>
              <a:rPr lang="en-US" dirty="0"/>
              <a:t>Useful for policy evaluation and task measurement</a:t>
            </a:r>
          </a:p>
          <a:p>
            <a:pPr marL="0" indent="0">
              <a:buNone/>
            </a:pPr>
            <a:endParaRPr lang="en-US" dirty="0"/>
          </a:p>
        </p:txBody>
      </p:sp>
      <p:sp>
        <p:nvSpPr>
          <p:cNvPr id="5" name="Text Placeholder 4">
            <a:extLst>
              <a:ext uri="{FF2B5EF4-FFF2-40B4-BE49-F238E27FC236}">
                <a16:creationId xmlns:a16="http://schemas.microsoft.com/office/drawing/2014/main" id="{2B66563B-F275-491B-3BCC-621FEB9537CF}"/>
              </a:ext>
            </a:extLst>
          </p:cNvPr>
          <p:cNvSpPr>
            <a:spLocks noGrp="1"/>
          </p:cNvSpPr>
          <p:nvPr>
            <p:ph type="body" sz="quarter" idx="3"/>
          </p:nvPr>
        </p:nvSpPr>
        <p:spPr/>
        <p:txBody>
          <a:bodyPr/>
          <a:lstStyle/>
          <a:p>
            <a:r>
              <a:rPr lang="en-US" dirty="0"/>
              <a:t>QUALITY INDICATORS</a:t>
            </a:r>
          </a:p>
        </p:txBody>
      </p:sp>
      <p:sp>
        <p:nvSpPr>
          <p:cNvPr id="6" name="Content Placeholder 5">
            <a:extLst>
              <a:ext uri="{FF2B5EF4-FFF2-40B4-BE49-F238E27FC236}">
                <a16:creationId xmlns:a16="http://schemas.microsoft.com/office/drawing/2014/main" id="{28A2679F-25C9-0701-B642-F6E73E7CE402}"/>
              </a:ext>
            </a:extLst>
          </p:cNvPr>
          <p:cNvSpPr>
            <a:spLocks noGrp="1"/>
          </p:cNvSpPr>
          <p:nvPr>
            <p:ph sz="quarter" idx="4"/>
          </p:nvPr>
        </p:nvSpPr>
        <p:spPr/>
        <p:txBody>
          <a:bodyPr/>
          <a:lstStyle/>
          <a:p>
            <a:r>
              <a:rPr lang="en-US" dirty="0"/>
              <a:t>Quality based</a:t>
            </a:r>
          </a:p>
          <a:p>
            <a:r>
              <a:rPr lang="en-US" dirty="0"/>
              <a:t>Rely on patient feedback and clinician evaluation</a:t>
            </a:r>
          </a:p>
          <a:p>
            <a:r>
              <a:rPr lang="en-US" dirty="0"/>
              <a:t>Require different tools</a:t>
            </a:r>
          </a:p>
          <a:p>
            <a:r>
              <a:rPr lang="en-US" dirty="0"/>
              <a:t>Give real time feedback so interventions can be adjusted</a:t>
            </a:r>
          </a:p>
          <a:p>
            <a:endParaRPr lang="en-US" dirty="0"/>
          </a:p>
        </p:txBody>
      </p:sp>
    </p:spTree>
    <p:extLst>
      <p:ext uri="{BB962C8B-B14F-4D97-AF65-F5344CB8AC3E}">
        <p14:creationId xmlns:p14="http://schemas.microsoft.com/office/powerpoint/2010/main" val="20010488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D983B-4D98-FB25-66CE-24612C5298B5}"/>
              </a:ext>
            </a:extLst>
          </p:cNvPr>
          <p:cNvSpPr>
            <a:spLocks noGrp="1"/>
          </p:cNvSpPr>
          <p:nvPr>
            <p:ph type="title"/>
          </p:nvPr>
        </p:nvSpPr>
        <p:spPr>
          <a:xfrm>
            <a:off x="997267" y="2028478"/>
            <a:ext cx="10194291" cy="2460119"/>
          </a:xfrm>
        </p:spPr>
        <p:txBody>
          <a:bodyPr vert="horz" lIns="91416" tIns="45708" rIns="91416" bIns="45708" rtlCol="0" anchor="t">
            <a:normAutofit/>
          </a:bodyPr>
          <a:lstStyle/>
          <a:p>
            <a:r>
              <a:rPr lang="en-US" sz="8797" b="1" i="1" dirty="0"/>
              <a:t>Our Story</a:t>
            </a:r>
            <a:r>
              <a:rPr lang="en-US" sz="8797" b="1" dirty="0"/>
              <a:t>... </a:t>
            </a:r>
            <a:br>
              <a:rPr lang="en-US" sz="8797" b="1" dirty="0"/>
            </a:br>
            <a:r>
              <a:rPr lang="en-US" sz="5398" b="1" dirty="0"/>
              <a:t>The How</a:t>
            </a:r>
          </a:p>
        </p:txBody>
      </p:sp>
    </p:spTree>
    <p:extLst>
      <p:ext uri="{BB962C8B-B14F-4D97-AF65-F5344CB8AC3E}">
        <p14:creationId xmlns:p14="http://schemas.microsoft.com/office/powerpoint/2010/main" val="2990314704"/>
      </p:ext>
    </p:extLst>
  </p:cSld>
  <p:clrMapOvr>
    <a:masterClrMapping/>
  </p:clrMapOvr>
  <mc:AlternateContent xmlns:mc="http://schemas.openxmlformats.org/markup-compatibility/2006" xmlns:p14="http://schemas.microsoft.com/office/powerpoint/2010/main">
    <mc:Choice Requires="p14">
      <p:transition spd="slow" p14:dur="2000" advTm="21561"/>
    </mc:Choice>
    <mc:Fallback xmlns="">
      <p:transition spd="slow" advTm="21561"/>
    </mc:Fallback>
  </mc:AlternateContent>
</p:sld>
</file>

<file path=ppt/slides/slide19.xml><?xml version="1.0" encoding="utf-8"?>
<p:sld xmlns:a="http://schemas.openxmlformats.org/drawingml/2006/main" xmlns:r="http://schemas.openxmlformats.org/officeDocument/2006/relationships" xmlns:p="http://schemas.openxmlformats.org/presentationml/2006/main" showMasterSp="0">
  <p:cSld>
    <p:bg>
      <p:bgPr>
        <a:solidFill>
          <a:srgbClr val="1A1A1A"/>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9094C48E-1B23-2557-4C94-622C881DF645}"/>
              </a:ext>
              <a:ext uri="{C183D7F6-B498-43B3-948B-1728B52AA6E4}">
                <adec:decorative xmlns:adec="http://schemas.microsoft.com/office/drawing/2017/decorative" val="1"/>
              </a:ext>
            </a:extLst>
          </p:cNvPr>
          <p:cNvSpPr/>
          <p:nvPr>
            <p:custDataLst>
              <p:tags r:id="rId2"/>
            </p:custDataLst>
          </p:nvPr>
        </p:nvSpPr>
        <p:spPr>
          <a:xfrm>
            <a:off x="444577" y="1743012"/>
            <a:ext cx="2371079" cy="2371079"/>
          </a:xfrm>
          <a:prstGeom prst="rect">
            <a:avLst/>
          </a:prstGeom>
          <a:blipFill>
            <a:blip>
              <a:extLst>
                <a:ext uri="{96DAC541-7B7A-43D3-8B79-37D633B846F1}">
                  <asvg:svgBlip xmlns:asvg="http://schemas.microsoft.com/office/drawing/2016/SVG/main" r:embed="rId8"/>
                </a:ext>
              </a:extLst>
            </a:blip>
            <a:stretch>
              <a:fillRect/>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Title 16" descr="What are the biggest barriers you face at your job?">
            <a:extLst>
              <a:ext uri="{FF2B5EF4-FFF2-40B4-BE49-F238E27FC236}">
                <a16:creationId xmlns:a16="http://schemas.microsoft.com/office/drawing/2014/main" id="{51CAB1EE-C86A-196A-F67E-181658A1FB7B}"/>
              </a:ext>
            </a:extLst>
          </p:cNvPr>
          <p:cNvSpPr>
            <a:spLocks noGrp="1"/>
          </p:cNvSpPr>
          <p:nvPr>
            <p:ph type="title" idx="4294967295"/>
            <p:custDataLst>
              <p:tags r:id="rId3"/>
            </p:custDataLst>
          </p:nvPr>
        </p:nvSpPr>
        <p:spPr>
          <a:xfrm>
            <a:off x="3112040" y="1000897"/>
            <a:ext cx="8484015" cy="3855308"/>
          </a:xfrm>
          <a:prstGeom prst="rect">
            <a:avLst/>
          </a:prstGeom>
          <a:noFill/>
          <a:ln w="1270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FFFF"/>
                </a:solidFill>
                <a:effectLst/>
                <a:uLnTx/>
                <a:uFillTx/>
                <a:latin typeface="+mn-lt"/>
                <a:ea typeface="+mn-ea"/>
                <a:cs typeface="+mn-cs"/>
              </a:rPr>
              <a:t>What are the biggest barriers you face at your job?</a:t>
            </a:r>
          </a:p>
        </p:txBody>
      </p:sp>
      <p:sp>
        <p:nvSpPr>
          <p:cNvPr id="18" name="Rectangle 17" descr="The Slido app must be installed on every computer you’re presenting from">
            <a:extLst>
              <a:ext uri="{FF2B5EF4-FFF2-40B4-BE49-F238E27FC236}">
                <a16:creationId xmlns:a16="http://schemas.microsoft.com/office/drawing/2014/main" id="{695A1BF3-4654-52CB-AC35-03A3D457EC43}"/>
              </a:ext>
            </a:extLst>
          </p:cNvPr>
          <p:cNvSpPr/>
          <p:nvPr>
            <p:custDataLst>
              <p:tags r:id="rId4"/>
            </p:custDataLst>
          </p:nvPr>
        </p:nvSpPr>
        <p:spPr>
          <a:xfrm>
            <a:off x="0" y="5820032"/>
            <a:ext cx="12188824" cy="1037968"/>
          </a:xfrm>
          <a:prstGeom prst="rect">
            <a:avLst/>
          </a:prstGeom>
          <a:solidFill>
            <a:srgbClr val="198038"/>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740962" tIns="259337" rIns="1852405" bIns="203765" rtlCol="0" anchor="ctr">
            <a:normAutofit fontScale="92500"/>
          </a:bodyPr>
          <a:lstStyle/>
          <a:p>
            <a:r>
              <a:rPr lang="en-US" sz="2600" dirty="0">
                <a:solidFill>
                  <a:srgbClr val="FFFFFF"/>
                </a:solidFill>
              </a:rPr>
              <a:t>The </a:t>
            </a:r>
            <a:r>
              <a:rPr lang="en-US" sz="2600" dirty="0">
                <a:solidFill>
                  <a:srgbClr val="FFFFFF"/>
                </a:solidFill>
                <a:hlinkClick r:id="rId9">
                  <a:extLst>
                    <a:ext uri="{A12FA001-AC4F-418D-AE19-62706E023703}">
                      <ahyp:hlinkClr xmlns:ahyp="http://schemas.microsoft.com/office/drawing/2018/hyperlinkcolor" val="tx"/>
                    </a:ext>
                  </a:extLst>
                </a:hlinkClick>
              </a:rPr>
              <a:t>Slido app</a:t>
            </a:r>
            <a:r>
              <a:rPr lang="en-US" sz="2600" dirty="0">
                <a:solidFill>
                  <a:srgbClr val="FFFFFF"/>
                </a:solidFill>
              </a:rPr>
              <a:t> must be installed on every computer you’re presenting from</a:t>
            </a:r>
          </a:p>
        </p:txBody>
      </p:sp>
      <p:pic>
        <p:nvPicPr>
          <p:cNvPr id="20" name="Graphic 19">
            <a:extLst>
              <a:ext uri="{FF2B5EF4-FFF2-40B4-BE49-F238E27FC236}">
                <a16:creationId xmlns:a16="http://schemas.microsoft.com/office/drawing/2014/main" id="{C171AC3B-2B4B-87DE-5601-0CE4FACA68C7}"/>
              </a:ext>
              <a:ext uri="{C183D7F6-B498-43B3-948B-1728B52AA6E4}">
                <adec:decorative xmlns:adec="http://schemas.microsoft.com/office/drawing/2017/decorative" val="1"/>
              </a:ext>
            </a:extLst>
          </p:cNvPr>
          <p:cNvPicPr>
            <a:picLocks/>
          </p:cNvPicPr>
          <p:nvPr/>
        </p:nvPicPr>
        <p:blipFill>
          <a:blip>
            <a:extLst>
              <a:ext uri="{96DAC541-7B7A-43D3-8B79-37D633B846F1}">
                <asvg:svgBlip xmlns:asvg="http://schemas.microsoft.com/office/drawing/2016/SVG/main" r:embed="rId10"/>
              </a:ext>
            </a:extLst>
          </a:blip>
          <a:stretch>
            <a:fillRect/>
          </a:stretch>
        </p:blipFill>
        <p:spPr>
          <a:xfrm>
            <a:off x="296385" y="6190824"/>
            <a:ext cx="296385" cy="296385"/>
          </a:xfrm>
          <a:prstGeom prst="rect">
            <a:avLst/>
          </a:prstGeom>
        </p:spPr>
      </p:pic>
      <p:sp>
        <p:nvSpPr>
          <p:cNvPr id="21" name="Trapezoid 20" descr="Do not edit&#10;How to change the design">
            <a:extLst>
              <a:ext uri="{FF2B5EF4-FFF2-40B4-BE49-F238E27FC236}">
                <a16:creationId xmlns:a16="http://schemas.microsoft.com/office/drawing/2014/main" id="{149FF2DE-F956-A799-0285-8AB72093B3B2}"/>
              </a:ext>
            </a:extLst>
          </p:cNvPr>
          <p:cNvSpPr/>
          <p:nvPr>
            <p:custDataLst>
              <p:tags r:id="rId5"/>
            </p:custDataLst>
          </p:nvPr>
        </p:nvSpPr>
        <p:spPr>
          <a:xfrm rot="2700000">
            <a:off x="9617865" y="514790"/>
            <a:ext cx="3334329" cy="778010"/>
          </a:xfrm>
          <a:prstGeom prst="trapezoid">
            <a:avLst>
              <a:gd name="adj" fmla="val 100000"/>
            </a:avLst>
          </a:prstGeom>
          <a:solidFill>
            <a:srgbClr val="0A3316"/>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tIns="0" bIns="0" rtlCol="0" anchor="t">
            <a:normAutofit fontScale="70000" lnSpcReduction="20000"/>
          </a:bodyPr>
          <a:lstStyle/>
          <a:p>
            <a:pPr algn="ctr"/>
            <a:r>
              <a:rPr lang="en-US" sz="2600" b="1" dirty="0">
                <a:solidFill>
                  <a:srgbClr val="42A65F"/>
                </a:solidFill>
              </a:rPr>
              <a:t>Do not edit
</a:t>
            </a:r>
            <a:r>
              <a:rPr lang="en-US" sz="2200" dirty="0">
                <a:solidFill>
                  <a:srgbClr val="42A65F"/>
                </a:solidFill>
                <a:hlinkClick r:id="rId11">
                  <a:extLst>
                    <a:ext uri="{A12FA001-AC4F-418D-AE19-62706E023703}">
                      <ahyp:hlinkClr xmlns:ahyp="http://schemas.microsoft.com/office/drawing/2018/hyperlinkcolor" val="tx"/>
                    </a:ext>
                  </a:extLst>
                </a:hlinkClick>
              </a:rPr>
              <a:t>How to change the design</a:t>
            </a:r>
            <a:endParaRPr lang="en-US" sz="2200" dirty="0">
              <a:solidFill>
                <a:srgbClr val="42A65F"/>
              </a:solidFill>
            </a:endParaRPr>
          </a:p>
        </p:txBody>
      </p:sp>
      <p:pic>
        <p:nvPicPr>
          <p:cNvPr id="23" name="Graphic 22">
            <a:extLst>
              <a:ext uri="{FF2B5EF4-FFF2-40B4-BE49-F238E27FC236}">
                <a16:creationId xmlns:a16="http://schemas.microsoft.com/office/drawing/2014/main" id="{C05C2D11-3EB1-8E8A-2F23-40D7D3CA3D80}"/>
              </a:ext>
              <a:ext uri="{C183D7F6-B498-43B3-948B-1728B52AA6E4}">
                <adec:decorative xmlns:adec="http://schemas.microsoft.com/office/drawing/2017/decorative" val="1"/>
              </a:ext>
            </a:extLst>
          </p:cNvPr>
          <p:cNvPicPr>
            <a:picLocks/>
          </p:cNvPicPr>
          <p:nvPr/>
        </p:nvPicPr>
        <p:blipFill>
          <a:blip>
            <a:extLst>
              <a:ext uri="{96DAC541-7B7A-43D3-8B79-37D633B846F1}">
                <asvg:svgBlip xmlns:asvg="http://schemas.microsoft.com/office/drawing/2016/SVG/main" r:embed="rId12"/>
              </a:ext>
            </a:extLst>
          </a:blip>
          <a:stretch>
            <a:fillRect/>
          </a:stretch>
        </p:blipFill>
        <p:spPr>
          <a:xfrm>
            <a:off x="10743949" y="6153776"/>
            <a:ext cx="1111443" cy="370481"/>
          </a:xfrm>
          <a:prstGeom prst="rect">
            <a:avLst/>
          </a:prstGeom>
        </p:spPr>
      </p:pic>
    </p:spTree>
    <p:custDataLst>
      <p:tags r:id="rId1"/>
    </p:custDataLst>
    <p:extLst>
      <p:ext uri="{BB962C8B-B14F-4D97-AF65-F5344CB8AC3E}">
        <p14:creationId xmlns:p14="http://schemas.microsoft.com/office/powerpoint/2010/main" val="25271166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0" name="Straight Connector 59">
            <a:extLst>
              <a:ext uri="{FF2B5EF4-FFF2-40B4-BE49-F238E27FC236}">
                <a16:creationId xmlns:a16="http://schemas.microsoft.com/office/drawing/2014/main" id="{65053BE0-9C70-8E97-6431-853753348A50}"/>
              </a:ext>
              <a:ext uri="{C183D7F6-B498-43B3-948B-1728B52AA6E4}">
                <adec:decorative xmlns:adec="http://schemas.microsoft.com/office/drawing/2017/decorative" val="1"/>
              </a:ext>
            </a:extLst>
          </p:cNvPr>
          <p:cNvCxnSpPr>
            <a:cxnSpLocks/>
          </p:cNvCxnSpPr>
          <p:nvPr/>
        </p:nvCxnSpPr>
        <p:spPr>
          <a:xfrm flipV="1">
            <a:off x="8113492" y="3825248"/>
            <a:ext cx="1539559" cy="1491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9" name="Straight Connector 38">
            <a:extLst>
              <a:ext uri="{FF2B5EF4-FFF2-40B4-BE49-F238E27FC236}">
                <a16:creationId xmlns:a16="http://schemas.microsoft.com/office/drawing/2014/main" id="{0F433D4E-1886-0DB1-3932-575E2298079D}"/>
              </a:ext>
              <a:ext uri="{C183D7F6-B498-43B3-948B-1728B52AA6E4}">
                <adec:decorative xmlns:adec="http://schemas.microsoft.com/office/drawing/2017/decorative" val="1"/>
              </a:ext>
            </a:extLst>
          </p:cNvPr>
          <p:cNvCxnSpPr>
            <a:cxnSpLocks/>
            <a:endCxn id="51" idx="2"/>
          </p:cNvCxnSpPr>
          <p:nvPr/>
        </p:nvCxnSpPr>
        <p:spPr>
          <a:xfrm>
            <a:off x="6762633" y="3817888"/>
            <a:ext cx="1305744" cy="1859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 name="Straight Connector 4">
            <a:extLst>
              <a:ext uri="{FF2B5EF4-FFF2-40B4-BE49-F238E27FC236}">
                <a16:creationId xmlns:a16="http://schemas.microsoft.com/office/drawing/2014/main" id="{BB460718-5BFF-F777-886B-4A453B1C35AE}"/>
              </a:ext>
              <a:ext uri="{C183D7F6-B498-43B3-948B-1728B52AA6E4}">
                <adec:decorative xmlns:adec="http://schemas.microsoft.com/office/drawing/2017/decorative" val="1"/>
              </a:ext>
            </a:extLst>
          </p:cNvPr>
          <p:cNvCxnSpPr>
            <a:cxnSpLocks/>
            <a:endCxn id="29" idx="2"/>
          </p:cNvCxnSpPr>
          <p:nvPr/>
        </p:nvCxnSpPr>
        <p:spPr>
          <a:xfrm flipV="1">
            <a:off x="3635824" y="3795924"/>
            <a:ext cx="1558718" cy="1666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9D9553CD-E47A-688D-105D-0C9E568F2B59}"/>
              </a:ext>
              <a:ext uri="{C183D7F6-B498-43B3-948B-1728B52AA6E4}">
                <adec:decorative xmlns:adec="http://schemas.microsoft.com/office/drawing/2017/decorative" val="1"/>
              </a:ext>
            </a:extLst>
          </p:cNvPr>
          <p:cNvCxnSpPr>
            <a:cxnSpLocks/>
          </p:cNvCxnSpPr>
          <p:nvPr/>
        </p:nvCxnSpPr>
        <p:spPr>
          <a:xfrm flipV="1">
            <a:off x="2230019" y="3800981"/>
            <a:ext cx="1531676" cy="2058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7" name="Arc 6">
            <a:extLst>
              <a:ext uri="{FF2B5EF4-FFF2-40B4-BE49-F238E27FC236}">
                <a16:creationId xmlns:a16="http://schemas.microsoft.com/office/drawing/2014/main" id="{01F492E1-245C-1A41-C401-7FDC972D49E4}"/>
              </a:ext>
              <a:ext uri="{C183D7F6-B498-43B3-948B-1728B52AA6E4}">
                <adec:decorative xmlns:adec="http://schemas.microsoft.com/office/drawing/2017/decorative" val="1"/>
              </a:ext>
            </a:extLst>
          </p:cNvPr>
          <p:cNvSpPr/>
          <p:nvPr/>
        </p:nvSpPr>
        <p:spPr>
          <a:xfrm rot="5400000">
            <a:off x="1614709" y="3189947"/>
            <a:ext cx="1241957" cy="1267357"/>
          </a:xfrm>
          <a:prstGeom prst="arc">
            <a:avLst>
              <a:gd name="adj1" fmla="val 5526129"/>
              <a:gd name="adj2" fmla="val 10831148"/>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1799" dirty="0"/>
          </a:p>
        </p:txBody>
      </p:sp>
      <p:cxnSp>
        <p:nvCxnSpPr>
          <p:cNvPr id="18" name="Straight Connector 17">
            <a:extLst>
              <a:ext uri="{FF2B5EF4-FFF2-40B4-BE49-F238E27FC236}">
                <a16:creationId xmlns:a16="http://schemas.microsoft.com/office/drawing/2014/main" id="{31484789-B1E1-7C0F-541C-7F68F0BB2AE8}"/>
              </a:ext>
              <a:ext uri="{C183D7F6-B498-43B3-948B-1728B52AA6E4}">
                <adec:decorative xmlns:adec="http://schemas.microsoft.com/office/drawing/2017/decorative" val="1"/>
              </a:ext>
            </a:extLst>
          </p:cNvPr>
          <p:cNvCxnSpPr>
            <a:cxnSpLocks/>
            <a:endCxn id="9" idx="2"/>
          </p:cNvCxnSpPr>
          <p:nvPr/>
        </p:nvCxnSpPr>
        <p:spPr>
          <a:xfrm flipV="1">
            <a:off x="0" y="3812082"/>
            <a:ext cx="2106413" cy="9486"/>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2" name="Straight Connector 71">
            <a:extLst>
              <a:ext uri="{FF2B5EF4-FFF2-40B4-BE49-F238E27FC236}">
                <a16:creationId xmlns:a16="http://schemas.microsoft.com/office/drawing/2014/main" id="{BD41B778-F2E6-D502-FEE0-7902482B15E7}"/>
              </a:ext>
              <a:ext uri="{C183D7F6-B498-43B3-948B-1728B52AA6E4}">
                <adec:decorative xmlns:adec="http://schemas.microsoft.com/office/drawing/2017/decorative" val="1"/>
              </a:ext>
            </a:extLst>
          </p:cNvPr>
          <p:cNvCxnSpPr>
            <a:cxnSpLocks/>
          </p:cNvCxnSpPr>
          <p:nvPr/>
        </p:nvCxnSpPr>
        <p:spPr>
          <a:xfrm flipV="1">
            <a:off x="9836505" y="3821567"/>
            <a:ext cx="2352320" cy="3539"/>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8" name="Straight Connector 27">
            <a:extLst>
              <a:ext uri="{FF2B5EF4-FFF2-40B4-BE49-F238E27FC236}">
                <a16:creationId xmlns:a16="http://schemas.microsoft.com/office/drawing/2014/main" id="{889643E7-2351-83C6-7C73-9AFA1844C022}"/>
              </a:ext>
              <a:ext uri="{C183D7F6-B498-43B3-948B-1728B52AA6E4}">
                <adec:decorative xmlns:adec="http://schemas.microsoft.com/office/drawing/2017/decorative" val="1"/>
              </a:ext>
            </a:extLst>
          </p:cNvPr>
          <p:cNvCxnSpPr>
            <a:cxnSpLocks/>
            <a:endCxn id="40" idx="2"/>
          </p:cNvCxnSpPr>
          <p:nvPr/>
        </p:nvCxnSpPr>
        <p:spPr>
          <a:xfrm>
            <a:off x="5323815" y="3802850"/>
            <a:ext cx="1318111"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19" name="Arc 18">
            <a:extLst>
              <a:ext uri="{FF2B5EF4-FFF2-40B4-BE49-F238E27FC236}">
                <a16:creationId xmlns:a16="http://schemas.microsoft.com/office/drawing/2014/main" id="{D1ED5F94-ECF4-C196-B8E8-3B009CF5216A}"/>
              </a:ext>
              <a:ext uri="{C183D7F6-B498-43B3-948B-1728B52AA6E4}">
                <adec:decorative xmlns:adec="http://schemas.microsoft.com/office/drawing/2017/decorative" val="1"/>
              </a:ext>
            </a:extLst>
          </p:cNvPr>
          <p:cNvSpPr/>
          <p:nvPr/>
        </p:nvSpPr>
        <p:spPr>
          <a:xfrm>
            <a:off x="3108880" y="3214445"/>
            <a:ext cx="1241957" cy="1267357"/>
          </a:xfrm>
          <a:prstGeom prst="arc">
            <a:avLst>
              <a:gd name="adj1" fmla="val 5526129"/>
              <a:gd name="adj2" fmla="val 10831148"/>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1799" dirty="0"/>
          </a:p>
        </p:txBody>
      </p:sp>
      <p:sp>
        <p:nvSpPr>
          <p:cNvPr id="6" name="Oval 5">
            <a:extLst>
              <a:ext uri="{FF2B5EF4-FFF2-40B4-BE49-F238E27FC236}">
                <a16:creationId xmlns:a16="http://schemas.microsoft.com/office/drawing/2014/main" id="{5D3CB6DE-76A9-96C9-A55E-638FDF60B8F0}"/>
              </a:ext>
              <a:ext uri="{C183D7F6-B498-43B3-948B-1728B52AA6E4}">
                <adec:decorative xmlns:adec="http://schemas.microsoft.com/office/drawing/2017/decorative" val="1"/>
              </a:ext>
            </a:extLst>
          </p:cNvPr>
          <p:cNvSpPr/>
          <p:nvPr/>
        </p:nvSpPr>
        <p:spPr>
          <a:xfrm>
            <a:off x="3612783" y="3673574"/>
            <a:ext cx="267785" cy="258551"/>
          </a:xfrm>
          <a:prstGeom prst="ellipse">
            <a:avLst/>
          </a:prstGeom>
          <a:solidFill>
            <a:schemeClr val="bg2">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dirty="0"/>
          </a:p>
        </p:txBody>
      </p:sp>
      <p:sp>
        <p:nvSpPr>
          <p:cNvPr id="8" name="Circle: Hollow 7">
            <a:extLst>
              <a:ext uri="{FF2B5EF4-FFF2-40B4-BE49-F238E27FC236}">
                <a16:creationId xmlns:a16="http://schemas.microsoft.com/office/drawing/2014/main" id="{741F117B-2264-435D-99EE-522DB9D64132}"/>
              </a:ext>
              <a:ext uri="{C183D7F6-B498-43B3-948B-1728B52AA6E4}">
                <adec:decorative xmlns:adec="http://schemas.microsoft.com/office/drawing/2017/decorative" val="1"/>
              </a:ext>
            </a:extLst>
          </p:cNvPr>
          <p:cNvSpPr/>
          <p:nvPr/>
        </p:nvSpPr>
        <p:spPr>
          <a:xfrm>
            <a:off x="3453497" y="3515443"/>
            <a:ext cx="586357" cy="574814"/>
          </a:xfrm>
          <a:prstGeom prst="donut">
            <a:avLst>
              <a:gd name="adj" fmla="val 5694"/>
            </a:avLst>
          </a:prstGeom>
          <a:solidFill>
            <a:schemeClr val="bg2">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dirty="0">
              <a:solidFill>
                <a:schemeClr val="tx1"/>
              </a:solidFill>
            </a:endParaRPr>
          </a:p>
        </p:txBody>
      </p:sp>
      <p:sp>
        <p:nvSpPr>
          <p:cNvPr id="10" name="Circle: Hollow 9">
            <a:extLst>
              <a:ext uri="{FF2B5EF4-FFF2-40B4-BE49-F238E27FC236}">
                <a16:creationId xmlns:a16="http://schemas.microsoft.com/office/drawing/2014/main" id="{887123A9-B050-5640-0880-C922A37F63F7}"/>
              </a:ext>
              <a:ext uri="{C183D7F6-B498-43B3-948B-1728B52AA6E4}">
                <adec:decorative xmlns:adec="http://schemas.microsoft.com/office/drawing/2017/decorative" val="1"/>
              </a:ext>
            </a:extLst>
          </p:cNvPr>
          <p:cNvSpPr/>
          <p:nvPr/>
        </p:nvSpPr>
        <p:spPr>
          <a:xfrm>
            <a:off x="3317297" y="3383140"/>
            <a:ext cx="849524" cy="846780"/>
          </a:xfrm>
          <a:prstGeom prst="donut">
            <a:avLst>
              <a:gd name="adj" fmla="val 3286"/>
            </a:avLst>
          </a:prstGeom>
          <a:solidFill>
            <a:schemeClr val="accent1">
              <a:lumMod val="60000"/>
              <a:lumOff val="40000"/>
            </a:schemeClr>
          </a:solidFill>
          <a:ln>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dirty="0">
              <a:solidFill>
                <a:schemeClr val="tx1"/>
              </a:solidFill>
            </a:endParaRPr>
          </a:p>
        </p:txBody>
      </p:sp>
      <p:cxnSp>
        <p:nvCxnSpPr>
          <p:cNvPr id="13" name="Straight Connector 12">
            <a:extLst>
              <a:ext uri="{FF2B5EF4-FFF2-40B4-BE49-F238E27FC236}">
                <a16:creationId xmlns:a16="http://schemas.microsoft.com/office/drawing/2014/main" id="{E281BDF2-5484-5D22-F90D-A2C3F84DDF4F}"/>
              </a:ext>
              <a:ext uri="{C183D7F6-B498-43B3-948B-1728B52AA6E4}">
                <adec:decorative xmlns:adec="http://schemas.microsoft.com/office/drawing/2017/decorative" val="1"/>
              </a:ext>
            </a:extLst>
          </p:cNvPr>
          <p:cNvCxnSpPr>
            <a:cxnSpLocks/>
          </p:cNvCxnSpPr>
          <p:nvPr/>
        </p:nvCxnSpPr>
        <p:spPr>
          <a:xfrm flipV="1">
            <a:off x="3746675" y="4229920"/>
            <a:ext cx="0" cy="1022663"/>
          </a:xfrm>
          <a:prstGeom prst="line">
            <a:avLst/>
          </a:prstGeom>
          <a:ln>
            <a:solidFill>
              <a:schemeClr val="bg2">
                <a:lumMod val="75000"/>
                <a:lumOff val="25000"/>
              </a:schemeClr>
            </a:solidFill>
          </a:ln>
        </p:spPr>
        <p:style>
          <a:lnRef idx="2">
            <a:schemeClr val="accent1"/>
          </a:lnRef>
          <a:fillRef idx="0">
            <a:schemeClr val="accent1"/>
          </a:fillRef>
          <a:effectRef idx="1">
            <a:schemeClr val="accent1"/>
          </a:effectRef>
          <a:fontRef idx="minor">
            <a:schemeClr val="tx1"/>
          </a:fontRef>
        </p:style>
      </p:cxnSp>
      <p:sp>
        <p:nvSpPr>
          <p:cNvPr id="16" name="Oval 15">
            <a:extLst>
              <a:ext uri="{FF2B5EF4-FFF2-40B4-BE49-F238E27FC236}">
                <a16:creationId xmlns:a16="http://schemas.microsoft.com/office/drawing/2014/main" id="{B75B625D-1E7D-1A52-4F07-54F8D7E29CEC}"/>
              </a:ext>
              <a:ext uri="{C183D7F6-B498-43B3-948B-1728B52AA6E4}">
                <adec:decorative xmlns:adec="http://schemas.microsoft.com/office/drawing/2017/decorative" val="1"/>
              </a:ext>
            </a:extLst>
          </p:cNvPr>
          <p:cNvSpPr/>
          <p:nvPr/>
        </p:nvSpPr>
        <p:spPr>
          <a:xfrm>
            <a:off x="3675112" y="5252582"/>
            <a:ext cx="133892" cy="139663"/>
          </a:xfrm>
          <a:prstGeom prst="ellipse">
            <a:avLst/>
          </a:prstGeom>
          <a:solidFill>
            <a:schemeClr val="bg2">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dirty="0"/>
          </a:p>
        </p:txBody>
      </p:sp>
      <p:sp>
        <p:nvSpPr>
          <p:cNvPr id="80" name="Title 79">
            <a:extLst>
              <a:ext uri="{FF2B5EF4-FFF2-40B4-BE49-F238E27FC236}">
                <a16:creationId xmlns:a16="http://schemas.microsoft.com/office/drawing/2014/main" id="{E564AA85-C6FC-9488-6D8A-8C53B3175755}"/>
              </a:ext>
            </a:extLst>
          </p:cNvPr>
          <p:cNvSpPr txBox="1">
            <a:spLocks noGrp="1"/>
          </p:cNvSpPr>
          <p:nvPr>
            <p:ph type="title" idx="4294967295"/>
          </p:nvPr>
        </p:nvSpPr>
        <p:spPr>
          <a:xfrm>
            <a:off x="4120902" y="31604"/>
            <a:ext cx="3751874" cy="70770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999" b="0" i="0" u="none" strike="noStrike" kern="1200" cap="none" spc="0" normalizeH="0" baseline="0" noProof="0" dirty="0">
                <a:ln>
                  <a:noFill/>
                </a:ln>
                <a:solidFill>
                  <a:schemeClr val="tx1"/>
                </a:solidFill>
                <a:effectLst/>
                <a:uLnTx/>
                <a:uFillTx/>
                <a:latin typeface="Century Gothic" panose="020B0502020202020204" pitchFamily="34" charset="0"/>
                <a:ea typeface="+mn-ea"/>
                <a:cs typeface="+mn-cs"/>
              </a:rPr>
              <a:t>TIMELINE SLIDE</a:t>
            </a:r>
          </a:p>
        </p:txBody>
      </p:sp>
      <p:sp>
        <p:nvSpPr>
          <p:cNvPr id="49" name="TextBox 48">
            <a:extLst>
              <a:ext uri="{FF2B5EF4-FFF2-40B4-BE49-F238E27FC236}">
                <a16:creationId xmlns:a16="http://schemas.microsoft.com/office/drawing/2014/main" id="{B5E9FE1B-2A92-70DF-D82C-3D88EA1A463E}"/>
              </a:ext>
            </a:extLst>
          </p:cNvPr>
          <p:cNvSpPr txBox="1"/>
          <p:nvPr/>
        </p:nvSpPr>
        <p:spPr>
          <a:xfrm>
            <a:off x="12195" y="2701395"/>
            <a:ext cx="1500525" cy="646163"/>
          </a:xfrm>
          <a:prstGeom prst="rect">
            <a:avLst/>
          </a:prstGeom>
          <a:noFill/>
        </p:spPr>
        <p:txBody>
          <a:bodyPr wrap="square" rtlCol="0">
            <a:spAutoFit/>
          </a:bodyPr>
          <a:lstStyle/>
          <a:p>
            <a:pPr algn="ctr"/>
            <a:r>
              <a:rPr lang="en-US" sz="3599" dirty="0">
                <a:latin typeface="Century Gothic" panose="020B0502020202020204" pitchFamily="34" charset="0"/>
              </a:rPr>
              <a:t>2014</a:t>
            </a:r>
          </a:p>
        </p:txBody>
      </p:sp>
      <p:sp>
        <p:nvSpPr>
          <p:cNvPr id="92" name="TextBox 91">
            <a:extLst>
              <a:ext uri="{FF2B5EF4-FFF2-40B4-BE49-F238E27FC236}">
                <a16:creationId xmlns:a16="http://schemas.microsoft.com/office/drawing/2014/main" id="{D7894700-2EAE-D5E9-33F5-9A930FDA61C3}"/>
              </a:ext>
            </a:extLst>
          </p:cNvPr>
          <p:cNvSpPr txBox="1"/>
          <p:nvPr/>
        </p:nvSpPr>
        <p:spPr>
          <a:xfrm>
            <a:off x="181839" y="5601596"/>
            <a:ext cx="2084734" cy="646163"/>
          </a:xfrm>
          <a:prstGeom prst="rect">
            <a:avLst/>
          </a:prstGeom>
          <a:noFill/>
        </p:spPr>
        <p:txBody>
          <a:bodyPr wrap="square" rtlCol="0">
            <a:spAutoFit/>
          </a:bodyPr>
          <a:lstStyle/>
          <a:p>
            <a:r>
              <a:rPr lang="en-US" sz="1799" dirty="0">
                <a:latin typeface="Century Gothic" panose="020B0502020202020204" pitchFamily="34" charset="0"/>
              </a:rPr>
              <a:t>1 evidence based (EB) case</a:t>
            </a:r>
          </a:p>
        </p:txBody>
      </p:sp>
      <p:sp>
        <p:nvSpPr>
          <p:cNvPr id="37" name="TextBox 36">
            <a:extLst>
              <a:ext uri="{FF2B5EF4-FFF2-40B4-BE49-F238E27FC236}">
                <a16:creationId xmlns:a16="http://schemas.microsoft.com/office/drawing/2014/main" id="{0B8B1511-FB26-58F6-6CF8-5ED814F6111B}"/>
              </a:ext>
            </a:extLst>
          </p:cNvPr>
          <p:cNvSpPr txBox="1"/>
          <p:nvPr/>
        </p:nvSpPr>
        <p:spPr>
          <a:xfrm>
            <a:off x="1368840" y="4420782"/>
            <a:ext cx="1500525" cy="646163"/>
          </a:xfrm>
          <a:prstGeom prst="rect">
            <a:avLst/>
          </a:prstGeom>
          <a:noFill/>
        </p:spPr>
        <p:txBody>
          <a:bodyPr wrap="square" rtlCol="0">
            <a:spAutoFit/>
          </a:bodyPr>
          <a:lstStyle/>
          <a:p>
            <a:pPr algn="ctr"/>
            <a:r>
              <a:rPr lang="en-US" sz="3599" dirty="0">
                <a:solidFill>
                  <a:schemeClr val="bg2">
                    <a:lumMod val="75000"/>
                    <a:lumOff val="25000"/>
                  </a:schemeClr>
                </a:solidFill>
                <a:latin typeface="Century Gothic" panose="020B0502020202020204" pitchFamily="34" charset="0"/>
              </a:rPr>
              <a:t>2015</a:t>
            </a:r>
          </a:p>
        </p:txBody>
      </p:sp>
      <p:sp>
        <p:nvSpPr>
          <p:cNvPr id="26" name="TextBox 25">
            <a:extLst>
              <a:ext uri="{FF2B5EF4-FFF2-40B4-BE49-F238E27FC236}">
                <a16:creationId xmlns:a16="http://schemas.microsoft.com/office/drawing/2014/main" id="{E5D6D21E-700A-583B-3C9F-768F0F0AF884}"/>
              </a:ext>
            </a:extLst>
          </p:cNvPr>
          <p:cNvSpPr txBox="1"/>
          <p:nvPr/>
        </p:nvSpPr>
        <p:spPr>
          <a:xfrm>
            <a:off x="1602008" y="1343954"/>
            <a:ext cx="1618013" cy="923090"/>
          </a:xfrm>
          <a:prstGeom prst="rect">
            <a:avLst/>
          </a:prstGeom>
          <a:noFill/>
        </p:spPr>
        <p:txBody>
          <a:bodyPr wrap="square" lIns="91416" tIns="45708" rIns="91416" bIns="45708" rtlCol="0" anchor="t">
            <a:spAutoFit/>
          </a:bodyPr>
          <a:lstStyle/>
          <a:p>
            <a:r>
              <a:rPr lang="en-US" sz="1799" dirty="0">
                <a:latin typeface="Century Gothic"/>
              </a:rPr>
              <a:t>Tools for a Functioning Team</a:t>
            </a:r>
          </a:p>
        </p:txBody>
      </p:sp>
      <p:sp>
        <p:nvSpPr>
          <p:cNvPr id="20" name="TextBox 19">
            <a:extLst>
              <a:ext uri="{FF2B5EF4-FFF2-40B4-BE49-F238E27FC236}">
                <a16:creationId xmlns:a16="http://schemas.microsoft.com/office/drawing/2014/main" id="{C28E8E3C-8205-C1F1-B471-E572FFB8A558}"/>
              </a:ext>
            </a:extLst>
          </p:cNvPr>
          <p:cNvSpPr txBox="1"/>
          <p:nvPr/>
        </p:nvSpPr>
        <p:spPr>
          <a:xfrm>
            <a:off x="2991793" y="2710931"/>
            <a:ext cx="1500525" cy="646163"/>
          </a:xfrm>
          <a:prstGeom prst="rect">
            <a:avLst/>
          </a:prstGeom>
          <a:noFill/>
        </p:spPr>
        <p:txBody>
          <a:bodyPr wrap="square" rtlCol="0">
            <a:spAutoFit/>
          </a:bodyPr>
          <a:lstStyle/>
          <a:p>
            <a:pPr algn="ctr"/>
            <a:r>
              <a:rPr lang="en-US" sz="3599" dirty="0">
                <a:solidFill>
                  <a:schemeClr val="bg2">
                    <a:lumMod val="50000"/>
                    <a:lumOff val="50000"/>
                  </a:schemeClr>
                </a:solidFill>
                <a:latin typeface="Century Gothic" panose="020B0502020202020204" pitchFamily="34" charset="0"/>
              </a:rPr>
              <a:t>2017</a:t>
            </a:r>
          </a:p>
        </p:txBody>
      </p:sp>
      <p:sp>
        <p:nvSpPr>
          <p:cNvPr id="21" name="TextBox 20">
            <a:extLst>
              <a:ext uri="{FF2B5EF4-FFF2-40B4-BE49-F238E27FC236}">
                <a16:creationId xmlns:a16="http://schemas.microsoft.com/office/drawing/2014/main" id="{639995FA-3EA7-21B2-4A52-FEF875FB5738}"/>
              </a:ext>
            </a:extLst>
          </p:cNvPr>
          <p:cNvSpPr txBox="1"/>
          <p:nvPr/>
        </p:nvSpPr>
        <p:spPr>
          <a:xfrm>
            <a:off x="2626461" y="5583445"/>
            <a:ext cx="2408796" cy="646163"/>
          </a:xfrm>
          <a:prstGeom prst="rect">
            <a:avLst/>
          </a:prstGeom>
          <a:noFill/>
        </p:spPr>
        <p:txBody>
          <a:bodyPr wrap="square" rtlCol="0">
            <a:spAutoFit/>
          </a:bodyPr>
          <a:lstStyle/>
          <a:p>
            <a:r>
              <a:rPr lang="en-US" sz="1799" dirty="0">
                <a:latin typeface="Century Gothic" panose="020B0502020202020204" pitchFamily="34" charset="0"/>
              </a:rPr>
              <a:t>Making operational data visible</a:t>
            </a:r>
          </a:p>
        </p:txBody>
      </p:sp>
      <p:cxnSp>
        <p:nvCxnSpPr>
          <p:cNvPr id="22" name="Straight Connector 21">
            <a:extLst>
              <a:ext uri="{FF2B5EF4-FFF2-40B4-BE49-F238E27FC236}">
                <a16:creationId xmlns:a16="http://schemas.microsoft.com/office/drawing/2014/main" id="{714A88F8-023C-98AB-E36D-B6518AF29401}"/>
              </a:ext>
              <a:ext uri="{C183D7F6-B498-43B3-948B-1728B52AA6E4}">
                <adec:decorative xmlns:adec="http://schemas.microsoft.com/office/drawing/2017/decorative" val="1"/>
              </a:ext>
            </a:extLst>
          </p:cNvPr>
          <p:cNvCxnSpPr>
            <a:cxnSpLocks/>
          </p:cNvCxnSpPr>
          <p:nvPr/>
        </p:nvCxnSpPr>
        <p:spPr>
          <a:xfrm>
            <a:off x="2831645" y="6310614"/>
            <a:ext cx="1820822" cy="0"/>
          </a:xfrm>
          <a:prstGeom prst="line">
            <a:avLst/>
          </a:prstGeom>
          <a:ln>
            <a:solidFill>
              <a:schemeClr val="bg2">
                <a:lumMod val="50000"/>
                <a:lumOff val="50000"/>
              </a:schemeClr>
            </a:solidFill>
          </a:ln>
        </p:spPr>
        <p:style>
          <a:lnRef idx="2">
            <a:schemeClr val="accent1"/>
          </a:lnRef>
          <a:fillRef idx="0">
            <a:schemeClr val="accent1"/>
          </a:fillRef>
          <a:effectRef idx="1">
            <a:schemeClr val="accent1"/>
          </a:effectRef>
          <a:fontRef idx="minor">
            <a:schemeClr val="tx1"/>
          </a:fontRef>
        </p:style>
      </p:cxnSp>
      <p:sp>
        <p:nvSpPr>
          <p:cNvPr id="27" name="Arc 26">
            <a:extLst>
              <a:ext uri="{FF2B5EF4-FFF2-40B4-BE49-F238E27FC236}">
                <a16:creationId xmlns:a16="http://schemas.microsoft.com/office/drawing/2014/main" id="{71012EB3-8FC4-9849-55D3-E31B765FC334}"/>
              </a:ext>
              <a:ext uri="{C183D7F6-B498-43B3-948B-1728B52AA6E4}">
                <adec:decorative xmlns:adec="http://schemas.microsoft.com/office/drawing/2017/decorative" val="1"/>
              </a:ext>
            </a:extLst>
          </p:cNvPr>
          <p:cNvSpPr/>
          <p:nvPr/>
        </p:nvSpPr>
        <p:spPr>
          <a:xfrm rot="5400000">
            <a:off x="4702837" y="3173788"/>
            <a:ext cx="1241957" cy="1267357"/>
          </a:xfrm>
          <a:prstGeom prst="arc">
            <a:avLst>
              <a:gd name="adj1" fmla="val 5526129"/>
              <a:gd name="adj2" fmla="val 10831148"/>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1799" dirty="0"/>
          </a:p>
        </p:txBody>
      </p:sp>
      <p:sp>
        <p:nvSpPr>
          <p:cNvPr id="29" name="Oval 28">
            <a:extLst>
              <a:ext uri="{FF2B5EF4-FFF2-40B4-BE49-F238E27FC236}">
                <a16:creationId xmlns:a16="http://schemas.microsoft.com/office/drawing/2014/main" id="{8AE297E3-78E2-D35A-8603-751528FBE1C8}"/>
              </a:ext>
              <a:ext uri="{C183D7F6-B498-43B3-948B-1728B52AA6E4}">
                <adec:decorative xmlns:adec="http://schemas.microsoft.com/office/drawing/2017/decorative" val="1"/>
              </a:ext>
            </a:extLst>
          </p:cNvPr>
          <p:cNvSpPr/>
          <p:nvPr/>
        </p:nvSpPr>
        <p:spPr>
          <a:xfrm>
            <a:off x="5194542" y="3666648"/>
            <a:ext cx="267785" cy="258551"/>
          </a:xfrm>
          <a:prstGeom prst="ellipse">
            <a:avLst/>
          </a:prstGeom>
          <a:solidFill>
            <a:schemeClr val="tx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dirty="0"/>
          </a:p>
        </p:txBody>
      </p:sp>
      <p:sp>
        <p:nvSpPr>
          <p:cNvPr id="30" name="Circle: Hollow 29">
            <a:extLst>
              <a:ext uri="{FF2B5EF4-FFF2-40B4-BE49-F238E27FC236}">
                <a16:creationId xmlns:a16="http://schemas.microsoft.com/office/drawing/2014/main" id="{21253698-1008-798A-3033-3D80C8431E81}"/>
              </a:ext>
              <a:ext uri="{C183D7F6-B498-43B3-948B-1728B52AA6E4}">
                <adec:decorative xmlns:adec="http://schemas.microsoft.com/office/drawing/2017/decorative" val="1"/>
              </a:ext>
            </a:extLst>
          </p:cNvPr>
          <p:cNvSpPr/>
          <p:nvPr/>
        </p:nvSpPr>
        <p:spPr>
          <a:xfrm>
            <a:off x="5035256" y="3508516"/>
            <a:ext cx="586357" cy="574814"/>
          </a:xfrm>
          <a:prstGeom prst="donut">
            <a:avLst>
              <a:gd name="adj" fmla="val 5694"/>
            </a:avLst>
          </a:prstGeom>
          <a:solidFill>
            <a:schemeClr val="tx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dirty="0">
              <a:solidFill>
                <a:schemeClr val="tx1"/>
              </a:solidFill>
            </a:endParaRPr>
          </a:p>
        </p:txBody>
      </p:sp>
      <p:sp>
        <p:nvSpPr>
          <p:cNvPr id="31" name="Circle: Hollow 30">
            <a:extLst>
              <a:ext uri="{FF2B5EF4-FFF2-40B4-BE49-F238E27FC236}">
                <a16:creationId xmlns:a16="http://schemas.microsoft.com/office/drawing/2014/main" id="{51CDDB5F-DA06-1F64-3CFB-45CA236C4281}"/>
              </a:ext>
              <a:ext uri="{C183D7F6-B498-43B3-948B-1728B52AA6E4}">
                <adec:decorative xmlns:adec="http://schemas.microsoft.com/office/drawing/2017/decorative" val="1"/>
              </a:ext>
            </a:extLst>
          </p:cNvPr>
          <p:cNvSpPr/>
          <p:nvPr/>
        </p:nvSpPr>
        <p:spPr>
          <a:xfrm>
            <a:off x="4899056" y="3376213"/>
            <a:ext cx="849524" cy="846780"/>
          </a:xfrm>
          <a:prstGeom prst="donut">
            <a:avLst>
              <a:gd name="adj" fmla="val 3286"/>
            </a:avLst>
          </a:prstGeom>
          <a:solidFill>
            <a:schemeClr val="accent1">
              <a:lumMod val="60000"/>
              <a:lumOff val="40000"/>
            </a:schemeClr>
          </a:solidFill>
          <a:ln>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dirty="0">
              <a:solidFill>
                <a:schemeClr val="tx1"/>
              </a:solidFill>
            </a:endParaRPr>
          </a:p>
        </p:txBody>
      </p:sp>
      <p:cxnSp>
        <p:nvCxnSpPr>
          <p:cNvPr id="32" name="Straight Connector 31">
            <a:extLst>
              <a:ext uri="{FF2B5EF4-FFF2-40B4-BE49-F238E27FC236}">
                <a16:creationId xmlns:a16="http://schemas.microsoft.com/office/drawing/2014/main" id="{90776A3F-23DB-8E2E-DD98-0FFE402A9098}"/>
              </a:ext>
              <a:ext uri="{C183D7F6-B498-43B3-948B-1728B52AA6E4}">
                <adec:decorative xmlns:adec="http://schemas.microsoft.com/office/drawing/2017/decorative" val="1"/>
              </a:ext>
            </a:extLst>
          </p:cNvPr>
          <p:cNvCxnSpPr>
            <a:cxnSpLocks/>
          </p:cNvCxnSpPr>
          <p:nvPr/>
        </p:nvCxnSpPr>
        <p:spPr>
          <a:xfrm flipV="1">
            <a:off x="5323815" y="2353550"/>
            <a:ext cx="0" cy="1022663"/>
          </a:xfrm>
          <a:prstGeom prst="line">
            <a:avLst/>
          </a:prstGeom>
          <a:ln>
            <a:solidFill>
              <a:schemeClr val="tx2">
                <a:lumMod val="50000"/>
              </a:schemeClr>
            </a:solidFill>
          </a:ln>
        </p:spPr>
        <p:style>
          <a:lnRef idx="2">
            <a:schemeClr val="accent1"/>
          </a:lnRef>
          <a:fillRef idx="0">
            <a:schemeClr val="accent1"/>
          </a:fillRef>
          <a:effectRef idx="1">
            <a:schemeClr val="accent1"/>
          </a:effectRef>
          <a:fontRef idx="minor">
            <a:schemeClr val="tx1"/>
          </a:fontRef>
        </p:style>
      </p:cxnSp>
      <p:sp>
        <p:nvSpPr>
          <p:cNvPr id="33" name="Oval 32">
            <a:extLst>
              <a:ext uri="{FF2B5EF4-FFF2-40B4-BE49-F238E27FC236}">
                <a16:creationId xmlns:a16="http://schemas.microsoft.com/office/drawing/2014/main" id="{2E3FACED-1700-6F2C-9516-C74B57644D4A}"/>
              </a:ext>
              <a:ext uri="{C183D7F6-B498-43B3-948B-1728B52AA6E4}">
                <adec:decorative xmlns:adec="http://schemas.microsoft.com/office/drawing/2017/decorative" val="1"/>
              </a:ext>
            </a:extLst>
          </p:cNvPr>
          <p:cNvSpPr/>
          <p:nvPr/>
        </p:nvSpPr>
        <p:spPr>
          <a:xfrm>
            <a:off x="5258310" y="2269905"/>
            <a:ext cx="133892" cy="139663"/>
          </a:xfrm>
          <a:prstGeom prst="ellipse">
            <a:avLst/>
          </a:prstGeom>
          <a:solidFill>
            <a:schemeClr val="tx2">
              <a:lumMod val="50000"/>
            </a:schemeClr>
          </a:solidFill>
          <a:ln>
            <a:solidFill>
              <a:schemeClr val="tx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dirty="0"/>
          </a:p>
        </p:txBody>
      </p:sp>
      <p:sp>
        <p:nvSpPr>
          <p:cNvPr id="34" name="TextBox 33">
            <a:extLst>
              <a:ext uri="{FF2B5EF4-FFF2-40B4-BE49-F238E27FC236}">
                <a16:creationId xmlns:a16="http://schemas.microsoft.com/office/drawing/2014/main" id="{14A27AD7-B922-B793-1119-EEF6D248D3F5}"/>
              </a:ext>
            </a:extLst>
          </p:cNvPr>
          <p:cNvSpPr txBox="1"/>
          <p:nvPr/>
        </p:nvSpPr>
        <p:spPr>
          <a:xfrm>
            <a:off x="4558839" y="4231793"/>
            <a:ext cx="1500525" cy="646163"/>
          </a:xfrm>
          <a:prstGeom prst="rect">
            <a:avLst/>
          </a:prstGeom>
          <a:noFill/>
        </p:spPr>
        <p:txBody>
          <a:bodyPr wrap="square" rtlCol="0">
            <a:spAutoFit/>
          </a:bodyPr>
          <a:lstStyle/>
          <a:p>
            <a:pPr algn="ctr"/>
            <a:r>
              <a:rPr lang="en-US" sz="3599" dirty="0">
                <a:solidFill>
                  <a:schemeClr val="tx2">
                    <a:lumMod val="75000"/>
                  </a:schemeClr>
                </a:solidFill>
                <a:latin typeface="Century Gothic" panose="020B0502020202020204" pitchFamily="34" charset="0"/>
              </a:rPr>
              <a:t>2019</a:t>
            </a:r>
          </a:p>
        </p:txBody>
      </p:sp>
      <p:sp>
        <p:nvSpPr>
          <p:cNvPr id="35" name="TextBox 34">
            <a:extLst>
              <a:ext uri="{FF2B5EF4-FFF2-40B4-BE49-F238E27FC236}">
                <a16:creationId xmlns:a16="http://schemas.microsoft.com/office/drawing/2014/main" id="{35CAE559-AA75-9501-5C45-21C10B77607B}"/>
              </a:ext>
            </a:extLst>
          </p:cNvPr>
          <p:cNvSpPr txBox="1"/>
          <p:nvPr/>
        </p:nvSpPr>
        <p:spPr>
          <a:xfrm>
            <a:off x="4212281" y="1385325"/>
            <a:ext cx="2181523" cy="646163"/>
          </a:xfrm>
          <a:prstGeom prst="rect">
            <a:avLst/>
          </a:prstGeom>
          <a:noFill/>
        </p:spPr>
        <p:txBody>
          <a:bodyPr wrap="square" rtlCol="0">
            <a:spAutoFit/>
          </a:bodyPr>
          <a:lstStyle/>
          <a:p>
            <a:r>
              <a:rPr lang="en-US" sz="1799" dirty="0">
                <a:latin typeface="Century Gothic" panose="020B0502020202020204" pitchFamily="34" charset="0"/>
              </a:rPr>
              <a:t>Presented to HQ</a:t>
            </a:r>
          </a:p>
          <a:p>
            <a:r>
              <a:rPr lang="en-US" sz="1799" dirty="0">
                <a:latin typeface="Century Gothic" panose="020B0502020202020204" pitchFamily="34" charset="0"/>
              </a:rPr>
              <a:t>Access to RDA</a:t>
            </a:r>
          </a:p>
        </p:txBody>
      </p:sp>
      <p:cxnSp>
        <p:nvCxnSpPr>
          <p:cNvPr id="36" name="Straight Connector 35">
            <a:extLst>
              <a:ext uri="{FF2B5EF4-FFF2-40B4-BE49-F238E27FC236}">
                <a16:creationId xmlns:a16="http://schemas.microsoft.com/office/drawing/2014/main" id="{FD9C5EF8-D404-F865-51BC-449E26AE345E}"/>
              </a:ext>
              <a:ext uri="{C183D7F6-B498-43B3-948B-1728B52AA6E4}">
                <adec:decorative xmlns:adec="http://schemas.microsoft.com/office/drawing/2017/decorative" val="1"/>
              </a:ext>
            </a:extLst>
          </p:cNvPr>
          <p:cNvCxnSpPr>
            <a:cxnSpLocks/>
          </p:cNvCxnSpPr>
          <p:nvPr/>
        </p:nvCxnSpPr>
        <p:spPr>
          <a:xfrm>
            <a:off x="4302173" y="1256404"/>
            <a:ext cx="1959347" cy="0"/>
          </a:xfrm>
          <a:prstGeom prst="line">
            <a:avLst/>
          </a:prstGeom>
          <a:ln>
            <a:solidFill>
              <a:schemeClr val="tx2">
                <a:lumMod val="50000"/>
              </a:schemeClr>
            </a:solidFill>
          </a:ln>
        </p:spPr>
        <p:style>
          <a:lnRef idx="2">
            <a:schemeClr val="accent1"/>
          </a:lnRef>
          <a:fillRef idx="0">
            <a:schemeClr val="accent1"/>
          </a:fillRef>
          <a:effectRef idx="1">
            <a:schemeClr val="accent1"/>
          </a:effectRef>
          <a:fontRef idx="minor">
            <a:schemeClr val="tx1"/>
          </a:fontRef>
        </p:style>
      </p:cxnSp>
      <p:sp>
        <p:nvSpPr>
          <p:cNvPr id="38" name="Arc 37">
            <a:extLst>
              <a:ext uri="{FF2B5EF4-FFF2-40B4-BE49-F238E27FC236}">
                <a16:creationId xmlns:a16="http://schemas.microsoft.com/office/drawing/2014/main" id="{0144321E-82DB-7E72-95E7-7423B9B92A20}"/>
              </a:ext>
              <a:ext uri="{C183D7F6-B498-43B3-948B-1728B52AA6E4}">
                <adec:decorative xmlns:adec="http://schemas.microsoft.com/office/drawing/2017/decorative" val="1"/>
              </a:ext>
            </a:extLst>
          </p:cNvPr>
          <p:cNvSpPr/>
          <p:nvPr/>
        </p:nvSpPr>
        <p:spPr>
          <a:xfrm>
            <a:off x="6150221" y="3180714"/>
            <a:ext cx="1241957" cy="1267357"/>
          </a:xfrm>
          <a:prstGeom prst="arc">
            <a:avLst>
              <a:gd name="adj1" fmla="val 5526129"/>
              <a:gd name="adj2" fmla="val 10831148"/>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1799" dirty="0"/>
          </a:p>
        </p:txBody>
      </p:sp>
      <p:sp>
        <p:nvSpPr>
          <p:cNvPr id="40" name="Oval 39">
            <a:extLst>
              <a:ext uri="{FF2B5EF4-FFF2-40B4-BE49-F238E27FC236}">
                <a16:creationId xmlns:a16="http://schemas.microsoft.com/office/drawing/2014/main" id="{E703CA23-7460-68E4-1C13-4ED26454E1EA}"/>
              </a:ext>
              <a:ext uri="{C183D7F6-B498-43B3-948B-1728B52AA6E4}">
                <adec:decorative xmlns:adec="http://schemas.microsoft.com/office/drawing/2017/decorative" val="1"/>
              </a:ext>
            </a:extLst>
          </p:cNvPr>
          <p:cNvSpPr/>
          <p:nvPr/>
        </p:nvSpPr>
        <p:spPr>
          <a:xfrm>
            <a:off x="6641926" y="3673574"/>
            <a:ext cx="267785" cy="258551"/>
          </a:xfrm>
          <a:prstGeom prst="ellipse">
            <a:avLst/>
          </a:prstGeom>
          <a:solidFill>
            <a:schemeClr val="bg2">
              <a:lumMod val="25000"/>
              <a:lumOff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dirty="0"/>
          </a:p>
        </p:txBody>
      </p:sp>
      <p:sp>
        <p:nvSpPr>
          <p:cNvPr id="41" name="Circle: Hollow 40">
            <a:extLst>
              <a:ext uri="{FF2B5EF4-FFF2-40B4-BE49-F238E27FC236}">
                <a16:creationId xmlns:a16="http://schemas.microsoft.com/office/drawing/2014/main" id="{E09DDE99-8A72-E9E6-39E1-13D95941C39C}"/>
              </a:ext>
              <a:ext uri="{C183D7F6-B498-43B3-948B-1728B52AA6E4}">
                <adec:decorative xmlns:adec="http://schemas.microsoft.com/office/drawing/2017/decorative" val="1"/>
              </a:ext>
            </a:extLst>
          </p:cNvPr>
          <p:cNvSpPr/>
          <p:nvPr/>
        </p:nvSpPr>
        <p:spPr>
          <a:xfrm>
            <a:off x="6482640" y="3515443"/>
            <a:ext cx="586357" cy="574814"/>
          </a:xfrm>
          <a:prstGeom prst="donut">
            <a:avLst>
              <a:gd name="adj" fmla="val 5694"/>
            </a:avLst>
          </a:prstGeom>
          <a:solidFill>
            <a:schemeClr val="bg2">
              <a:lumMod val="25000"/>
              <a:lumOff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dirty="0">
              <a:solidFill>
                <a:schemeClr val="tx1"/>
              </a:solidFill>
            </a:endParaRPr>
          </a:p>
        </p:txBody>
      </p:sp>
      <p:sp>
        <p:nvSpPr>
          <p:cNvPr id="42" name="Circle: Hollow 41">
            <a:extLst>
              <a:ext uri="{FF2B5EF4-FFF2-40B4-BE49-F238E27FC236}">
                <a16:creationId xmlns:a16="http://schemas.microsoft.com/office/drawing/2014/main" id="{62F5B579-4004-22F1-054B-52CE6183F114}"/>
              </a:ext>
              <a:ext uri="{C183D7F6-B498-43B3-948B-1728B52AA6E4}">
                <adec:decorative xmlns:adec="http://schemas.microsoft.com/office/drawing/2017/decorative" val="1"/>
              </a:ext>
            </a:extLst>
          </p:cNvPr>
          <p:cNvSpPr/>
          <p:nvPr/>
        </p:nvSpPr>
        <p:spPr>
          <a:xfrm>
            <a:off x="6346440" y="3383140"/>
            <a:ext cx="849524" cy="846780"/>
          </a:xfrm>
          <a:prstGeom prst="donut">
            <a:avLst>
              <a:gd name="adj" fmla="val 3286"/>
            </a:avLst>
          </a:prstGeom>
          <a:solidFill>
            <a:schemeClr val="accent1">
              <a:lumMod val="60000"/>
              <a:lumOff val="40000"/>
            </a:schemeClr>
          </a:solidFill>
          <a:ln>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dirty="0">
              <a:solidFill>
                <a:schemeClr val="tx1"/>
              </a:solidFill>
            </a:endParaRPr>
          </a:p>
        </p:txBody>
      </p:sp>
      <p:cxnSp>
        <p:nvCxnSpPr>
          <p:cNvPr id="43" name="Straight Connector 42">
            <a:extLst>
              <a:ext uri="{FF2B5EF4-FFF2-40B4-BE49-F238E27FC236}">
                <a16:creationId xmlns:a16="http://schemas.microsoft.com/office/drawing/2014/main" id="{5B44AD0D-39CC-5B57-A349-E338162BA3F8}"/>
              </a:ext>
              <a:ext uri="{C183D7F6-B498-43B3-948B-1728B52AA6E4}">
                <adec:decorative xmlns:adec="http://schemas.microsoft.com/office/drawing/2017/decorative" val="1"/>
              </a:ext>
            </a:extLst>
          </p:cNvPr>
          <p:cNvCxnSpPr>
            <a:cxnSpLocks/>
          </p:cNvCxnSpPr>
          <p:nvPr/>
        </p:nvCxnSpPr>
        <p:spPr>
          <a:xfrm flipV="1">
            <a:off x="6775818" y="4229920"/>
            <a:ext cx="0" cy="1022663"/>
          </a:xfrm>
          <a:prstGeom prst="line">
            <a:avLst/>
          </a:prstGeom>
          <a:ln>
            <a:solidFill>
              <a:schemeClr val="bg2">
                <a:lumMod val="25000"/>
                <a:lumOff val="75000"/>
              </a:schemeClr>
            </a:solidFill>
          </a:ln>
        </p:spPr>
        <p:style>
          <a:lnRef idx="2">
            <a:schemeClr val="accent1"/>
          </a:lnRef>
          <a:fillRef idx="0">
            <a:schemeClr val="accent1"/>
          </a:fillRef>
          <a:effectRef idx="1">
            <a:schemeClr val="accent1"/>
          </a:effectRef>
          <a:fontRef idx="minor">
            <a:schemeClr val="tx1"/>
          </a:fontRef>
        </p:style>
      </p:cxnSp>
      <p:sp>
        <p:nvSpPr>
          <p:cNvPr id="44" name="Oval 43">
            <a:extLst>
              <a:ext uri="{FF2B5EF4-FFF2-40B4-BE49-F238E27FC236}">
                <a16:creationId xmlns:a16="http://schemas.microsoft.com/office/drawing/2014/main" id="{5DB63C3C-3A09-3DC9-C89C-E9D75EE8E7AC}"/>
              </a:ext>
              <a:ext uri="{C183D7F6-B498-43B3-948B-1728B52AA6E4}">
                <adec:decorative xmlns:adec="http://schemas.microsoft.com/office/drawing/2017/decorative" val="1"/>
              </a:ext>
            </a:extLst>
          </p:cNvPr>
          <p:cNvSpPr/>
          <p:nvPr/>
        </p:nvSpPr>
        <p:spPr>
          <a:xfrm>
            <a:off x="6704255" y="5252582"/>
            <a:ext cx="133892" cy="139663"/>
          </a:xfrm>
          <a:prstGeom prst="ellipse">
            <a:avLst/>
          </a:prstGeom>
          <a:solidFill>
            <a:schemeClr val="bg2">
              <a:lumMod val="25000"/>
              <a:lumOff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dirty="0"/>
          </a:p>
        </p:txBody>
      </p:sp>
      <p:sp>
        <p:nvSpPr>
          <p:cNvPr id="45" name="TextBox 44">
            <a:extLst>
              <a:ext uri="{FF2B5EF4-FFF2-40B4-BE49-F238E27FC236}">
                <a16:creationId xmlns:a16="http://schemas.microsoft.com/office/drawing/2014/main" id="{B17A6E0D-B215-0C1A-7FFA-AC284E40A84E}"/>
              </a:ext>
            </a:extLst>
          </p:cNvPr>
          <p:cNvSpPr txBox="1"/>
          <p:nvPr/>
        </p:nvSpPr>
        <p:spPr>
          <a:xfrm>
            <a:off x="6020936" y="2710931"/>
            <a:ext cx="1500525" cy="646163"/>
          </a:xfrm>
          <a:prstGeom prst="rect">
            <a:avLst/>
          </a:prstGeom>
          <a:noFill/>
        </p:spPr>
        <p:txBody>
          <a:bodyPr wrap="square" rtlCol="0">
            <a:spAutoFit/>
          </a:bodyPr>
          <a:lstStyle/>
          <a:p>
            <a:pPr algn="ctr"/>
            <a:r>
              <a:rPr lang="en-US" sz="3599" dirty="0">
                <a:solidFill>
                  <a:schemeClr val="bg2">
                    <a:lumMod val="25000"/>
                    <a:lumOff val="75000"/>
                  </a:schemeClr>
                </a:solidFill>
                <a:latin typeface="Century Gothic" panose="020B0502020202020204" pitchFamily="34" charset="0"/>
              </a:rPr>
              <a:t>2020</a:t>
            </a:r>
          </a:p>
        </p:txBody>
      </p:sp>
      <p:sp>
        <p:nvSpPr>
          <p:cNvPr id="46" name="TextBox 45">
            <a:extLst>
              <a:ext uri="{FF2B5EF4-FFF2-40B4-BE49-F238E27FC236}">
                <a16:creationId xmlns:a16="http://schemas.microsoft.com/office/drawing/2014/main" id="{34CEA5E4-E37F-ED2C-8602-75BF48F8F747}"/>
              </a:ext>
            </a:extLst>
          </p:cNvPr>
          <p:cNvSpPr txBox="1"/>
          <p:nvPr/>
        </p:nvSpPr>
        <p:spPr>
          <a:xfrm>
            <a:off x="5567704" y="5484184"/>
            <a:ext cx="2511350" cy="646163"/>
          </a:xfrm>
          <a:prstGeom prst="rect">
            <a:avLst/>
          </a:prstGeom>
          <a:noFill/>
        </p:spPr>
        <p:txBody>
          <a:bodyPr wrap="square" rtlCol="0">
            <a:spAutoFit/>
          </a:bodyPr>
          <a:lstStyle/>
          <a:p>
            <a:r>
              <a:rPr lang="en-US" sz="1799" dirty="0">
                <a:latin typeface="Century Gothic" panose="020B0502020202020204" pitchFamily="34" charset="0"/>
              </a:rPr>
              <a:t>Designed quality indicators</a:t>
            </a:r>
          </a:p>
        </p:txBody>
      </p:sp>
      <p:cxnSp>
        <p:nvCxnSpPr>
          <p:cNvPr id="47" name="Straight Connector 46">
            <a:extLst>
              <a:ext uri="{FF2B5EF4-FFF2-40B4-BE49-F238E27FC236}">
                <a16:creationId xmlns:a16="http://schemas.microsoft.com/office/drawing/2014/main" id="{E93E64A0-1C40-8948-CC6C-A9E1BF45C97F}"/>
              </a:ext>
              <a:ext uri="{C183D7F6-B498-43B3-948B-1728B52AA6E4}">
                <adec:decorative xmlns:adec="http://schemas.microsoft.com/office/drawing/2017/decorative" val="1"/>
              </a:ext>
            </a:extLst>
          </p:cNvPr>
          <p:cNvCxnSpPr>
            <a:cxnSpLocks/>
          </p:cNvCxnSpPr>
          <p:nvPr/>
        </p:nvCxnSpPr>
        <p:spPr>
          <a:xfrm>
            <a:off x="5688156" y="6313509"/>
            <a:ext cx="2084735" cy="0"/>
          </a:xfrm>
          <a:prstGeom prst="line">
            <a:avLst/>
          </a:prstGeom>
          <a:ln>
            <a:solidFill>
              <a:schemeClr val="bg2">
                <a:lumMod val="25000"/>
                <a:lumOff val="75000"/>
              </a:schemeClr>
            </a:solidFill>
          </a:ln>
        </p:spPr>
        <p:style>
          <a:lnRef idx="2">
            <a:schemeClr val="accent1"/>
          </a:lnRef>
          <a:fillRef idx="0">
            <a:schemeClr val="accent1"/>
          </a:fillRef>
          <a:effectRef idx="1">
            <a:schemeClr val="accent1"/>
          </a:effectRef>
          <a:fontRef idx="minor">
            <a:schemeClr val="tx1"/>
          </a:fontRef>
        </p:style>
      </p:cxnSp>
      <p:sp>
        <p:nvSpPr>
          <p:cNvPr id="50" name="Arc 49">
            <a:extLst>
              <a:ext uri="{FF2B5EF4-FFF2-40B4-BE49-F238E27FC236}">
                <a16:creationId xmlns:a16="http://schemas.microsoft.com/office/drawing/2014/main" id="{04E38279-4539-9F0D-9A3F-9999C9142048}"/>
              </a:ext>
              <a:ext uri="{C183D7F6-B498-43B3-948B-1728B52AA6E4}">
                <adec:decorative xmlns:adec="http://schemas.microsoft.com/office/drawing/2017/decorative" val="1"/>
              </a:ext>
            </a:extLst>
          </p:cNvPr>
          <p:cNvSpPr/>
          <p:nvPr/>
        </p:nvSpPr>
        <p:spPr>
          <a:xfrm rot="5400000">
            <a:off x="7576673" y="3214349"/>
            <a:ext cx="1241957" cy="1267357"/>
          </a:xfrm>
          <a:prstGeom prst="arc">
            <a:avLst>
              <a:gd name="adj1" fmla="val 5526129"/>
              <a:gd name="adj2" fmla="val 10831148"/>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1799" dirty="0"/>
          </a:p>
        </p:txBody>
      </p:sp>
      <p:sp>
        <p:nvSpPr>
          <p:cNvPr id="51" name="Oval 50">
            <a:extLst>
              <a:ext uri="{FF2B5EF4-FFF2-40B4-BE49-F238E27FC236}">
                <a16:creationId xmlns:a16="http://schemas.microsoft.com/office/drawing/2014/main" id="{B8CF01D1-662C-FE1B-32F2-DAC9AE857BA1}"/>
              </a:ext>
              <a:ext uri="{C183D7F6-B498-43B3-948B-1728B52AA6E4}">
                <adec:decorative xmlns:adec="http://schemas.microsoft.com/office/drawing/2017/decorative" val="1"/>
              </a:ext>
            </a:extLst>
          </p:cNvPr>
          <p:cNvSpPr/>
          <p:nvPr/>
        </p:nvSpPr>
        <p:spPr>
          <a:xfrm>
            <a:off x="8068377" y="3707209"/>
            <a:ext cx="267785" cy="258551"/>
          </a:xfrm>
          <a:prstGeom prst="ellipse">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dirty="0"/>
          </a:p>
        </p:txBody>
      </p:sp>
      <p:sp>
        <p:nvSpPr>
          <p:cNvPr id="52" name="Circle: Hollow 51">
            <a:extLst>
              <a:ext uri="{FF2B5EF4-FFF2-40B4-BE49-F238E27FC236}">
                <a16:creationId xmlns:a16="http://schemas.microsoft.com/office/drawing/2014/main" id="{86F35AD2-AC32-C7A1-942E-EF84F8A97BB0}"/>
              </a:ext>
              <a:ext uri="{C183D7F6-B498-43B3-948B-1728B52AA6E4}">
                <adec:decorative xmlns:adec="http://schemas.microsoft.com/office/drawing/2017/decorative" val="1"/>
              </a:ext>
            </a:extLst>
          </p:cNvPr>
          <p:cNvSpPr/>
          <p:nvPr/>
        </p:nvSpPr>
        <p:spPr>
          <a:xfrm>
            <a:off x="7909091" y="3549078"/>
            <a:ext cx="586357" cy="574814"/>
          </a:xfrm>
          <a:prstGeom prst="donut">
            <a:avLst>
              <a:gd name="adj" fmla="val 5694"/>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dirty="0">
              <a:solidFill>
                <a:schemeClr val="tx1"/>
              </a:solidFill>
            </a:endParaRPr>
          </a:p>
        </p:txBody>
      </p:sp>
      <p:sp>
        <p:nvSpPr>
          <p:cNvPr id="53" name="Circle: Hollow 52">
            <a:extLst>
              <a:ext uri="{FF2B5EF4-FFF2-40B4-BE49-F238E27FC236}">
                <a16:creationId xmlns:a16="http://schemas.microsoft.com/office/drawing/2014/main" id="{30D37C9E-0C13-84EB-9195-6864175610E1}"/>
              </a:ext>
              <a:ext uri="{C183D7F6-B498-43B3-948B-1728B52AA6E4}">
                <adec:decorative xmlns:adec="http://schemas.microsoft.com/office/drawing/2017/decorative" val="1"/>
              </a:ext>
            </a:extLst>
          </p:cNvPr>
          <p:cNvSpPr/>
          <p:nvPr/>
        </p:nvSpPr>
        <p:spPr>
          <a:xfrm>
            <a:off x="7772891" y="3416775"/>
            <a:ext cx="849524" cy="846780"/>
          </a:xfrm>
          <a:prstGeom prst="donut">
            <a:avLst>
              <a:gd name="adj" fmla="val 3286"/>
            </a:avLst>
          </a:prstGeom>
          <a:solidFill>
            <a:schemeClr val="accent1">
              <a:lumMod val="60000"/>
              <a:lumOff val="40000"/>
            </a:schemeClr>
          </a:solidFill>
          <a:ln>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dirty="0">
              <a:solidFill>
                <a:schemeClr val="tx1"/>
              </a:solidFill>
            </a:endParaRPr>
          </a:p>
        </p:txBody>
      </p:sp>
      <p:cxnSp>
        <p:nvCxnSpPr>
          <p:cNvPr id="54" name="Straight Connector 53">
            <a:extLst>
              <a:ext uri="{FF2B5EF4-FFF2-40B4-BE49-F238E27FC236}">
                <a16:creationId xmlns:a16="http://schemas.microsoft.com/office/drawing/2014/main" id="{A7DD2B10-525D-1464-903C-C807709907F6}"/>
              </a:ext>
              <a:ext uri="{C183D7F6-B498-43B3-948B-1728B52AA6E4}">
                <adec:decorative xmlns:adec="http://schemas.microsoft.com/office/drawing/2017/decorative" val="1"/>
              </a:ext>
            </a:extLst>
          </p:cNvPr>
          <p:cNvCxnSpPr>
            <a:cxnSpLocks/>
          </p:cNvCxnSpPr>
          <p:nvPr/>
        </p:nvCxnSpPr>
        <p:spPr>
          <a:xfrm flipV="1">
            <a:off x="8197650" y="2394112"/>
            <a:ext cx="0" cy="1022663"/>
          </a:xfrm>
          <a:prstGeom prst="line">
            <a:avLst/>
          </a:prstGeom>
          <a:ln>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
        <p:nvSpPr>
          <p:cNvPr id="55" name="Oval 54">
            <a:extLst>
              <a:ext uri="{FF2B5EF4-FFF2-40B4-BE49-F238E27FC236}">
                <a16:creationId xmlns:a16="http://schemas.microsoft.com/office/drawing/2014/main" id="{5EC2614B-AF18-A45A-2F77-273517C27C96}"/>
              </a:ext>
              <a:ext uri="{C183D7F6-B498-43B3-948B-1728B52AA6E4}">
                <adec:decorative xmlns:adec="http://schemas.microsoft.com/office/drawing/2017/decorative" val="1"/>
              </a:ext>
            </a:extLst>
          </p:cNvPr>
          <p:cNvSpPr/>
          <p:nvPr/>
        </p:nvSpPr>
        <p:spPr>
          <a:xfrm>
            <a:off x="8132146" y="2310467"/>
            <a:ext cx="133892" cy="139663"/>
          </a:xfrm>
          <a:prstGeom prst="ellipse">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dirty="0"/>
          </a:p>
        </p:txBody>
      </p:sp>
      <p:sp>
        <p:nvSpPr>
          <p:cNvPr id="56" name="TextBox 55">
            <a:extLst>
              <a:ext uri="{FF2B5EF4-FFF2-40B4-BE49-F238E27FC236}">
                <a16:creationId xmlns:a16="http://schemas.microsoft.com/office/drawing/2014/main" id="{E02009FF-7492-36C2-1CFA-9BE0FA102542}"/>
              </a:ext>
            </a:extLst>
          </p:cNvPr>
          <p:cNvSpPr txBox="1"/>
          <p:nvPr/>
        </p:nvSpPr>
        <p:spPr>
          <a:xfrm>
            <a:off x="7432674" y="4272355"/>
            <a:ext cx="1500525" cy="646163"/>
          </a:xfrm>
          <a:prstGeom prst="rect">
            <a:avLst/>
          </a:prstGeom>
          <a:noFill/>
        </p:spPr>
        <p:txBody>
          <a:bodyPr wrap="square" rtlCol="0">
            <a:spAutoFit/>
          </a:bodyPr>
          <a:lstStyle/>
          <a:p>
            <a:pPr algn="ctr"/>
            <a:r>
              <a:rPr lang="en-US" sz="3599" dirty="0">
                <a:solidFill>
                  <a:schemeClr val="accent1">
                    <a:lumMod val="60000"/>
                    <a:lumOff val="40000"/>
                  </a:schemeClr>
                </a:solidFill>
                <a:latin typeface="Century Gothic" panose="020B0502020202020204" pitchFamily="34" charset="0"/>
              </a:rPr>
              <a:t>2022</a:t>
            </a:r>
          </a:p>
        </p:txBody>
      </p:sp>
      <p:sp>
        <p:nvSpPr>
          <p:cNvPr id="57" name="TextBox 56">
            <a:extLst>
              <a:ext uri="{FF2B5EF4-FFF2-40B4-BE49-F238E27FC236}">
                <a16:creationId xmlns:a16="http://schemas.microsoft.com/office/drawing/2014/main" id="{10EDC96B-70B7-8F07-2E8E-A639E7897CE8}"/>
              </a:ext>
            </a:extLst>
          </p:cNvPr>
          <p:cNvSpPr txBox="1"/>
          <p:nvPr/>
        </p:nvSpPr>
        <p:spPr>
          <a:xfrm>
            <a:off x="7204800" y="1247563"/>
            <a:ext cx="2742276" cy="923090"/>
          </a:xfrm>
          <a:prstGeom prst="rect">
            <a:avLst/>
          </a:prstGeom>
          <a:noFill/>
        </p:spPr>
        <p:txBody>
          <a:bodyPr wrap="square" rtlCol="0">
            <a:spAutoFit/>
          </a:bodyPr>
          <a:lstStyle/>
          <a:p>
            <a:r>
              <a:rPr lang="en-US" sz="1799" dirty="0">
                <a:latin typeface="Century Gothic" panose="020B0502020202020204" pitchFamily="34" charset="0"/>
              </a:rPr>
              <a:t>Quality indicators approved by Clinical Service Board. </a:t>
            </a:r>
          </a:p>
        </p:txBody>
      </p:sp>
      <p:cxnSp>
        <p:nvCxnSpPr>
          <p:cNvPr id="58" name="Straight Connector 57">
            <a:extLst>
              <a:ext uri="{FF2B5EF4-FFF2-40B4-BE49-F238E27FC236}">
                <a16:creationId xmlns:a16="http://schemas.microsoft.com/office/drawing/2014/main" id="{C852854A-3146-86AF-5FC3-76CDF0B39D22}"/>
              </a:ext>
              <a:ext uri="{C183D7F6-B498-43B3-948B-1728B52AA6E4}">
                <adec:decorative xmlns:adec="http://schemas.microsoft.com/office/drawing/2017/decorative" val="1"/>
              </a:ext>
            </a:extLst>
          </p:cNvPr>
          <p:cNvCxnSpPr>
            <a:cxnSpLocks/>
          </p:cNvCxnSpPr>
          <p:nvPr/>
        </p:nvCxnSpPr>
        <p:spPr>
          <a:xfrm>
            <a:off x="7297846" y="1267908"/>
            <a:ext cx="1820822" cy="0"/>
          </a:xfrm>
          <a:prstGeom prst="line">
            <a:avLst/>
          </a:prstGeom>
          <a:ln>
            <a:solidFill>
              <a:schemeClr val="bg2">
                <a:lumMod val="25000"/>
                <a:lumOff val="75000"/>
              </a:schemeClr>
            </a:solidFill>
          </a:ln>
        </p:spPr>
        <p:style>
          <a:lnRef idx="2">
            <a:schemeClr val="accent1"/>
          </a:lnRef>
          <a:fillRef idx="0">
            <a:schemeClr val="accent1"/>
          </a:fillRef>
          <a:effectRef idx="1">
            <a:schemeClr val="accent1"/>
          </a:effectRef>
          <a:fontRef idx="minor">
            <a:schemeClr val="tx1"/>
          </a:fontRef>
        </p:style>
      </p:cxnSp>
      <p:sp>
        <p:nvSpPr>
          <p:cNvPr id="62" name="Arc 61">
            <a:extLst>
              <a:ext uri="{FF2B5EF4-FFF2-40B4-BE49-F238E27FC236}">
                <a16:creationId xmlns:a16="http://schemas.microsoft.com/office/drawing/2014/main" id="{25C24E9F-C75E-6E9A-A864-4D4F5DFC0424}"/>
              </a:ext>
              <a:ext uri="{C183D7F6-B498-43B3-948B-1728B52AA6E4}">
                <adec:decorative xmlns:adec="http://schemas.microsoft.com/office/drawing/2017/decorative" val="1"/>
              </a:ext>
            </a:extLst>
          </p:cNvPr>
          <p:cNvSpPr/>
          <p:nvPr/>
        </p:nvSpPr>
        <p:spPr>
          <a:xfrm>
            <a:off x="9116232" y="3199432"/>
            <a:ext cx="1241957" cy="1267357"/>
          </a:xfrm>
          <a:prstGeom prst="arc">
            <a:avLst>
              <a:gd name="adj1" fmla="val 5526129"/>
              <a:gd name="adj2" fmla="val 10831148"/>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1799" dirty="0"/>
          </a:p>
        </p:txBody>
      </p:sp>
      <p:sp>
        <p:nvSpPr>
          <p:cNvPr id="63" name="Oval 62">
            <a:extLst>
              <a:ext uri="{FF2B5EF4-FFF2-40B4-BE49-F238E27FC236}">
                <a16:creationId xmlns:a16="http://schemas.microsoft.com/office/drawing/2014/main" id="{CBE990F5-6CFE-1F42-B6D0-BDB21E3400D4}"/>
              </a:ext>
              <a:ext uri="{C183D7F6-B498-43B3-948B-1728B52AA6E4}">
                <adec:decorative xmlns:adec="http://schemas.microsoft.com/office/drawing/2017/decorative" val="1"/>
              </a:ext>
            </a:extLst>
          </p:cNvPr>
          <p:cNvSpPr/>
          <p:nvPr/>
        </p:nvSpPr>
        <p:spPr>
          <a:xfrm>
            <a:off x="9607936" y="3692292"/>
            <a:ext cx="267785" cy="258551"/>
          </a:xfrm>
          <a:prstGeom prst="ellipse">
            <a:avLst/>
          </a:prstGeom>
          <a:solidFill>
            <a:schemeClr val="tx2">
              <a:lumMod val="90000"/>
            </a:schemeClr>
          </a:solidFill>
          <a:ln>
            <a:solidFill>
              <a:schemeClr val="bg2">
                <a:lumMod val="10000"/>
                <a:lumOff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dirty="0"/>
          </a:p>
        </p:txBody>
      </p:sp>
      <p:sp>
        <p:nvSpPr>
          <p:cNvPr id="64" name="Circle: Hollow 63">
            <a:extLst>
              <a:ext uri="{FF2B5EF4-FFF2-40B4-BE49-F238E27FC236}">
                <a16:creationId xmlns:a16="http://schemas.microsoft.com/office/drawing/2014/main" id="{B8C6DEF0-BD61-C6F7-32CA-8AD83D92E19A}"/>
              </a:ext>
              <a:ext uri="{C183D7F6-B498-43B3-948B-1728B52AA6E4}">
                <adec:decorative xmlns:adec="http://schemas.microsoft.com/office/drawing/2017/decorative" val="1"/>
              </a:ext>
            </a:extLst>
          </p:cNvPr>
          <p:cNvSpPr/>
          <p:nvPr/>
        </p:nvSpPr>
        <p:spPr>
          <a:xfrm>
            <a:off x="9448650" y="3534161"/>
            <a:ext cx="586357" cy="574814"/>
          </a:xfrm>
          <a:prstGeom prst="donut">
            <a:avLst>
              <a:gd name="adj" fmla="val 5694"/>
            </a:avLst>
          </a:prstGeom>
          <a:solidFill>
            <a:schemeClr val="bg2">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dirty="0">
              <a:solidFill>
                <a:schemeClr val="tx1"/>
              </a:solidFill>
            </a:endParaRPr>
          </a:p>
        </p:txBody>
      </p:sp>
      <p:sp>
        <p:nvSpPr>
          <p:cNvPr id="65" name="Circle: Hollow 64">
            <a:extLst>
              <a:ext uri="{FF2B5EF4-FFF2-40B4-BE49-F238E27FC236}">
                <a16:creationId xmlns:a16="http://schemas.microsoft.com/office/drawing/2014/main" id="{FF67BD24-70C1-A4AF-CB99-999714400D7F}"/>
              </a:ext>
              <a:ext uri="{C183D7F6-B498-43B3-948B-1728B52AA6E4}">
                <adec:decorative xmlns:adec="http://schemas.microsoft.com/office/drawing/2017/decorative" val="1"/>
              </a:ext>
            </a:extLst>
          </p:cNvPr>
          <p:cNvSpPr/>
          <p:nvPr/>
        </p:nvSpPr>
        <p:spPr>
          <a:xfrm>
            <a:off x="9312450" y="3401858"/>
            <a:ext cx="849524" cy="846780"/>
          </a:xfrm>
          <a:prstGeom prst="donut">
            <a:avLst>
              <a:gd name="adj" fmla="val 3286"/>
            </a:avLst>
          </a:prstGeom>
          <a:solidFill>
            <a:schemeClr val="accent1">
              <a:lumMod val="60000"/>
              <a:lumOff val="40000"/>
            </a:schemeClr>
          </a:solidFill>
          <a:ln>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dirty="0">
              <a:solidFill>
                <a:schemeClr val="tx1"/>
              </a:solidFill>
            </a:endParaRPr>
          </a:p>
        </p:txBody>
      </p:sp>
      <p:cxnSp>
        <p:nvCxnSpPr>
          <p:cNvPr id="66" name="Straight Connector 65">
            <a:extLst>
              <a:ext uri="{FF2B5EF4-FFF2-40B4-BE49-F238E27FC236}">
                <a16:creationId xmlns:a16="http://schemas.microsoft.com/office/drawing/2014/main" id="{C3340C39-4F55-40D8-B23B-2BD113606D20}"/>
              </a:ext>
              <a:ext uri="{C183D7F6-B498-43B3-948B-1728B52AA6E4}">
                <adec:decorative xmlns:adec="http://schemas.microsoft.com/office/drawing/2017/decorative" val="1"/>
              </a:ext>
            </a:extLst>
          </p:cNvPr>
          <p:cNvCxnSpPr>
            <a:cxnSpLocks/>
          </p:cNvCxnSpPr>
          <p:nvPr/>
        </p:nvCxnSpPr>
        <p:spPr>
          <a:xfrm flipV="1">
            <a:off x="9741828" y="4248638"/>
            <a:ext cx="0" cy="1022663"/>
          </a:xfrm>
          <a:prstGeom prst="line">
            <a:avLst/>
          </a:prstGeom>
          <a:ln>
            <a:solidFill>
              <a:schemeClr val="tx2">
                <a:lumMod val="90000"/>
              </a:schemeClr>
            </a:solidFill>
          </a:ln>
        </p:spPr>
        <p:style>
          <a:lnRef idx="2">
            <a:schemeClr val="accent1"/>
          </a:lnRef>
          <a:fillRef idx="0">
            <a:schemeClr val="accent1"/>
          </a:fillRef>
          <a:effectRef idx="1">
            <a:schemeClr val="accent1"/>
          </a:effectRef>
          <a:fontRef idx="minor">
            <a:schemeClr val="tx1"/>
          </a:fontRef>
        </p:style>
      </p:cxnSp>
      <p:sp>
        <p:nvSpPr>
          <p:cNvPr id="67" name="Oval 66">
            <a:extLst>
              <a:ext uri="{FF2B5EF4-FFF2-40B4-BE49-F238E27FC236}">
                <a16:creationId xmlns:a16="http://schemas.microsoft.com/office/drawing/2014/main" id="{E4106CEB-E43E-1FD1-2F32-D56DFFFEB938}"/>
              </a:ext>
              <a:ext uri="{C183D7F6-B498-43B3-948B-1728B52AA6E4}">
                <adec:decorative xmlns:adec="http://schemas.microsoft.com/office/drawing/2017/decorative" val="1"/>
              </a:ext>
            </a:extLst>
          </p:cNvPr>
          <p:cNvSpPr/>
          <p:nvPr/>
        </p:nvSpPr>
        <p:spPr>
          <a:xfrm>
            <a:off x="9670265" y="5271300"/>
            <a:ext cx="133892" cy="139663"/>
          </a:xfrm>
          <a:prstGeom prst="ellipse">
            <a:avLst/>
          </a:prstGeom>
          <a:solidFill>
            <a:schemeClr val="bg2">
              <a:lumMod val="10000"/>
              <a:lumOff val="90000"/>
            </a:schemeClr>
          </a:solidFill>
          <a:ln>
            <a:solidFill>
              <a:schemeClr val="bg2">
                <a:lumMod val="10000"/>
                <a:lumOff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dirty="0"/>
          </a:p>
        </p:txBody>
      </p:sp>
      <p:sp>
        <p:nvSpPr>
          <p:cNvPr id="68" name="TextBox 67">
            <a:extLst>
              <a:ext uri="{FF2B5EF4-FFF2-40B4-BE49-F238E27FC236}">
                <a16:creationId xmlns:a16="http://schemas.microsoft.com/office/drawing/2014/main" id="{A77619C7-D014-2C69-F235-732478A0AAF6}"/>
              </a:ext>
            </a:extLst>
          </p:cNvPr>
          <p:cNvSpPr txBox="1"/>
          <p:nvPr/>
        </p:nvSpPr>
        <p:spPr>
          <a:xfrm>
            <a:off x="8986947" y="2729650"/>
            <a:ext cx="1500525" cy="646163"/>
          </a:xfrm>
          <a:prstGeom prst="rect">
            <a:avLst/>
          </a:prstGeom>
          <a:noFill/>
        </p:spPr>
        <p:txBody>
          <a:bodyPr wrap="square" rtlCol="0">
            <a:spAutoFit/>
          </a:bodyPr>
          <a:lstStyle/>
          <a:p>
            <a:pPr algn="ctr"/>
            <a:r>
              <a:rPr lang="en-US" sz="3599" dirty="0">
                <a:solidFill>
                  <a:schemeClr val="bg2">
                    <a:lumMod val="10000"/>
                    <a:lumOff val="90000"/>
                  </a:schemeClr>
                </a:solidFill>
                <a:latin typeface="Century Gothic" panose="020B0502020202020204" pitchFamily="34" charset="0"/>
              </a:rPr>
              <a:t>2025</a:t>
            </a:r>
          </a:p>
        </p:txBody>
      </p:sp>
      <p:sp>
        <p:nvSpPr>
          <p:cNvPr id="69" name="TextBox 68">
            <a:extLst>
              <a:ext uri="{FF2B5EF4-FFF2-40B4-BE49-F238E27FC236}">
                <a16:creationId xmlns:a16="http://schemas.microsoft.com/office/drawing/2014/main" id="{35224E01-F787-BBEC-B889-B1A9ABE34020}"/>
              </a:ext>
            </a:extLst>
          </p:cNvPr>
          <p:cNvSpPr txBox="1"/>
          <p:nvPr/>
        </p:nvSpPr>
        <p:spPr>
          <a:xfrm>
            <a:off x="8797255" y="5497703"/>
            <a:ext cx="1951897" cy="646163"/>
          </a:xfrm>
          <a:prstGeom prst="rect">
            <a:avLst/>
          </a:prstGeom>
          <a:noFill/>
        </p:spPr>
        <p:txBody>
          <a:bodyPr wrap="square" rtlCol="0">
            <a:spAutoFit/>
          </a:bodyPr>
          <a:lstStyle/>
          <a:p>
            <a:r>
              <a:rPr lang="en-US" sz="1799" dirty="0">
                <a:latin typeface="Century Gothic" panose="020B0502020202020204" pitchFamily="34" charset="0"/>
              </a:rPr>
              <a:t>Started tracking staff health</a:t>
            </a:r>
          </a:p>
        </p:txBody>
      </p:sp>
      <p:cxnSp>
        <p:nvCxnSpPr>
          <p:cNvPr id="70" name="Straight Connector 69">
            <a:extLst>
              <a:ext uri="{FF2B5EF4-FFF2-40B4-BE49-F238E27FC236}">
                <a16:creationId xmlns:a16="http://schemas.microsoft.com/office/drawing/2014/main" id="{68A78481-637F-0C9E-CA0E-B41B443B0990}"/>
              </a:ext>
              <a:ext uri="{C183D7F6-B498-43B3-948B-1728B52AA6E4}">
                <adec:decorative xmlns:adec="http://schemas.microsoft.com/office/drawing/2017/decorative" val="1"/>
              </a:ext>
            </a:extLst>
          </p:cNvPr>
          <p:cNvCxnSpPr>
            <a:cxnSpLocks/>
          </p:cNvCxnSpPr>
          <p:nvPr/>
        </p:nvCxnSpPr>
        <p:spPr>
          <a:xfrm>
            <a:off x="8965310" y="6237407"/>
            <a:ext cx="1820822" cy="0"/>
          </a:xfrm>
          <a:prstGeom prst="line">
            <a:avLst/>
          </a:prstGeom>
          <a:ln>
            <a:solidFill>
              <a:schemeClr val="bg2">
                <a:lumMod val="10000"/>
                <a:lumOff val="90000"/>
              </a:schemeClr>
            </a:solidFill>
          </a:ln>
        </p:spPr>
        <p:style>
          <a:lnRef idx="2">
            <a:schemeClr val="accent1"/>
          </a:lnRef>
          <a:fillRef idx="0">
            <a:schemeClr val="accent1"/>
          </a:fillRef>
          <a:effectRef idx="1">
            <a:schemeClr val="accent1"/>
          </a:effectRef>
          <a:fontRef idx="minor">
            <a:schemeClr val="tx1"/>
          </a:fontRef>
        </p:style>
      </p:cxnSp>
      <p:sp>
        <p:nvSpPr>
          <p:cNvPr id="81" name="Oval 80">
            <a:extLst>
              <a:ext uri="{FF2B5EF4-FFF2-40B4-BE49-F238E27FC236}">
                <a16:creationId xmlns:a16="http://schemas.microsoft.com/office/drawing/2014/main" id="{3538CB9E-E968-0158-A7D3-4B36E657CDA5}"/>
              </a:ext>
              <a:ext uri="{C183D7F6-B498-43B3-948B-1728B52AA6E4}">
                <adec:decorative xmlns:adec="http://schemas.microsoft.com/office/drawing/2017/decorative" val="1"/>
              </a:ext>
            </a:extLst>
          </p:cNvPr>
          <p:cNvSpPr/>
          <p:nvPr/>
        </p:nvSpPr>
        <p:spPr>
          <a:xfrm>
            <a:off x="5276244" y="737093"/>
            <a:ext cx="267785" cy="258551"/>
          </a:xfrm>
          <a:prstGeom prst="ellipse">
            <a:avLst/>
          </a:prstGeom>
          <a:solidFill>
            <a:schemeClr val="bg2">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dirty="0"/>
          </a:p>
        </p:txBody>
      </p:sp>
      <p:sp>
        <p:nvSpPr>
          <p:cNvPr id="82" name="Oval 81">
            <a:extLst>
              <a:ext uri="{FF2B5EF4-FFF2-40B4-BE49-F238E27FC236}">
                <a16:creationId xmlns:a16="http://schemas.microsoft.com/office/drawing/2014/main" id="{FC13C193-C36F-9B13-974A-E667C5F43A88}"/>
              </a:ext>
              <a:ext uri="{C183D7F6-B498-43B3-948B-1728B52AA6E4}">
                <adec:decorative xmlns:adec="http://schemas.microsoft.com/office/drawing/2017/decorative" val="1"/>
              </a:ext>
            </a:extLst>
          </p:cNvPr>
          <p:cNvSpPr/>
          <p:nvPr/>
        </p:nvSpPr>
        <p:spPr>
          <a:xfrm>
            <a:off x="5717092" y="737093"/>
            <a:ext cx="267785" cy="258551"/>
          </a:xfrm>
          <a:prstGeom prst="ellipse">
            <a:avLst/>
          </a:prstGeom>
          <a:solidFill>
            <a:schemeClr val="bg2">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dirty="0"/>
          </a:p>
        </p:txBody>
      </p:sp>
      <p:sp>
        <p:nvSpPr>
          <p:cNvPr id="83" name="Oval 82">
            <a:extLst>
              <a:ext uri="{FF2B5EF4-FFF2-40B4-BE49-F238E27FC236}">
                <a16:creationId xmlns:a16="http://schemas.microsoft.com/office/drawing/2014/main" id="{E19C43A4-C4FC-B274-6774-973159395AD4}"/>
              </a:ext>
              <a:ext uri="{C183D7F6-B498-43B3-948B-1728B52AA6E4}">
                <adec:decorative xmlns:adec="http://schemas.microsoft.com/office/drawing/2017/decorative" val="1"/>
              </a:ext>
            </a:extLst>
          </p:cNvPr>
          <p:cNvSpPr/>
          <p:nvPr/>
        </p:nvSpPr>
        <p:spPr>
          <a:xfrm>
            <a:off x="6191986" y="731398"/>
            <a:ext cx="267785" cy="258551"/>
          </a:xfrm>
          <a:prstGeom prst="ellipse">
            <a:avLst/>
          </a:prstGeom>
          <a:solidFill>
            <a:schemeClr val="tx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dirty="0"/>
          </a:p>
        </p:txBody>
      </p:sp>
      <p:sp>
        <p:nvSpPr>
          <p:cNvPr id="84" name="Oval 83">
            <a:extLst>
              <a:ext uri="{FF2B5EF4-FFF2-40B4-BE49-F238E27FC236}">
                <a16:creationId xmlns:a16="http://schemas.microsoft.com/office/drawing/2014/main" id="{C1714C79-365C-379E-09EE-7B2D6C976BBB}"/>
              </a:ext>
              <a:ext uri="{C183D7F6-B498-43B3-948B-1728B52AA6E4}">
                <adec:decorative xmlns:adec="http://schemas.microsoft.com/office/drawing/2017/decorative" val="1"/>
              </a:ext>
            </a:extLst>
          </p:cNvPr>
          <p:cNvSpPr/>
          <p:nvPr/>
        </p:nvSpPr>
        <p:spPr>
          <a:xfrm>
            <a:off x="6624293" y="731398"/>
            <a:ext cx="267785" cy="258551"/>
          </a:xfrm>
          <a:prstGeom prst="ellipse">
            <a:avLst/>
          </a:prstGeom>
          <a:solidFill>
            <a:schemeClr val="tx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dirty="0"/>
          </a:p>
        </p:txBody>
      </p:sp>
      <p:sp>
        <p:nvSpPr>
          <p:cNvPr id="85" name="Oval 84">
            <a:extLst>
              <a:ext uri="{FF2B5EF4-FFF2-40B4-BE49-F238E27FC236}">
                <a16:creationId xmlns:a16="http://schemas.microsoft.com/office/drawing/2014/main" id="{D1B60E1A-40E8-8A5E-024B-BEDEFDA317F3}"/>
              </a:ext>
              <a:ext uri="{C183D7F6-B498-43B3-948B-1728B52AA6E4}">
                <adec:decorative xmlns:adec="http://schemas.microsoft.com/office/drawing/2017/decorative" val="1"/>
              </a:ext>
            </a:extLst>
          </p:cNvPr>
          <p:cNvSpPr/>
          <p:nvPr/>
        </p:nvSpPr>
        <p:spPr>
          <a:xfrm>
            <a:off x="7056599" y="723827"/>
            <a:ext cx="267785" cy="258551"/>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dirty="0"/>
          </a:p>
        </p:txBody>
      </p:sp>
      <p:sp>
        <p:nvSpPr>
          <p:cNvPr id="9" name="Oval 8">
            <a:extLst>
              <a:ext uri="{FF2B5EF4-FFF2-40B4-BE49-F238E27FC236}">
                <a16:creationId xmlns:a16="http://schemas.microsoft.com/office/drawing/2014/main" id="{1179BD05-FE67-3761-49CE-FA19CCE9121C}"/>
              </a:ext>
              <a:ext uri="{C183D7F6-B498-43B3-948B-1728B52AA6E4}">
                <adec:decorative xmlns:adec="http://schemas.microsoft.com/office/drawing/2017/decorative" val="1"/>
              </a:ext>
            </a:extLst>
          </p:cNvPr>
          <p:cNvSpPr/>
          <p:nvPr/>
        </p:nvSpPr>
        <p:spPr>
          <a:xfrm>
            <a:off x="2106413" y="3682807"/>
            <a:ext cx="267785" cy="258551"/>
          </a:xfrm>
          <a:prstGeom prst="ellipse">
            <a:avLst/>
          </a:prstGeom>
          <a:solidFill>
            <a:schemeClr val="bg2">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dirty="0"/>
          </a:p>
        </p:txBody>
      </p:sp>
      <p:sp>
        <p:nvSpPr>
          <p:cNvPr id="11" name="Circle: Hollow 10">
            <a:extLst>
              <a:ext uri="{FF2B5EF4-FFF2-40B4-BE49-F238E27FC236}">
                <a16:creationId xmlns:a16="http://schemas.microsoft.com/office/drawing/2014/main" id="{DFD32602-0321-12D7-4E0F-CAC246632F31}"/>
              </a:ext>
              <a:ext uri="{C183D7F6-B498-43B3-948B-1728B52AA6E4}">
                <adec:decorative xmlns:adec="http://schemas.microsoft.com/office/drawing/2017/decorative" val="1"/>
              </a:ext>
            </a:extLst>
          </p:cNvPr>
          <p:cNvSpPr/>
          <p:nvPr/>
        </p:nvSpPr>
        <p:spPr>
          <a:xfrm>
            <a:off x="1947127" y="3524675"/>
            <a:ext cx="586357" cy="574814"/>
          </a:xfrm>
          <a:prstGeom prst="donut">
            <a:avLst>
              <a:gd name="adj" fmla="val 5694"/>
            </a:avLst>
          </a:prstGeom>
          <a:solidFill>
            <a:schemeClr val="bg2">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dirty="0">
              <a:solidFill>
                <a:schemeClr val="tx1"/>
              </a:solidFill>
            </a:endParaRPr>
          </a:p>
        </p:txBody>
      </p:sp>
      <p:sp>
        <p:nvSpPr>
          <p:cNvPr id="12" name="Circle: Hollow 11">
            <a:extLst>
              <a:ext uri="{FF2B5EF4-FFF2-40B4-BE49-F238E27FC236}">
                <a16:creationId xmlns:a16="http://schemas.microsoft.com/office/drawing/2014/main" id="{6958A1DF-3DA2-95C7-A0EB-7ACFCE794E3B}"/>
              </a:ext>
              <a:ext uri="{C183D7F6-B498-43B3-948B-1728B52AA6E4}">
                <adec:decorative xmlns:adec="http://schemas.microsoft.com/office/drawing/2017/decorative" val="1"/>
              </a:ext>
            </a:extLst>
          </p:cNvPr>
          <p:cNvSpPr/>
          <p:nvPr/>
        </p:nvSpPr>
        <p:spPr>
          <a:xfrm>
            <a:off x="1810927" y="3392372"/>
            <a:ext cx="849524" cy="846780"/>
          </a:xfrm>
          <a:prstGeom prst="donut">
            <a:avLst>
              <a:gd name="adj" fmla="val 3286"/>
            </a:avLst>
          </a:prstGeom>
          <a:solidFill>
            <a:schemeClr val="accent1">
              <a:lumMod val="60000"/>
              <a:lumOff val="40000"/>
            </a:schemeClr>
          </a:solidFill>
          <a:ln>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dirty="0">
              <a:solidFill>
                <a:schemeClr val="tx1"/>
              </a:solidFill>
            </a:endParaRPr>
          </a:p>
        </p:txBody>
      </p:sp>
      <p:cxnSp>
        <p:nvCxnSpPr>
          <p:cNvPr id="14" name="Straight Connector 13">
            <a:extLst>
              <a:ext uri="{FF2B5EF4-FFF2-40B4-BE49-F238E27FC236}">
                <a16:creationId xmlns:a16="http://schemas.microsoft.com/office/drawing/2014/main" id="{5929BE48-0A55-742B-8B0D-009D451D10D6}"/>
              </a:ext>
              <a:ext uri="{C183D7F6-B498-43B3-948B-1728B52AA6E4}">
                <adec:decorative xmlns:adec="http://schemas.microsoft.com/office/drawing/2017/decorative" val="1"/>
              </a:ext>
            </a:extLst>
          </p:cNvPr>
          <p:cNvCxnSpPr>
            <a:cxnSpLocks/>
          </p:cNvCxnSpPr>
          <p:nvPr/>
        </p:nvCxnSpPr>
        <p:spPr>
          <a:xfrm flipV="1">
            <a:off x="2235686" y="2369709"/>
            <a:ext cx="0" cy="1022663"/>
          </a:xfrm>
          <a:prstGeom prst="line">
            <a:avLst/>
          </a:prstGeom>
          <a:ln>
            <a:solidFill>
              <a:schemeClr val="bg2">
                <a:lumMod val="75000"/>
                <a:lumOff val="25000"/>
              </a:schemeClr>
            </a:solidFill>
          </a:ln>
        </p:spPr>
        <p:style>
          <a:lnRef idx="2">
            <a:schemeClr val="accent1"/>
          </a:lnRef>
          <a:fillRef idx="0">
            <a:schemeClr val="accent1"/>
          </a:fillRef>
          <a:effectRef idx="1">
            <a:schemeClr val="accent1"/>
          </a:effectRef>
          <a:fontRef idx="minor">
            <a:schemeClr val="tx1"/>
          </a:fontRef>
        </p:style>
      </p:cxnSp>
      <p:sp>
        <p:nvSpPr>
          <p:cNvPr id="15" name="Oval 14">
            <a:extLst>
              <a:ext uri="{FF2B5EF4-FFF2-40B4-BE49-F238E27FC236}">
                <a16:creationId xmlns:a16="http://schemas.microsoft.com/office/drawing/2014/main" id="{1586D52F-33A7-2C6F-E843-C6601D9DF9A1}"/>
              </a:ext>
              <a:ext uri="{C183D7F6-B498-43B3-948B-1728B52AA6E4}">
                <adec:decorative xmlns:adec="http://schemas.microsoft.com/office/drawing/2017/decorative" val="1"/>
              </a:ext>
            </a:extLst>
          </p:cNvPr>
          <p:cNvSpPr/>
          <p:nvPr/>
        </p:nvSpPr>
        <p:spPr>
          <a:xfrm>
            <a:off x="2170182" y="2286064"/>
            <a:ext cx="133892" cy="139663"/>
          </a:xfrm>
          <a:prstGeom prst="ellipse">
            <a:avLst/>
          </a:prstGeom>
          <a:solidFill>
            <a:schemeClr val="bg2">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dirty="0"/>
          </a:p>
        </p:txBody>
      </p:sp>
      <p:cxnSp>
        <p:nvCxnSpPr>
          <p:cNvPr id="17" name="Straight Connector 16">
            <a:extLst>
              <a:ext uri="{FF2B5EF4-FFF2-40B4-BE49-F238E27FC236}">
                <a16:creationId xmlns:a16="http://schemas.microsoft.com/office/drawing/2014/main" id="{B59D6C99-9DA1-F88F-8804-B1A18AA57FCB}"/>
              </a:ext>
              <a:ext uri="{C183D7F6-B498-43B3-948B-1728B52AA6E4}">
                <adec:decorative xmlns:adec="http://schemas.microsoft.com/office/drawing/2017/decorative" val="1"/>
              </a:ext>
            </a:extLst>
          </p:cNvPr>
          <p:cNvCxnSpPr>
            <a:cxnSpLocks/>
          </p:cNvCxnSpPr>
          <p:nvPr/>
        </p:nvCxnSpPr>
        <p:spPr>
          <a:xfrm>
            <a:off x="1668933" y="1256404"/>
            <a:ext cx="1484162" cy="11504"/>
          </a:xfrm>
          <a:prstGeom prst="line">
            <a:avLst/>
          </a:prstGeom>
          <a:ln>
            <a:solidFill>
              <a:schemeClr val="bg2">
                <a:lumMod val="75000"/>
                <a:lumOff val="25000"/>
              </a:schemeClr>
            </a:solidFill>
          </a:ln>
        </p:spPr>
        <p:style>
          <a:lnRef idx="2">
            <a:schemeClr val="accent1"/>
          </a:lnRef>
          <a:fillRef idx="0">
            <a:schemeClr val="accent1"/>
          </a:fillRef>
          <a:effectRef idx="1">
            <a:schemeClr val="accent1"/>
          </a:effectRef>
          <a:fontRef idx="minor">
            <a:schemeClr val="tx1"/>
          </a:fontRef>
        </p:style>
      </p:cxnSp>
      <p:sp>
        <p:nvSpPr>
          <p:cNvPr id="59" name="Oval 58">
            <a:extLst>
              <a:ext uri="{FF2B5EF4-FFF2-40B4-BE49-F238E27FC236}">
                <a16:creationId xmlns:a16="http://schemas.microsoft.com/office/drawing/2014/main" id="{DD9E557E-46D0-9EFE-A183-C939444BB838}"/>
              </a:ext>
              <a:ext uri="{C183D7F6-B498-43B3-948B-1728B52AA6E4}">
                <adec:decorative xmlns:adec="http://schemas.microsoft.com/office/drawing/2017/decorative" val="1"/>
              </a:ext>
            </a:extLst>
          </p:cNvPr>
          <p:cNvSpPr/>
          <p:nvPr/>
        </p:nvSpPr>
        <p:spPr>
          <a:xfrm>
            <a:off x="4807275" y="738593"/>
            <a:ext cx="267785" cy="258551"/>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dirty="0"/>
          </a:p>
        </p:txBody>
      </p:sp>
      <p:sp>
        <p:nvSpPr>
          <p:cNvPr id="2" name="Arc 1">
            <a:extLst>
              <a:ext uri="{FF2B5EF4-FFF2-40B4-BE49-F238E27FC236}">
                <a16:creationId xmlns:a16="http://schemas.microsoft.com/office/drawing/2014/main" id="{B06A6B82-0748-882D-9692-316DD85373AE}"/>
              </a:ext>
              <a:ext uri="{C183D7F6-B498-43B3-948B-1728B52AA6E4}">
                <adec:decorative xmlns:adec="http://schemas.microsoft.com/office/drawing/2017/decorative" val="1"/>
              </a:ext>
            </a:extLst>
          </p:cNvPr>
          <p:cNvSpPr/>
          <p:nvPr/>
        </p:nvSpPr>
        <p:spPr>
          <a:xfrm>
            <a:off x="129283" y="3204909"/>
            <a:ext cx="1241957" cy="1267357"/>
          </a:xfrm>
          <a:prstGeom prst="arc">
            <a:avLst>
              <a:gd name="adj1" fmla="val 5526129"/>
              <a:gd name="adj2" fmla="val 10831148"/>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1799" dirty="0"/>
          </a:p>
        </p:txBody>
      </p:sp>
      <p:sp>
        <p:nvSpPr>
          <p:cNvPr id="3" name="Oval 2">
            <a:extLst>
              <a:ext uri="{FF2B5EF4-FFF2-40B4-BE49-F238E27FC236}">
                <a16:creationId xmlns:a16="http://schemas.microsoft.com/office/drawing/2014/main" id="{409F74ED-A62B-D69A-A266-D00499B1BE15}"/>
              </a:ext>
              <a:ext uri="{C183D7F6-B498-43B3-948B-1728B52AA6E4}">
                <adec:decorative xmlns:adec="http://schemas.microsoft.com/office/drawing/2017/decorative" val="1"/>
              </a:ext>
            </a:extLst>
          </p:cNvPr>
          <p:cNvSpPr/>
          <p:nvPr/>
        </p:nvSpPr>
        <p:spPr>
          <a:xfrm>
            <a:off x="633185" y="3664038"/>
            <a:ext cx="267785" cy="258551"/>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dirty="0"/>
          </a:p>
        </p:txBody>
      </p:sp>
      <p:sp>
        <p:nvSpPr>
          <p:cNvPr id="4" name="Circle: Hollow 3">
            <a:extLst>
              <a:ext uri="{FF2B5EF4-FFF2-40B4-BE49-F238E27FC236}">
                <a16:creationId xmlns:a16="http://schemas.microsoft.com/office/drawing/2014/main" id="{5E78E6CB-B9E0-2698-A26F-1DD5A08096D4}"/>
              </a:ext>
              <a:ext uri="{C183D7F6-B498-43B3-948B-1728B52AA6E4}">
                <adec:decorative xmlns:adec="http://schemas.microsoft.com/office/drawing/2017/decorative" val="1"/>
              </a:ext>
            </a:extLst>
          </p:cNvPr>
          <p:cNvSpPr/>
          <p:nvPr/>
        </p:nvSpPr>
        <p:spPr>
          <a:xfrm>
            <a:off x="473899" y="3505906"/>
            <a:ext cx="586357" cy="574814"/>
          </a:xfrm>
          <a:prstGeom prst="donut">
            <a:avLst>
              <a:gd name="adj" fmla="val 5694"/>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dirty="0">
              <a:solidFill>
                <a:schemeClr val="tx1"/>
              </a:solidFill>
            </a:endParaRPr>
          </a:p>
        </p:txBody>
      </p:sp>
      <p:sp>
        <p:nvSpPr>
          <p:cNvPr id="23" name="Circle: Hollow 22">
            <a:extLst>
              <a:ext uri="{FF2B5EF4-FFF2-40B4-BE49-F238E27FC236}">
                <a16:creationId xmlns:a16="http://schemas.microsoft.com/office/drawing/2014/main" id="{59D0FB69-458C-2B8B-1624-A1A90F4CE580}"/>
              </a:ext>
              <a:ext uri="{C183D7F6-B498-43B3-948B-1728B52AA6E4}">
                <adec:decorative xmlns:adec="http://schemas.microsoft.com/office/drawing/2017/decorative" val="1"/>
              </a:ext>
            </a:extLst>
          </p:cNvPr>
          <p:cNvSpPr/>
          <p:nvPr/>
        </p:nvSpPr>
        <p:spPr>
          <a:xfrm>
            <a:off x="337699" y="3373603"/>
            <a:ext cx="849524" cy="846780"/>
          </a:xfrm>
          <a:prstGeom prst="donut">
            <a:avLst>
              <a:gd name="adj" fmla="val 3286"/>
            </a:avLst>
          </a:prstGeom>
          <a:solidFill>
            <a:schemeClr val="accent1">
              <a:lumMod val="60000"/>
              <a:lumOff val="40000"/>
            </a:schemeClr>
          </a:solidFill>
          <a:ln>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dirty="0">
              <a:solidFill>
                <a:schemeClr val="tx1"/>
              </a:solidFill>
            </a:endParaRPr>
          </a:p>
        </p:txBody>
      </p:sp>
      <p:cxnSp>
        <p:nvCxnSpPr>
          <p:cNvPr id="24" name="Straight Connector 23">
            <a:extLst>
              <a:ext uri="{FF2B5EF4-FFF2-40B4-BE49-F238E27FC236}">
                <a16:creationId xmlns:a16="http://schemas.microsoft.com/office/drawing/2014/main" id="{508651C8-097C-9221-C498-D8A39FEB1FBC}"/>
              </a:ext>
              <a:ext uri="{C183D7F6-B498-43B3-948B-1728B52AA6E4}">
                <adec:decorative xmlns:adec="http://schemas.microsoft.com/office/drawing/2017/decorative" val="1"/>
              </a:ext>
            </a:extLst>
          </p:cNvPr>
          <p:cNvCxnSpPr>
            <a:cxnSpLocks/>
          </p:cNvCxnSpPr>
          <p:nvPr/>
        </p:nvCxnSpPr>
        <p:spPr>
          <a:xfrm flipV="1">
            <a:off x="767077" y="4220383"/>
            <a:ext cx="0" cy="102266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48" name="Oval 47">
            <a:extLst>
              <a:ext uri="{FF2B5EF4-FFF2-40B4-BE49-F238E27FC236}">
                <a16:creationId xmlns:a16="http://schemas.microsoft.com/office/drawing/2014/main" id="{24CDAE11-4661-B0BB-38C1-2CAAD4F20B26}"/>
              </a:ext>
              <a:ext uri="{C183D7F6-B498-43B3-948B-1728B52AA6E4}">
                <adec:decorative xmlns:adec="http://schemas.microsoft.com/office/drawing/2017/decorative" val="1"/>
              </a:ext>
            </a:extLst>
          </p:cNvPr>
          <p:cNvSpPr/>
          <p:nvPr/>
        </p:nvSpPr>
        <p:spPr>
          <a:xfrm>
            <a:off x="695514" y="5243046"/>
            <a:ext cx="133892" cy="1396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dirty="0"/>
          </a:p>
        </p:txBody>
      </p:sp>
      <p:sp>
        <p:nvSpPr>
          <p:cNvPr id="77" name="Arc 76">
            <a:extLst>
              <a:ext uri="{FF2B5EF4-FFF2-40B4-BE49-F238E27FC236}">
                <a16:creationId xmlns:a16="http://schemas.microsoft.com/office/drawing/2014/main" id="{EF428885-65CC-9AAC-7874-FFC9882EF5FB}"/>
              </a:ext>
              <a:ext uri="{C183D7F6-B498-43B3-948B-1728B52AA6E4}">
                <adec:decorative xmlns:adec="http://schemas.microsoft.com/office/drawing/2017/decorative" val="1"/>
              </a:ext>
            </a:extLst>
          </p:cNvPr>
          <p:cNvSpPr/>
          <p:nvPr/>
        </p:nvSpPr>
        <p:spPr>
          <a:xfrm rot="5400000">
            <a:off x="10565157" y="3214461"/>
            <a:ext cx="1241957" cy="1267357"/>
          </a:xfrm>
          <a:prstGeom prst="arc">
            <a:avLst>
              <a:gd name="adj1" fmla="val 5526129"/>
              <a:gd name="adj2" fmla="val 10831148"/>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1799" dirty="0"/>
          </a:p>
        </p:txBody>
      </p:sp>
      <p:sp>
        <p:nvSpPr>
          <p:cNvPr id="78" name="Oval 77">
            <a:extLst>
              <a:ext uri="{FF2B5EF4-FFF2-40B4-BE49-F238E27FC236}">
                <a16:creationId xmlns:a16="http://schemas.microsoft.com/office/drawing/2014/main" id="{EEB2B0B6-A527-0583-D614-D3A56E548A73}"/>
              </a:ext>
              <a:ext uri="{C183D7F6-B498-43B3-948B-1728B52AA6E4}">
                <adec:decorative xmlns:adec="http://schemas.microsoft.com/office/drawing/2017/decorative" val="1"/>
              </a:ext>
            </a:extLst>
          </p:cNvPr>
          <p:cNvSpPr/>
          <p:nvPr/>
        </p:nvSpPr>
        <p:spPr>
          <a:xfrm>
            <a:off x="11056862" y="3707321"/>
            <a:ext cx="267785" cy="258551"/>
          </a:xfrm>
          <a:prstGeom prst="ellipse">
            <a:avLst/>
          </a:prstGeom>
          <a:solidFill>
            <a:schemeClr val="accent1">
              <a:lumMod val="20000"/>
              <a:lumOff val="80000"/>
            </a:schemeClr>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dirty="0"/>
          </a:p>
        </p:txBody>
      </p:sp>
      <p:sp>
        <p:nvSpPr>
          <p:cNvPr id="79" name="Circle: Hollow 78">
            <a:extLst>
              <a:ext uri="{FF2B5EF4-FFF2-40B4-BE49-F238E27FC236}">
                <a16:creationId xmlns:a16="http://schemas.microsoft.com/office/drawing/2014/main" id="{BB999F09-31E7-2F05-0EBD-30BD6DE7C5AD}"/>
              </a:ext>
              <a:ext uri="{C183D7F6-B498-43B3-948B-1728B52AA6E4}">
                <adec:decorative xmlns:adec="http://schemas.microsoft.com/office/drawing/2017/decorative" val="1"/>
              </a:ext>
            </a:extLst>
          </p:cNvPr>
          <p:cNvSpPr/>
          <p:nvPr/>
        </p:nvSpPr>
        <p:spPr>
          <a:xfrm>
            <a:off x="10897576" y="3549190"/>
            <a:ext cx="586357" cy="574814"/>
          </a:xfrm>
          <a:prstGeom prst="donut">
            <a:avLst>
              <a:gd name="adj" fmla="val 5694"/>
            </a:avLst>
          </a:prstGeom>
          <a:solidFill>
            <a:schemeClr val="accent1">
              <a:lumMod val="20000"/>
              <a:lumOff val="80000"/>
            </a:schemeClr>
          </a:solidFill>
          <a:ln>
            <a:solidFill>
              <a:schemeClr val="accent1">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dirty="0">
              <a:solidFill>
                <a:schemeClr val="tx1"/>
              </a:solidFill>
            </a:endParaRPr>
          </a:p>
        </p:txBody>
      </p:sp>
      <p:sp>
        <p:nvSpPr>
          <p:cNvPr id="86" name="Circle: Hollow 85">
            <a:extLst>
              <a:ext uri="{FF2B5EF4-FFF2-40B4-BE49-F238E27FC236}">
                <a16:creationId xmlns:a16="http://schemas.microsoft.com/office/drawing/2014/main" id="{48812BAB-1B62-47A1-27C7-4A37CBAB6A75}"/>
              </a:ext>
              <a:ext uri="{C183D7F6-B498-43B3-948B-1728B52AA6E4}">
                <adec:decorative xmlns:adec="http://schemas.microsoft.com/office/drawing/2017/decorative" val="1"/>
              </a:ext>
            </a:extLst>
          </p:cNvPr>
          <p:cNvSpPr/>
          <p:nvPr/>
        </p:nvSpPr>
        <p:spPr>
          <a:xfrm>
            <a:off x="10761376" y="3416887"/>
            <a:ext cx="849524" cy="846780"/>
          </a:xfrm>
          <a:prstGeom prst="donut">
            <a:avLst>
              <a:gd name="adj" fmla="val 3286"/>
            </a:avLst>
          </a:prstGeom>
          <a:solidFill>
            <a:schemeClr val="accent1">
              <a:lumMod val="60000"/>
              <a:lumOff val="40000"/>
            </a:schemeClr>
          </a:solidFill>
          <a:ln>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dirty="0">
              <a:solidFill>
                <a:schemeClr val="tx1"/>
              </a:solidFill>
            </a:endParaRPr>
          </a:p>
        </p:txBody>
      </p:sp>
      <p:cxnSp>
        <p:nvCxnSpPr>
          <p:cNvPr id="87" name="Straight Connector 86">
            <a:extLst>
              <a:ext uri="{FF2B5EF4-FFF2-40B4-BE49-F238E27FC236}">
                <a16:creationId xmlns:a16="http://schemas.microsoft.com/office/drawing/2014/main" id="{8A632A8A-2DFD-E20D-D786-DFF50097AE73}"/>
              </a:ext>
              <a:ext uri="{C183D7F6-B498-43B3-948B-1728B52AA6E4}">
                <adec:decorative xmlns:adec="http://schemas.microsoft.com/office/drawing/2017/decorative" val="1"/>
              </a:ext>
            </a:extLst>
          </p:cNvPr>
          <p:cNvCxnSpPr>
            <a:cxnSpLocks/>
          </p:cNvCxnSpPr>
          <p:nvPr/>
        </p:nvCxnSpPr>
        <p:spPr>
          <a:xfrm flipV="1">
            <a:off x="11186135" y="2394224"/>
            <a:ext cx="0" cy="1022663"/>
          </a:xfrm>
          <a:prstGeom prst="line">
            <a:avLst/>
          </a:prstGeom>
          <a:ln>
            <a:solidFill>
              <a:schemeClr val="accent1">
                <a:lumMod val="20000"/>
                <a:lumOff val="80000"/>
              </a:schemeClr>
            </a:solidFill>
          </a:ln>
        </p:spPr>
        <p:style>
          <a:lnRef idx="2">
            <a:schemeClr val="accent1"/>
          </a:lnRef>
          <a:fillRef idx="0">
            <a:schemeClr val="accent1"/>
          </a:fillRef>
          <a:effectRef idx="1">
            <a:schemeClr val="accent1"/>
          </a:effectRef>
          <a:fontRef idx="minor">
            <a:schemeClr val="tx1"/>
          </a:fontRef>
        </p:style>
      </p:cxnSp>
      <p:sp>
        <p:nvSpPr>
          <p:cNvPr id="88" name="Oval 87">
            <a:extLst>
              <a:ext uri="{FF2B5EF4-FFF2-40B4-BE49-F238E27FC236}">
                <a16:creationId xmlns:a16="http://schemas.microsoft.com/office/drawing/2014/main" id="{E8B81532-E796-263A-782D-F1E472A19E53}"/>
              </a:ext>
              <a:ext uri="{C183D7F6-B498-43B3-948B-1728B52AA6E4}">
                <adec:decorative xmlns:adec="http://schemas.microsoft.com/office/drawing/2017/decorative" val="1"/>
              </a:ext>
            </a:extLst>
          </p:cNvPr>
          <p:cNvSpPr/>
          <p:nvPr/>
        </p:nvSpPr>
        <p:spPr>
          <a:xfrm>
            <a:off x="11120630" y="2310579"/>
            <a:ext cx="133892" cy="139663"/>
          </a:xfrm>
          <a:prstGeom prst="ellipse">
            <a:avLst/>
          </a:prstGeom>
          <a:solidFill>
            <a:schemeClr val="accent1">
              <a:lumMod val="20000"/>
              <a:lumOff val="80000"/>
            </a:schemeClr>
          </a:solidFill>
          <a:ln>
            <a:solidFill>
              <a:schemeClr val="accent1">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dirty="0"/>
          </a:p>
        </p:txBody>
      </p:sp>
      <p:sp>
        <p:nvSpPr>
          <p:cNvPr id="90" name="TextBox 89">
            <a:extLst>
              <a:ext uri="{FF2B5EF4-FFF2-40B4-BE49-F238E27FC236}">
                <a16:creationId xmlns:a16="http://schemas.microsoft.com/office/drawing/2014/main" id="{A717A1D9-3BF4-CEFC-8FCF-57080B3B2CF2}"/>
              </a:ext>
              <a:ext uri="{C183D7F6-B498-43B3-948B-1728B52AA6E4}">
                <adec:decorative xmlns:adec="http://schemas.microsoft.com/office/drawing/2017/decorative" val="0"/>
              </a:ext>
            </a:extLst>
          </p:cNvPr>
          <p:cNvSpPr txBox="1"/>
          <p:nvPr/>
        </p:nvSpPr>
        <p:spPr>
          <a:xfrm>
            <a:off x="10386092" y="4226293"/>
            <a:ext cx="1500525" cy="646163"/>
          </a:xfrm>
          <a:prstGeom prst="rect">
            <a:avLst/>
          </a:prstGeom>
          <a:noFill/>
        </p:spPr>
        <p:txBody>
          <a:bodyPr wrap="square" rtlCol="0">
            <a:spAutoFit/>
          </a:bodyPr>
          <a:lstStyle/>
          <a:p>
            <a:pPr algn="ctr"/>
            <a:r>
              <a:rPr lang="en-US" sz="3599" dirty="0">
                <a:solidFill>
                  <a:schemeClr val="accent1">
                    <a:lumMod val="20000"/>
                    <a:lumOff val="80000"/>
                  </a:schemeClr>
                </a:solidFill>
                <a:latin typeface="Century Gothic" panose="020B0502020202020204" pitchFamily="34" charset="0"/>
              </a:rPr>
              <a:t>2026</a:t>
            </a:r>
          </a:p>
        </p:txBody>
      </p:sp>
      <p:cxnSp>
        <p:nvCxnSpPr>
          <p:cNvPr id="93" name="Straight Connector 92">
            <a:extLst>
              <a:ext uri="{FF2B5EF4-FFF2-40B4-BE49-F238E27FC236}">
                <a16:creationId xmlns:a16="http://schemas.microsoft.com/office/drawing/2014/main" id="{04487C01-184E-382D-7A0E-9E1D32C3C2FC}"/>
              </a:ext>
              <a:ext uri="{C183D7F6-B498-43B3-948B-1728B52AA6E4}">
                <adec:decorative xmlns:adec="http://schemas.microsoft.com/office/drawing/2017/decorative" val="1"/>
              </a:ext>
            </a:extLst>
          </p:cNvPr>
          <p:cNvCxnSpPr>
            <a:cxnSpLocks/>
          </p:cNvCxnSpPr>
          <p:nvPr/>
        </p:nvCxnSpPr>
        <p:spPr>
          <a:xfrm>
            <a:off x="227737" y="6328766"/>
            <a:ext cx="1820822"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5" name="Straight Connector 94">
            <a:extLst>
              <a:ext uri="{FF2B5EF4-FFF2-40B4-BE49-F238E27FC236}">
                <a16:creationId xmlns:a16="http://schemas.microsoft.com/office/drawing/2014/main" id="{810CC282-82ED-B570-37AD-4C6BCD8A7441}"/>
              </a:ext>
              <a:ext uri="{C183D7F6-B498-43B3-948B-1728B52AA6E4}">
                <adec:decorative xmlns:adec="http://schemas.microsoft.com/office/drawing/2017/decorative" val="1"/>
              </a:ext>
            </a:extLst>
          </p:cNvPr>
          <p:cNvCxnSpPr>
            <a:cxnSpLocks/>
          </p:cNvCxnSpPr>
          <p:nvPr/>
        </p:nvCxnSpPr>
        <p:spPr>
          <a:xfrm>
            <a:off x="10214702" y="1247563"/>
            <a:ext cx="1820822" cy="0"/>
          </a:xfrm>
          <a:prstGeom prst="line">
            <a:avLst/>
          </a:prstGeom>
          <a:ln>
            <a:solidFill>
              <a:schemeClr val="accent1">
                <a:lumMod val="20000"/>
                <a:lumOff val="80000"/>
              </a:schemeClr>
            </a:solidFill>
          </a:ln>
        </p:spPr>
        <p:style>
          <a:lnRef idx="2">
            <a:schemeClr val="accent1"/>
          </a:lnRef>
          <a:fillRef idx="0">
            <a:schemeClr val="accent1"/>
          </a:fillRef>
          <a:effectRef idx="1">
            <a:schemeClr val="accent1"/>
          </a:effectRef>
          <a:fontRef idx="minor">
            <a:schemeClr val="tx1"/>
          </a:fontRef>
        </p:style>
      </p:cxnSp>
      <p:sp>
        <p:nvSpPr>
          <p:cNvPr id="97" name="TextBox 96">
            <a:extLst>
              <a:ext uri="{FF2B5EF4-FFF2-40B4-BE49-F238E27FC236}">
                <a16:creationId xmlns:a16="http://schemas.microsoft.com/office/drawing/2014/main" id="{DAA5DA60-BCE0-8DE4-FEAD-C76424F8E9F5}"/>
              </a:ext>
            </a:extLst>
          </p:cNvPr>
          <p:cNvSpPr txBox="1"/>
          <p:nvPr/>
        </p:nvSpPr>
        <p:spPr>
          <a:xfrm>
            <a:off x="10138409" y="1285593"/>
            <a:ext cx="2028611" cy="646163"/>
          </a:xfrm>
          <a:prstGeom prst="rect">
            <a:avLst/>
          </a:prstGeom>
          <a:noFill/>
        </p:spPr>
        <p:txBody>
          <a:bodyPr wrap="square" rtlCol="0">
            <a:spAutoFit/>
          </a:bodyPr>
          <a:lstStyle/>
          <a:p>
            <a:r>
              <a:rPr lang="en-US" sz="1799" dirty="0">
                <a:latin typeface="Century Gothic" panose="020B0502020202020204" pitchFamily="34" charset="0"/>
              </a:rPr>
              <a:t>504 completed EB cases</a:t>
            </a:r>
          </a:p>
        </p:txBody>
      </p:sp>
    </p:spTree>
    <p:custDataLst>
      <p:tags r:id="rId1"/>
    </p:custDataLst>
    <p:extLst>
      <p:ext uri="{BB962C8B-B14F-4D97-AF65-F5344CB8AC3E}">
        <p14:creationId xmlns:p14="http://schemas.microsoft.com/office/powerpoint/2010/main" val="1950521198"/>
      </p:ext>
    </p:extLst>
  </p:cSld>
  <p:clrMapOvr>
    <a:masterClrMapping/>
  </p:clrMapOvr>
  <mc:AlternateContent xmlns:mc="http://schemas.openxmlformats.org/markup-compatibility/2006" xmlns:p14="http://schemas.microsoft.com/office/powerpoint/2010/main">
    <mc:Choice Requires="p14">
      <p:transition spd="slow" p14:dur="2000" advTm="68215"/>
    </mc:Choice>
    <mc:Fallback xmlns="">
      <p:transition spd="slow" advTm="68215"/>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500"/>
                                        <p:tgtEl>
                                          <p:spTgt spid="18"/>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500" fill="hold"/>
                                        <p:tgtEl>
                                          <p:spTgt spid="9"/>
                                        </p:tgtEl>
                                        <p:attrNameLst>
                                          <p:attrName>ppt_w</p:attrName>
                                        </p:attrNameLst>
                                      </p:cBhvr>
                                      <p:tavLst>
                                        <p:tav tm="0">
                                          <p:val>
                                            <p:fltVal val="0"/>
                                          </p:val>
                                        </p:tav>
                                        <p:tav tm="100000">
                                          <p:val>
                                            <p:strVal val="#ppt_w"/>
                                          </p:val>
                                        </p:tav>
                                      </p:tavLst>
                                    </p:anim>
                                    <p:anim calcmode="lin" valueType="num">
                                      <p:cBhvr>
                                        <p:cTn id="12" dur="500" fill="hold"/>
                                        <p:tgtEl>
                                          <p:spTgt spid="9"/>
                                        </p:tgtEl>
                                        <p:attrNameLst>
                                          <p:attrName>ppt_h</p:attrName>
                                        </p:attrNameLst>
                                      </p:cBhvr>
                                      <p:tavLst>
                                        <p:tav tm="0">
                                          <p:val>
                                            <p:fltVal val="0"/>
                                          </p:val>
                                        </p:tav>
                                        <p:tav tm="100000">
                                          <p:val>
                                            <p:strVal val="#ppt_h"/>
                                          </p:val>
                                        </p:tav>
                                      </p:tavLst>
                                    </p:anim>
                                    <p:animEffect transition="in" filter="fade">
                                      <p:cBhvr>
                                        <p:cTn id="13" dur="500"/>
                                        <p:tgtEl>
                                          <p:spTgt spid="9"/>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p:cTn id="17" dur="500" fill="hold"/>
                                        <p:tgtEl>
                                          <p:spTgt spid="11"/>
                                        </p:tgtEl>
                                        <p:attrNameLst>
                                          <p:attrName>ppt_w</p:attrName>
                                        </p:attrNameLst>
                                      </p:cBhvr>
                                      <p:tavLst>
                                        <p:tav tm="0">
                                          <p:val>
                                            <p:fltVal val="0"/>
                                          </p:val>
                                        </p:tav>
                                        <p:tav tm="100000">
                                          <p:val>
                                            <p:strVal val="#ppt_w"/>
                                          </p:val>
                                        </p:tav>
                                      </p:tavLst>
                                    </p:anim>
                                    <p:anim calcmode="lin" valueType="num">
                                      <p:cBhvr>
                                        <p:cTn id="18" dur="500" fill="hold"/>
                                        <p:tgtEl>
                                          <p:spTgt spid="11"/>
                                        </p:tgtEl>
                                        <p:attrNameLst>
                                          <p:attrName>ppt_h</p:attrName>
                                        </p:attrNameLst>
                                      </p:cBhvr>
                                      <p:tavLst>
                                        <p:tav tm="0">
                                          <p:val>
                                            <p:fltVal val="0"/>
                                          </p:val>
                                        </p:tav>
                                        <p:tav tm="100000">
                                          <p:val>
                                            <p:strVal val="#ppt_h"/>
                                          </p:val>
                                        </p:tav>
                                      </p:tavLst>
                                    </p:anim>
                                    <p:animEffect transition="in" filter="fade">
                                      <p:cBhvr>
                                        <p:cTn id="19" dur="500"/>
                                        <p:tgtEl>
                                          <p:spTgt spid="11"/>
                                        </p:tgtEl>
                                      </p:cBhvr>
                                    </p:animEffect>
                                  </p:childTnLst>
                                </p:cTn>
                              </p:par>
                            </p:childTnLst>
                          </p:cTn>
                        </p:par>
                        <p:par>
                          <p:cTn id="20" fill="hold">
                            <p:stCondLst>
                              <p:cond delay="1500"/>
                            </p:stCondLst>
                            <p:childTnLst>
                              <p:par>
                                <p:cTn id="21" presetID="53" presetClass="entr" presetSubtype="16"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p:cTn id="23" dur="500" fill="hold"/>
                                        <p:tgtEl>
                                          <p:spTgt spid="12"/>
                                        </p:tgtEl>
                                        <p:attrNameLst>
                                          <p:attrName>ppt_w</p:attrName>
                                        </p:attrNameLst>
                                      </p:cBhvr>
                                      <p:tavLst>
                                        <p:tav tm="0">
                                          <p:val>
                                            <p:fltVal val="0"/>
                                          </p:val>
                                        </p:tav>
                                        <p:tav tm="100000">
                                          <p:val>
                                            <p:strVal val="#ppt_w"/>
                                          </p:val>
                                        </p:tav>
                                      </p:tavLst>
                                    </p:anim>
                                    <p:anim calcmode="lin" valueType="num">
                                      <p:cBhvr>
                                        <p:cTn id="24" dur="500" fill="hold"/>
                                        <p:tgtEl>
                                          <p:spTgt spid="12"/>
                                        </p:tgtEl>
                                        <p:attrNameLst>
                                          <p:attrName>ppt_h</p:attrName>
                                        </p:attrNameLst>
                                      </p:cBhvr>
                                      <p:tavLst>
                                        <p:tav tm="0">
                                          <p:val>
                                            <p:fltVal val="0"/>
                                          </p:val>
                                        </p:tav>
                                        <p:tav tm="100000">
                                          <p:val>
                                            <p:strVal val="#ppt_h"/>
                                          </p:val>
                                        </p:tav>
                                      </p:tavLst>
                                    </p:anim>
                                    <p:animEffect transition="in" filter="fade">
                                      <p:cBhvr>
                                        <p:cTn id="25" dur="500"/>
                                        <p:tgtEl>
                                          <p:spTgt spid="12"/>
                                        </p:tgtEl>
                                      </p:cBhvr>
                                    </p:animEffect>
                                  </p:childTnLst>
                                </p:cTn>
                              </p:par>
                            </p:childTnLst>
                          </p:cTn>
                        </p:par>
                        <p:par>
                          <p:cTn id="26" fill="hold">
                            <p:stCondLst>
                              <p:cond delay="2000"/>
                            </p:stCondLst>
                            <p:childTnLst>
                              <p:par>
                                <p:cTn id="27" presetID="22" presetClass="entr" presetSubtype="4" fill="hold" nodeType="after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wipe(down)">
                                      <p:cBhvr>
                                        <p:cTn id="29" dur="500"/>
                                        <p:tgtEl>
                                          <p:spTgt spid="14"/>
                                        </p:tgtEl>
                                      </p:cBhvr>
                                    </p:animEffect>
                                  </p:childTnLst>
                                </p:cTn>
                              </p:par>
                            </p:childTnLst>
                          </p:cTn>
                        </p:par>
                        <p:par>
                          <p:cTn id="30" fill="hold">
                            <p:stCondLst>
                              <p:cond delay="2500"/>
                            </p:stCondLst>
                            <p:childTnLst>
                              <p:par>
                                <p:cTn id="31" presetID="53" presetClass="entr" presetSubtype="16" fill="hold" grpId="0" nodeType="afterEffect">
                                  <p:stCondLst>
                                    <p:cond delay="0"/>
                                  </p:stCondLst>
                                  <p:childTnLst>
                                    <p:set>
                                      <p:cBhvr>
                                        <p:cTn id="32" dur="1" fill="hold">
                                          <p:stCondLst>
                                            <p:cond delay="0"/>
                                          </p:stCondLst>
                                        </p:cTn>
                                        <p:tgtEl>
                                          <p:spTgt spid="15"/>
                                        </p:tgtEl>
                                        <p:attrNameLst>
                                          <p:attrName>style.visibility</p:attrName>
                                        </p:attrNameLst>
                                      </p:cBhvr>
                                      <p:to>
                                        <p:strVal val="visible"/>
                                      </p:to>
                                    </p:set>
                                    <p:anim calcmode="lin" valueType="num">
                                      <p:cBhvr>
                                        <p:cTn id="33" dur="500" fill="hold"/>
                                        <p:tgtEl>
                                          <p:spTgt spid="15"/>
                                        </p:tgtEl>
                                        <p:attrNameLst>
                                          <p:attrName>ppt_w</p:attrName>
                                        </p:attrNameLst>
                                      </p:cBhvr>
                                      <p:tavLst>
                                        <p:tav tm="0">
                                          <p:val>
                                            <p:fltVal val="0"/>
                                          </p:val>
                                        </p:tav>
                                        <p:tav tm="100000">
                                          <p:val>
                                            <p:strVal val="#ppt_w"/>
                                          </p:val>
                                        </p:tav>
                                      </p:tavLst>
                                    </p:anim>
                                    <p:anim calcmode="lin" valueType="num">
                                      <p:cBhvr>
                                        <p:cTn id="34" dur="500" fill="hold"/>
                                        <p:tgtEl>
                                          <p:spTgt spid="15"/>
                                        </p:tgtEl>
                                        <p:attrNameLst>
                                          <p:attrName>ppt_h</p:attrName>
                                        </p:attrNameLst>
                                      </p:cBhvr>
                                      <p:tavLst>
                                        <p:tav tm="0">
                                          <p:val>
                                            <p:fltVal val="0"/>
                                          </p:val>
                                        </p:tav>
                                        <p:tav tm="100000">
                                          <p:val>
                                            <p:strVal val="#ppt_h"/>
                                          </p:val>
                                        </p:tav>
                                      </p:tavLst>
                                    </p:anim>
                                    <p:animEffect transition="in" filter="fade">
                                      <p:cBhvr>
                                        <p:cTn id="35" dur="500"/>
                                        <p:tgtEl>
                                          <p:spTgt spid="15"/>
                                        </p:tgtEl>
                                      </p:cBhvr>
                                    </p:animEffect>
                                  </p:childTnLst>
                                </p:cTn>
                              </p:par>
                            </p:childTnLst>
                          </p:cTn>
                        </p:par>
                        <p:par>
                          <p:cTn id="36" fill="hold">
                            <p:stCondLst>
                              <p:cond delay="3000"/>
                            </p:stCondLst>
                            <p:childTnLst>
                              <p:par>
                                <p:cTn id="37" presetID="53" presetClass="entr" presetSubtype="16" fill="hold" grpId="0" nodeType="afterEffect">
                                  <p:stCondLst>
                                    <p:cond delay="0"/>
                                  </p:stCondLst>
                                  <p:childTnLst>
                                    <p:set>
                                      <p:cBhvr>
                                        <p:cTn id="38" dur="1" fill="hold">
                                          <p:stCondLst>
                                            <p:cond delay="0"/>
                                          </p:stCondLst>
                                        </p:cTn>
                                        <p:tgtEl>
                                          <p:spTgt spid="7"/>
                                        </p:tgtEl>
                                        <p:attrNameLst>
                                          <p:attrName>style.visibility</p:attrName>
                                        </p:attrNameLst>
                                      </p:cBhvr>
                                      <p:to>
                                        <p:strVal val="visible"/>
                                      </p:to>
                                    </p:set>
                                    <p:anim calcmode="lin" valueType="num">
                                      <p:cBhvr>
                                        <p:cTn id="39" dur="500" fill="hold"/>
                                        <p:tgtEl>
                                          <p:spTgt spid="7"/>
                                        </p:tgtEl>
                                        <p:attrNameLst>
                                          <p:attrName>ppt_w</p:attrName>
                                        </p:attrNameLst>
                                      </p:cBhvr>
                                      <p:tavLst>
                                        <p:tav tm="0">
                                          <p:val>
                                            <p:fltVal val="0"/>
                                          </p:val>
                                        </p:tav>
                                        <p:tav tm="100000">
                                          <p:val>
                                            <p:strVal val="#ppt_w"/>
                                          </p:val>
                                        </p:tav>
                                      </p:tavLst>
                                    </p:anim>
                                    <p:anim calcmode="lin" valueType="num">
                                      <p:cBhvr>
                                        <p:cTn id="40" dur="500" fill="hold"/>
                                        <p:tgtEl>
                                          <p:spTgt spid="7"/>
                                        </p:tgtEl>
                                        <p:attrNameLst>
                                          <p:attrName>ppt_h</p:attrName>
                                        </p:attrNameLst>
                                      </p:cBhvr>
                                      <p:tavLst>
                                        <p:tav tm="0">
                                          <p:val>
                                            <p:fltVal val="0"/>
                                          </p:val>
                                        </p:tav>
                                        <p:tav tm="100000">
                                          <p:val>
                                            <p:strVal val="#ppt_h"/>
                                          </p:val>
                                        </p:tav>
                                      </p:tavLst>
                                    </p:anim>
                                    <p:animEffect transition="in" filter="fade">
                                      <p:cBhvr>
                                        <p:cTn id="41" dur="500"/>
                                        <p:tgtEl>
                                          <p:spTgt spid="7"/>
                                        </p:tgtEl>
                                      </p:cBhvr>
                                    </p:animEffect>
                                  </p:childTnLst>
                                </p:cTn>
                              </p:par>
                              <p:par>
                                <p:cTn id="42" presetID="42" presetClass="entr" presetSubtype="0" fill="hold" grpId="0" nodeType="withEffect">
                                  <p:stCondLst>
                                    <p:cond delay="0"/>
                                  </p:stCondLst>
                                  <p:childTnLst>
                                    <p:set>
                                      <p:cBhvr>
                                        <p:cTn id="43" dur="1" fill="hold">
                                          <p:stCondLst>
                                            <p:cond delay="0"/>
                                          </p:stCondLst>
                                        </p:cTn>
                                        <p:tgtEl>
                                          <p:spTgt spid="37"/>
                                        </p:tgtEl>
                                        <p:attrNameLst>
                                          <p:attrName>style.visibility</p:attrName>
                                        </p:attrNameLst>
                                      </p:cBhvr>
                                      <p:to>
                                        <p:strVal val="visible"/>
                                      </p:to>
                                    </p:set>
                                    <p:animEffect transition="in" filter="fade">
                                      <p:cBhvr>
                                        <p:cTn id="44" dur="500"/>
                                        <p:tgtEl>
                                          <p:spTgt spid="37"/>
                                        </p:tgtEl>
                                      </p:cBhvr>
                                    </p:animEffect>
                                    <p:anim calcmode="lin" valueType="num">
                                      <p:cBhvr>
                                        <p:cTn id="45" dur="500" fill="hold"/>
                                        <p:tgtEl>
                                          <p:spTgt spid="37"/>
                                        </p:tgtEl>
                                        <p:attrNameLst>
                                          <p:attrName>ppt_x</p:attrName>
                                        </p:attrNameLst>
                                      </p:cBhvr>
                                      <p:tavLst>
                                        <p:tav tm="0">
                                          <p:val>
                                            <p:strVal val="#ppt_x"/>
                                          </p:val>
                                        </p:tav>
                                        <p:tav tm="100000">
                                          <p:val>
                                            <p:strVal val="#ppt_x"/>
                                          </p:val>
                                        </p:tav>
                                      </p:tavLst>
                                    </p:anim>
                                    <p:anim calcmode="lin" valueType="num">
                                      <p:cBhvr>
                                        <p:cTn id="46" dur="500" fill="hold"/>
                                        <p:tgtEl>
                                          <p:spTgt spid="37"/>
                                        </p:tgtEl>
                                        <p:attrNameLst>
                                          <p:attrName>ppt_y</p:attrName>
                                        </p:attrNameLst>
                                      </p:cBhvr>
                                      <p:tavLst>
                                        <p:tav tm="0">
                                          <p:val>
                                            <p:strVal val="#ppt_y+.1"/>
                                          </p:val>
                                        </p:tav>
                                        <p:tav tm="100000">
                                          <p:val>
                                            <p:strVal val="#ppt_y"/>
                                          </p:val>
                                        </p:tav>
                                      </p:tavLst>
                                    </p:anim>
                                  </p:childTnLst>
                                </p:cTn>
                              </p:par>
                              <p:par>
                                <p:cTn id="47" presetID="47" presetClass="entr" presetSubtype="0" fill="hold" nodeType="withEffect">
                                  <p:stCondLst>
                                    <p:cond delay="0"/>
                                  </p:stCondLst>
                                  <p:childTnLst>
                                    <p:set>
                                      <p:cBhvr>
                                        <p:cTn id="48" dur="1" fill="hold">
                                          <p:stCondLst>
                                            <p:cond delay="0"/>
                                          </p:stCondLst>
                                        </p:cTn>
                                        <p:tgtEl>
                                          <p:spTgt spid="26">
                                            <p:txEl>
                                              <p:pRg st="0" end="0"/>
                                            </p:txEl>
                                          </p:spTgt>
                                        </p:tgtEl>
                                        <p:attrNameLst>
                                          <p:attrName>style.visibility</p:attrName>
                                        </p:attrNameLst>
                                      </p:cBhvr>
                                      <p:to>
                                        <p:strVal val="visible"/>
                                      </p:to>
                                    </p:set>
                                    <p:animEffect transition="in" filter="fade">
                                      <p:cBhvr>
                                        <p:cTn id="49" dur="500"/>
                                        <p:tgtEl>
                                          <p:spTgt spid="26">
                                            <p:txEl>
                                              <p:pRg st="0" end="0"/>
                                            </p:txEl>
                                          </p:spTgt>
                                        </p:tgtEl>
                                      </p:cBhvr>
                                    </p:animEffect>
                                    <p:anim calcmode="lin" valueType="num">
                                      <p:cBhvr>
                                        <p:cTn id="50" dur="500" fill="hold"/>
                                        <p:tgtEl>
                                          <p:spTgt spid="26">
                                            <p:txEl>
                                              <p:pRg st="0" end="0"/>
                                            </p:txEl>
                                          </p:spTgt>
                                        </p:tgtEl>
                                        <p:attrNameLst>
                                          <p:attrName>ppt_x</p:attrName>
                                        </p:attrNameLst>
                                      </p:cBhvr>
                                      <p:tavLst>
                                        <p:tav tm="0">
                                          <p:val>
                                            <p:strVal val="#ppt_x"/>
                                          </p:val>
                                        </p:tav>
                                        <p:tav tm="100000">
                                          <p:val>
                                            <p:strVal val="#ppt_x"/>
                                          </p:val>
                                        </p:tav>
                                      </p:tavLst>
                                    </p:anim>
                                    <p:anim calcmode="lin" valueType="num">
                                      <p:cBhvr>
                                        <p:cTn id="51" dur="500" fill="hold"/>
                                        <p:tgtEl>
                                          <p:spTgt spid="26">
                                            <p:txEl>
                                              <p:pRg st="0" end="0"/>
                                            </p:txEl>
                                          </p:spTgt>
                                        </p:tgtEl>
                                        <p:attrNameLst>
                                          <p:attrName>ppt_y</p:attrName>
                                        </p:attrNameLst>
                                      </p:cBhvr>
                                      <p:tavLst>
                                        <p:tav tm="0">
                                          <p:val>
                                            <p:strVal val="#ppt_y-.1"/>
                                          </p:val>
                                        </p:tav>
                                        <p:tav tm="100000">
                                          <p:val>
                                            <p:strVal val="#ppt_y"/>
                                          </p:val>
                                        </p:tav>
                                      </p:tavLst>
                                    </p:anim>
                                  </p:childTnLst>
                                </p:cTn>
                              </p:par>
                            </p:childTnLst>
                          </p:cTn>
                        </p:par>
                        <p:par>
                          <p:cTn id="52" fill="hold">
                            <p:stCondLst>
                              <p:cond delay="3500"/>
                            </p:stCondLst>
                            <p:childTnLst>
                              <p:par>
                                <p:cTn id="53" presetID="22" presetClass="entr" presetSubtype="8" fill="hold" nodeType="afterEffect">
                                  <p:stCondLst>
                                    <p:cond delay="0"/>
                                  </p:stCondLst>
                                  <p:childTnLst>
                                    <p:set>
                                      <p:cBhvr>
                                        <p:cTn id="54" dur="1" fill="hold">
                                          <p:stCondLst>
                                            <p:cond delay="0"/>
                                          </p:stCondLst>
                                        </p:cTn>
                                        <p:tgtEl>
                                          <p:spTgt spid="17"/>
                                        </p:tgtEl>
                                        <p:attrNameLst>
                                          <p:attrName>style.visibility</p:attrName>
                                        </p:attrNameLst>
                                      </p:cBhvr>
                                      <p:to>
                                        <p:strVal val="visible"/>
                                      </p:to>
                                    </p:set>
                                    <p:animEffect transition="in" filter="wipe(left)">
                                      <p:cBhvr>
                                        <p:cTn id="55" dur="500"/>
                                        <p:tgtEl>
                                          <p:spTgt spid="17"/>
                                        </p:tgtEl>
                                      </p:cBhvr>
                                    </p:animEffect>
                                  </p:childTnLst>
                                </p:cTn>
                              </p:par>
                            </p:childTnLst>
                          </p:cTn>
                        </p:par>
                        <p:par>
                          <p:cTn id="56" fill="hold">
                            <p:stCondLst>
                              <p:cond delay="4000"/>
                            </p:stCondLst>
                            <p:childTnLst>
                              <p:par>
                                <p:cTn id="57" presetID="22" presetClass="entr" presetSubtype="8" fill="hold" nodeType="afterEffect">
                                  <p:stCondLst>
                                    <p:cond delay="0"/>
                                  </p:stCondLst>
                                  <p:childTnLst>
                                    <p:set>
                                      <p:cBhvr>
                                        <p:cTn id="58" dur="1" fill="hold">
                                          <p:stCondLst>
                                            <p:cond delay="0"/>
                                          </p:stCondLst>
                                        </p:cTn>
                                        <p:tgtEl>
                                          <p:spTgt spid="25"/>
                                        </p:tgtEl>
                                        <p:attrNameLst>
                                          <p:attrName>style.visibility</p:attrName>
                                        </p:attrNameLst>
                                      </p:cBhvr>
                                      <p:to>
                                        <p:strVal val="visible"/>
                                      </p:to>
                                    </p:set>
                                    <p:animEffect transition="in" filter="wipe(left)">
                                      <p:cBhvr>
                                        <p:cTn id="59" dur="500"/>
                                        <p:tgtEl>
                                          <p:spTgt spid="25"/>
                                        </p:tgtEl>
                                      </p:cBhvr>
                                    </p:animEffect>
                                  </p:childTnLst>
                                </p:cTn>
                              </p:par>
                            </p:childTnLst>
                          </p:cTn>
                        </p:par>
                        <p:par>
                          <p:cTn id="60" fill="hold">
                            <p:stCondLst>
                              <p:cond delay="4500"/>
                            </p:stCondLst>
                            <p:childTnLst>
                              <p:par>
                                <p:cTn id="61" presetID="53" presetClass="entr" presetSubtype="16" fill="hold" grpId="0" nodeType="afterEffect">
                                  <p:stCondLst>
                                    <p:cond delay="0"/>
                                  </p:stCondLst>
                                  <p:childTnLst>
                                    <p:set>
                                      <p:cBhvr>
                                        <p:cTn id="62" dur="1" fill="hold">
                                          <p:stCondLst>
                                            <p:cond delay="0"/>
                                          </p:stCondLst>
                                        </p:cTn>
                                        <p:tgtEl>
                                          <p:spTgt spid="6"/>
                                        </p:tgtEl>
                                        <p:attrNameLst>
                                          <p:attrName>style.visibility</p:attrName>
                                        </p:attrNameLst>
                                      </p:cBhvr>
                                      <p:to>
                                        <p:strVal val="visible"/>
                                      </p:to>
                                    </p:set>
                                    <p:anim calcmode="lin" valueType="num">
                                      <p:cBhvr>
                                        <p:cTn id="63" dur="500" fill="hold"/>
                                        <p:tgtEl>
                                          <p:spTgt spid="6"/>
                                        </p:tgtEl>
                                        <p:attrNameLst>
                                          <p:attrName>ppt_w</p:attrName>
                                        </p:attrNameLst>
                                      </p:cBhvr>
                                      <p:tavLst>
                                        <p:tav tm="0">
                                          <p:val>
                                            <p:fltVal val="0"/>
                                          </p:val>
                                        </p:tav>
                                        <p:tav tm="100000">
                                          <p:val>
                                            <p:strVal val="#ppt_w"/>
                                          </p:val>
                                        </p:tav>
                                      </p:tavLst>
                                    </p:anim>
                                    <p:anim calcmode="lin" valueType="num">
                                      <p:cBhvr>
                                        <p:cTn id="64" dur="500" fill="hold"/>
                                        <p:tgtEl>
                                          <p:spTgt spid="6"/>
                                        </p:tgtEl>
                                        <p:attrNameLst>
                                          <p:attrName>ppt_h</p:attrName>
                                        </p:attrNameLst>
                                      </p:cBhvr>
                                      <p:tavLst>
                                        <p:tav tm="0">
                                          <p:val>
                                            <p:fltVal val="0"/>
                                          </p:val>
                                        </p:tav>
                                        <p:tav tm="100000">
                                          <p:val>
                                            <p:strVal val="#ppt_h"/>
                                          </p:val>
                                        </p:tav>
                                      </p:tavLst>
                                    </p:anim>
                                    <p:animEffect transition="in" filter="fade">
                                      <p:cBhvr>
                                        <p:cTn id="65" dur="500"/>
                                        <p:tgtEl>
                                          <p:spTgt spid="6"/>
                                        </p:tgtEl>
                                      </p:cBhvr>
                                    </p:animEffect>
                                  </p:childTnLst>
                                </p:cTn>
                              </p:par>
                            </p:childTnLst>
                          </p:cTn>
                        </p:par>
                        <p:par>
                          <p:cTn id="66" fill="hold">
                            <p:stCondLst>
                              <p:cond delay="5000"/>
                            </p:stCondLst>
                            <p:childTnLst>
                              <p:par>
                                <p:cTn id="67" presetID="53" presetClass="entr" presetSubtype="16" fill="hold" grpId="0" nodeType="afterEffect">
                                  <p:stCondLst>
                                    <p:cond delay="0"/>
                                  </p:stCondLst>
                                  <p:childTnLst>
                                    <p:set>
                                      <p:cBhvr>
                                        <p:cTn id="68" dur="1" fill="hold">
                                          <p:stCondLst>
                                            <p:cond delay="0"/>
                                          </p:stCondLst>
                                        </p:cTn>
                                        <p:tgtEl>
                                          <p:spTgt spid="8"/>
                                        </p:tgtEl>
                                        <p:attrNameLst>
                                          <p:attrName>style.visibility</p:attrName>
                                        </p:attrNameLst>
                                      </p:cBhvr>
                                      <p:to>
                                        <p:strVal val="visible"/>
                                      </p:to>
                                    </p:set>
                                    <p:anim calcmode="lin" valueType="num">
                                      <p:cBhvr>
                                        <p:cTn id="69" dur="500" fill="hold"/>
                                        <p:tgtEl>
                                          <p:spTgt spid="8"/>
                                        </p:tgtEl>
                                        <p:attrNameLst>
                                          <p:attrName>ppt_w</p:attrName>
                                        </p:attrNameLst>
                                      </p:cBhvr>
                                      <p:tavLst>
                                        <p:tav tm="0">
                                          <p:val>
                                            <p:fltVal val="0"/>
                                          </p:val>
                                        </p:tav>
                                        <p:tav tm="100000">
                                          <p:val>
                                            <p:strVal val="#ppt_w"/>
                                          </p:val>
                                        </p:tav>
                                      </p:tavLst>
                                    </p:anim>
                                    <p:anim calcmode="lin" valueType="num">
                                      <p:cBhvr>
                                        <p:cTn id="70" dur="500" fill="hold"/>
                                        <p:tgtEl>
                                          <p:spTgt spid="8"/>
                                        </p:tgtEl>
                                        <p:attrNameLst>
                                          <p:attrName>ppt_h</p:attrName>
                                        </p:attrNameLst>
                                      </p:cBhvr>
                                      <p:tavLst>
                                        <p:tav tm="0">
                                          <p:val>
                                            <p:fltVal val="0"/>
                                          </p:val>
                                        </p:tav>
                                        <p:tav tm="100000">
                                          <p:val>
                                            <p:strVal val="#ppt_h"/>
                                          </p:val>
                                        </p:tav>
                                      </p:tavLst>
                                    </p:anim>
                                    <p:animEffect transition="in" filter="fade">
                                      <p:cBhvr>
                                        <p:cTn id="71" dur="500"/>
                                        <p:tgtEl>
                                          <p:spTgt spid="8"/>
                                        </p:tgtEl>
                                      </p:cBhvr>
                                    </p:animEffect>
                                  </p:childTnLst>
                                </p:cTn>
                              </p:par>
                            </p:childTnLst>
                          </p:cTn>
                        </p:par>
                        <p:par>
                          <p:cTn id="72" fill="hold">
                            <p:stCondLst>
                              <p:cond delay="5500"/>
                            </p:stCondLst>
                            <p:childTnLst>
                              <p:par>
                                <p:cTn id="73" presetID="53" presetClass="entr" presetSubtype="16" fill="hold" grpId="0" nodeType="afterEffect">
                                  <p:stCondLst>
                                    <p:cond delay="0"/>
                                  </p:stCondLst>
                                  <p:childTnLst>
                                    <p:set>
                                      <p:cBhvr>
                                        <p:cTn id="74" dur="1" fill="hold">
                                          <p:stCondLst>
                                            <p:cond delay="0"/>
                                          </p:stCondLst>
                                        </p:cTn>
                                        <p:tgtEl>
                                          <p:spTgt spid="10"/>
                                        </p:tgtEl>
                                        <p:attrNameLst>
                                          <p:attrName>style.visibility</p:attrName>
                                        </p:attrNameLst>
                                      </p:cBhvr>
                                      <p:to>
                                        <p:strVal val="visible"/>
                                      </p:to>
                                    </p:set>
                                    <p:anim calcmode="lin" valueType="num">
                                      <p:cBhvr>
                                        <p:cTn id="75" dur="500" fill="hold"/>
                                        <p:tgtEl>
                                          <p:spTgt spid="10"/>
                                        </p:tgtEl>
                                        <p:attrNameLst>
                                          <p:attrName>ppt_w</p:attrName>
                                        </p:attrNameLst>
                                      </p:cBhvr>
                                      <p:tavLst>
                                        <p:tav tm="0">
                                          <p:val>
                                            <p:fltVal val="0"/>
                                          </p:val>
                                        </p:tav>
                                        <p:tav tm="100000">
                                          <p:val>
                                            <p:strVal val="#ppt_w"/>
                                          </p:val>
                                        </p:tav>
                                      </p:tavLst>
                                    </p:anim>
                                    <p:anim calcmode="lin" valueType="num">
                                      <p:cBhvr>
                                        <p:cTn id="76" dur="500" fill="hold"/>
                                        <p:tgtEl>
                                          <p:spTgt spid="10"/>
                                        </p:tgtEl>
                                        <p:attrNameLst>
                                          <p:attrName>ppt_h</p:attrName>
                                        </p:attrNameLst>
                                      </p:cBhvr>
                                      <p:tavLst>
                                        <p:tav tm="0">
                                          <p:val>
                                            <p:fltVal val="0"/>
                                          </p:val>
                                        </p:tav>
                                        <p:tav tm="100000">
                                          <p:val>
                                            <p:strVal val="#ppt_h"/>
                                          </p:val>
                                        </p:tav>
                                      </p:tavLst>
                                    </p:anim>
                                    <p:animEffect transition="in" filter="fade">
                                      <p:cBhvr>
                                        <p:cTn id="77" dur="500"/>
                                        <p:tgtEl>
                                          <p:spTgt spid="10"/>
                                        </p:tgtEl>
                                      </p:cBhvr>
                                    </p:animEffect>
                                  </p:childTnLst>
                                </p:cTn>
                              </p:par>
                            </p:childTnLst>
                          </p:cTn>
                        </p:par>
                        <p:par>
                          <p:cTn id="78" fill="hold">
                            <p:stCondLst>
                              <p:cond delay="6000"/>
                            </p:stCondLst>
                            <p:childTnLst>
                              <p:par>
                                <p:cTn id="79" presetID="22" presetClass="entr" presetSubtype="1" fill="hold" nodeType="afterEffect">
                                  <p:stCondLst>
                                    <p:cond delay="0"/>
                                  </p:stCondLst>
                                  <p:childTnLst>
                                    <p:set>
                                      <p:cBhvr>
                                        <p:cTn id="80" dur="1" fill="hold">
                                          <p:stCondLst>
                                            <p:cond delay="0"/>
                                          </p:stCondLst>
                                        </p:cTn>
                                        <p:tgtEl>
                                          <p:spTgt spid="13"/>
                                        </p:tgtEl>
                                        <p:attrNameLst>
                                          <p:attrName>style.visibility</p:attrName>
                                        </p:attrNameLst>
                                      </p:cBhvr>
                                      <p:to>
                                        <p:strVal val="visible"/>
                                      </p:to>
                                    </p:set>
                                    <p:animEffect transition="in" filter="wipe(up)">
                                      <p:cBhvr>
                                        <p:cTn id="81" dur="500"/>
                                        <p:tgtEl>
                                          <p:spTgt spid="13"/>
                                        </p:tgtEl>
                                      </p:cBhvr>
                                    </p:animEffect>
                                  </p:childTnLst>
                                </p:cTn>
                              </p:par>
                            </p:childTnLst>
                          </p:cTn>
                        </p:par>
                        <p:par>
                          <p:cTn id="82" fill="hold">
                            <p:stCondLst>
                              <p:cond delay="6500"/>
                            </p:stCondLst>
                            <p:childTnLst>
                              <p:par>
                                <p:cTn id="83" presetID="53" presetClass="entr" presetSubtype="16" fill="hold" grpId="0" nodeType="afterEffect">
                                  <p:stCondLst>
                                    <p:cond delay="0"/>
                                  </p:stCondLst>
                                  <p:childTnLst>
                                    <p:set>
                                      <p:cBhvr>
                                        <p:cTn id="84" dur="1" fill="hold">
                                          <p:stCondLst>
                                            <p:cond delay="0"/>
                                          </p:stCondLst>
                                        </p:cTn>
                                        <p:tgtEl>
                                          <p:spTgt spid="16"/>
                                        </p:tgtEl>
                                        <p:attrNameLst>
                                          <p:attrName>style.visibility</p:attrName>
                                        </p:attrNameLst>
                                      </p:cBhvr>
                                      <p:to>
                                        <p:strVal val="visible"/>
                                      </p:to>
                                    </p:set>
                                    <p:anim calcmode="lin" valueType="num">
                                      <p:cBhvr>
                                        <p:cTn id="85" dur="500" fill="hold"/>
                                        <p:tgtEl>
                                          <p:spTgt spid="16"/>
                                        </p:tgtEl>
                                        <p:attrNameLst>
                                          <p:attrName>ppt_w</p:attrName>
                                        </p:attrNameLst>
                                      </p:cBhvr>
                                      <p:tavLst>
                                        <p:tav tm="0">
                                          <p:val>
                                            <p:fltVal val="0"/>
                                          </p:val>
                                        </p:tav>
                                        <p:tav tm="100000">
                                          <p:val>
                                            <p:strVal val="#ppt_w"/>
                                          </p:val>
                                        </p:tav>
                                      </p:tavLst>
                                    </p:anim>
                                    <p:anim calcmode="lin" valueType="num">
                                      <p:cBhvr>
                                        <p:cTn id="86" dur="500" fill="hold"/>
                                        <p:tgtEl>
                                          <p:spTgt spid="16"/>
                                        </p:tgtEl>
                                        <p:attrNameLst>
                                          <p:attrName>ppt_h</p:attrName>
                                        </p:attrNameLst>
                                      </p:cBhvr>
                                      <p:tavLst>
                                        <p:tav tm="0">
                                          <p:val>
                                            <p:fltVal val="0"/>
                                          </p:val>
                                        </p:tav>
                                        <p:tav tm="100000">
                                          <p:val>
                                            <p:strVal val="#ppt_h"/>
                                          </p:val>
                                        </p:tav>
                                      </p:tavLst>
                                    </p:anim>
                                    <p:animEffect transition="in" filter="fade">
                                      <p:cBhvr>
                                        <p:cTn id="87" dur="500"/>
                                        <p:tgtEl>
                                          <p:spTgt spid="16"/>
                                        </p:tgtEl>
                                      </p:cBhvr>
                                    </p:animEffect>
                                  </p:childTnLst>
                                </p:cTn>
                              </p:par>
                            </p:childTnLst>
                          </p:cTn>
                        </p:par>
                        <p:par>
                          <p:cTn id="88" fill="hold">
                            <p:stCondLst>
                              <p:cond delay="7000"/>
                            </p:stCondLst>
                            <p:childTnLst>
                              <p:par>
                                <p:cTn id="89" presetID="53" presetClass="entr" presetSubtype="16" fill="hold" grpId="0" nodeType="afterEffect">
                                  <p:stCondLst>
                                    <p:cond delay="0"/>
                                  </p:stCondLst>
                                  <p:childTnLst>
                                    <p:set>
                                      <p:cBhvr>
                                        <p:cTn id="90" dur="1" fill="hold">
                                          <p:stCondLst>
                                            <p:cond delay="0"/>
                                          </p:stCondLst>
                                        </p:cTn>
                                        <p:tgtEl>
                                          <p:spTgt spid="19"/>
                                        </p:tgtEl>
                                        <p:attrNameLst>
                                          <p:attrName>style.visibility</p:attrName>
                                        </p:attrNameLst>
                                      </p:cBhvr>
                                      <p:to>
                                        <p:strVal val="visible"/>
                                      </p:to>
                                    </p:set>
                                    <p:anim calcmode="lin" valueType="num">
                                      <p:cBhvr>
                                        <p:cTn id="91" dur="500" fill="hold"/>
                                        <p:tgtEl>
                                          <p:spTgt spid="19"/>
                                        </p:tgtEl>
                                        <p:attrNameLst>
                                          <p:attrName>ppt_w</p:attrName>
                                        </p:attrNameLst>
                                      </p:cBhvr>
                                      <p:tavLst>
                                        <p:tav tm="0">
                                          <p:val>
                                            <p:fltVal val="0"/>
                                          </p:val>
                                        </p:tav>
                                        <p:tav tm="100000">
                                          <p:val>
                                            <p:strVal val="#ppt_w"/>
                                          </p:val>
                                        </p:tav>
                                      </p:tavLst>
                                    </p:anim>
                                    <p:anim calcmode="lin" valueType="num">
                                      <p:cBhvr>
                                        <p:cTn id="92" dur="500" fill="hold"/>
                                        <p:tgtEl>
                                          <p:spTgt spid="19"/>
                                        </p:tgtEl>
                                        <p:attrNameLst>
                                          <p:attrName>ppt_h</p:attrName>
                                        </p:attrNameLst>
                                      </p:cBhvr>
                                      <p:tavLst>
                                        <p:tav tm="0">
                                          <p:val>
                                            <p:fltVal val="0"/>
                                          </p:val>
                                        </p:tav>
                                        <p:tav tm="100000">
                                          <p:val>
                                            <p:strVal val="#ppt_h"/>
                                          </p:val>
                                        </p:tav>
                                      </p:tavLst>
                                    </p:anim>
                                    <p:animEffect transition="in" filter="fade">
                                      <p:cBhvr>
                                        <p:cTn id="93" dur="500"/>
                                        <p:tgtEl>
                                          <p:spTgt spid="19"/>
                                        </p:tgtEl>
                                      </p:cBhvr>
                                    </p:animEffect>
                                  </p:childTnLst>
                                </p:cTn>
                              </p:par>
                              <p:par>
                                <p:cTn id="94" presetID="47" presetClass="entr" presetSubtype="0" fill="hold" grpId="0" nodeType="withEffect">
                                  <p:stCondLst>
                                    <p:cond delay="0"/>
                                  </p:stCondLst>
                                  <p:childTnLst>
                                    <p:set>
                                      <p:cBhvr>
                                        <p:cTn id="95" dur="1" fill="hold">
                                          <p:stCondLst>
                                            <p:cond delay="0"/>
                                          </p:stCondLst>
                                        </p:cTn>
                                        <p:tgtEl>
                                          <p:spTgt spid="20"/>
                                        </p:tgtEl>
                                        <p:attrNameLst>
                                          <p:attrName>style.visibility</p:attrName>
                                        </p:attrNameLst>
                                      </p:cBhvr>
                                      <p:to>
                                        <p:strVal val="visible"/>
                                      </p:to>
                                    </p:set>
                                    <p:animEffect transition="in" filter="fade">
                                      <p:cBhvr>
                                        <p:cTn id="96" dur="500"/>
                                        <p:tgtEl>
                                          <p:spTgt spid="20"/>
                                        </p:tgtEl>
                                      </p:cBhvr>
                                    </p:animEffect>
                                    <p:anim calcmode="lin" valueType="num">
                                      <p:cBhvr>
                                        <p:cTn id="97" dur="500" fill="hold"/>
                                        <p:tgtEl>
                                          <p:spTgt spid="20"/>
                                        </p:tgtEl>
                                        <p:attrNameLst>
                                          <p:attrName>ppt_x</p:attrName>
                                        </p:attrNameLst>
                                      </p:cBhvr>
                                      <p:tavLst>
                                        <p:tav tm="0">
                                          <p:val>
                                            <p:strVal val="#ppt_x"/>
                                          </p:val>
                                        </p:tav>
                                        <p:tav tm="100000">
                                          <p:val>
                                            <p:strVal val="#ppt_x"/>
                                          </p:val>
                                        </p:tav>
                                      </p:tavLst>
                                    </p:anim>
                                    <p:anim calcmode="lin" valueType="num">
                                      <p:cBhvr>
                                        <p:cTn id="98" dur="500" fill="hold"/>
                                        <p:tgtEl>
                                          <p:spTgt spid="20"/>
                                        </p:tgtEl>
                                        <p:attrNameLst>
                                          <p:attrName>ppt_y</p:attrName>
                                        </p:attrNameLst>
                                      </p:cBhvr>
                                      <p:tavLst>
                                        <p:tav tm="0">
                                          <p:val>
                                            <p:strVal val="#ppt_y-.1"/>
                                          </p:val>
                                        </p:tav>
                                        <p:tav tm="100000">
                                          <p:val>
                                            <p:strVal val="#ppt_y"/>
                                          </p:val>
                                        </p:tav>
                                      </p:tavLst>
                                    </p:anim>
                                  </p:childTnLst>
                                </p:cTn>
                              </p:par>
                              <p:par>
                                <p:cTn id="99" presetID="42" presetClass="entr" presetSubtype="0" fill="hold" grpId="0" nodeType="withEffect">
                                  <p:stCondLst>
                                    <p:cond delay="0"/>
                                  </p:stCondLst>
                                  <p:childTnLst>
                                    <p:set>
                                      <p:cBhvr>
                                        <p:cTn id="100" dur="1" fill="hold">
                                          <p:stCondLst>
                                            <p:cond delay="0"/>
                                          </p:stCondLst>
                                        </p:cTn>
                                        <p:tgtEl>
                                          <p:spTgt spid="21"/>
                                        </p:tgtEl>
                                        <p:attrNameLst>
                                          <p:attrName>style.visibility</p:attrName>
                                        </p:attrNameLst>
                                      </p:cBhvr>
                                      <p:to>
                                        <p:strVal val="visible"/>
                                      </p:to>
                                    </p:set>
                                    <p:animEffect transition="in" filter="fade">
                                      <p:cBhvr>
                                        <p:cTn id="101" dur="500"/>
                                        <p:tgtEl>
                                          <p:spTgt spid="21"/>
                                        </p:tgtEl>
                                      </p:cBhvr>
                                    </p:animEffect>
                                    <p:anim calcmode="lin" valueType="num">
                                      <p:cBhvr>
                                        <p:cTn id="102" dur="500" fill="hold"/>
                                        <p:tgtEl>
                                          <p:spTgt spid="21"/>
                                        </p:tgtEl>
                                        <p:attrNameLst>
                                          <p:attrName>ppt_x</p:attrName>
                                        </p:attrNameLst>
                                      </p:cBhvr>
                                      <p:tavLst>
                                        <p:tav tm="0">
                                          <p:val>
                                            <p:strVal val="#ppt_x"/>
                                          </p:val>
                                        </p:tav>
                                        <p:tav tm="100000">
                                          <p:val>
                                            <p:strVal val="#ppt_x"/>
                                          </p:val>
                                        </p:tav>
                                      </p:tavLst>
                                    </p:anim>
                                    <p:anim calcmode="lin" valueType="num">
                                      <p:cBhvr>
                                        <p:cTn id="103" dur="500" fill="hold"/>
                                        <p:tgtEl>
                                          <p:spTgt spid="21"/>
                                        </p:tgtEl>
                                        <p:attrNameLst>
                                          <p:attrName>ppt_y</p:attrName>
                                        </p:attrNameLst>
                                      </p:cBhvr>
                                      <p:tavLst>
                                        <p:tav tm="0">
                                          <p:val>
                                            <p:strVal val="#ppt_y+.1"/>
                                          </p:val>
                                        </p:tav>
                                        <p:tav tm="100000">
                                          <p:val>
                                            <p:strVal val="#ppt_y"/>
                                          </p:val>
                                        </p:tav>
                                      </p:tavLst>
                                    </p:anim>
                                  </p:childTnLst>
                                </p:cTn>
                              </p:par>
                            </p:childTnLst>
                          </p:cTn>
                        </p:par>
                        <p:par>
                          <p:cTn id="104" fill="hold">
                            <p:stCondLst>
                              <p:cond delay="7500"/>
                            </p:stCondLst>
                            <p:childTnLst>
                              <p:par>
                                <p:cTn id="105" presetID="22" presetClass="entr" presetSubtype="8" fill="hold" nodeType="afterEffect">
                                  <p:stCondLst>
                                    <p:cond delay="0"/>
                                  </p:stCondLst>
                                  <p:childTnLst>
                                    <p:set>
                                      <p:cBhvr>
                                        <p:cTn id="106" dur="1" fill="hold">
                                          <p:stCondLst>
                                            <p:cond delay="0"/>
                                          </p:stCondLst>
                                        </p:cTn>
                                        <p:tgtEl>
                                          <p:spTgt spid="22"/>
                                        </p:tgtEl>
                                        <p:attrNameLst>
                                          <p:attrName>style.visibility</p:attrName>
                                        </p:attrNameLst>
                                      </p:cBhvr>
                                      <p:to>
                                        <p:strVal val="visible"/>
                                      </p:to>
                                    </p:set>
                                    <p:animEffect transition="in" filter="wipe(left)">
                                      <p:cBhvr>
                                        <p:cTn id="107" dur="500"/>
                                        <p:tgtEl>
                                          <p:spTgt spid="22"/>
                                        </p:tgtEl>
                                      </p:cBhvr>
                                    </p:animEffect>
                                  </p:childTnLst>
                                </p:cTn>
                              </p:par>
                            </p:childTnLst>
                          </p:cTn>
                        </p:par>
                        <p:par>
                          <p:cTn id="108" fill="hold">
                            <p:stCondLst>
                              <p:cond delay="8000"/>
                            </p:stCondLst>
                            <p:childTnLst>
                              <p:par>
                                <p:cTn id="109" presetID="22" presetClass="entr" presetSubtype="8" fill="hold" nodeType="afterEffect">
                                  <p:stCondLst>
                                    <p:cond delay="0"/>
                                  </p:stCondLst>
                                  <p:childTnLst>
                                    <p:set>
                                      <p:cBhvr>
                                        <p:cTn id="110" dur="1" fill="hold">
                                          <p:stCondLst>
                                            <p:cond delay="0"/>
                                          </p:stCondLst>
                                        </p:cTn>
                                        <p:tgtEl>
                                          <p:spTgt spid="5"/>
                                        </p:tgtEl>
                                        <p:attrNameLst>
                                          <p:attrName>style.visibility</p:attrName>
                                        </p:attrNameLst>
                                      </p:cBhvr>
                                      <p:to>
                                        <p:strVal val="visible"/>
                                      </p:to>
                                    </p:set>
                                    <p:animEffect transition="in" filter="wipe(left)">
                                      <p:cBhvr>
                                        <p:cTn id="111" dur="500"/>
                                        <p:tgtEl>
                                          <p:spTgt spid="5"/>
                                        </p:tgtEl>
                                      </p:cBhvr>
                                    </p:animEffect>
                                  </p:childTnLst>
                                </p:cTn>
                              </p:par>
                            </p:childTnLst>
                          </p:cTn>
                        </p:par>
                        <p:par>
                          <p:cTn id="112" fill="hold">
                            <p:stCondLst>
                              <p:cond delay="8500"/>
                            </p:stCondLst>
                            <p:childTnLst>
                              <p:par>
                                <p:cTn id="113" presetID="53" presetClass="entr" presetSubtype="16" fill="hold" grpId="0" nodeType="afterEffect">
                                  <p:stCondLst>
                                    <p:cond delay="0"/>
                                  </p:stCondLst>
                                  <p:childTnLst>
                                    <p:set>
                                      <p:cBhvr>
                                        <p:cTn id="114" dur="1" fill="hold">
                                          <p:stCondLst>
                                            <p:cond delay="0"/>
                                          </p:stCondLst>
                                        </p:cTn>
                                        <p:tgtEl>
                                          <p:spTgt spid="29"/>
                                        </p:tgtEl>
                                        <p:attrNameLst>
                                          <p:attrName>style.visibility</p:attrName>
                                        </p:attrNameLst>
                                      </p:cBhvr>
                                      <p:to>
                                        <p:strVal val="visible"/>
                                      </p:to>
                                    </p:set>
                                    <p:anim calcmode="lin" valueType="num">
                                      <p:cBhvr>
                                        <p:cTn id="115" dur="500" fill="hold"/>
                                        <p:tgtEl>
                                          <p:spTgt spid="29"/>
                                        </p:tgtEl>
                                        <p:attrNameLst>
                                          <p:attrName>ppt_w</p:attrName>
                                        </p:attrNameLst>
                                      </p:cBhvr>
                                      <p:tavLst>
                                        <p:tav tm="0">
                                          <p:val>
                                            <p:fltVal val="0"/>
                                          </p:val>
                                        </p:tav>
                                        <p:tav tm="100000">
                                          <p:val>
                                            <p:strVal val="#ppt_w"/>
                                          </p:val>
                                        </p:tav>
                                      </p:tavLst>
                                    </p:anim>
                                    <p:anim calcmode="lin" valueType="num">
                                      <p:cBhvr>
                                        <p:cTn id="116" dur="500" fill="hold"/>
                                        <p:tgtEl>
                                          <p:spTgt spid="29"/>
                                        </p:tgtEl>
                                        <p:attrNameLst>
                                          <p:attrName>ppt_h</p:attrName>
                                        </p:attrNameLst>
                                      </p:cBhvr>
                                      <p:tavLst>
                                        <p:tav tm="0">
                                          <p:val>
                                            <p:fltVal val="0"/>
                                          </p:val>
                                        </p:tav>
                                        <p:tav tm="100000">
                                          <p:val>
                                            <p:strVal val="#ppt_h"/>
                                          </p:val>
                                        </p:tav>
                                      </p:tavLst>
                                    </p:anim>
                                    <p:animEffect transition="in" filter="fade">
                                      <p:cBhvr>
                                        <p:cTn id="117" dur="500"/>
                                        <p:tgtEl>
                                          <p:spTgt spid="29"/>
                                        </p:tgtEl>
                                      </p:cBhvr>
                                    </p:animEffect>
                                  </p:childTnLst>
                                </p:cTn>
                              </p:par>
                            </p:childTnLst>
                          </p:cTn>
                        </p:par>
                        <p:par>
                          <p:cTn id="118" fill="hold">
                            <p:stCondLst>
                              <p:cond delay="9000"/>
                            </p:stCondLst>
                            <p:childTnLst>
                              <p:par>
                                <p:cTn id="119" presetID="53" presetClass="entr" presetSubtype="16" fill="hold" grpId="0" nodeType="afterEffect">
                                  <p:stCondLst>
                                    <p:cond delay="0"/>
                                  </p:stCondLst>
                                  <p:childTnLst>
                                    <p:set>
                                      <p:cBhvr>
                                        <p:cTn id="120" dur="1" fill="hold">
                                          <p:stCondLst>
                                            <p:cond delay="0"/>
                                          </p:stCondLst>
                                        </p:cTn>
                                        <p:tgtEl>
                                          <p:spTgt spid="30"/>
                                        </p:tgtEl>
                                        <p:attrNameLst>
                                          <p:attrName>style.visibility</p:attrName>
                                        </p:attrNameLst>
                                      </p:cBhvr>
                                      <p:to>
                                        <p:strVal val="visible"/>
                                      </p:to>
                                    </p:set>
                                    <p:anim calcmode="lin" valueType="num">
                                      <p:cBhvr>
                                        <p:cTn id="121" dur="500" fill="hold"/>
                                        <p:tgtEl>
                                          <p:spTgt spid="30"/>
                                        </p:tgtEl>
                                        <p:attrNameLst>
                                          <p:attrName>ppt_w</p:attrName>
                                        </p:attrNameLst>
                                      </p:cBhvr>
                                      <p:tavLst>
                                        <p:tav tm="0">
                                          <p:val>
                                            <p:fltVal val="0"/>
                                          </p:val>
                                        </p:tav>
                                        <p:tav tm="100000">
                                          <p:val>
                                            <p:strVal val="#ppt_w"/>
                                          </p:val>
                                        </p:tav>
                                      </p:tavLst>
                                    </p:anim>
                                    <p:anim calcmode="lin" valueType="num">
                                      <p:cBhvr>
                                        <p:cTn id="122" dur="500" fill="hold"/>
                                        <p:tgtEl>
                                          <p:spTgt spid="30"/>
                                        </p:tgtEl>
                                        <p:attrNameLst>
                                          <p:attrName>ppt_h</p:attrName>
                                        </p:attrNameLst>
                                      </p:cBhvr>
                                      <p:tavLst>
                                        <p:tav tm="0">
                                          <p:val>
                                            <p:fltVal val="0"/>
                                          </p:val>
                                        </p:tav>
                                        <p:tav tm="100000">
                                          <p:val>
                                            <p:strVal val="#ppt_h"/>
                                          </p:val>
                                        </p:tav>
                                      </p:tavLst>
                                    </p:anim>
                                    <p:animEffect transition="in" filter="fade">
                                      <p:cBhvr>
                                        <p:cTn id="123" dur="500"/>
                                        <p:tgtEl>
                                          <p:spTgt spid="30"/>
                                        </p:tgtEl>
                                      </p:cBhvr>
                                    </p:animEffect>
                                  </p:childTnLst>
                                </p:cTn>
                              </p:par>
                            </p:childTnLst>
                          </p:cTn>
                        </p:par>
                        <p:par>
                          <p:cTn id="124" fill="hold">
                            <p:stCondLst>
                              <p:cond delay="9500"/>
                            </p:stCondLst>
                            <p:childTnLst>
                              <p:par>
                                <p:cTn id="125" presetID="53" presetClass="entr" presetSubtype="16" fill="hold" grpId="0" nodeType="afterEffect">
                                  <p:stCondLst>
                                    <p:cond delay="0"/>
                                  </p:stCondLst>
                                  <p:childTnLst>
                                    <p:set>
                                      <p:cBhvr>
                                        <p:cTn id="126" dur="1" fill="hold">
                                          <p:stCondLst>
                                            <p:cond delay="0"/>
                                          </p:stCondLst>
                                        </p:cTn>
                                        <p:tgtEl>
                                          <p:spTgt spid="31"/>
                                        </p:tgtEl>
                                        <p:attrNameLst>
                                          <p:attrName>style.visibility</p:attrName>
                                        </p:attrNameLst>
                                      </p:cBhvr>
                                      <p:to>
                                        <p:strVal val="visible"/>
                                      </p:to>
                                    </p:set>
                                    <p:anim calcmode="lin" valueType="num">
                                      <p:cBhvr>
                                        <p:cTn id="127" dur="500" fill="hold"/>
                                        <p:tgtEl>
                                          <p:spTgt spid="31"/>
                                        </p:tgtEl>
                                        <p:attrNameLst>
                                          <p:attrName>ppt_w</p:attrName>
                                        </p:attrNameLst>
                                      </p:cBhvr>
                                      <p:tavLst>
                                        <p:tav tm="0">
                                          <p:val>
                                            <p:fltVal val="0"/>
                                          </p:val>
                                        </p:tav>
                                        <p:tav tm="100000">
                                          <p:val>
                                            <p:strVal val="#ppt_w"/>
                                          </p:val>
                                        </p:tav>
                                      </p:tavLst>
                                    </p:anim>
                                    <p:anim calcmode="lin" valueType="num">
                                      <p:cBhvr>
                                        <p:cTn id="128" dur="500" fill="hold"/>
                                        <p:tgtEl>
                                          <p:spTgt spid="31"/>
                                        </p:tgtEl>
                                        <p:attrNameLst>
                                          <p:attrName>ppt_h</p:attrName>
                                        </p:attrNameLst>
                                      </p:cBhvr>
                                      <p:tavLst>
                                        <p:tav tm="0">
                                          <p:val>
                                            <p:fltVal val="0"/>
                                          </p:val>
                                        </p:tav>
                                        <p:tav tm="100000">
                                          <p:val>
                                            <p:strVal val="#ppt_h"/>
                                          </p:val>
                                        </p:tav>
                                      </p:tavLst>
                                    </p:anim>
                                    <p:animEffect transition="in" filter="fade">
                                      <p:cBhvr>
                                        <p:cTn id="129" dur="500"/>
                                        <p:tgtEl>
                                          <p:spTgt spid="31"/>
                                        </p:tgtEl>
                                      </p:cBhvr>
                                    </p:animEffect>
                                  </p:childTnLst>
                                </p:cTn>
                              </p:par>
                            </p:childTnLst>
                          </p:cTn>
                        </p:par>
                        <p:par>
                          <p:cTn id="130" fill="hold">
                            <p:stCondLst>
                              <p:cond delay="10000"/>
                            </p:stCondLst>
                            <p:childTnLst>
                              <p:par>
                                <p:cTn id="131" presetID="22" presetClass="entr" presetSubtype="4" fill="hold" nodeType="afterEffect">
                                  <p:stCondLst>
                                    <p:cond delay="0"/>
                                  </p:stCondLst>
                                  <p:childTnLst>
                                    <p:set>
                                      <p:cBhvr>
                                        <p:cTn id="132" dur="1" fill="hold">
                                          <p:stCondLst>
                                            <p:cond delay="0"/>
                                          </p:stCondLst>
                                        </p:cTn>
                                        <p:tgtEl>
                                          <p:spTgt spid="32"/>
                                        </p:tgtEl>
                                        <p:attrNameLst>
                                          <p:attrName>style.visibility</p:attrName>
                                        </p:attrNameLst>
                                      </p:cBhvr>
                                      <p:to>
                                        <p:strVal val="visible"/>
                                      </p:to>
                                    </p:set>
                                    <p:animEffect transition="in" filter="wipe(down)">
                                      <p:cBhvr>
                                        <p:cTn id="133" dur="500"/>
                                        <p:tgtEl>
                                          <p:spTgt spid="32"/>
                                        </p:tgtEl>
                                      </p:cBhvr>
                                    </p:animEffect>
                                  </p:childTnLst>
                                </p:cTn>
                              </p:par>
                            </p:childTnLst>
                          </p:cTn>
                        </p:par>
                        <p:par>
                          <p:cTn id="134" fill="hold">
                            <p:stCondLst>
                              <p:cond delay="10500"/>
                            </p:stCondLst>
                            <p:childTnLst>
                              <p:par>
                                <p:cTn id="135" presetID="53" presetClass="entr" presetSubtype="16" fill="hold" grpId="0" nodeType="afterEffect">
                                  <p:stCondLst>
                                    <p:cond delay="0"/>
                                  </p:stCondLst>
                                  <p:childTnLst>
                                    <p:set>
                                      <p:cBhvr>
                                        <p:cTn id="136" dur="1" fill="hold">
                                          <p:stCondLst>
                                            <p:cond delay="0"/>
                                          </p:stCondLst>
                                        </p:cTn>
                                        <p:tgtEl>
                                          <p:spTgt spid="33"/>
                                        </p:tgtEl>
                                        <p:attrNameLst>
                                          <p:attrName>style.visibility</p:attrName>
                                        </p:attrNameLst>
                                      </p:cBhvr>
                                      <p:to>
                                        <p:strVal val="visible"/>
                                      </p:to>
                                    </p:set>
                                    <p:anim calcmode="lin" valueType="num">
                                      <p:cBhvr>
                                        <p:cTn id="137" dur="500" fill="hold"/>
                                        <p:tgtEl>
                                          <p:spTgt spid="33"/>
                                        </p:tgtEl>
                                        <p:attrNameLst>
                                          <p:attrName>ppt_w</p:attrName>
                                        </p:attrNameLst>
                                      </p:cBhvr>
                                      <p:tavLst>
                                        <p:tav tm="0">
                                          <p:val>
                                            <p:fltVal val="0"/>
                                          </p:val>
                                        </p:tav>
                                        <p:tav tm="100000">
                                          <p:val>
                                            <p:strVal val="#ppt_w"/>
                                          </p:val>
                                        </p:tav>
                                      </p:tavLst>
                                    </p:anim>
                                    <p:anim calcmode="lin" valueType="num">
                                      <p:cBhvr>
                                        <p:cTn id="138" dur="500" fill="hold"/>
                                        <p:tgtEl>
                                          <p:spTgt spid="33"/>
                                        </p:tgtEl>
                                        <p:attrNameLst>
                                          <p:attrName>ppt_h</p:attrName>
                                        </p:attrNameLst>
                                      </p:cBhvr>
                                      <p:tavLst>
                                        <p:tav tm="0">
                                          <p:val>
                                            <p:fltVal val="0"/>
                                          </p:val>
                                        </p:tav>
                                        <p:tav tm="100000">
                                          <p:val>
                                            <p:strVal val="#ppt_h"/>
                                          </p:val>
                                        </p:tav>
                                      </p:tavLst>
                                    </p:anim>
                                    <p:animEffect transition="in" filter="fade">
                                      <p:cBhvr>
                                        <p:cTn id="139" dur="500"/>
                                        <p:tgtEl>
                                          <p:spTgt spid="33"/>
                                        </p:tgtEl>
                                      </p:cBhvr>
                                    </p:animEffect>
                                  </p:childTnLst>
                                </p:cTn>
                              </p:par>
                            </p:childTnLst>
                          </p:cTn>
                        </p:par>
                        <p:par>
                          <p:cTn id="140" fill="hold">
                            <p:stCondLst>
                              <p:cond delay="11000"/>
                            </p:stCondLst>
                            <p:childTnLst>
                              <p:par>
                                <p:cTn id="141" presetID="53" presetClass="entr" presetSubtype="16" fill="hold" grpId="0" nodeType="afterEffect">
                                  <p:stCondLst>
                                    <p:cond delay="0"/>
                                  </p:stCondLst>
                                  <p:childTnLst>
                                    <p:set>
                                      <p:cBhvr>
                                        <p:cTn id="142" dur="1" fill="hold">
                                          <p:stCondLst>
                                            <p:cond delay="0"/>
                                          </p:stCondLst>
                                        </p:cTn>
                                        <p:tgtEl>
                                          <p:spTgt spid="27"/>
                                        </p:tgtEl>
                                        <p:attrNameLst>
                                          <p:attrName>style.visibility</p:attrName>
                                        </p:attrNameLst>
                                      </p:cBhvr>
                                      <p:to>
                                        <p:strVal val="visible"/>
                                      </p:to>
                                    </p:set>
                                    <p:anim calcmode="lin" valueType="num">
                                      <p:cBhvr>
                                        <p:cTn id="143" dur="500" fill="hold"/>
                                        <p:tgtEl>
                                          <p:spTgt spid="27"/>
                                        </p:tgtEl>
                                        <p:attrNameLst>
                                          <p:attrName>ppt_w</p:attrName>
                                        </p:attrNameLst>
                                      </p:cBhvr>
                                      <p:tavLst>
                                        <p:tav tm="0">
                                          <p:val>
                                            <p:fltVal val="0"/>
                                          </p:val>
                                        </p:tav>
                                        <p:tav tm="100000">
                                          <p:val>
                                            <p:strVal val="#ppt_w"/>
                                          </p:val>
                                        </p:tav>
                                      </p:tavLst>
                                    </p:anim>
                                    <p:anim calcmode="lin" valueType="num">
                                      <p:cBhvr>
                                        <p:cTn id="144" dur="500" fill="hold"/>
                                        <p:tgtEl>
                                          <p:spTgt spid="27"/>
                                        </p:tgtEl>
                                        <p:attrNameLst>
                                          <p:attrName>ppt_h</p:attrName>
                                        </p:attrNameLst>
                                      </p:cBhvr>
                                      <p:tavLst>
                                        <p:tav tm="0">
                                          <p:val>
                                            <p:fltVal val="0"/>
                                          </p:val>
                                        </p:tav>
                                        <p:tav tm="100000">
                                          <p:val>
                                            <p:strVal val="#ppt_h"/>
                                          </p:val>
                                        </p:tav>
                                      </p:tavLst>
                                    </p:anim>
                                    <p:animEffect transition="in" filter="fade">
                                      <p:cBhvr>
                                        <p:cTn id="145" dur="500"/>
                                        <p:tgtEl>
                                          <p:spTgt spid="27"/>
                                        </p:tgtEl>
                                      </p:cBhvr>
                                    </p:animEffect>
                                  </p:childTnLst>
                                </p:cTn>
                              </p:par>
                              <p:par>
                                <p:cTn id="146" presetID="42" presetClass="entr" presetSubtype="0" fill="hold" grpId="0" nodeType="withEffect">
                                  <p:stCondLst>
                                    <p:cond delay="0"/>
                                  </p:stCondLst>
                                  <p:childTnLst>
                                    <p:set>
                                      <p:cBhvr>
                                        <p:cTn id="147" dur="1" fill="hold">
                                          <p:stCondLst>
                                            <p:cond delay="0"/>
                                          </p:stCondLst>
                                        </p:cTn>
                                        <p:tgtEl>
                                          <p:spTgt spid="34"/>
                                        </p:tgtEl>
                                        <p:attrNameLst>
                                          <p:attrName>style.visibility</p:attrName>
                                        </p:attrNameLst>
                                      </p:cBhvr>
                                      <p:to>
                                        <p:strVal val="visible"/>
                                      </p:to>
                                    </p:set>
                                    <p:animEffect transition="in" filter="fade">
                                      <p:cBhvr>
                                        <p:cTn id="148" dur="500"/>
                                        <p:tgtEl>
                                          <p:spTgt spid="34"/>
                                        </p:tgtEl>
                                      </p:cBhvr>
                                    </p:animEffect>
                                    <p:anim calcmode="lin" valueType="num">
                                      <p:cBhvr>
                                        <p:cTn id="149" dur="500" fill="hold"/>
                                        <p:tgtEl>
                                          <p:spTgt spid="34"/>
                                        </p:tgtEl>
                                        <p:attrNameLst>
                                          <p:attrName>ppt_x</p:attrName>
                                        </p:attrNameLst>
                                      </p:cBhvr>
                                      <p:tavLst>
                                        <p:tav tm="0">
                                          <p:val>
                                            <p:strVal val="#ppt_x"/>
                                          </p:val>
                                        </p:tav>
                                        <p:tav tm="100000">
                                          <p:val>
                                            <p:strVal val="#ppt_x"/>
                                          </p:val>
                                        </p:tav>
                                      </p:tavLst>
                                    </p:anim>
                                    <p:anim calcmode="lin" valueType="num">
                                      <p:cBhvr>
                                        <p:cTn id="150" dur="500" fill="hold"/>
                                        <p:tgtEl>
                                          <p:spTgt spid="34"/>
                                        </p:tgtEl>
                                        <p:attrNameLst>
                                          <p:attrName>ppt_y</p:attrName>
                                        </p:attrNameLst>
                                      </p:cBhvr>
                                      <p:tavLst>
                                        <p:tav tm="0">
                                          <p:val>
                                            <p:strVal val="#ppt_y+.1"/>
                                          </p:val>
                                        </p:tav>
                                        <p:tav tm="100000">
                                          <p:val>
                                            <p:strVal val="#ppt_y"/>
                                          </p:val>
                                        </p:tav>
                                      </p:tavLst>
                                    </p:anim>
                                  </p:childTnLst>
                                </p:cTn>
                              </p:par>
                              <p:par>
                                <p:cTn id="151" presetID="47" presetClass="entr" presetSubtype="0" fill="hold" nodeType="withEffect">
                                  <p:stCondLst>
                                    <p:cond delay="0"/>
                                  </p:stCondLst>
                                  <p:childTnLst>
                                    <p:set>
                                      <p:cBhvr>
                                        <p:cTn id="152" dur="1" fill="hold">
                                          <p:stCondLst>
                                            <p:cond delay="0"/>
                                          </p:stCondLst>
                                        </p:cTn>
                                        <p:tgtEl>
                                          <p:spTgt spid="35">
                                            <p:txEl>
                                              <p:pRg st="0" end="0"/>
                                            </p:txEl>
                                          </p:spTgt>
                                        </p:tgtEl>
                                        <p:attrNameLst>
                                          <p:attrName>style.visibility</p:attrName>
                                        </p:attrNameLst>
                                      </p:cBhvr>
                                      <p:to>
                                        <p:strVal val="visible"/>
                                      </p:to>
                                    </p:set>
                                    <p:animEffect transition="in" filter="fade">
                                      <p:cBhvr>
                                        <p:cTn id="153" dur="500"/>
                                        <p:tgtEl>
                                          <p:spTgt spid="35">
                                            <p:txEl>
                                              <p:pRg st="0" end="0"/>
                                            </p:txEl>
                                          </p:spTgt>
                                        </p:tgtEl>
                                      </p:cBhvr>
                                    </p:animEffect>
                                    <p:anim calcmode="lin" valueType="num">
                                      <p:cBhvr>
                                        <p:cTn id="154" dur="500" fill="hold"/>
                                        <p:tgtEl>
                                          <p:spTgt spid="35">
                                            <p:txEl>
                                              <p:pRg st="0" end="0"/>
                                            </p:txEl>
                                          </p:spTgt>
                                        </p:tgtEl>
                                        <p:attrNameLst>
                                          <p:attrName>ppt_x</p:attrName>
                                        </p:attrNameLst>
                                      </p:cBhvr>
                                      <p:tavLst>
                                        <p:tav tm="0">
                                          <p:val>
                                            <p:strVal val="#ppt_x"/>
                                          </p:val>
                                        </p:tav>
                                        <p:tav tm="100000">
                                          <p:val>
                                            <p:strVal val="#ppt_x"/>
                                          </p:val>
                                        </p:tav>
                                      </p:tavLst>
                                    </p:anim>
                                    <p:anim calcmode="lin" valueType="num">
                                      <p:cBhvr>
                                        <p:cTn id="155" dur="500" fill="hold"/>
                                        <p:tgtEl>
                                          <p:spTgt spid="35">
                                            <p:txEl>
                                              <p:pRg st="0" end="0"/>
                                            </p:txEl>
                                          </p:spTgt>
                                        </p:tgtEl>
                                        <p:attrNameLst>
                                          <p:attrName>ppt_y</p:attrName>
                                        </p:attrNameLst>
                                      </p:cBhvr>
                                      <p:tavLst>
                                        <p:tav tm="0">
                                          <p:val>
                                            <p:strVal val="#ppt_y-.1"/>
                                          </p:val>
                                        </p:tav>
                                        <p:tav tm="100000">
                                          <p:val>
                                            <p:strVal val="#ppt_y"/>
                                          </p:val>
                                        </p:tav>
                                      </p:tavLst>
                                    </p:anim>
                                  </p:childTnLst>
                                </p:cTn>
                              </p:par>
                              <p:par>
                                <p:cTn id="156" presetID="47" presetClass="entr" presetSubtype="0" fill="hold" nodeType="withEffect">
                                  <p:stCondLst>
                                    <p:cond delay="0"/>
                                  </p:stCondLst>
                                  <p:childTnLst>
                                    <p:set>
                                      <p:cBhvr>
                                        <p:cTn id="157" dur="1" fill="hold">
                                          <p:stCondLst>
                                            <p:cond delay="0"/>
                                          </p:stCondLst>
                                        </p:cTn>
                                        <p:tgtEl>
                                          <p:spTgt spid="35">
                                            <p:txEl>
                                              <p:pRg st="1" end="1"/>
                                            </p:txEl>
                                          </p:spTgt>
                                        </p:tgtEl>
                                        <p:attrNameLst>
                                          <p:attrName>style.visibility</p:attrName>
                                        </p:attrNameLst>
                                      </p:cBhvr>
                                      <p:to>
                                        <p:strVal val="visible"/>
                                      </p:to>
                                    </p:set>
                                    <p:animEffect transition="in" filter="fade">
                                      <p:cBhvr>
                                        <p:cTn id="158" dur="500"/>
                                        <p:tgtEl>
                                          <p:spTgt spid="35">
                                            <p:txEl>
                                              <p:pRg st="1" end="1"/>
                                            </p:txEl>
                                          </p:spTgt>
                                        </p:tgtEl>
                                      </p:cBhvr>
                                    </p:animEffect>
                                    <p:anim calcmode="lin" valueType="num">
                                      <p:cBhvr>
                                        <p:cTn id="159" dur="500" fill="hold"/>
                                        <p:tgtEl>
                                          <p:spTgt spid="35">
                                            <p:txEl>
                                              <p:pRg st="1" end="1"/>
                                            </p:txEl>
                                          </p:spTgt>
                                        </p:tgtEl>
                                        <p:attrNameLst>
                                          <p:attrName>ppt_x</p:attrName>
                                        </p:attrNameLst>
                                      </p:cBhvr>
                                      <p:tavLst>
                                        <p:tav tm="0">
                                          <p:val>
                                            <p:strVal val="#ppt_x"/>
                                          </p:val>
                                        </p:tav>
                                        <p:tav tm="100000">
                                          <p:val>
                                            <p:strVal val="#ppt_x"/>
                                          </p:val>
                                        </p:tav>
                                      </p:tavLst>
                                    </p:anim>
                                    <p:anim calcmode="lin" valueType="num">
                                      <p:cBhvr>
                                        <p:cTn id="160" dur="500" fill="hold"/>
                                        <p:tgtEl>
                                          <p:spTgt spid="35">
                                            <p:txEl>
                                              <p:pRg st="1" end="1"/>
                                            </p:txEl>
                                          </p:spTgt>
                                        </p:tgtEl>
                                        <p:attrNameLst>
                                          <p:attrName>ppt_y</p:attrName>
                                        </p:attrNameLst>
                                      </p:cBhvr>
                                      <p:tavLst>
                                        <p:tav tm="0">
                                          <p:val>
                                            <p:strVal val="#ppt_y-.1"/>
                                          </p:val>
                                        </p:tav>
                                        <p:tav tm="100000">
                                          <p:val>
                                            <p:strVal val="#ppt_y"/>
                                          </p:val>
                                        </p:tav>
                                      </p:tavLst>
                                    </p:anim>
                                  </p:childTnLst>
                                </p:cTn>
                              </p:par>
                            </p:childTnLst>
                          </p:cTn>
                        </p:par>
                        <p:par>
                          <p:cTn id="161" fill="hold">
                            <p:stCondLst>
                              <p:cond delay="11500"/>
                            </p:stCondLst>
                            <p:childTnLst>
                              <p:par>
                                <p:cTn id="162" presetID="22" presetClass="entr" presetSubtype="8" fill="hold" nodeType="afterEffect">
                                  <p:stCondLst>
                                    <p:cond delay="0"/>
                                  </p:stCondLst>
                                  <p:childTnLst>
                                    <p:set>
                                      <p:cBhvr>
                                        <p:cTn id="163" dur="1" fill="hold">
                                          <p:stCondLst>
                                            <p:cond delay="0"/>
                                          </p:stCondLst>
                                        </p:cTn>
                                        <p:tgtEl>
                                          <p:spTgt spid="36"/>
                                        </p:tgtEl>
                                        <p:attrNameLst>
                                          <p:attrName>style.visibility</p:attrName>
                                        </p:attrNameLst>
                                      </p:cBhvr>
                                      <p:to>
                                        <p:strVal val="visible"/>
                                      </p:to>
                                    </p:set>
                                    <p:animEffect transition="in" filter="wipe(left)">
                                      <p:cBhvr>
                                        <p:cTn id="164" dur="500"/>
                                        <p:tgtEl>
                                          <p:spTgt spid="36"/>
                                        </p:tgtEl>
                                      </p:cBhvr>
                                    </p:animEffect>
                                  </p:childTnLst>
                                </p:cTn>
                              </p:par>
                              <p:par>
                                <p:cTn id="165" presetID="22" presetClass="entr" presetSubtype="8" fill="hold" nodeType="withEffect">
                                  <p:stCondLst>
                                    <p:cond delay="0"/>
                                  </p:stCondLst>
                                  <p:childTnLst>
                                    <p:set>
                                      <p:cBhvr>
                                        <p:cTn id="166" dur="1" fill="hold">
                                          <p:stCondLst>
                                            <p:cond delay="0"/>
                                          </p:stCondLst>
                                        </p:cTn>
                                        <p:tgtEl>
                                          <p:spTgt spid="28"/>
                                        </p:tgtEl>
                                        <p:attrNameLst>
                                          <p:attrName>style.visibility</p:attrName>
                                        </p:attrNameLst>
                                      </p:cBhvr>
                                      <p:to>
                                        <p:strVal val="visible"/>
                                      </p:to>
                                    </p:set>
                                    <p:animEffect transition="in" filter="wipe(left)">
                                      <p:cBhvr>
                                        <p:cTn id="167" dur="500"/>
                                        <p:tgtEl>
                                          <p:spTgt spid="28"/>
                                        </p:tgtEl>
                                      </p:cBhvr>
                                    </p:animEffect>
                                  </p:childTnLst>
                                </p:cTn>
                              </p:par>
                            </p:childTnLst>
                          </p:cTn>
                        </p:par>
                        <p:par>
                          <p:cTn id="168" fill="hold">
                            <p:stCondLst>
                              <p:cond delay="12000"/>
                            </p:stCondLst>
                            <p:childTnLst>
                              <p:par>
                                <p:cTn id="169" presetID="53" presetClass="entr" presetSubtype="16" fill="hold" grpId="0" nodeType="afterEffect">
                                  <p:stCondLst>
                                    <p:cond delay="0"/>
                                  </p:stCondLst>
                                  <p:childTnLst>
                                    <p:set>
                                      <p:cBhvr>
                                        <p:cTn id="170" dur="1" fill="hold">
                                          <p:stCondLst>
                                            <p:cond delay="0"/>
                                          </p:stCondLst>
                                        </p:cTn>
                                        <p:tgtEl>
                                          <p:spTgt spid="40"/>
                                        </p:tgtEl>
                                        <p:attrNameLst>
                                          <p:attrName>style.visibility</p:attrName>
                                        </p:attrNameLst>
                                      </p:cBhvr>
                                      <p:to>
                                        <p:strVal val="visible"/>
                                      </p:to>
                                    </p:set>
                                    <p:anim calcmode="lin" valueType="num">
                                      <p:cBhvr>
                                        <p:cTn id="171" dur="500" fill="hold"/>
                                        <p:tgtEl>
                                          <p:spTgt spid="40"/>
                                        </p:tgtEl>
                                        <p:attrNameLst>
                                          <p:attrName>ppt_w</p:attrName>
                                        </p:attrNameLst>
                                      </p:cBhvr>
                                      <p:tavLst>
                                        <p:tav tm="0">
                                          <p:val>
                                            <p:fltVal val="0"/>
                                          </p:val>
                                        </p:tav>
                                        <p:tav tm="100000">
                                          <p:val>
                                            <p:strVal val="#ppt_w"/>
                                          </p:val>
                                        </p:tav>
                                      </p:tavLst>
                                    </p:anim>
                                    <p:anim calcmode="lin" valueType="num">
                                      <p:cBhvr>
                                        <p:cTn id="172" dur="500" fill="hold"/>
                                        <p:tgtEl>
                                          <p:spTgt spid="40"/>
                                        </p:tgtEl>
                                        <p:attrNameLst>
                                          <p:attrName>ppt_h</p:attrName>
                                        </p:attrNameLst>
                                      </p:cBhvr>
                                      <p:tavLst>
                                        <p:tav tm="0">
                                          <p:val>
                                            <p:fltVal val="0"/>
                                          </p:val>
                                        </p:tav>
                                        <p:tav tm="100000">
                                          <p:val>
                                            <p:strVal val="#ppt_h"/>
                                          </p:val>
                                        </p:tav>
                                      </p:tavLst>
                                    </p:anim>
                                    <p:animEffect transition="in" filter="fade">
                                      <p:cBhvr>
                                        <p:cTn id="173" dur="500"/>
                                        <p:tgtEl>
                                          <p:spTgt spid="40"/>
                                        </p:tgtEl>
                                      </p:cBhvr>
                                    </p:animEffect>
                                  </p:childTnLst>
                                </p:cTn>
                              </p:par>
                            </p:childTnLst>
                          </p:cTn>
                        </p:par>
                        <p:par>
                          <p:cTn id="174" fill="hold">
                            <p:stCondLst>
                              <p:cond delay="12500"/>
                            </p:stCondLst>
                            <p:childTnLst>
                              <p:par>
                                <p:cTn id="175" presetID="53" presetClass="entr" presetSubtype="16" fill="hold" grpId="0" nodeType="afterEffect">
                                  <p:stCondLst>
                                    <p:cond delay="0"/>
                                  </p:stCondLst>
                                  <p:childTnLst>
                                    <p:set>
                                      <p:cBhvr>
                                        <p:cTn id="176" dur="1" fill="hold">
                                          <p:stCondLst>
                                            <p:cond delay="0"/>
                                          </p:stCondLst>
                                        </p:cTn>
                                        <p:tgtEl>
                                          <p:spTgt spid="41"/>
                                        </p:tgtEl>
                                        <p:attrNameLst>
                                          <p:attrName>style.visibility</p:attrName>
                                        </p:attrNameLst>
                                      </p:cBhvr>
                                      <p:to>
                                        <p:strVal val="visible"/>
                                      </p:to>
                                    </p:set>
                                    <p:anim calcmode="lin" valueType="num">
                                      <p:cBhvr>
                                        <p:cTn id="177" dur="500" fill="hold"/>
                                        <p:tgtEl>
                                          <p:spTgt spid="41"/>
                                        </p:tgtEl>
                                        <p:attrNameLst>
                                          <p:attrName>ppt_w</p:attrName>
                                        </p:attrNameLst>
                                      </p:cBhvr>
                                      <p:tavLst>
                                        <p:tav tm="0">
                                          <p:val>
                                            <p:fltVal val="0"/>
                                          </p:val>
                                        </p:tav>
                                        <p:tav tm="100000">
                                          <p:val>
                                            <p:strVal val="#ppt_w"/>
                                          </p:val>
                                        </p:tav>
                                      </p:tavLst>
                                    </p:anim>
                                    <p:anim calcmode="lin" valueType="num">
                                      <p:cBhvr>
                                        <p:cTn id="178" dur="500" fill="hold"/>
                                        <p:tgtEl>
                                          <p:spTgt spid="41"/>
                                        </p:tgtEl>
                                        <p:attrNameLst>
                                          <p:attrName>ppt_h</p:attrName>
                                        </p:attrNameLst>
                                      </p:cBhvr>
                                      <p:tavLst>
                                        <p:tav tm="0">
                                          <p:val>
                                            <p:fltVal val="0"/>
                                          </p:val>
                                        </p:tav>
                                        <p:tav tm="100000">
                                          <p:val>
                                            <p:strVal val="#ppt_h"/>
                                          </p:val>
                                        </p:tav>
                                      </p:tavLst>
                                    </p:anim>
                                    <p:animEffect transition="in" filter="fade">
                                      <p:cBhvr>
                                        <p:cTn id="179" dur="500"/>
                                        <p:tgtEl>
                                          <p:spTgt spid="41"/>
                                        </p:tgtEl>
                                      </p:cBhvr>
                                    </p:animEffect>
                                  </p:childTnLst>
                                </p:cTn>
                              </p:par>
                            </p:childTnLst>
                          </p:cTn>
                        </p:par>
                        <p:par>
                          <p:cTn id="180" fill="hold">
                            <p:stCondLst>
                              <p:cond delay="13000"/>
                            </p:stCondLst>
                            <p:childTnLst>
                              <p:par>
                                <p:cTn id="181" presetID="53" presetClass="entr" presetSubtype="16" fill="hold" grpId="0" nodeType="afterEffect">
                                  <p:stCondLst>
                                    <p:cond delay="0"/>
                                  </p:stCondLst>
                                  <p:childTnLst>
                                    <p:set>
                                      <p:cBhvr>
                                        <p:cTn id="182" dur="1" fill="hold">
                                          <p:stCondLst>
                                            <p:cond delay="0"/>
                                          </p:stCondLst>
                                        </p:cTn>
                                        <p:tgtEl>
                                          <p:spTgt spid="42"/>
                                        </p:tgtEl>
                                        <p:attrNameLst>
                                          <p:attrName>style.visibility</p:attrName>
                                        </p:attrNameLst>
                                      </p:cBhvr>
                                      <p:to>
                                        <p:strVal val="visible"/>
                                      </p:to>
                                    </p:set>
                                    <p:anim calcmode="lin" valueType="num">
                                      <p:cBhvr>
                                        <p:cTn id="183" dur="500" fill="hold"/>
                                        <p:tgtEl>
                                          <p:spTgt spid="42"/>
                                        </p:tgtEl>
                                        <p:attrNameLst>
                                          <p:attrName>ppt_w</p:attrName>
                                        </p:attrNameLst>
                                      </p:cBhvr>
                                      <p:tavLst>
                                        <p:tav tm="0">
                                          <p:val>
                                            <p:fltVal val="0"/>
                                          </p:val>
                                        </p:tav>
                                        <p:tav tm="100000">
                                          <p:val>
                                            <p:strVal val="#ppt_w"/>
                                          </p:val>
                                        </p:tav>
                                      </p:tavLst>
                                    </p:anim>
                                    <p:anim calcmode="lin" valueType="num">
                                      <p:cBhvr>
                                        <p:cTn id="184" dur="500" fill="hold"/>
                                        <p:tgtEl>
                                          <p:spTgt spid="42"/>
                                        </p:tgtEl>
                                        <p:attrNameLst>
                                          <p:attrName>ppt_h</p:attrName>
                                        </p:attrNameLst>
                                      </p:cBhvr>
                                      <p:tavLst>
                                        <p:tav tm="0">
                                          <p:val>
                                            <p:fltVal val="0"/>
                                          </p:val>
                                        </p:tav>
                                        <p:tav tm="100000">
                                          <p:val>
                                            <p:strVal val="#ppt_h"/>
                                          </p:val>
                                        </p:tav>
                                      </p:tavLst>
                                    </p:anim>
                                    <p:animEffect transition="in" filter="fade">
                                      <p:cBhvr>
                                        <p:cTn id="185" dur="500"/>
                                        <p:tgtEl>
                                          <p:spTgt spid="42"/>
                                        </p:tgtEl>
                                      </p:cBhvr>
                                    </p:animEffect>
                                  </p:childTnLst>
                                </p:cTn>
                              </p:par>
                            </p:childTnLst>
                          </p:cTn>
                        </p:par>
                        <p:par>
                          <p:cTn id="186" fill="hold">
                            <p:stCondLst>
                              <p:cond delay="13500"/>
                            </p:stCondLst>
                            <p:childTnLst>
                              <p:par>
                                <p:cTn id="187" presetID="22" presetClass="entr" presetSubtype="1" fill="hold" nodeType="afterEffect">
                                  <p:stCondLst>
                                    <p:cond delay="0"/>
                                  </p:stCondLst>
                                  <p:childTnLst>
                                    <p:set>
                                      <p:cBhvr>
                                        <p:cTn id="188" dur="1" fill="hold">
                                          <p:stCondLst>
                                            <p:cond delay="0"/>
                                          </p:stCondLst>
                                        </p:cTn>
                                        <p:tgtEl>
                                          <p:spTgt spid="43"/>
                                        </p:tgtEl>
                                        <p:attrNameLst>
                                          <p:attrName>style.visibility</p:attrName>
                                        </p:attrNameLst>
                                      </p:cBhvr>
                                      <p:to>
                                        <p:strVal val="visible"/>
                                      </p:to>
                                    </p:set>
                                    <p:animEffect transition="in" filter="wipe(up)">
                                      <p:cBhvr>
                                        <p:cTn id="189" dur="500"/>
                                        <p:tgtEl>
                                          <p:spTgt spid="43"/>
                                        </p:tgtEl>
                                      </p:cBhvr>
                                    </p:animEffect>
                                  </p:childTnLst>
                                </p:cTn>
                              </p:par>
                            </p:childTnLst>
                          </p:cTn>
                        </p:par>
                        <p:par>
                          <p:cTn id="190" fill="hold">
                            <p:stCondLst>
                              <p:cond delay="14000"/>
                            </p:stCondLst>
                            <p:childTnLst>
                              <p:par>
                                <p:cTn id="191" presetID="53" presetClass="entr" presetSubtype="16" fill="hold" grpId="0" nodeType="afterEffect">
                                  <p:stCondLst>
                                    <p:cond delay="0"/>
                                  </p:stCondLst>
                                  <p:childTnLst>
                                    <p:set>
                                      <p:cBhvr>
                                        <p:cTn id="192" dur="1" fill="hold">
                                          <p:stCondLst>
                                            <p:cond delay="0"/>
                                          </p:stCondLst>
                                        </p:cTn>
                                        <p:tgtEl>
                                          <p:spTgt spid="44"/>
                                        </p:tgtEl>
                                        <p:attrNameLst>
                                          <p:attrName>style.visibility</p:attrName>
                                        </p:attrNameLst>
                                      </p:cBhvr>
                                      <p:to>
                                        <p:strVal val="visible"/>
                                      </p:to>
                                    </p:set>
                                    <p:anim calcmode="lin" valueType="num">
                                      <p:cBhvr>
                                        <p:cTn id="193" dur="500" fill="hold"/>
                                        <p:tgtEl>
                                          <p:spTgt spid="44"/>
                                        </p:tgtEl>
                                        <p:attrNameLst>
                                          <p:attrName>ppt_w</p:attrName>
                                        </p:attrNameLst>
                                      </p:cBhvr>
                                      <p:tavLst>
                                        <p:tav tm="0">
                                          <p:val>
                                            <p:fltVal val="0"/>
                                          </p:val>
                                        </p:tav>
                                        <p:tav tm="100000">
                                          <p:val>
                                            <p:strVal val="#ppt_w"/>
                                          </p:val>
                                        </p:tav>
                                      </p:tavLst>
                                    </p:anim>
                                    <p:anim calcmode="lin" valueType="num">
                                      <p:cBhvr>
                                        <p:cTn id="194" dur="500" fill="hold"/>
                                        <p:tgtEl>
                                          <p:spTgt spid="44"/>
                                        </p:tgtEl>
                                        <p:attrNameLst>
                                          <p:attrName>ppt_h</p:attrName>
                                        </p:attrNameLst>
                                      </p:cBhvr>
                                      <p:tavLst>
                                        <p:tav tm="0">
                                          <p:val>
                                            <p:fltVal val="0"/>
                                          </p:val>
                                        </p:tav>
                                        <p:tav tm="100000">
                                          <p:val>
                                            <p:strVal val="#ppt_h"/>
                                          </p:val>
                                        </p:tav>
                                      </p:tavLst>
                                    </p:anim>
                                    <p:animEffect transition="in" filter="fade">
                                      <p:cBhvr>
                                        <p:cTn id="195" dur="500"/>
                                        <p:tgtEl>
                                          <p:spTgt spid="44"/>
                                        </p:tgtEl>
                                      </p:cBhvr>
                                    </p:animEffect>
                                  </p:childTnLst>
                                </p:cTn>
                              </p:par>
                            </p:childTnLst>
                          </p:cTn>
                        </p:par>
                        <p:par>
                          <p:cTn id="196" fill="hold">
                            <p:stCondLst>
                              <p:cond delay="14500"/>
                            </p:stCondLst>
                            <p:childTnLst>
                              <p:par>
                                <p:cTn id="197" presetID="53" presetClass="entr" presetSubtype="16" fill="hold" grpId="0" nodeType="afterEffect">
                                  <p:stCondLst>
                                    <p:cond delay="0"/>
                                  </p:stCondLst>
                                  <p:childTnLst>
                                    <p:set>
                                      <p:cBhvr>
                                        <p:cTn id="198" dur="1" fill="hold">
                                          <p:stCondLst>
                                            <p:cond delay="0"/>
                                          </p:stCondLst>
                                        </p:cTn>
                                        <p:tgtEl>
                                          <p:spTgt spid="38"/>
                                        </p:tgtEl>
                                        <p:attrNameLst>
                                          <p:attrName>style.visibility</p:attrName>
                                        </p:attrNameLst>
                                      </p:cBhvr>
                                      <p:to>
                                        <p:strVal val="visible"/>
                                      </p:to>
                                    </p:set>
                                    <p:anim calcmode="lin" valueType="num">
                                      <p:cBhvr>
                                        <p:cTn id="199" dur="500" fill="hold"/>
                                        <p:tgtEl>
                                          <p:spTgt spid="38"/>
                                        </p:tgtEl>
                                        <p:attrNameLst>
                                          <p:attrName>ppt_w</p:attrName>
                                        </p:attrNameLst>
                                      </p:cBhvr>
                                      <p:tavLst>
                                        <p:tav tm="0">
                                          <p:val>
                                            <p:fltVal val="0"/>
                                          </p:val>
                                        </p:tav>
                                        <p:tav tm="100000">
                                          <p:val>
                                            <p:strVal val="#ppt_w"/>
                                          </p:val>
                                        </p:tav>
                                      </p:tavLst>
                                    </p:anim>
                                    <p:anim calcmode="lin" valueType="num">
                                      <p:cBhvr>
                                        <p:cTn id="200" dur="500" fill="hold"/>
                                        <p:tgtEl>
                                          <p:spTgt spid="38"/>
                                        </p:tgtEl>
                                        <p:attrNameLst>
                                          <p:attrName>ppt_h</p:attrName>
                                        </p:attrNameLst>
                                      </p:cBhvr>
                                      <p:tavLst>
                                        <p:tav tm="0">
                                          <p:val>
                                            <p:fltVal val="0"/>
                                          </p:val>
                                        </p:tav>
                                        <p:tav tm="100000">
                                          <p:val>
                                            <p:strVal val="#ppt_h"/>
                                          </p:val>
                                        </p:tav>
                                      </p:tavLst>
                                    </p:anim>
                                    <p:animEffect transition="in" filter="fade">
                                      <p:cBhvr>
                                        <p:cTn id="201" dur="500"/>
                                        <p:tgtEl>
                                          <p:spTgt spid="38"/>
                                        </p:tgtEl>
                                      </p:cBhvr>
                                    </p:animEffect>
                                  </p:childTnLst>
                                </p:cTn>
                              </p:par>
                              <p:par>
                                <p:cTn id="202" presetID="47" presetClass="entr" presetSubtype="0" fill="hold" grpId="0" nodeType="withEffect">
                                  <p:stCondLst>
                                    <p:cond delay="0"/>
                                  </p:stCondLst>
                                  <p:childTnLst>
                                    <p:set>
                                      <p:cBhvr>
                                        <p:cTn id="203" dur="1" fill="hold">
                                          <p:stCondLst>
                                            <p:cond delay="0"/>
                                          </p:stCondLst>
                                        </p:cTn>
                                        <p:tgtEl>
                                          <p:spTgt spid="45"/>
                                        </p:tgtEl>
                                        <p:attrNameLst>
                                          <p:attrName>style.visibility</p:attrName>
                                        </p:attrNameLst>
                                      </p:cBhvr>
                                      <p:to>
                                        <p:strVal val="visible"/>
                                      </p:to>
                                    </p:set>
                                    <p:animEffect transition="in" filter="fade">
                                      <p:cBhvr>
                                        <p:cTn id="204" dur="500"/>
                                        <p:tgtEl>
                                          <p:spTgt spid="45"/>
                                        </p:tgtEl>
                                      </p:cBhvr>
                                    </p:animEffect>
                                    <p:anim calcmode="lin" valueType="num">
                                      <p:cBhvr>
                                        <p:cTn id="205" dur="500" fill="hold"/>
                                        <p:tgtEl>
                                          <p:spTgt spid="45"/>
                                        </p:tgtEl>
                                        <p:attrNameLst>
                                          <p:attrName>ppt_x</p:attrName>
                                        </p:attrNameLst>
                                      </p:cBhvr>
                                      <p:tavLst>
                                        <p:tav tm="0">
                                          <p:val>
                                            <p:strVal val="#ppt_x"/>
                                          </p:val>
                                        </p:tav>
                                        <p:tav tm="100000">
                                          <p:val>
                                            <p:strVal val="#ppt_x"/>
                                          </p:val>
                                        </p:tav>
                                      </p:tavLst>
                                    </p:anim>
                                    <p:anim calcmode="lin" valueType="num">
                                      <p:cBhvr>
                                        <p:cTn id="206" dur="500" fill="hold"/>
                                        <p:tgtEl>
                                          <p:spTgt spid="45"/>
                                        </p:tgtEl>
                                        <p:attrNameLst>
                                          <p:attrName>ppt_y</p:attrName>
                                        </p:attrNameLst>
                                      </p:cBhvr>
                                      <p:tavLst>
                                        <p:tav tm="0">
                                          <p:val>
                                            <p:strVal val="#ppt_y-.1"/>
                                          </p:val>
                                        </p:tav>
                                        <p:tav tm="100000">
                                          <p:val>
                                            <p:strVal val="#ppt_y"/>
                                          </p:val>
                                        </p:tav>
                                      </p:tavLst>
                                    </p:anim>
                                  </p:childTnLst>
                                </p:cTn>
                              </p:par>
                              <p:par>
                                <p:cTn id="207" presetID="42" presetClass="entr" presetSubtype="0" fill="hold" grpId="0" nodeType="withEffect">
                                  <p:stCondLst>
                                    <p:cond delay="0"/>
                                  </p:stCondLst>
                                  <p:childTnLst>
                                    <p:set>
                                      <p:cBhvr>
                                        <p:cTn id="208" dur="1" fill="hold">
                                          <p:stCondLst>
                                            <p:cond delay="0"/>
                                          </p:stCondLst>
                                        </p:cTn>
                                        <p:tgtEl>
                                          <p:spTgt spid="46"/>
                                        </p:tgtEl>
                                        <p:attrNameLst>
                                          <p:attrName>style.visibility</p:attrName>
                                        </p:attrNameLst>
                                      </p:cBhvr>
                                      <p:to>
                                        <p:strVal val="visible"/>
                                      </p:to>
                                    </p:set>
                                    <p:animEffect transition="in" filter="fade">
                                      <p:cBhvr>
                                        <p:cTn id="209" dur="500"/>
                                        <p:tgtEl>
                                          <p:spTgt spid="46"/>
                                        </p:tgtEl>
                                      </p:cBhvr>
                                    </p:animEffect>
                                    <p:anim calcmode="lin" valueType="num">
                                      <p:cBhvr>
                                        <p:cTn id="210" dur="500" fill="hold"/>
                                        <p:tgtEl>
                                          <p:spTgt spid="46"/>
                                        </p:tgtEl>
                                        <p:attrNameLst>
                                          <p:attrName>ppt_x</p:attrName>
                                        </p:attrNameLst>
                                      </p:cBhvr>
                                      <p:tavLst>
                                        <p:tav tm="0">
                                          <p:val>
                                            <p:strVal val="#ppt_x"/>
                                          </p:val>
                                        </p:tav>
                                        <p:tav tm="100000">
                                          <p:val>
                                            <p:strVal val="#ppt_x"/>
                                          </p:val>
                                        </p:tav>
                                      </p:tavLst>
                                    </p:anim>
                                    <p:anim calcmode="lin" valueType="num">
                                      <p:cBhvr>
                                        <p:cTn id="211" dur="500" fill="hold"/>
                                        <p:tgtEl>
                                          <p:spTgt spid="46"/>
                                        </p:tgtEl>
                                        <p:attrNameLst>
                                          <p:attrName>ppt_y</p:attrName>
                                        </p:attrNameLst>
                                      </p:cBhvr>
                                      <p:tavLst>
                                        <p:tav tm="0">
                                          <p:val>
                                            <p:strVal val="#ppt_y+.1"/>
                                          </p:val>
                                        </p:tav>
                                        <p:tav tm="100000">
                                          <p:val>
                                            <p:strVal val="#ppt_y"/>
                                          </p:val>
                                        </p:tav>
                                      </p:tavLst>
                                    </p:anim>
                                  </p:childTnLst>
                                </p:cTn>
                              </p:par>
                            </p:childTnLst>
                          </p:cTn>
                        </p:par>
                        <p:par>
                          <p:cTn id="212" fill="hold">
                            <p:stCondLst>
                              <p:cond delay="15000"/>
                            </p:stCondLst>
                            <p:childTnLst>
                              <p:par>
                                <p:cTn id="213" presetID="22" presetClass="entr" presetSubtype="8" fill="hold" nodeType="afterEffect">
                                  <p:stCondLst>
                                    <p:cond delay="0"/>
                                  </p:stCondLst>
                                  <p:childTnLst>
                                    <p:set>
                                      <p:cBhvr>
                                        <p:cTn id="214" dur="1" fill="hold">
                                          <p:stCondLst>
                                            <p:cond delay="0"/>
                                          </p:stCondLst>
                                        </p:cTn>
                                        <p:tgtEl>
                                          <p:spTgt spid="47"/>
                                        </p:tgtEl>
                                        <p:attrNameLst>
                                          <p:attrName>style.visibility</p:attrName>
                                        </p:attrNameLst>
                                      </p:cBhvr>
                                      <p:to>
                                        <p:strVal val="visible"/>
                                      </p:to>
                                    </p:set>
                                    <p:animEffect transition="in" filter="wipe(left)">
                                      <p:cBhvr>
                                        <p:cTn id="215" dur="500"/>
                                        <p:tgtEl>
                                          <p:spTgt spid="47"/>
                                        </p:tgtEl>
                                      </p:cBhvr>
                                    </p:animEffect>
                                  </p:childTnLst>
                                </p:cTn>
                              </p:par>
                            </p:childTnLst>
                          </p:cTn>
                        </p:par>
                        <p:par>
                          <p:cTn id="216" fill="hold">
                            <p:stCondLst>
                              <p:cond delay="15500"/>
                            </p:stCondLst>
                            <p:childTnLst>
                              <p:par>
                                <p:cTn id="217" presetID="22" presetClass="entr" presetSubtype="8" fill="hold" nodeType="afterEffect">
                                  <p:stCondLst>
                                    <p:cond delay="0"/>
                                  </p:stCondLst>
                                  <p:childTnLst>
                                    <p:set>
                                      <p:cBhvr>
                                        <p:cTn id="218" dur="1" fill="hold">
                                          <p:stCondLst>
                                            <p:cond delay="0"/>
                                          </p:stCondLst>
                                        </p:cTn>
                                        <p:tgtEl>
                                          <p:spTgt spid="39"/>
                                        </p:tgtEl>
                                        <p:attrNameLst>
                                          <p:attrName>style.visibility</p:attrName>
                                        </p:attrNameLst>
                                      </p:cBhvr>
                                      <p:to>
                                        <p:strVal val="visible"/>
                                      </p:to>
                                    </p:set>
                                    <p:animEffect transition="in" filter="wipe(left)">
                                      <p:cBhvr>
                                        <p:cTn id="219" dur="500"/>
                                        <p:tgtEl>
                                          <p:spTgt spid="39"/>
                                        </p:tgtEl>
                                      </p:cBhvr>
                                    </p:animEffect>
                                  </p:childTnLst>
                                </p:cTn>
                              </p:par>
                            </p:childTnLst>
                          </p:cTn>
                        </p:par>
                        <p:par>
                          <p:cTn id="220" fill="hold">
                            <p:stCondLst>
                              <p:cond delay="16000"/>
                            </p:stCondLst>
                            <p:childTnLst>
                              <p:par>
                                <p:cTn id="221" presetID="53" presetClass="entr" presetSubtype="16" fill="hold" grpId="0" nodeType="afterEffect">
                                  <p:stCondLst>
                                    <p:cond delay="0"/>
                                  </p:stCondLst>
                                  <p:childTnLst>
                                    <p:set>
                                      <p:cBhvr>
                                        <p:cTn id="222" dur="1" fill="hold">
                                          <p:stCondLst>
                                            <p:cond delay="0"/>
                                          </p:stCondLst>
                                        </p:cTn>
                                        <p:tgtEl>
                                          <p:spTgt spid="51"/>
                                        </p:tgtEl>
                                        <p:attrNameLst>
                                          <p:attrName>style.visibility</p:attrName>
                                        </p:attrNameLst>
                                      </p:cBhvr>
                                      <p:to>
                                        <p:strVal val="visible"/>
                                      </p:to>
                                    </p:set>
                                    <p:anim calcmode="lin" valueType="num">
                                      <p:cBhvr>
                                        <p:cTn id="223" dur="500" fill="hold"/>
                                        <p:tgtEl>
                                          <p:spTgt spid="51"/>
                                        </p:tgtEl>
                                        <p:attrNameLst>
                                          <p:attrName>ppt_w</p:attrName>
                                        </p:attrNameLst>
                                      </p:cBhvr>
                                      <p:tavLst>
                                        <p:tav tm="0">
                                          <p:val>
                                            <p:fltVal val="0"/>
                                          </p:val>
                                        </p:tav>
                                        <p:tav tm="100000">
                                          <p:val>
                                            <p:strVal val="#ppt_w"/>
                                          </p:val>
                                        </p:tav>
                                      </p:tavLst>
                                    </p:anim>
                                    <p:anim calcmode="lin" valueType="num">
                                      <p:cBhvr>
                                        <p:cTn id="224" dur="500" fill="hold"/>
                                        <p:tgtEl>
                                          <p:spTgt spid="51"/>
                                        </p:tgtEl>
                                        <p:attrNameLst>
                                          <p:attrName>ppt_h</p:attrName>
                                        </p:attrNameLst>
                                      </p:cBhvr>
                                      <p:tavLst>
                                        <p:tav tm="0">
                                          <p:val>
                                            <p:fltVal val="0"/>
                                          </p:val>
                                        </p:tav>
                                        <p:tav tm="100000">
                                          <p:val>
                                            <p:strVal val="#ppt_h"/>
                                          </p:val>
                                        </p:tav>
                                      </p:tavLst>
                                    </p:anim>
                                    <p:animEffect transition="in" filter="fade">
                                      <p:cBhvr>
                                        <p:cTn id="225" dur="500"/>
                                        <p:tgtEl>
                                          <p:spTgt spid="51"/>
                                        </p:tgtEl>
                                      </p:cBhvr>
                                    </p:animEffect>
                                  </p:childTnLst>
                                </p:cTn>
                              </p:par>
                            </p:childTnLst>
                          </p:cTn>
                        </p:par>
                        <p:par>
                          <p:cTn id="226" fill="hold">
                            <p:stCondLst>
                              <p:cond delay="16500"/>
                            </p:stCondLst>
                            <p:childTnLst>
                              <p:par>
                                <p:cTn id="227" presetID="53" presetClass="entr" presetSubtype="16" fill="hold" grpId="0" nodeType="afterEffect">
                                  <p:stCondLst>
                                    <p:cond delay="0"/>
                                  </p:stCondLst>
                                  <p:childTnLst>
                                    <p:set>
                                      <p:cBhvr>
                                        <p:cTn id="228" dur="1" fill="hold">
                                          <p:stCondLst>
                                            <p:cond delay="0"/>
                                          </p:stCondLst>
                                        </p:cTn>
                                        <p:tgtEl>
                                          <p:spTgt spid="52"/>
                                        </p:tgtEl>
                                        <p:attrNameLst>
                                          <p:attrName>style.visibility</p:attrName>
                                        </p:attrNameLst>
                                      </p:cBhvr>
                                      <p:to>
                                        <p:strVal val="visible"/>
                                      </p:to>
                                    </p:set>
                                    <p:anim calcmode="lin" valueType="num">
                                      <p:cBhvr>
                                        <p:cTn id="229" dur="500" fill="hold"/>
                                        <p:tgtEl>
                                          <p:spTgt spid="52"/>
                                        </p:tgtEl>
                                        <p:attrNameLst>
                                          <p:attrName>ppt_w</p:attrName>
                                        </p:attrNameLst>
                                      </p:cBhvr>
                                      <p:tavLst>
                                        <p:tav tm="0">
                                          <p:val>
                                            <p:fltVal val="0"/>
                                          </p:val>
                                        </p:tav>
                                        <p:tav tm="100000">
                                          <p:val>
                                            <p:strVal val="#ppt_w"/>
                                          </p:val>
                                        </p:tav>
                                      </p:tavLst>
                                    </p:anim>
                                    <p:anim calcmode="lin" valueType="num">
                                      <p:cBhvr>
                                        <p:cTn id="230" dur="500" fill="hold"/>
                                        <p:tgtEl>
                                          <p:spTgt spid="52"/>
                                        </p:tgtEl>
                                        <p:attrNameLst>
                                          <p:attrName>ppt_h</p:attrName>
                                        </p:attrNameLst>
                                      </p:cBhvr>
                                      <p:tavLst>
                                        <p:tav tm="0">
                                          <p:val>
                                            <p:fltVal val="0"/>
                                          </p:val>
                                        </p:tav>
                                        <p:tav tm="100000">
                                          <p:val>
                                            <p:strVal val="#ppt_h"/>
                                          </p:val>
                                        </p:tav>
                                      </p:tavLst>
                                    </p:anim>
                                    <p:animEffect transition="in" filter="fade">
                                      <p:cBhvr>
                                        <p:cTn id="231" dur="500"/>
                                        <p:tgtEl>
                                          <p:spTgt spid="52"/>
                                        </p:tgtEl>
                                      </p:cBhvr>
                                    </p:animEffect>
                                  </p:childTnLst>
                                </p:cTn>
                              </p:par>
                            </p:childTnLst>
                          </p:cTn>
                        </p:par>
                        <p:par>
                          <p:cTn id="232" fill="hold">
                            <p:stCondLst>
                              <p:cond delay="17000"/>
                            </p:stCondLst>
                            <p:childTnLst>
                              <p:par>
                                <p:cTn id="233" presetID="53" presetClass="entr" presetSubtype="16" fill="hold" grpId="0" nodeType="afterEffect">
                                  <p:stCondLst>
                                    <p:cond delay="0"/>
                                  </p:stCondLst>
                                  <p:childTnLst>
                                    <p:set>
                                      <p:cBhvr>
                                        <p:cTn id="234" dur="1" fill="hold">
                                          <p:stCondLst>
                                            <p:cond delay="0"/>
                                          </p:stCondLst>
                                        </p:cTn>
                                        <p:tgtEl>
                                          <p:spTgt spid="53"/>
                                        </p:tgtEl>
                                        <p:attrNameLst>
                                          <p:attrName>style.visibility</p:attrName>
                                        </p:attrNameLst>
                                      </p:cBhvr>
                                      <p:to>
                                        <p:strVal val="visible"/>
                                      </p:to>
                                    </p:set>
                                    <p:anim calcmode="lin" valueType="num">
                                      <p:cBhvr>
                                        <p:cTn id="235" dur="500" fill="hold"/>
                                        <p:tgtEl>
                                          <p:spTgt spid="53"/>
                                        </p:tgtEl>
                                        <p:attrNameLst>
                                          <p:attrName>ppt_w</p:attrName>
                                        </p:attrNameLst>
                                      </p:cBhvr>
                                      <p:tavLst>
                                        <p:tav tm="0">
                                          <p:val>
                                            <p:fltVal val="0"/>
                                          </p:val>
                                        </p:tav>
                                        <p:tav tm="100000">
                                          <p:val>
                                            <p:strVal val="#ppt_w"/>
                                          </p:val>
                                        </p:tav>
                                      </p:tavLst>
                                    </p:anim>
                                    <p:anim calcmode="lin" valueType="num">
                                      <p:cBhvr>
                                        <p:cTn id="236" dur="500" fill="hold"/>
                                        <p:tgtEl>
                                          <p:spTgt spid="53"/>
                                        </p:tgtEl>
                                        <p:attrNameLst>
                                          <p:attrName>ppt_h</p:attrName>
                                        </p:attrNameLst>
                                      </p:cBhvr>
                                      <p:tavLst>
                                        <p:tav tm="0">
                                          <p:val>
                                            <p:fltVal val="0"/>
                                          </p:val>
                                        </p:tav>
                                        <p:tav tm="100000">
                                          <p:val>
                                            <p:strVal val="#ppt_h"/>
                                          </p:val>
                                        </p:tav>
                                      </p:tavLst>
                                    </p:anim>
                                    <p:animEffect transition="in" filter="fade">
                                      <p:cBhvr>
                                        <p:cTn id="237" dur="500"/>
                                        <p:tgtEl>
                                          <p:spTgt spid="53"/>
                                        </p:tgtEl>
                                      </p:cBhvr>
                                    </p:animEffect>
                                  </p:childTnLst>
                                </p:cTn>
                              </p:par>
                            </p:childTnLst>
                          </p:cTn>
                        </p:par>
                        <p:par>
                          <p:cTn id="238" fill="hold">
                            <p:stCondLst>
                              <p:cond delay="17500"/>
                            </p:stCondLst>
                            <p:childTnLst>
                              <p:par>
                                <p:cTn id="239" presetID="22" presetClass="entr" presetSubtype="4" fill="hold" nodeType="afterEffect">
                                  <p:stCondLst>
                                    <p:cond delay="0"/>
                                  </p:stCondLst>
                                  <p:childTnLst>
                                    <p:set>
                                      <p:cBhvr>
                                        <p:cTn id="240" dur="1" fill="hold">
                                          <p:stCondLst>
                                            <p:cond delay="0"/>
                                          </p:stCondLst>
                                        </p:cTn>
                                        <p:tgtEl>
                                          <p:spTgt spid="54"/>
                                        </p:tgtEl>
                                        <p:attrNameLst>
                                          <p:attrName>style.visibility</p:attrName>
                                        </p:attrNameLst>
                                      </p:cBhvr>
                                      <p:to>
                                        <p:strVal val="visible"/>
                                      </p:to>
                                    </p:set>
                                    <p:animEffect transition="in" filter="wipe(down)">
                                      <p:cBhvr>
                                        <p:cTn id="241" dur="500"/>
                                        <p:tgtEl>
                                          <p:spTgt spid="54"/>
                                        </p:tgtEl>
                                      </p:cBhvr>
                                    </p:animEffect>
                                  </p:childTnLst>
                                </p:cTn>
                              </p:par>
                            </p:childTnLst>
                          </p:cTn>
                        </p:par>
                        <p:par>
                          <p:cTn id="242" fill="hold">
                            <p:stCondLst>
                              <p:cond delay="18000"/>
                            </p:stCondLst>
                            <p:childTnLst>
                              <p:par>
                                <p:cTn id="243" presetID="53" presetClass="entr" presetSubtype="16" fill="hold" grpId="0" nodeType="afterEffect">
                                  <p:stCondLst>
                                    <p:cond delay="0"/>
                                  </p:stCondLst>
                                  <p:childTnLst>
                                    <p:set>
                                      <p:cBhvr>
                                        <p:cTn id="244" dur="1" fill="hold">
                                          <p:stCondLst>
                                            <p:cond delay="0"/>
                                          </p:stCondLst>
                                        </p:cTn>
                                        <p:tgtEl>
                                          <p:spTgt spid="55"/>
                                        </p:tgtEl>
                                        <p:attrNameLst>
                                          <p:attrName>style.visibility</p:attrName>
                                        </p:attrNameLst>
                                      </p:cBhvr>
                                      <p:to>
                                        <p:strVal val="visible"/>
                                      </p:to>
                                    </p:set>
                                    <p:anim calcmode="lin" valueType="num">
                                      <p:cBhvr>
                                        <p:cTn id="245" dur="500" fill="hold"/>
                                        <p:tgtEl>
                                          <p:spTgt spid="55"/>
                                        </p:tgtEl>
                                        <p:attrNameLst>
                                          <p:attrName>ppt_w</p:attrName>
                                        </p:attrNameLst>
                                      </p:cBhvr>
                                      <p:tavLst>
                                        <p:tav tm="0">
                                          <p:val>
                                            <p:fltVal val="0"/>
                                          </p:val>
                                        </p:tav>
                                        <p:tav tm="100000">
                                          <p:val>
                                            <p:strVal val="#ppt_w"/>
                                          </p:val>
                                        </p:tav>
                                      </p:tavLst>
                                    </p:anim>
                                    <p:anim calcmode="lin" valueType="num">
                                      <p:cBhvr>
                                        <p:cTn id="246" dur="500" fill="hold"/>
                                        <p:tgtEl>
                                          <p:spTgt spid="55"/>
                                        </p:tgtEl>
                                        <p:attrNameLst>
                                          <p:attrName>ppt_h</p:attrName>
                                        </p:attrNameLst>
                                      </p:cBhvr>
                                      <p:tavLst>
                                        <p:tav tm="0">
                                          <p:val>
                                            <p:fltVal val="0"/>
                                          </p:val>
                                        </p:tav>
                                        <p:tav tm="100000">
                                          <p:val>
                                            <p:strVal val="#ppt_h"/>
                                          </p:val>
                                        </p:tav>
                                      </p:tavLst>
                                    </p:anim>
                                    <p:animEffect transition="in" filter="fade">
                                      <p:cBhvr>
                                        <p:cTn id="247" dur="500"/>
                                        <p:tgtEl>
                                          <p:spTgt spid="55"/>
                                        </p:tgtEl>
                                      </p:cBhvr>
                                    </p:animEffect>
                                  </p:childTnLst>
                                </p:cTn>
                              </p:par>
                            </p:childTnLst>
                          </p:cTn>
                        </p:par>
                        <p:par>
                          <p:cTn id="248" fill="hold">
                            <p:stCondLst>
                              <p:cond delay="18500"/>
                            </p:stCondLst>
                            <p:childTnLst>
                              <p:par>
                                <p:cTn id="249" presetID="53" presetClass="entr" presetSubtype="16" fill="hold" grpId="0" nodeType="afterEffect">
                                  <p:stCondLst>
                                    <p:cond delay="0"/>
                                  </p:stCondLst>
                                  <p:childTnLst>
                                    <p:set>
                                      <p:cBhvr>
                                        <p:cTn id="250" dur="1" fill="hold">
                                          <p:stCondLst>
                                            <p:cond delay="0"/>
                                          </p:stCondLst>
                                        </p:cTn>
                                        <p:tgtEl>
                                          <p:spTgt spid="50"/>
                                        </p:tgtEl>
                                        <p:attrNameLst>
                                          <p:attrName>style.visibility</p:attrName>
                                        </p:attrNameLst>
                                      </p:cBhvr>
                                      <p:to>
                                        <p:strVal val="visible"/>
                                      </p:to>
                                    </p:set>
                                    <p:anim calcmode="lin" valueType="num">
                                      <p:cBhvr>
                                        <p:cTn id="251" dur="500" fill="hold"/>
                                        <p:tgtEl>
                                          <p:spTgt spid="50"/>
                                        </p:tgtEl>
                                        <p:attrNameLst>
                                          <p:attrName>ppt_w</p:attrName>
                                        </p:attrNameLst>
                                      </p:cBhvr>
                                      <p:tavLst>
                                        <p:tav tm="0">
                                          <p:val>
                                            <p:fltVal val="0"/>
                                          </p:val>
                                        </p:tav>
                                        <p:tav tm="100000">
                                          <p:val>
                                            <p:strVal val="#ppt_w"/>
                                          </p:val>
                                        </p:tav>
                                      </p:tavLst>
                                    </p:anim>
                                    <p:anim calcmode="lin" valueType="num">
                                      <p:cBhvr>
                                        <p:cTn id="252" dur="500" fill="hold"/>
                                        <p:tgtEl>
                                          <p:spTgt spid="50"/>
                                        </p:tgtEl>
                                        <p:attrNameLst>
                                          <p:attrName>ppt_h</p:attrName>
                                        </p:attrNameLst>
                                      </p:cBhvr>
                                      <p:tavLst>
                                        <p:tav tm="0">
                                          <p:val>
                                            <p:fltVal val="0"/>
                                          </p:val>
                                        </p:tav>
                                        <p:tav tm="100000">
                                          <p:val>
                                            <p:strVal val="#ppt_h"/>
                                          </p:val>
                                        </p:tav>
                                      </p:tavLst>
                                    </p:anim>
                                    <p:animEffect transition="in" filter="fade">
                                      <p:cBhvr>
                                        <p:cTn id="253" dur="500"/>
                                        <p:tgtEl>
                                          <p:spTgt spid="50"/>
                                        </p:tgtEl>
                                      </p:cBhvr>
                                    </p:animEffect>
                                  </p:childTnLst>
                                </p:cTn>
                              </p:par>
                              <p:par>
                                <p:cTn id="254" presetID="42" presetClass="entr" presetSubtype="0" fill="hold" grpId="0" nodeType="withEffect">
                                  <p:stCondLst>
                                    <p:cond delay="0"/>
                                  </p:stCondLst>
                                  <p:childTnLst>
                                    <p:set>
                                      <p:cBhvr>
                                        <p:cTn id="255" dur="1" fill="hold">
                                          <p:stCondLst>
                                            <p:cond delay="0"/>
                                          </p:stCondLst>
                                        </p:cTn>
                                        <p:tgtEl>
                                          <p:spTgt spid="56"/>
                                        </p:tgtEl>
                                        <p:attrNameLst>
                                          <p:attrName>style.visibility</p:attrName>
                                        </p:attrNameLst>
                                      </p:cBhvr>
                                      <p:to>
                                        <p:strVal val="visible"/>
                                      </p:to>
                                    </p:set>
                                    <p:animEffect transition="in" filter="fade">
                                      <p:cBhvr>
                                        <p:cTn id="256" dur="1000"/>
                                        <p:tgtEl>
                                          <p:spTgt spid="56"/>
                                        </p:tgtEl>
                                      </p:cBhvr>
                                    </p:animEffect>
                                    <p:anim calcmode="lin" valueType="num">
                                      <p:cBhvr>
                                        <p:cTn id="257" dur="1000" fill="hold"/>
                                        <p:tgtEl>
                                          <p:spTgt spid="56"/>
                                        </p:tgtEl>
                                        <p:attrNameLst>
                                          <p:attrName>ppt_x</p:attrName>
                                        </p:attrNameLst>
                                      </p:cBhvr>
                                      <p:tavLst>
                                        <p:tav tm="0">
                                          <p:val>
                                            <p:strVal val="#ppt_x"/>
                                          </p:val>
                                        </p:tav>
                                        <p:tav tm="100000">
                                          <p:val>
                                            <p:strVal val="#ppt_x"/>
                                          </p:val>
                                        </p:tav>
                                      </p:tavLst>
                                    </p:anim>
                                    <p:anim calcmode="lin" valueType="num">
                                      <p:cBhvr>
                                        <p:cTn id="258" dur="1000" fill="hold"/>
                                        <p:tgtEl>
                                          <p:spTgt spid="56"/>
                                        </p:tgtEl>
                                        <p:attrNameLst>
                                          <p:attrName>ppt_y</p:attrName>
                                        </p:attrNameLst>
                                      </p:cBhvr>
                                      <p:tavLst>
                                        <p:tav tm="0">
                                          <p:val>
                                            <p:strVal val="#ppt_y+.1"/>
                                          </p:val>
                                        </p:tav>
                                        <p:tav tm="100000">
                                          <p:val>
                                            <p:strVal val="#ppt_y"/>
                                          </p:val>
                                        </p:tav>
                                      </p:tavLst>
                                    </p:anim>
                                  </p:childTnLst>
                                </p:cTn>
                              </p:par>
                              <p:par>
                                <p:cTn id="259" presetID="42" presetClass="entr" presetSubtype="0" fill="hold" grpId="1" nodeType="withEffect">
                                  <p:stCondLst>
                                    <p:cond delay="0"/>
                                  </p:stCondLst>
                                  <p:childTnLst>
                                    <p:set>
                                      <p:cBhvr>
                                        <p:cTn id="260" dur="1" fill="hold">
                                          <p:stCondLst>
                                            <p:cond delay="0"/>
                                          </p:stCondLst>
                                        </p:cTn>
                                        <p:tgtEl>
                                          <p:spTgt spid="56"/>
                                        </p:tgtEl>
                                        <p:attrNameLst>
                                          <p:attrName>style.visibility</p:attrName>
                                        </p:attrNameLst>
                                      </p:cBhvr>
                                      <p:to>
                                        <p:strVal val="visible"/>
                                      </p:to>
                                    </p:set>
                                    <p:animEffect transition="in" filter="fade">
                                      <p:cBhvr>
                                        <p:cTn id="261" dur="1000"/>
                                        <p:tgtEl>
                                          <p:spTgt spid="56"/>
                                        </p:tgtEl>
                                      </p:cBhvr>
                                    </p:animEffect>
                                    <p:anim calcmode="lin" valueType="num">
                                      <p:cBhvr>
                                        <p:cTn id="262" dur="1000" fill="hold"/>
                                        <p:tgtEl>
                                          <p:spTgt spid="56"/>
                                        </p:tgtEl>
                                        <p:attrNameLst>
                                          <p:attrName>ppt_x</p:attrName>
                                        </p:attrNameLst>
                                      </p:cBhvr>
                                      <p:tavLst>
                                        <p:tav tm="0">
                                          <p:val>
                                            <p:strVal val="#ppt_x"/>
                                          </p:val>
                                        </p:tav>
                                        <p:tav tm="100000">
                                          <p:val>
                                            <p:strVal val="#ppt_x"/>
                                          </p:val>
                                        </p:tav>
                                      </p:tavLst>
                                    </p:anim>
                                    <p:anim calcmode="lin" valueType="num">
                                      <p:cBhvr>
                                        <p:cTn id="263" dur="1000" fill="hold"/>
                                        <p:tgtEl>
                                          <p:spTgt spid="56"/>
                                        </p:tgtEl>
                                        <p:attrNameLst>
                                          <p:attrName>ppt_y</p:attrName>
                                        </p:attrNameLst>
                                      </p:cBhvr>
                                      <p:tavLst>
                                        <p:tav tm="0">
                                          <p:val>
                                            <p:strVal val="#ppt_y+.1"/>
                                          </p:val>
                                        </p:tav>
                                        <p:tav tm="100000">
                                          <p:val>
                                            <p:strVal val="#ppt_y"/>
                                          </p:val>
                                        </p:tav>
                                      </p:tavLst>
                                    </p:anim>
                                  </p:childTnLst>
                                </p:cTn>
                              </p:par>
                              <p:par>
                                <p:cTn id="264" presetID="47" presetClass="entr" presetSubtype="0" fill="hold" grpId="0" nodeType="withEffect">
                                  <p:stCondLst>
                                    <p:cond delay="0"/>
                                  </p:stCondLst>
                                  <p:childTnLst>
                                    <p:set>
                                      <p:cBhvr>
                                        <p:cTn id="265" dur="1" fill="hold">
                                          <p:stCondLst>
                                            <p:cond delay="0"/>
                                          </p:stCondLst>
                                        </p:cTn>
                                        <p:tgtEl>
                                          <p:spTgt spid="57"/>
                                        </p:tgtEl>
                                        <p:attrNameLst>
                                          <p:attrName>style.visibility</p:attrName>
                                        </p:attrNameLst>
                                      </p:cBhvr>
                                      <p:to>
                                        <p:strVal val="visible"/>
                                      </p:to>
                                    </p:set>
                                    <p:animEffect transition="in" filter="fade">
                                      <p:cBhvr>
                                        <p:cTn id="266" dur="500"/>
                                        <p:tgtEl>
                                          <p:spTgt spid="57"/>
                                        </p:tgtEl>
                                      </p:cBhvr>
                                    </p:animEffect>
                                    <p:anim calcmode="lin" valueType="num">
                                      <p:cBhvr>
                                        <p:cTn id="267" dur="500" fill="hold"/>
                                        <p:tgtEl>
                                          <p:spTgt spid="57"/>
                                        </p:tgtEl>
                                        <p:attrNameLst>
                                          <p:attrName>ppt_x</p:attrName>
                                        </p:attrNameLst>
                                      </p:cBhvr>
                                      <p:tavLst>
                                        <p:tav tm="0">
                                          <p:val>
                                            <p:strVal val="#ppt_x"/>
                                          </p:val>
                                        </p:tav>
                                        <p:tav tm="100000">
                                          <p:val>
                                            <p:strVal val="#ppt_x"/>
                                          </p:val>
                                        </p:tav>
                                      </p:tavLst>
                                    </p:anim>
                                    <p:anim calcmode="lin" valueType="num">
                                      <p:cBhvr>
                                        <p:cTn id="268" dur="500" fill="hold"/>
                                        <p:tgtEl>
                                          <p:spTgt spid="57"/>
                                        </p:tgtEl>
                                        <p:attrNameLst>
                                          <p:attrName>ppt_y</p:attrName>
                                        </p:attrNameLst>
                                      </p:cBhvr>
                                      <p:tavLst>
                                        <p:tav tm="0">
                                          <p:val>
                                            <p:strVal val="#ppt_y-.1"/>
                                          </p:val>
                                        </p:tav>
                                        <p:tav tm="100000">
                                          <p:val>
                                            <p:strVal val="#ppt_y"/>
                                          </p:val>
                                        </p:tav>
                                      </p:tavLst>
                                    </p:anim>
                                  </p:childTnLst>
                                </p:cTn>
                              </p:par>
                            </p:childTnLst>
                          </p:cTn>
                        </p:par>
                        <p:par>
                          <p:cTn id="269" fill="hold">
                            <p:stCondLst>
                              <p:cond delay="19500"/>
                            </p:stCondLst>
                            <p:childTnLst>
                              <p:par>
                                <p:cTn id="270" presetID="22" presetClass="entr" presetSubtype="8" fill="hold" nodeType="afterEffect">
                                  <p:stCondLst>
                                    <p:cond delay="0"/>
                                  </p:stCondLst>
                                  <p:childTnLst>
                                    <p:set>
                                      <p:cBhvr>
                                        <p:cTn id="271" dur="1" fill="hold">
                                          <p:stCondLst>
                                            <p:cond delay="0"/>
                                          </p:stCondLst>
                                        </p:cTn>
                                        <p:tgtEl>
                                          <p:spTgt spid="58"/>
                                        </p:tgtEl>
                                        <p:attrNameLst>
                                          <p:attrName>style.visibility</p:attrName>
                                        </p:attrNameLst>
                                      </p:cBhvr>
                                      <p:to>
                                        <p:strVal val="visible"/>
                                      </p:to>
                                    </p:set>
                                    <p:animEffect transition="in" filter="wipe(left)">
                                      <p:cBhvr>
                                        <p:cTn id="272" dur="500"/>
                                        <p:tgtEl>
                                          <p:spTgt spid="58"/>
                                        </p:tgtEl>
                                      </p:cBhvr>
                                    </p:animEffect>
                                  </p:childTnLst>
                                </p:cTn>
                              </p:par>
                            </p:childTnLst>
                          </p:cTn>
                        </p:par>
                        <p:par>
                          <p:cTn id="273" fill="hold">
                            <p:stCondLst>
                              <p:cond delay="20000"/>
                            </p:stCondLst>
                            <p:childTnLst>
                              <p:par>
                                <p:cTn id="274" presetID="22" presetClass="entr" presetSubtype="8" fill="hold" nodeType="afterEffect">
                                  <p:stCondLst>
                                    <p:cond delay="0"/>
                                  </p:stCondLst>
                                  <p:childTnLst>
                                    <p:set>
                                      <p:cBhvr>
                                        <p:cTn id="275" dur="1" fill="hold">
                                          <p:stCondLst>
                                            <p:cond delay="0"/>
                                          </p:stCondLst>
                                        </p:cTn>
                                        <p:tgtEl>
                                          <p:spTgt spid="60"/>
                                        </p:tgtEl>
                                        <p:attrNameLst>
                                          <p:attrName>style.visibility</p:attrName>
                                        </p:attrNameLst>
                                      </p:cBhvr>
                                      <p:to>
                                        <p:strVal val="visible"/>
                                      </p:to>
                                    </p:set>
                                    <p:animEffect transition="in" filter="wipe(left)">
                                      <p:cBhvr>
                                        <p:cTn id="276" dur="500"/>
                                        <p:tgtEl>
                                          <p:spTgt spid="60"/>
                                        </p:tgtEl>
                                      </p:cBhvr>
                                    </p:animEffect>
                                  </p:childTnLst>
                                </p:cTn>
                              </p:par>
                            </p:childTnLst>
                          </p:cTn>
                        </p:par>
                        <p:par>
                          <p:cTn id="277" fill="hold">
                            <p:stCondLst>
                              <p:cond delay="20500"/>
                            </p:stCondLst>
                            <p:childTnLst>
                              <p:par>
                                <p:cTn id="278" presetID="53" presetClass="entr" presetSubtype="16" fill="hold" grpId="0" nodeType="afterEffect">
                                  <p:stCondLst>
                                    <p:cond delay="0"/>
                                  </p:stCondLst>
                                  <p:childTnLst>
                                    <p:set>
                                      <p:cBhvr>
                                        <p:cTn id="279" dur="1" fill="hold">
                                          <p:stCondLst>
                                            <p:cond delay="0"/>
                                          </p:stCondLst>
                                        </p:cTn>
                                        <p:tgtEl>
                                          <p:spTgt spid="63"/>
                                        </p:tgtEl>
                                        <p:attrNameLst>
                                          <p:attrName>style.visibility</p:attrName>
                                        </p:attrNameLst>
                                      </p:cBhvr>
                                      <p:to>
                                        <p:strVal val="visible"/>
                                      </p:to>
                                    </p:set>
                                    <p:anim calcmode="lin" valueType="num">
                                      <p:cBhvr>
                                        <p:cTn id="280" dur="500" fill="hold"/>
                                        <p:tgtEl>
                                          <p:spTgt spid="63"/>
                                        </p:tgtEl>
                                        <p:attrNameLst>
                                          <p:attrName>ppt_w</p:attrName>
                                        </p:attrNameLst>
                                      </p:cBhvr>
                                      <p:tavLst>
                                        <p:tav tm="0">
                                          <p:val>
                                            <p:fltVal val="0"/>
                                          </p:val>
                                        </p:tav>
                                        <p:tav tm="100000">
                                          <p:val>
                                            <p:strVal val="#ppt_w"/>
                                          </p:val>
                                        </p:tav>
                                      </p:tavLst>
                                    </p:anim>
                                    <p:anim calcmode="lin" valueType="num">
                                      <p:cBhvr>
                                        <p:cTn id="281" dur="500" fill="hold"/>
                                        <p:tgtEl>
                                          <p:spTgt spid="63"/>
                                        </p:tgtEl>
                                        <p:attrNameLst>
                                          <p:attrName>ppt_h</p:attrName>
                                        </p:attrNameLst>
                                      </p:cBhvr>
                                      <p:tavLst>
                                        <p:tav tm="0">
                                          <p:val>
                                            <p:fltVal val="0"/>
                                          </p:val>
                                        </p:tav>
                                        <p:tav tm="100000">
                                          <p:val>
                                            <p:strVal val="#ppt_h"/>
                                          </p:val>
                                        </p:tav>
                                      </p:tavLst>
                                    </p:anim>
                                    <p:animEffect transition="in" filter="fade">
                                      <p:cBhvr>
                                        <p:cTn id="282" dur="500"/>
                                        <p:tgtEl>
                                          <p:spTgt spid="63"/>
                                        </p:tgtEl>
                                      </p:cBhvr>
                                    </p:animEffect>
                                  </p:childTnLst>
                                </p:cTn>
                              </p:par>
                            </p:childTnLst>
                          </p:cTn>
                        </p:par>
                        <p:par>
                          <p:cTn id="283" fill="hold">
                            <p:stCondLst>
                              <p:cond delay="21000"/>
                            </p:stCondLst>
                            <p:childTnLst>
                              <p:par>
                                <p:cTn id="284" presetID="53" presetClass="entr" presetSubtype="16" fill="hold" grpId="0" nodeType="afterEffect">
                                  <p:stCondLst>
                                    <p:cond delay="0"/>
                                  </p:stCondLst>
                                  <p:childTnLst>
                                    <p:set>
                                      <p:cBhvr>
                                        <p:cTn id="285" dur="1" fill="hold">
                                          <p:stCondLst>
                                            <p:cond delay="0"/>
                                          </p:stCondLst>
                                        </p:cTn>
                                        <p:tgtEl>
                                          <p:spTgt spid="64"/>
                                        </p:tgtEl>
                                        <p:attrNameLst>
                                          <p:attrName>style.visibility</p:attrName>
                                        </p:attrNameLst>
                                      </p:cBhvr>
                                      <p:to>
                                        <p:strVal val="visible"/>
                                      </p:to>
                                    </p:set>
                                    <p:anim calcmode="lin" valueType="num">
                                      <p:cBhvr>
                                        <p:cTn id="286" dur="500" fill="hold"/>
                                        <p:tgtEl>
                                          <p:spTgt spid="64"/>
                                        </p:tgtEl>
                                        <p:attrNameLst>
                                          <p:attrName>ppt_w</p:attrName>
                                        </p:attrNameLst>
                                      </p:cBhvr>
                                      <p:tavLst>
                                        <p:tav tm="0">
                                          <p:val>
                                            <p:fltVal val="0"/>
                                          </p:val>
                                        </p:tav>
                                        <p:tav tm="100000">
                                          <p:val>
                                            <p:strVal val="#ppt_w"/>
                                          </p:val>
                                        </p:tav>
                                      </p:tavLst>
                                    </p:anim>
                                    <p:anim calcmode="lin" valueType="num">
                                      <p:cBhvr>
                                        <p:cTn id="287" dur="500" fill="hold"/>
                                        <p:tgtEl>
                                          <p:spTgt spid="64"/>
                                        </p:tgtEl>
                                        <p:attrNameLst>
                                          <p:attrName>ppt_h</p:attrName>
                                        </p:attrNameLst>
                                      </p:cBhvr>
                                      <p:tavLst>
                                        <p:tav tm="0">
                                          <p:val>
                                            <p:fltVal val="0"/>
                                          </p:val>
                                        </p:tav>
                                        <p:tav tm="100000">
                                          <p:val>
                                            <p:strVal val="#ppt_h"/>
                                          </p:val>
                                        </p:tav>
                                      </p:tavLst>
                                    </p:anim>
                                    <p:animEffect transition="in" filter="fade">
                                      <p:cBhvr>
                                        <p:cTn id="288" dur="500"/>
                                        <p:tgtEl>
                                          <p:spTgt spid="64"/>
                                        </p:tgtEl>
                                      </p:cBhvr>
                                    </p:animEffect>
                                  </p:childTnLst>
                                </p:cTn>
                              </p:par>
                            </p:childTnLst>
                          </p:cTn>
                        </p:par>
                        <p:par>
                          <p:cTn id="289" fill="hold">
                            <p:stCondLst>
                              <p:cond delay="21500"/>
                            </p:stCondLst>
                            <p:childTnLst>
                              <p:par>
                                <p:cTn id="290" presetID="53" presetClass="entr" presetSubtype="16" fill="hold" grpId="0" nodeType="afterEffect">
                                  <p:stCondLst>
                                    <p:cond delay="0"/>
                                  </p:stCondLst>
                                  <p:childTnLst>
                                    <p:set>
                                      <p:cBhvr>
                                        <p:cTn id="291" dur="1" fill="hold">
                                          <p:stCondLst>
                                            <p:cond delay="0"/>
                                          </p:stCondLst>
                                        </p:cTn>
                                        <p:tgtEl>
                                          <p:spTgt spid="65"/>
                                        </p:tgtEl>
                                        <p:attrNameLst>
                                          <p:attrName>style.visibility</p:attrName>
                                        </p:attrNameLst>
                                      </p:cBhvr>
                                      <p:to>
                                        <p:strVal val="visible"/>
                                      </p:to>
                                    </p:set>
                                    <p:anim calcmode="lin" valueType="num">
                                      <p:cBhvr>
                                        <p:cTn id="292" dur="500" fill="hold"/>
                                        <p:tgtEl>
                                          <p:spTgt spid="65"/>
                                        </p:tgtEl>
                                        <p:attrNameLst>
                                          <p:attrName>ppt_w</p:attrName>
                                        </p:attrNameLst>
                                      </p:cBhvr>
                                      <p:tavLst>
                                        <p:tav tm="0">
                                          <p:val>
                                            <p:fltVal val="0"/>
                                          </p:val>
                                        </p:tav>
                                        <p:tav tm="100000">
                                          <p:val>
                                            <p:strVal val="#ppt_w"/>
                                          </p:val>
                                        </p:tav>
                                      </p:tavLst>
                                    </p:anim>
                                    <p:anim calcmode="lin" valueType="num">
                                      <p:cBhvr>
                                        <p:cTn id="293" dur="500" fill="hold"/>
                                        <p:tgtEl>
                                          <p:spTgt spid="65"/>
                                        </p:tgtEl>
                                        <p:attrNameLst>
                                          <p:attrName>ppt_h</p:attrName>
                                        </p:attrNameLst>
                                      </p:cBhvr>
                                      <p:tavLst>
                                        <p:tav tm="0">
                                          <p:val>
                                            <p:fltVal val="0"/>
                                          </p:val>
                                        </p:tav>
                                        <p:tav tm="100000">
                                          <p:val>
                                            <p:strVal val="#ppt_h"/>
                                          </p:val>
                                        </p:tav>
                                      </p:tavLst>
                                    </p:anim>
                                    <p:animEffect transition="in" filter="fade">
                                      <p:cBhvr>
                                        <p:cTn id="294" dur="500"/>
                                        <p:tgtEl>
                                          <p:spTgt spid="65"/>
                                        </p:tgtEl>
                                      </p:cBhvr>
                                    </p:animEffect>
                                  </p:childTnLst>
                                </p:cTn>
                              </p:par>
                            </p:childTnLst>
                          </p:cTn>
                        </p:par>
                        <p:par>
                          <p:cTn id="295" fill="hold">
                            <p:stCondLst>
                              <p:cond delay="22000"/>
                            </p:stCondLst>
                            <p:childTnLst>
                              <p:par>
                                <p:cTn id="296" presetID="22" presetClass="entr" presetSubtype="4" fill="hold" nodeType="afterEffect">
                                  <p:stCondLst>
                                    <p:cond delay="0"/>
                                  </p:stCondLst>
                                  <p:childTnLst>
                                    <p:set>
                                      <p:cBhvr>
                                        <p:cTn id="297" dur="1" fill="hold">
                                          <p:stCondLst>
                                            <p:cond delay="0"/>
                                          </p:stCondLst>
                                        </p:cTn>
                                        <p:tgtEl>
                                          <p:spTgt spid="66"/>
                                        </p:tgtEl>
                                        <p:attrNameLst>
                                          <p:attrName>style.visibility</p:attrName>
                                        </p:attrNameLst>
                                      </p:cBhvr>
                                      <p:to>
                                        <p:strVal val="visible"/>
                                      </p:to>
                                    </p:set>
                                    <p:animEffect transition="in" filter="wipe(down)">
                                      <p:cBhvr>
                                        <p:cTn id="298" dur="500"/>
                                        <p:tgtEl>
                                          <p:spTgt spid="66"/>
                                        </p:tgtEl>
                                      </p:cBhvr>
                                    </p:animEffect>
                                  </p:childTnLst>
                                </p:cTn>
                              </p:par>
                            </p:childTnLst>
                          </p:cTn>
                        </p:par>
                        <p:par>
                          <p:cTn id="299" fill="hold">
                            <p:stCondLst>
                              <p:cond delay="22500"/>
                            </p:stCondLst>
                            <p:childTnLst>
                              <p:par>
                                <p:cTn id="300" presetID="53" presetClass="entr" presetSubtype="16" fill="hold" grpId="0" nodeType="afterEffect">
                                  <p:stCondLst>
                                    <p:cond delay="0"/>
                                  </p:stCondLst>
                                  <p:childTnLst>
                                    <p:set>
                                      <p:cBhvr>
                                        <p:cTn id="301" dur="1" fill="hold">
                                          <p:stCondLst>
                                            <p:cond delay="0"/>
                                          </p:stCondLst>
                                        </p:cTn>
                                        <p:tgtEl>
                                          <p:spTgt spid="67"/>
                                        </p:tgtEl>
                                        <p:attrNameLst>
                                          <p:attrName>style.visibility</p:attrName>
                                        </p:attrNameLst>
                                      </p:cBhvr>
                                      <p:to>
                                        <p:strVal val="visible"/>
                                      </p:to>
                                    </p:set>
                                    <p:anim calcmode="lin" valueType="num">
                                      <p:cBhvr>
                                        <p:cTn id="302" dur="500" fill="hold"/>
                                        <p:tgtEl>
                                          <p:spTgt spid="67"/>
                                        </p:tgtEl>
                                        <p:attrNameLst>
                                          <p:attrName>ppt_w</p:attrName>
                                        </p:attrNameLst>
                                      </p:cBhvr>
                                      <p:tavLst>
                                        <p:tav tm="0">
                                          <p:val>
                                            <p:fltVal val="0"/>
                                          </p:val>
                                        </p:tav>
                                        <p:tav tm="100000">
                                          <p:val>
                                            <p:strVal val="#ppt_w"/>
                                          </p:val>
                                        </p:tav>
                                      </p:tavLst>
                                    </p:anim>
                                    <p:anim calcmode="lin" valueType="num">
                                      <p:cBhvr>
                                        <p:cTn id="303" dur="500" fill="hold"/>
                                        <p:tgtEl>
                                          <p:spTgt spid="67"/>
                                        </p:tgtEl>
                                        <p:attrNameLst>
                                          <p:attrName>ppt_h</p:attrName>
                                        </p:attrNameLst>
                                      </p:cBhvr>
                                      <p:tavLst>
                                        <p:tav tm="0">
                                          <p:val>
                                            <p:fltVal val="0"/>
                                          </p:val>
                                        </p:tav>
                                        <p:tav tm="100000">
                                          <p:val>
                                            <p:strVal val="#ppt_h"/>
                                          </p:val>
                                        </p:tav>
                                      </p:tavLst>
                                    </p:anim>
                                    <p:animEffect transition="in" filter="fade">
                                      <p:cBhvr>
                                        <p:cTn id="304" dur="500"/>
                                        <p:tgtEl>
                                          <p:spTgt spid="67"/>
                                        </p:tgtEl>
                                      </p:cBhvr>
                                    </p:animEffect>
                                  </p:childTnLst>
                                </p:cTn>
                              </p:par>
                            </p:childTnLst>
                          </p:cTn>
                        </p:par>
                        <p:par>
                          <p:cTn id="305" fill="hold">
                            <p:stCondLst>
                              <p:cond delay="23000"/>
                            </p:stCondLst>
                            <p:childTnLst>
                              <p:par>
                                <p:cTn id="306" presetID="53" presetClass="entr" presetSubtype="16" fill="hold" grpId="0" nodeType="afterEffect">
                                  <p:stCondLst>
                                    <p:cond delay="0"/>
                                  </p:stCondLst>
                                  <p:childTnLst>
                                    <p:set>
                                      <p:cBhvr>
                                        <p:cTn id="307" dur="1" fill="hold">
                                          <p:stCondLst>
                                            <p:cond delay="0"/>
                                          </p:stCondLst>
                                        </p:cTn>
                                        <p:tgtEl>
                                          <p:spTgt spid="62"/>
                                        </p:tgtEl>
                                        <p:attrNameLst>
                                          <p:attrName>style.visibility</p:attrName>
                                        </p:attrNameLst>
                                      </p:cBhvr>
                                      <p:to>
                                        <p:strVal val="visible"/>
                                      </p:to>
                                    </p:set>
                                    <p:anim calcmode="lin" valueType="num">
                                      <p:cBhvr>
                                        <p:cTn id="308" dur="500" fill="hold"/>
                                        <p:tgtEl>
                                          <p:spTgt spid="62"/>
                                        </p:tgtEl>
                                        <p:attrNameLst>
                                          <p:attrName>ppt_w</p:attrName>
                                        </p:attrNameLst>
                                      </p:cBhvr>
                                      <p:tavLst>
                                        <p:tav tm="0">
                                          <p:val>
                                            <p:fltVal val="0"/>
                                          </p:val>
                                        </p:tav>
                                        <p:tav tm="100000">
                                          <p:val>
                                            <p:strVal val="#ppt_w"/>
                                          </p:val>
                                        </p:tav>
                                      </p:tavLst>
                                    </p:anim>
                                    <p:anim calcmode="lin" valueType="num">
                                      <p:cBhvr>
                                        <p:cTn id="309" dur="500" fill="hold"/>
                                        <p:tgtEl>
                                          <p:spTgt spid="62"/>
                                        </p:tgtEl>
                                        <p:attrNameLst>
                                          <p:attrName>ppt_h</p:attrName>
                                        </p:attrNameLst>
                                      </p:cBhvr>
                                      <p:tavLst>
                                        <p:tav tm="0">
                                          <p:val>
                                            <p:fltVal val="0"/>
                                          </p:val>
                                        </p:tav>
                                        <p:tav tm="100000">
                                          <p:val>
                                            <p:strVal val="#ppt_h"/>
                                          </p:val>
                                        </p:tav>
                                      </p:tavLst>
                                    </p:anim>
                                    <p:animEffect transition="in" filter="fade">
                                      <p:cBhvr>
                                        <p:cTn id="310" dur="500"/>
                                        <p:tgtEl>
                                          <p:spTgt spid="62"/>
                                        </p:tgtEl>
                                      </p:cBhvr>
                                    </p:animEffect>
                                  </p:childTnLst>
                                </p:cTn>
                              </p:par>
                              <p:par>
                                <p:cTn id="311" presetID="42" presetClass="entr" presetSubtype="0" fill="hold" grpId="0" nodeType="withEffect">
                                  <p:stCondLst>
                                    <p:cond delay="0"/>
                                  </p:stCondLst>
                                  <p:childTnLst>
                                    <p:set>
                                      <p:cBhvr>
                                        <p:cTn id="312" dur="1" fill="hold">
                                          <p:stCondLst>
                                            <p:cond delay="0"/>
                                          </p:stCondLst>
                                        </p:cTn>
                                        <p:tgtEl>
                                          <p:spTgt spid="69"/>
                                        </p:tgtEl>
                                        <p:attrNameLst>
                                          <p:attrName>style.visibility</p:attrName>
                                        </p:attrNameLst>
                                      </p:cBhvr>
                                      <p:to>
                                        <p:strVal val="visible"/>
                                      </p:to>
                                    </p:set>
                                    <p:animEffect transition="in" filter="fade">
                                      <p:cBhvr>
                                        <p:cTn id="313" dur="500"/>
                                        <p:tgtEl>
                                          <p:spTgt spid="69"/>
                                        </p:tgtEl>
                                      </p:cBhvr>
                                    </p:animEffect>
                                    <p:anim calcmode="lin" valueType="num">
                                      <p:cBhvr>
                                        <p:cTn id="314" dur="500" fill="hold"/>
                                        <p:tgtEl>
                                          <p:spTgt spid="69"/>
                                        </p:tgtEl>
                                        <p:attrNameLst>
                                          <p:attrName>ppt_x</p:attrName>
                                        </p:attrNameLst>
                                      </p:cBhvr>
                                      <p:tavLst>
                                        <p:tav tm="0">
                                          <p:val>
                                            <p:strVal val="#ppt_x"/>
                                          </p:val>
                                        </p:tav>
                                        <p:tav tm="100000">
                                          <p:val>
                                            <p:strVal val="#ppt_x"/>
                                          </p:val>
                                        </p:tav>
                                      </p:tavLst>
                                    </p:anim>
                                    <p:anim calcmode="lin" valueType="num">
                                      <p:cBhvr>
                                        <p:cTn id="315" dur="500" fill="hold"/>
                                        <p:tgtEl>
                                          <p:spTgt spid="69"/>
                                        </p:tgtEl>
                                        <p:attrNameLst>
                                          <p:attrName>ppt_y</p:attrName>
                                        </p:attrNameLst>
                                      </p:cBhvr>
                                      <p:tavLst>
                                        <p:tav tm="0">
                                          <p:val>
                                            <p:strVal val="#ppt_y+.1"/>
                                          </p:val>
                                        </p:tav>
                                        <p:tav tm="100000">
                                          <p:val>
                                            <p:strVal val="#ppt_y"/>
                                          </p:val>
                                        </p:tav>
                                      </p:tavLst>
                                    </p:anim>
                                  </p:childTnLst>
                                </p:cTn>
                              </p:par>
                              <p:par>
                                <p:cTn id="316" presetID="47" presetClass="entr" presetSubtype="0" fill="hold" grpId="0" nodeType="withEffect">
                                  <p:stCondLst>
                                    <p:cond delay="0"/>
                                  </p:stCondLst>
                                  <p:childTnLst>
                                    <p:set>
                                      <p:cBhvr>
                                        <p:cTn id="317" dur="1" fill="hold">
                                          <p:stCondLst>
                                            <p:cond delay="0"/>
                                          </p:stCondLst>
                                        </p:cTn>
                                        <p:tgtEl>
                                          <p:spTgt spid="68"/>
                                        </p:tgtEl>
                                        <p:attrNameLst>
                                          <p:attrName>style.visibility</p:attrName>
                                        </p:attrNameLst>
                                      </p:cBhvr>
                                      <p:to>
                                        <p:strVal val="visible"/>
                                      </p:to>
                                    </p:set>
                                    <p:animEffect transition="in" filter="fade">
                                      <p:cBhvr>
                                        <p:cTn id="318" dur="500"/>
                                        <p:tgtEl>
                                          <p:spTgt spid="68"/>
                                        </p:tgtEl>
                                      </p:cBhvr>
                                    </p:animEffect>
                                    <p:anim calcmode="lin" valueType="num">
                                      <p:cBhvr>
                                        <p:cTn id="319" dur="500" fill="hold"/>
                                        <p:tgtEl>
                                          <p:spTgt spid="68"/>
                                        </p:tgtEl>
                                        <p:attrNameLst>
                                          <p:attrName>ppt_x</p:attrName>
                                        </p:attrNameLst>
                                      </p:cBhvr>
                                      <p:tavLst>
                                        <p:tav tm="0">
                                          <p:val>
                                            <p:strVal val="#ppt_x"/>
                                          </p:val>
                                        </p:tav>
                                        <p:tav tm="100000">
                                          <p:val>
                                            <p:strVal val="#ppt_x"/>
                                          </p:val>
                                        </p:tav>
                                      </p:tavLst>
                                    </p:anim>
                                    <p:anim calcmode="lin" valueType="num">
                                      <p:cBhvr>
                                        <p:cTn id="320" dur="500" fill="hold"/>
                                        <p:tgtEl>
                                          <p:spTgt spid="68"/>
                                        </p:tgtEl>
                                        <p:attrNameLst>
                                          <p:attrName>ppt_y</p:attrName>
                                        </p:attrNameLst>
                                      </p:cBhvr>
                                      <p:tavLst>
                                        <p:tav tm="0">
                                          <p:val>
                                            <p:strVal val="#ppt_y-.1"/>
                                          </p:val>
                                        </p:tav>
                                        <p:tav tm="100000">
                                          <p:val>
                                            <p:strVal val="#ppt_y"/>
                                          </p:val>
                                        </p:tav>
                                      </p:tavLst>
                                    </p:anim>
                                  </p:childTnLst>
                                </p:cTn>
                              </p:par>
                            </p:childTnLst>
                          </p:cTn>
                        </p:par>
                        <p:par>
                          <p:cTn id="321" fill="hold">
                            <p:stCondLst>
                              <p:cond delay="23500"/>
                            </p:stCondLst>
                            <p:childTnLst>
                              <p:par>
                                <p:cTn id="322" presetID="22" presetClass="entr" presetSubtype="8" fill="hold" nodeType="afterEffect">
                                  <p:stCondLst>
                                    <p:cond delay="0"/>
                                  </p:stCondLst>
                                  <p:childTnLst>
                                    <p:set>
                                      <p:cBhvr>
                                        <p:cTn id="323" dur="1" fill="hold">
                                          <p:stCondLst>
                                            <p:cond delay="0"/>
                                          </p:stCondLst>
                                        </p:cTn>
                                        <p:tgtEl>
                                          <p:spTgt spid="70"/>
                                        </p:tgtEl>
                                        <p:attrNameLst>
                                          <p:attrName>style.visibility</p:attrName>
                                        </p:attrNameLst>
                                      </p:cBhvr>
                                      <p:to>
                                        <p:strVal val="visible"/>
                                      </p:to>
                                    </p:set>
                                    <p:animEffect transition="in" filter="wipe(left)">
                                      <p:cBhvr>
                                        <p:cTn id="324" dur="500"/>
                                        <p:tgtEl>
                                          <p:spTgt spid="70"/>
                                        </p:tgtEl>
                                      </p:cBhvr>
                                    </p:animEffect>
                                  </p:childTnLst>
                                </p:cTn>
                              </p:par>
                            </p:childTnLst>
                          </p:cTn>
                        </p:par>
                        <p:par>
                          <p:cTn id="325" fill="hold">
                            <p:stCondLst>
                              <p:cond delay="24000"/>
                            </p:stCondLst>
                            <p:childTnLst>
                              <p:par>
                                <p:cTn id="326" presetID="22" presetClass="entr" presetSubtype="4" fill="hold" nodeType="afterEffect">
                                  <p:stCondLst>
                                    <p:cond delay="0"/>
                                  </p:stCondLst>
                                  <p:childTnLst>
                                    <p:set>
                                      <p:cBhvr>
                                        <p:cTn id="327" dur="1" fill="hold">
                                          <p:stCondLst>
                                            <p:cond delay="0"/>
                                          </p:stCondLst>
                                        </p:cTn>
                                        <p:tgtEl>
                                          <p:spTgt spid="72"/>
                                        </p:tgtEl>
                                        <p:attrNameLst>
                                          <p:attrName>style.visibility</p:attrName>
                                        </p:attrNameLst>
                                      </p:cBhvr>
                                      <p:to>
                                        <p:strVal val="visible"/>
                                      </p:to>
                                    </p:set>
                                    <p:animEffect transition="in" filter="wipe(down)">
                                      <p:cBhvr>
                                        <p:cTn id="328" dur="500"/>
                                        <p:tgtEl>
                                          <p:spTgt spid="72"/>
                                        </p:tgtEl>
                                      </p:cBhvr>
                                    </p:animEffect>
                                  </p:childTnLst>
                                </p:cTn>
                              </p:par>
                            </p:childTnLst>
                          </p:cTn>
                        </p:par>
                        <p:par>
                          <p:cTn id="329" fill="hold">
                            <p:stCondLst>
                              <p:cond delay="24500"/>
                            </p:stCondLst>
                            <p:childTnLst>
                              <p:par>
                                <p:cTn id="330" presetID="53" presetClass="entr" presetSubtype="16" fill="hold" grpId="0" nodeType="afterEffect">
                                  <p:stCondLst>
                                    <p:cond delay="0"/>
                                  </p:stCondLst>
                                  <p:childTnLst>
                                    <p:set>
                                      <p:cBhvr>
                                        <p:cTn id="331" dur="1" fill="hold">
                                          <p:stCondLst>
                                            <p:cond delay="0"/>
                                          </p:stCondLst>
                                        </p:cTn>
                                        <p:tgtEl>
                                          <p:spTgt spid="3"/>
                                        </p:tgtEl>
                                        <p:attrNameLst>
                                          <p:attrName>style.visibility</p:attrName>
                                        </p:attrNameLst>
                                      </p:cBhvr>
                                      <p:to>
                                        <p:strVal val="visible"/>
                                      </p:to>
                                    </p:set>
                                    <p:anim calcmode="lin" valueType="num">
                                      <p:cBhvr>
                                        <p:cTn id="332" dur="500" fill="hold"/>
                                        <p:tgtEl>
                                          <p:spTgt spid="3"/>
                                        </p:tgtEl>
                                        <p:attrNameLst>
                                          <p:attrName>ppt_w</p:attrName>
                                        </p:attrNameLst>
                                      </p:cBhvr>
                                      <p:tavLst>
                                        <p:tav tm="0">
                                          <p:val>
                                            <p:fltVal val="0"/>
                                          </p:val>
                                        </p:tav>
                                        <p:tav tm="100000">
                                          <p:val>
                                            <p:strVal val="#ppt_w"/>
                                          </p:val>
                                        </p:tav>
                                      </p:tavLst>
                                    </p:anim>
                                    <p:anim calcmode="lin" valueType="num">
                                      <p:cBhvr>
                                        <p:cTn id="333" dur="500" fill="hold"/>
                                        <p:tgtEl>
                                          <p:spTgt spid="3"/>
                                        </p:tgtEl>
                                        <p:attrNameLst>
                                          <p:attrName>ppt_h</p:attrName>
                                        </p:attrNameLst>
                                      </p:cBhvr>
                                      <p:tavLst>
                                        <p:tav tm="0">
                                          <p:val>
                                            <p:fltVal val="0"/>
                                          </p:val>
                                        </p:tav>
                                        <p:tav tm="100000">
                                          <p:val>
                                            <p:strVal val="#ppt_h"/>
                                          </p:val>
                                        </p:tav>
                                      </p:tavLst>
                                    </p:anim>
                                    <p:animEffect transition="in" filter="fade">
                                      <p:cBhvr>
                                        <p:cTn id="334" dur="500"/>
                                        <p:tgtEl>
                                          <p:spTgt spid="3"/>
                                        </p:tgtEl>
                                      </p:cBhvr>
                                    </p:animEffect>
                                  </p:childTnLst>
                                </p:cTn>
                              </p:par>
                            </p:childTnLst>
                          </p:cTn>
                        </p:par>
                        <p:par>
                          <p:cTn id="335" fill="hold">
                            <p:stCondLst>
                              <p:cond delay="25000"/>
                            </p:stCondLst>
                            <p:childTnLst>
                              <p:par>
                                <p:cTn id="336" presetID="53" presetClass="entr" presetSubtype="16" fill="hold" grpId="0" nodeType="afterEffect">
                                  <p:stCondLst>
                                    <p:cond delay="0"/>
                                  </p:stCondLst>
                                  <p:childTnLst>
                                    <p:set>
                                      <p:cBhvr>
                                        <p:cTn id="337" dur="1" fill="hold">
                                          <p:stCondLst>
                                            <p:cond delay="0"/>
                                          </p:stCondLst>
                                        </p:cTn>
                                        <p:tgtEl>
                                          <p:spTgt spid="4"/>
                                        </p:tgtEl>
                                        <p:attrNameLst>
                                          <p:attrName>style.visibility</p:attrName>
                                        </p:attrNameLst>
                                      </p:cBhvr>
                                      <p:to>
                                        <p:strVal val="visible"/>
                                      </p:to>
                                    </p:set>
                                    <p:anim calcmode="lin" valueType="num">
                                      <p:cBhvr>
                                        <p:cTn id="338" dur="500" fill="hold"/>
                                        <p:tgtEl>
                                          <p:spTgt spid="4"/>
                                        </p:tgtEl>
                                        <p:attrNameLst>
                                          <p:attrName>ppt_w</p:attrName>
                                        </p:attrNameLst>
                                      </p:cBhvr>
                                      <p:tavLst>
                                        <p:tav tm="0">
                                          <p:val>
                                            <p:fltVal val="0"/>
                                          </p:val>
                                        </p:tav>
                                        <p:tav tm="100000">
                                          <p:val>
                                            <p:strVal val="#ppt_w"/>
                                          </p:val>
                                        </p:tav>
                                      </p:tavLst>
                                    </p:anim>
                                    <p:anim calcmode="lin" valueType="num">
                                      <p:cBhvr>
                                        <p:cTn id="339" dur="500" fill="hold"/>
                                        <p:tgtEl>
                                          <p:spTgt spid="4"/>
                                        </p:tgtEl>
                                        <p:attrNameLst>
                                          <p:attrName>ppt_h</p:attrName>
                                        </p:attrNameLst>
                                      </p:cBhvr>
                                      <p:tavLst>
                                        <p:tav tm="0">
                                          <p:val>
                                            <p:fltVal val="0"/>
                                          </p:val>
                                        </p:tav>
                                        <p:tav tm="100000">
                                          <p:val>
                                            <p:strVal val="#ppt_h"/>
                                          </p:val>
                                        </p:tav>
                                      </p:tavLst>
                                    </p:anim>
                                    <p:animEffect transition="in" filter="fade">
                                      <p:cBhvr>
                                        <p:cTn id="340" dur="500"/>
                                        <p:tgtEl>
                                          <p:spTgt spid="4"/>
                                        </p:tgtEl>
                                      </p:cBhvr>
                                    </p:animEffect>
                                  </p:childTnLst>
                                </p:cTn>
                              </p:par>
                            </p:childTnLst>
                          </p:cTn>
                        </p:par>
                        <p:par>
                          <p:cTn id="341" fill="hold">
                            <p:stCondLst>
                              <p:cond delay="25500"/>
                            </p:stCondLst>
                            <p:childTnLst>
                              <p:par>
                                <p:cTn id="342" presetID="53" presetClass="entr" presetSubtype="16" fill="hold" grpId="0" nodeType="afterEffect">
                                  <p:stCondLst>
                                    <p:cond delay="0"/>
                                  </p:stCondLst>
                                  <p:childTnLst>
                                    <p:set>
                                      <p:cBhvr>
                                        <p:cTn id="343" dur="1" fill="hold">
                                          <p:stCondLst>
                                            <p:cond delay="0"/>
                                          </p:stCondLst>
                                        </p:cTn>
                                        <p:tgtEl>
                                          <p:spTgt spid="23"/>
                                        </p:tgtEl>
                                        <p:attrNameLst>
                                          <p:attrName>style.visibility</p:attrName>
                                        </p:attrNameLst>
                                      </p:cBhvr>
                                      <p:to>
                                        <p:strVal val="visible"/>
                                      </p:to>
                                    </p:set>
                                    <p:anim calcmode="lin" valueType="num">
                                      <p:cBhvr>
                                        <p:cTn id="344" dur="500" fill="hold"/>
                                        <p:tgtEl>
                                          <p:spTgt spid="23"/>
                                        </p:tgtEl>
                                        <p:attrNameLst>
                                          <p:attrName>ppt_w</p:attrName>
                                        </p:attrNameLst>
                                      </p:cBhvr>
                                      <p:tavLst>
                                        <p:tav tm="0">
                                          <p:val>
                                            <p:fltVal val="0"/>
                                          </p:val>
                                        </p:tav>
                                        <p:tav tm="100000">
                                          <p:val>
                                            <p:strVal val="#ppt_w"/>
                                          </p:val>
                                        </p:tav>
                                      </p:tavLst>
                                    </p:anim>
                                    <p:anim calcmode="lin" valueType="num">
                                      <p:cBhvr>
                                        <p:cTn id="345" dur="500" fill="hold"/>
                                        <p:tgtEl>
                                          <p:spTgt spid="23"/>
                                        </p:tgtEl>
                                        <p:attrNameLst>
                                          <p:attrName>ppt_h</p:attrName>
                                        </p:attrNameLst>
                                      </p:cBhvr>
                                      <p:tavLst>
                                        <p:tav tm="0">
                                          <p:val>
                                            <p:fltVal val="0"/>
                                          </p:val>
                                        </p:tav>
                                        <p:tav tm="100000">
                                          <p:val>
                                            <p:strVal val="#ppt_h"/>
                                          </p:val>
                                        </p:tav>
                                      </p:tavLst>
                                    </p:anim>
                                    <p:animEffect transition="in" filter="fade">
                                      <p:cBhvr>
                                        <p:cTn id="346" dur="500"/>
                                        <p:tgtEl>
                                          <p:spTgt spid="23"/>
                                        </p:tgtEl>
                                      </p:cBhvr>
                                    </p:animEffect>
                                  </p:childTnLst>
                                </p:cTn>
                              </p:par>
                            </p:childTnLst>
                          </p:cTn>
                        </p:par>
                        <p:par>
                          <p:cTn id="347" fill="hold">
                            <p:stCondLst>
                              <p:cond delay="26000"/>
                            </p:stCondLst>
                            <p:childTnLst>
                              <p:par>
                                <p:cTn id="348" presetID="22" presetClass="entr" presetSubtype="1" fill="hold" nodeType="afterEffect">
                                  <p:stCondLst>
                                    <p:cond delay="0"/>
                                  </p:stCondLst>
                                  <p:childTnLst>
                                    <p:set>
                                      <p:cBhvr>
                                        <p:cTn id="349" dur="1" fill="hold">
                                          <p:stCondLst>
                                            <p:cond delay="0"/>
                                          </p:stCondLst>
                                        </p:cTn>
                                        <p:tgtEl>
                                          <p:spTgt spid="24"/>
                                        </p:tgtEl>
                                        <p:attrNameLst>
                                          <p:attrName>style.visibility</p:attrName>
                                        </p:attrNameLst>
                                      </p:cBhvr>
                                      <p:to>
                                        <p:strVal val="visible"/>
                                      </p:to>
                                    </p:set>
                                    <p:animEffect transition="in" filter="wipe(up)">
                                      <p:cBhvr>
                                        <p:cTn id="350" dur="500"/>
                                        <p:tgtEl>
                                          <p:spTgt spid="24"/>
                                        </p:tgtEl>
                                      </p:cBhvr>
                                    </p:animEffect>
                                  </p:childTnLst>
                                </p:cTn>
                              </p:par>
                            </p:childTnLst>
                          </p:cTn>
                        </p:par>
                        <p:par>
                          <p:cTn id="351" fill="hold">
                            <p:stCondLst>
                              <p:cond delay="26500"/>
                            </p:stCondLst>
                            <p:childTnLst>
                              <p:par>
                                <p:cTn id="352" presetID="53" presetClass="entr" presetSubtype="16" fill="hold" grpId="0" nodeType="afterEffect">
                                  <p:stCondLst>
                                    <p:cond delay="0"/>
                                  </p:stCondLst>
                                  <p:childTnLst>
                                    <p:set>
                                      <p:cBhvr>
                                        <p:cTn id="353" dur="1" fill="hold">
                                          <p:stCondLst>
                                            <p:cond delay="0"/>
                                          </p:stCondLst>
                                        </p:cTn>
                                        <p:tgtEl>
                                          <p:spTgt spid="48"/>
                                        </p:tgtEl>
                                        <p:attrNameLst>
                                          <p:attrName>style.visibility</p:attrName>
                                        </p:attrNameLst>
                                      </p:cBhvr>
                                      <p:to>
                                        <p:strVal val="visible"/>
                                      </p:to>
                                    </p:set>
                                    <p:anim calcmode="lin" valueType="num">
                                      <p:cBhvr>
                                        <p:cTn id="354" dur="500" fill="hold"/>
                                        <p:tgtEl>
                                          <p:spTgt spid="48"/>
                                        </p:tgtEl>
                                        <p:attrNameLst>
                                          <p:attrName>ppt_w</p:attrName>
                                        </p:attrNameLst>
                                      </p:cBhvr>
                                      <p:tavLst>
                                        <p:tav tm="0">
                                          <p:val>
                                            <p:fltVal val="0"/>
                                          </p:val>
                                        </p:tav>
                                        <p:tav tm="100000">
                                          <p:val>
                                            <p:strVal val="#ppt_w"/>
                                          </p:val>
                                        </p:tav>
                                      </p:tavLst>
                                    </p:anim>
                                    <p:anim calcmode="lin" valueType="num">
                                      <p:cBhvr>
                                        <p:cTn id="355" dur="500" fill="hold"/>
                                        <p:tgtEl>
                                          <p:spTgt spid="48"/>
                                        </p:tgtEl>
                                        <p:attrNameLst>
                                          <p:attrName>ppt_h</p:attrName>
                                        </p:attrNameLst>
                                      </p:cBhvr>
                                      <p:tavLst>
                                        <p:tav tm="0">
                                          <p:val>
                                            <p:fltVal val="0"/>
                                          </p:val>
                                        </p:tav>
                                        <p:tav tm="100000">
                                          <p:val>
                                            <p:strVal val="#ppt_h"/>
                                          </p:val>
                                        </p:tav>
                                      </p:tavLst>
                                    </p:anim>
                                    <p:animEffect transition="in" filter="fade">
                                      <p:cBhvr>
                                        <p:cTn id="356" dur="500"/>
                                        <p:tgtEl>
                                          <p:spTgt spid="48"/>
                                        </p:tgtEl>
                                      </p:cBhvr>
                                    </p:animEffect>
                                  </p:childTnLst>
                                </p:cTn>
                              </p:par>
                            </p:childTnLst>
                          </p:cTn>
                        </p:par>
                        <p:par>
                          <p:cTn id="357" fill="hold">
                            <p:stCondLst>
                              <p:cond delay="27000"/>
                            </p:stCondLst>
                            <p:childTnLst>
                              <p:par>
                                <p:cTn id="358" presetID="53" presetClass="entr" presetSubtype="16" fill="hold" grpId="0" nodeType="afterEffect">
                                  <p:stCondLst>
                                    <p:cond delay="0"/>
                                  </p:stCondLst>
                                  <p:childTnLst>
                                    <p:set>
                                      <p:cBhvr>
                                        <p:cTn id="359" dur="1" fill="hold">
                                          <p:stCondLst>
                                            <p:cond delay="0"/>
                                          </p:stCondLst>
                                        </p:cTn>
                                        <p:tgtEl>
                                          <p:spTgt spid="2"/>
                                        </p:tgtEl>
                                        <p:attrNameLst>
                                          <p:attrName>style.visibility</p:attrName>
                                        </p:attrNameLst>
                                      </p:cBhvr>
                                      <p:to>
                                        <p:strVal val="visible"/>
                                      </p:to>
                                    </p:set>
                                    <p:anim calcmode="lin" valueType="num">
                                      <p:cBhvr>
                                        <p:cTn id="360" dur="500" fill="hold"/>
                                        <p:tgtEl>
                                          <p:spTgt spid="2"/>
                                        </p:tgtEl>
                                        <p:attrNameLst>
                                          <p:attrName>ppt_w</p:attrName>
                                        </p:attrNameLst>
                                      </p:cBhvr>
                                      <p:tavLst>
                                        <p:tav tm="0">
                                          <p:val>
                                            <p:fltVal val="0"/>
                                          </p:val>
                                        </p:tav>
                                        <p:tav tm="100000">
                                          <p:val>
                                            <p:strVal val="#ppt_w"/>
                                          </p:val>
                                        </p:tav>
                                      </p:tavLst>
                                    </p:anim>
                                    <p:anim calcmode="lin" valueType="num">
                                      <p:cBhvr>
                                        <p:cTn id="361" dur="500" fill="hold"/>
                                        <p:tgtEl>
                                          <p:spTgt spid="2"/>
                                        </p:tgtEl>
                                        <p:attrNameLst>
                                          <p:attrName>ppt_h</p:attrName>
                                        </p:attrNameLst>
                                      </p:cBhvr>
                                      <p:tavLst>
                                        <p:tav tm="0">
                                          <p:val>
                                            <p:fltVal val="0"/>
                                          </p:val>
                                        </p:tav>
                                        <p:tav tm="100000">
                                          <p:val>
                                            <p:strVal val="#ppt_h"/>
                                          </p:val>
                                        </p:tav>
                                      </p:tavLst>
                                    </p:anim>
                                    <p:animEffect transition="in" filter="fade">
                                      <p:cBhvr>
                                        <p:cTn id="362" dur="500"/>
                                        <p:tgtEl>
                                          <p:spTgt spid="2"/>
                                        </p:tgtEl>
                                      </p:cBhvr>
                                    </p:animEffect>
                                  </p:childTnLst>
                                </p:cTn>
                              </p:par>
                              <p:par>
                                <p:cTn id="363" presetID="47" presetClass="entr" presetSubtype="0" fill="hold" grpId="0" nodeType="withEffect">
                                  <p:stCondLst>
                                    <p:cond delay="0"/>
                                  </p:stCondLst>
                                  <p:childTnLst>
                                    <p:set>
                                      <p:cBhvr>
                                        <p:cTn id="364" dur="1" fill="hold">
                                          <p:stCondLst>
                                            <p:cond delay="0"/>
                                          </p:stCondLst>
                                        </p:cTn>
                                        <p:tgtEl>
                                          <p:spTgt spid="49"/>
                                        </p:tgtEl>
                                        <p:attrNameLst>
                                          <p:attrName>style.visibility</p:attrName>
                                        </p:attrNameLst>
                                      </p:cBhvr>
                                      <p:to>
                                        <p:strVal val="visible"/>
                                      </p:to>
                                    </p:set>
                                    <p:animEffect transition="in" filter="fade">
                                      <p:cBhvr>
                                        <p:cTn id="365" dur="500"/>
                                        <p:tgtEl>
                                          <p:spTgt spid="49"/>
                                        </p:tgtEl>
                                      </p:cBhvr>
                                    </p:animEffect>
                                    <p:anim calcmode="lin" valueType="num">
                                      <p:cBhvr>
                                        <p:cTn id="366" dur="500" fill="hold"/>
                                        <p:tgtEl>
                                          <p:spTgt spid="49"/>
                                        </p:tgtEl>
                                        <p:attrNameLst>
                                          <p:attrName>ppt_x</p:attrName>
                                        </p:attrNameLst>
                                      </p:cBhvr>
                                      <p:tavLst>
                                        <p:tav tm="0">
                                          <p:val>
                                            <p:strVal val="#ppt_x"/>
                                          </p:val>
                                        </p:tav>
                                        <p:tav tm="100000">
                                          <p:val>
                                            <p:strVal val="#ppt_x"/>
                                          </p:val>
                                        </p:tav>
                                      </p:tavLst>
                                    </p:anim>
                                    <p:anim calcmode="lin" valueType="num">
                                      <p:cBhvr>
                                        <p:cTn id="367" dur="500" fill="hold"/>
                                        <p:tgtEl>
                                          <p:spTgt spid="49"/>
                                        </p:tgtEl>
                                        <p:attrNameLst>
                                          <p:attrName>ppt_y</p:attrName>
                                        </p:attrNameLst>
                                      </p:cBhvr>
                                      <p:tavLst>
                                        <p:tav tm="0">
                                          <p:val>
                                            <p:strVal val="#ppt_y-.1"/>
                                          </p:val>
                                        </p:tav>
                                        <p:tav tm="100000">
                                          <p:val>
                                            <p:strVal val="#ppt_y"/>
                                          </p:val>
                                        </p:tav>
                                      </p:tavLst>
                                    </p:anim>
                                  </p:childTnLst>
                                </p:cTn>
                              </p:par>
                            </p:childTnLst>
                          </p:cTn>
                        </p:par>
                        <p:par>
                          <p:cTn id="368" fill="hold">
                            <p:stCondLst>
                              <p:cond delay="27500"/>
                            </p:stCondLst>
                            <p:childTnLst>
                              <p:par>
                                <p:cTn id="369" presetID="53" presetClass="entr" presetSubtype="16" fill="hold" grpId="0" nodeType="afterEffect">
                                  <p:stCondLst>
                                    <p:cond delay="0"/>
                                  </p:stCondLst>
                                  <p:childTnLst>
                                    <p:set>
                                      <p:cBhvr>
                                        <p:cTn id="370" dur="1" fill="hold">
                                          <p:stCondLst>
                                            <p:cond delay="0"/>
                                          </p:stCondLst>
                                        </p:cTn>
                                        <p:tgtEl>
                                          <p:spTgt spid="78"/>
                                        </p:tgtEl>
                                        <p:attrNameLst>
                                          <p:attrName>style.visibility</p:attrName>
                                        </p:attrNameLst>
                                      </p:cBhvr>
                                      <p:to>
                                        <p:strVal val="visible"/>
                                      </p:to>
                                    </p:set>
                                    <p:anim calcmode="lin" valueType="num">
                                      <p:cBhvr>
                                        <p:cTn id="371" dur="500" fill="hold"/>
                                        <p:tgtEl>
                                          <p:spTgt spid="78"/>
                                        </p:tgtEl>
                                        <p:attrNameLst>
                                          <p:attrName>ppt_w</p:attrName>
                                        </p:attrNameLst>
                                      </p:cBhvr>
                                      <p:tavLst>
                                        <p:tav tm="0">
                                          <p:val>
                                            <p:fltVal val="0"/>
                                          </p:val>
                                        </p:tav>
                                        <p:tav tm="100000">
                                          <p:val>
                                            <p:strVal val="#ppt_w"/>
                                          </p:val>
                                        </p:tav>
                                      </p:tavLst>
                                    </p:anim>
                                    <p:anim calcmode="lin" valueType="num">
                                      <p:cBhvr>
                                        <p:cTn id="372" dur="500" fill="hold"/>
                                        <p:tgtEl>
                                          <p:spTgt spid="78"/>
                                        </p:tgtEl>
                                        <p:attrNameLst>
                                          <p:attrName>ppt_h</p:attrName>
                                        </p:attrNameLst>
                                      </p:cBhvr>
                                      <p:tavLst>
                                        <p:tav tm="0">
                                          <p:val>
                                            <p:fltVal val="0"/>
                                          </p:val>
                                        </p:tav>
                                        <p:tav tm="100000">
                                          <p:val>
                                            <p:strVal val="#ppt_h"/>
                                          </p:val>
                                        </p:tav>
                                      </p:tavLst>
                                    </p:anim>
                                    <p:animEffect transition="in" filter="fade">
                                      <p:cBhvr>
                                        <p:cTn id="373" dur="500"/>
                                        <p:tgtEl>
                                          <p:spTgt spid="78"/>
                                        </p:tgtEl>
                                      </p:cBhvr>
                                    </p:animEffect>
                                  </p:childTnLst>
                                </p:cTn>
                              </p:par>
                            </p:childTnLst>
                          </p:cTn>
                        </p:par>
                        <p:par>
                          <p:cTn id="374" fill="hold">
                            <p:stCondLst>
                              <p:cond delay="28000"/>
                            </p:stCondLst>
                            <p:childTnLst>
                              <p:par>
                                <p:cTn id="375" presetID="53" presetClass="entr" presetSubtype="16" fill="hold" grpId="0" nodeType="afterEffect">
                                  <p:stCondLst>
                                    <p:cond delay="0"/>
                                  </p:stCondLst>
                                  <p:childTnLst>
                                    <p:set>
                                      <p:cBhvr>
                                        <p:cTn id="376" dur="1" fill="hold">
                                          <p:stCondLst>
                                            <p:cond delay="0"/>
                                          </p:stCondLst>
                                        </p:cTn>
                                        <p:tgtEl>
                                          <p:spTgt spid="79"/>
                                        </p:tgtEl>
                                        <p:attrNameLst>
                                          <p:attrName>style.visibility</p:attrName>
                                        </p:attrNameLst>
                                      </p:cBhvr>
                                      <p:to>
                                        <p:strVal val="visible"/>
                                      </p:to>
                                    </p:set>
                                    <p:anim calcmode="lin" valueType="num">
                                      <p:cBhvr>
                                        <p:cTn id="377" dur="500" fill="hold"/>
                                        <p:tgtEl>
                                          <p:spTgt spid="79"/>
                                        </p:tgtEl>
                                        <p:attrNameLst>
                                          <p:attrName>ppt_w</p:attrName>
                                        </p:attrNameLst>
                                      </p:cBhvr>
                                      <p:tavLst>
                                        <p:tav tm="0">
                                          <p:val>
                                            <p:fltVal val="0"/>
                                          </p:val>
                                        </p:tav>
                                        <p:tav tm="100000">
                                          <p:val>
                                            <p:strVal val="#ppt_w"/>
                                          </p:val>
                                        </p:tav>
                                      </p:tavLst>
                                    </p:anim>
                                    <p:anim calcmode="lin" valueType="num">
                                      <p:cBhvr>
                                        <p:cTn id="378" dur="500" fill="hold"/>
                                        <p:tgtEl>
                                          <p:spTgt spid="79"/>
                                        </p:tgtEl>
                                        <p:attrNameLst>
                                          <p:attrName>ppt_h</p:attrName>
                                        </p:attrNameLst>
                                      </p:cBhvr>
                                      <p:tavLst>
                                        <p:tav tm="0">
                                          <p:val>
                                            <p:fltVal val="0"/>
                                          </p:val>
                                        </p:tav>
                                        <p:tav tm="100000">
                                          <p:val>
                                            <p:strVal val="#ppt_h"/>
                                          </p:val>
                                        </p:tav>
                                      </p:tavLst>
                                    </p:anim>
                                    <p:animEffect transition="in" filter="fade">
                                      <p:cBhvr>
                                        <p:cTn id="379" dur="500"/>
                                        <p:tgtEl>
                                          <p:spTgt spid="79"/>
                                        </p:tgtEl>
                                      </p:cBhvr>
                                    </p:animEffect>
                                  </p:childTnLst>
                                </p:cTn>
                              </p:par>
                            </p:childTnLst>
                          </p:cTn>
                        </p:par>
                        <p:par>
                          <p:cTn id="380" fill="hold">
                            <p:stCondLst>
                              <p:cond delay="28500"/>
                            </p:stCondLst>
                            <p:childTnLst>
                              <p:par>
                                <p:cTn id="381" presetID="53" presetClass="entr" presetSubtype="16" fill="hold" grpId="0" nodeType="afterEffect">
                                  <p:stCondLst>
                                    <p:cond delay="0"/>
                                  </p:stCondLst>
                                  <p:childTnLst>
                                    <p:set>
                                      <p:cBhvr>
                                        <p:cTn id="382" dur="1" fill="hold">
                                          <p:stCondLst>
                                            <p:cond delay="0"/>
                                          </p:stCondLst>
                                        </p:cTn>
                                        <p:tgtEl>
                                          <p:spTgt spid="86"/>
                                        </p:tgtEl>
                                        <p:attrNameLst>
                                          <p:attrName>style.visibility</p:attrName>
                                        </p:attrNameLst>
                                      </p:cBhvr>
                                      <p:to>
                                        <p:strVal val="visible"/>
                                      </p:to>
                                    </p:set>
                                    <p:anim calcmode="lin" valueType="num">
                                      <p:cBhvr>
                                        <p:cTn id="383" dur="500" fill="hold"/>
                                        <p:tgtEl>
                                          <p:spTgt spid="86"/>
                                        </p:tgtEl>
                                        <p:attrNameLst>
                                          <p:attrName>ppt_w</p:attrName>
                                        </p:attrNameLst>
                                      </p:cBhvr>
                                      <p:tavLst>
                                        <p:tav tm="0">
                                          <p:val>
                                            <p:fltVal val="0"/>
                                          </p:val>
                                        </p:tav>
                                        <p:tav tm="100000">
                                          <p:val>
                                            <p:strVal val="#ppt_w"/>
                                          </p:val>
                                        </p:tav>
                                      </p:tavLst>
                                    </p:anim>
                                    <p:anim calcmode="lin" valueType="num">
                                      <p:cBhvr>
                                        <p:cTn id="384" dur="500" fill="hold"/>
                                        <p:tgtEl>
                                          <p:spTgt spid="86"/>
                                        </p:tgtEl>
                                        <p:attrNameLst>
                                          <p:attrName>ppt_h</p:attrName>
                                        </p:attrNameLst>
                                      </p:cBhvr>
                                      <p:tavLst>
                                        <p:tav tm="0">
                                          <p:val>
                                            <p:fltVal val="0"/>
                                          </p:val>
                                        </p:tav>
                                        <p:tav tm="100000">
                                          <p:val>
                                            <p:strVal val="#ppt_h"/>
                                          </p:val>
                                        </p:tav>
                                      </p:tavLst>
                                    </p:anim>
                                    <p:animEffect transition="in" filter="fade">
                                      <p:cBhvr>
                                        <p:cTn id="385" dur="500"/>
                                        <p:tgtEl>
                                          <p:spTgt spid="86"/>
                                        </p:tgtEl>
                                      </p:cBhvr>
                                    </p:animEffect>
                                  </p:childTnLst>
                                </p:cTn>
                              </p:par>
                            </p:childTnLst>
                          </p:cTn>
                        </p:par>
                        <p:par>
                          <p:cTn id="386" fill="hold">
                            <p:stCondLst>
                              <p:cond delay="29000"/>
                            </p:stCondLst>
                            <p:childTnLst>
                              <p:par>
                                <p:cTn id="387" presetID="22" presetClass="entr" presetSubtype="4" fill="hold" nodeType="afterEffect">
                                  <p:stCondLst>
                                    <p:cond delay="0"/>
                                  </p:stCondLst>
                                  <p:childTnLst>
                                    <p:set>
                                      <p:cBhvr>
                                        <p:cTn id="388" dur="1" fill="hold">
                                          <p:stCondLst>
                                            <p:cond delay="0"/>
                                          </p:stCondLst>
                                        </p:cTn>
                                        <p:tgtEl>
                                          <p:spTgt spid="87"/>
                                        </p:tgtEl>
                                        <p:attrNameLst>
                                          <p:attrName>style.visibility</p:attrName>
                                        </p:attrNameLst>
                                      </p:cBhvr>
                                      <p:to>
                                        <p:strVal val="visible"/>
                                      </p:to>
                                    </p:set>
                                    <p:animEffect transition="in" filter="wipe(down)">
                                      <p:cBhvr>
                                        <p:cTn id="389" dur="500"/>
                                        <p:tgtEl>
                                          <p:spTgt spid="87"/>
                                        </p:tgtEl>
                                      </p:cBhvr>
                                    </p:animEffect>
                                  </p:childTnLst>
                                </p:cTn>
                              </p:par>
                            </p:childTnLst>
                          </p:cTn>
                        </p:par>
                        <p:par>
                          <p:cTn id="390" fill="hold">
                            <p:stCondLst>
                              <p:cond delay="29500"/>
                            </p:stCondLst>
                            <p:childTnLst>
                              <p:par>
                                <p:cTn id="391" presetID="53" presetClass="entr" presetSubtype="16" fill="hold" grpId="0" nodeType="afterEffect">
                                  <p:stCondLst>
                                    <p:cond delay="0"/>
                                  </p:stCondLst>
                                  <p:childTnLst>
                                    <p:set>
                                      <p:cBhvr>
                                        <p:cTn id="392" dur="1" fill="hold">
                                          <p:stCondLst>
                                            <p:cond delay="0"/>
                                          </p:stCondLst>
                                        </p:cTn>
                                        <p:tgtEl>
                                          <p:spTgt spid="88"/>
                                        </p:tgtEl>
                                        <p:attrNameLst>
                                          <p:attrName>style.visibility</p:attrName>
                                        </p:attrNameLst>
                                      </p:cBhvr>
                                      <p:to>
                                        <p:strVal val="visible"/>
                                      </p:to>
                                    </p:set>
                                    <p:anim calcmode="lin" valueType="num">
                                      <p:cBhvr>
                                        <p:cTn id="393" dur="500" fill="hold"/>
                                        <p:tgtEl>
                                          <p:spTgt spid="88"/>
                                        </p:tgtEl>
                                        <p:attrNameLst>
                                          <p:attrName>ppt_w</p:attrName>
                                        </p:attrNameLst>
                                      </p:cBhvr>
                                      <p:tavLst>
                                        <p:tav tm="0">
                                          <p:val>
                                            <p:fltVal val="0"/>
                                          </p:val>
                                        </p:tav>
                                        <p:tav tm="100000">
                                          <p:val>
                                            <p:strVal val="#ppt_w"/>
                                          </p:val>
                                        </p:tav>
                                      </p:tavLst>
                                    </p:anim>
                                    <p:anim calcmode="lin" valueType="num">
                                      <p:cBhvr>
                                        <p:cTn id="394" dur="500" fill="hold"/>
                                        <p:tgtEl>
                                          <p:spTgt spid="88"/>
                                        </p:tgtEl>
                                        <p:attrNameLst>
                                          <p:attrName>ppt_h</p:attrName>
                                        </p:attrNameLst>
                                      </p:cBhvr>
                                      <p:tavLst>
                                        <p:tav tm="0">
                                          <p:val>
                                            <p:fltVal val="0"/>
                                          </p:val>
                                        </p:tav>
                                        <p:tav tm="100000">
                                          <p:val>
                                            <p:strVal val="#ppt_h"/>
                                          </p:val>
                                        </p:tav>
                                      </p:tavLst>
                                    </p:anim>
                                    <p:animEffect transition="in" filter="fade">
                                      <p:cBhvr>
                                        <p:cTn id="395" dur="500"/>
                                        <p:tgtEl>
                                          <p:spTgt spid="88"/>
                                        </p:tgtEl>
                                      </p:cBhvr>
                                    </p:animEffect>
                                  </p:childTnLst>
                                </p:cTn>
                              </p:par>
                            </p:childTnLst>
                          </p:cTn>
                        </p:par>
                        <p:par>
                          <p:cTn id="396" fill="hold">
                            <p:stCondLst>
                              <p:cond delay="30000"/>
                            </p:stCondLst>
                            <p:childTnLst>
                              <p:par>
                                <p:cTn id="397" presetID="53" presetClass="entr" presetSubtype="16" fill="hold" grpId="0" nodeType="afterEffect">
                                  <p:stCondLst>
                                    <p:cond delay="0"/>
                                  </p:stCondLst>
                                  <p:childTnLst>
                                    <p:set>
                                      <p:cBhvr>
                                        <p:cTn id="398" dur="1" fill="hold">
                                          <p:stCondLst>
                                            <p:cond delay="0"/>
                                          </p:stCondLst>
                                        </p:cTn>
                                        <p:tgtEl>
                                          <p:spTgt spid="77"/>
                                        </p:tgtEl>
                                        <p:attrNameLst>
                                          <p:attrName>style.visibility</p:attrName>
                                        </p:attrNameLst>
                                      </p:cBhvr>
                                      <p:to>
                                        <p:strVal val="visible"/>
                                      </p:to>
                                    </p:set>
                                    <p:anim calcmode="lin" valueType="num">
                                      <p:cBhvr>
                                        <p:cTn id="399" dur="500" fill="hold"/>
                                        <p:tgtEl>
                                          <p:spTgt spid="77"/>
                                        </p:tgtEl>
                                        <p:attrNameLst>
                                          <p:attrName>ppt_w</p:attrName>
                                        </p:attrNameLst>
                                      </p:cBhvr>
                                      <p:tavLst>
                                        <p:tav tm="0">
                                          <p:val>
                                            <p:fltVal val="0"/>
                                          </p:val>
                                        </p:tav>
                                        <p:tav tm="100000">
                                          <p:val>
                                            <p:strVal val="#ppt_w"/>
                                          </p:val>
                                        </p:tav>
                                      </p:tavLst>
                                    </p:anim>
                                    <p:anim calcmode="lin" valueType="num">
                                      <p:cBhvr>
                                        <p:cTn id="400" dur="500" fill="hold"/>
                                        <p:tgtEl>
                                          <p:spTgt spid="77"/>
                                        </p:tgtEl>
                                        <p:attrNameLst>
                                          <p:attrName>ppt_h</p:attrName>
                                        </p:attrNameLst>
                                      </p:cBhvr>
                                      <p:tavLst>
                                        <p:tav tm="0">
                                          <p:val>
                                            <p:fltVal val="0"/>
                                          </p:val>
                                        </p:tav>
                                        <p:tav tm="100000">
                                          <p:val>
                                            <p:strVal val="#ppt_h"/>
                                          </p:val>
                                        </p:tav>
                                      </p:tavLst>
                                    </p:anim>
                                    <p:animEffect transition="in" filter="fade">
                                      <p:cBhvr>
                                        <p:cTn id="401" dur="500"/>
                                        <p:tgtEl>
                                          <p:spTgt spid="77"/>
                                        </p:tgtEl>
                                      </p:cBhvr>
                                    </p:animEffect>
                                  </p:childTnLst>
                                </p:cTn>
                              </p:par>
                              <p:par>
                                <p:cTn id="402" presetID="47" presetClass="entr" presetSubtype="0" fill="hold" grpId="0" nodeType="withEffect">
                                  <p:stCondLst>
                                    <p:cond delay="0"/>
                                  </p:stCondLst>
                                  <p:childTnLst>
                                    <p:set>
                                      <p:cBhvr>
                                        <p:cTn id="403" dur="1" fill="hold">
                                          <p:stCondLst>
                                            <p:cond delay="0"/>
                                          </p:stCondLst>
                                        </p:cTn>
                                        <p:tgtEl>
                                          <p:spTgt spid="90"/>
                                        </p:tgtEl>
                                        <p:attrNameLst>
                                          <p:attrName>style.visibility</p:attrName>
                                        </p:attrNameLst>
                                      </p:cBhvr>
                                      <p:to>
                                        <p:strVal val="visible"/>
                                      </p:to>
                                    </p:set>
                                    <p:animEffect transition="in" filter="fade">
                                      <p:cBhvr>
                                        <p:cTn id="404" dur="500"/>
                                        <p:tgtEl>
                                          <p:spTgt spid="90"/>
                                        </p:tgtEl>
                                      </p:cBhvr>
                                    </p:animEffect>
                                    <p:anim calcmode="lin" valueType="num">
                                      <p:cBhvr>
                                        <p:cTn id="405" dur="500" fill="hold"/>
                                        <p:tgtEl>
                                          <p:spTgt spid="90"/>
                                        </p:tgtEl>
                                        <p:attrNameLst>
                                          <p:attrName>ppt_x</p:attrName>
                                        </p:attrNameLst>
                                      </p:cBhvr>
                                      <p:tavLst>
                                        <p:tav tm="0">
                                          <p:val>
                                            <p:strVal val="#ppt_x"/>
                                          </p:val>
                                        </p:tav>
                                        <p:tav tm="100000">
                                          <p:val>
                                            <p:strVal val="#ppt_x"/>
                                          </p:val>
                                        </p:tav>
                                      </p:tavLst>
                                    </p:anim>
                                    <p:anim calcmode="lin" valueType="num">
                                      <p:cBhvr>
                                        <p:cTn id="406" dur="500" fill="hold"/>
                                        <p:tgtEl>
                                          <p:spTgt spid="90"/>
                                        </p:tgtEl>
                                        <p:attrNameLst>
                                          <p:attrName>ppt_y</p:attrName>
                                        </p:attrNameLst>
                                      </p:cBhvr>
                                      <p:tavLst>
                                        <p:tav tm="0">
                                          <p:val>
                                            <p:strVal val="#ppt_y-.1"/>
                                          </p:val>
                                        </p:tav>
                                        <p:tav tm="100000">
                                          <p:val>
                                            <p:strVal val="#ppt_y"/>
                                          </p:val>
                                        </p:tav>
                                      </p:tavLst>
                                    </p:anim>
                                  </p:childTnLst>
                                </p:cTn>
                              </p:par>
                              <p:par>
                                <p:cTn id="407" presetID="42" presetClass="entr" presetSubtype="0" fill="hold" grpId="0" nodeType="withEffect">
                                  <p:stCondLst>
                                    <p:cond delay="0"/>
                                  </p:stCondLst>
                                  <p:childTnLst>
                                    <p:set>
                                      <p:cBhvr>
                                        <p:cTn id="408" dur="1" fill="hold">
                                          <p:stCondLst>
                                            <p:cond delay="0"/>
                                          </p:stCondLst>
                                        </p:cTn>
                                        <p:tgtEl>
                                          <p:spTgt spid="92"/>
                                        </p:tgtEl>
                                        <p:attrNameLst>
                                          <p:attrName>style.visibility</p:attrName>
                                        </p:attrNameLst>
                                      </p:cBhvr>
                                      <p:to>
                                        <p:strVal val="visible"/>
                                      </p:to>
                                    </p:set>
                                    <p:animEffect transition="in" filter="fade">
                                      <p:cBhvr>
                                        <p:cTn id="409" dur="500"/>
                                        <p:tgtEl>
                                          <p:spTgt spid="92"/>
                                        </p:tgtEl>
                                      </p:cBhvr>
                                    </p:animEffect>
                                    <p:anim calcmode="lin" valueType="num">
                                      <p:cBhvr>
                                        <p:cTn id="410" dur="500" fill="hold"/>
                                        <p:tgtEl>
                                          <p:spTgt spid="92"/>
                                        </p:tgtEl>
                                        <p:attrNameLst>
                                          <p:attrName>ppt_x</p:attrName>
                                        </p:attrNameLst>
                                      </p:cBhvr>
                                      <p:tavLst>
                                        <p:tav tm="0">
                                          <p:val>
                                            <p:strVal val="#ppt_x"/>
                                          </p:val>
                                        </p:tav>
                                        <p:tav tm="100000">
                                          <p:val>
                                            <p:strVal val="#ppt_x"/>
                                          </p:val>
                                        </p:tav>
                                      </p:tavLst>
                                    </p:anim>
                                    <p:anim calcmode="lin" valueType="num">
                                      <p:cBhvr>
                                        <p:cTn id="411" dur="500" fill="hold"/>
                                        <p:tgtEl>
                                          <p:spTgt spid="92"/>
                                        </p:tgtEl>
                                        <p:attrNameLst>
                                          <p:attrName>ppt_y</p:attrName>
                                        </p:attrNameLst>
                                      </p:cBhvr>
                                      <p:tavLst>
                                        <p:tav tm="0">
                                          <p:val>
                                            <p:strVal val="#ppt_y+.1"/>
                                          </p:val>
                                        </p:tav>
                                        <p:tav tm="100000">
                                          <p:val>
                                            <p:strVal val="#ppt_y"/>
                                          </p:val>
                                        </p:tav>
                                      </p:tavLst>
                                    </p:anim>
                                  </p:childTnLst>
                                </p:cTn>
                              </p:par>
                            </p:childTnLst>
                          </p:cTn>
                        </p:par>
                        <p:par>
                          <p:cTn id="412" fill="hold">
                            <p:stCondLst>
                              <p:cond delay="30500"/>
                            </p:stCondLst>
                            <p:childTnLst>
                              <p:par>
                                <p:cTn id="413" presetID="22" presetClass="entr" presetSubtype="8" fill="hold" nodeType="afterEffect">
                                  <p:stCondLst>
                                    <p:cond delay="0"/>
                                  </p:stCondLst>
                                  <p:childTnLst>
                                    <p:set>
                                      <p:cBhvr>
                                        <p:cTn id="414" dur="1" fill="hold">
                                          <p:stCondLst>
                                            <p:cond delay="0"/>
                                          </p:stCondLst>
                                        </p:cTn>
                                        <p:tgtEl>
                                          <p:spTgt spid="93"/>
                                        </p:tgtEl>
                                        <p:attrNameLst>
                                          <p:attrName>style.visibility</p:attrName>
                                        </p:attrNameLst>
                                      </p:cBhvr>
                                      <p:to>
                                        <p:strVal val="visible"/>
                                      </p:to>
                                    </p:set>
                                    <p:animEffect transition="in" filter="wipe(left)">
                                      <p:cBhvr>
                                        <p:cTn id="415" dur="500"/>
                                        <p:tgtEl>
                                          <p:spTgt spid="93"/>
                                        </p:tgtEl>
                                      </p:cBhvr>
                                    </p:animEffect>
                                  </p:childTnLst>
                                </p:cTn>
                              </p:par>
                            </p:childTnLst>
                          </p:cTn>
                        </p:par>
                        <p:par>
                          <p:cTn id="416" fill="hold">
                            <p:stCondLst>
                              <p:cond delay="31000"/>
                            </p:stCondLst>
                            <p:childTnLst>
                              <p:par>
                                <p:cTn id="417" presetID="22" presetClass="entr" presetSubtype="8" fill="hold" nodeType="afterEffect">
                                  <p:stCondLst>
                                    <p:cond delay="0"/>
                                  </p:stCondLst>
                                  <p:childTnLst>
                                    <p:set>
                                      <p:cBhvr>
                                        <p:cTn id="418" dur="1" fill="hold">
                                          <p:stCondLst>
                                            <p:cond delay="0"/>
                                          </p:stCondLst>
                                        </p:cTn>
                                        <p:tgtEl>
                                          <p:spTgt spid="95"/>
                                        </p:tgtEl>
                                        <p:attrNameLst>
                                          <p:attrName>style.visibility</p:attrName>
                                        </p:attrNameLst>
                                      </p:cBhvr>
                                      <p:to>
                                        <p:strVal val="visible"/>
                                      </p:to>
                                    </p:set>
                                    <p:animEffect transition="in" filter="wipe(left)">
                                      <p:cBhvr>
                                        <p:cTn id="419" dur="500"/>
                                        <p:tgtEl>
                                          <p:spTgt spid="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9" grpId="0" animBg="1"/>
      <p:bldP spid="6" grpId="0" animBg="1"/>
      <p:bldP spid="8" grpId="0" animBg="1"/>
      <p:bldP spid="10" grpId="0" animBg="1"/>
      <p:bldP spid="16" grpId="0" animBg="1"/>
      <p:bldP spid="49" grpId="0"/>
      <p:bldP spid="92" grpId="0"/>
      <p:bldP spid="37" grpId="0"/>
      <p:bldP spid="20" grpId="0"/>
      <p:bldP spid="21" grpId="0"/>
      <p:bldP spid="27" grpId="0" animBg="1"/>
      <p:bldP spid="29" grpId="0" animBg="1"/>
      <p:bldP spid="30" grpId="0" animBg="1"/>
      <p:bldP spid="31" grpId="0" animBg="1"/>
      <p:bldP spid="33" grpId="0" animBg="1"/>
      <p:bldP spid="34" grpId="0"/>
      <p:bldP spid="38" grpId="0" animBg="1"/>
      <p:bldP spid="40" grpId="0" animBg="1"/>
      <p:bldP spid="41" grpId="0" animBg="1"/>
      <p:bldP spid="42" grpId="0" animBg="1"/>
      <p:bldP spid="44" grpId="0" animBg="1"/>
      <p:bldP spid="45" grpId="0"/>
      <p:bldP spid="46" grpId="0"/>
      <p:bldP spid="50" grpId="0" animBg="1"/>
      <p:bldP spid="51" grpId="0" animBg="1"/>
      <p:bldP spid="52" grpId="0" animBg="1"/>
      <p:bldP spid="53" grpId="0" animBg="1"/>
      <p:bldP spid="55" grpId="0" animBg="1"/>
      <p:bldP spid="56" grpId="0"/>
      <p:bldP spid="56" grpId="1"/>
      <p:bldP spid="57" grpId="0"/>
      <p:bldP spid="62" grpId="0" animBg="1"/>
      <p:bldP spid="63" grpId="0" animBg="1"/>
      <p:bldP spid="64" grpId="0" animBg="1"/>
      <p:bldP spid="65" grpId="0" animBg="1"/>
      <p:bldP spid="67" grpId="0" animBg="1"/>
      <p:bldP spid="68" grpId="0"/>
      <p:bldP spid="69" grpId="0"/>
      <p:bldP spid="9" grpId="0" animBg="1"/>
      <p:bldP spid="11" grpId="0" animBg="1"/>
      <p:bldP spid="12" grpId="0" animBg="1"/>
      <p:bldP spid="15" grpId="0" animBg="1"/>
      <p:bldP spid="2" grpId="0" animBg="1"/>
      <p:bldP spid="3" grpId="0" animBg="1"/>
      <p:bldP spid="4" grpId="0" animBg="1"/>
      <p:bldP spid="23" grpId="0" animBg="1"/>
      <p:bldP spid="48" grpId="0" animBg="1"/>
      <p:bldP spid="77" grpId="0" animBg="1"/>
      <p:bldP spid="78" grpId="0" animBg="1"/>
      <p:bldP spid="79" grpId="0" animBg="1"/>
      <p:bldP spid="86" grpId="0" animBg="1"/>
      <p:bldP spid="88" grpId="0" animBg="1"/>
      <p:bldP spid="9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8A7FD8-1206-0F94-172A-719A72F2DB81}"/>
              </a:ext>
            </a:extLst>
          </p:cNvPr>
          <p:cNvSpPr>
            <a:spLocks noGrp="1"/>
          </p:cNvSpPr>
          <p:nvPr>
            <p:ph type="title"/>
          </p:nvPr>
        </p:nvSpPr>
        <p:spPr>
          <a:xfrm>
            <a:off x="608012" y="381000"/>
            <a:ext cx="10629899" cy="1066800"/>
          </a:xfrm>
        </p:spPr>
        <p:txBody>
          <a:bodyPr>
            <a:normAutofit/>
          </a:bodyPr>
          <a:lstStyle/>
          <a:p>
            <a:pPr algn="ctr"/>
            <a:r>
              <a:rPr lang="en-US" sz="4000" dirty="0"/>
              <a:t>The first step: Radical Acceptance</a:t>
            </a:r>
          </a:p>
        </p:txBody>
      </p:sp>
      <p:sp>
        <p:nvSpPr>
          <p:cNvPr id="3" name="Content Placeholder 2">
            <a:extLst>
              <a:ext uri="{FF2B5EF4-FFF2-40B4-BE49-F238E27FC236}">
                <a16:creationId xmlns:a16="http://schemas.microsoft.com/office/drawing/2014/main" id="{13FABBB9-1D73-6D77-A2EF-68305D4D87DC}"/>
              </a:ext>
            </a:extLst>
          </p:cNvPr>
          <p:cNvSpPr>
            <a:spLocks noGrp="1"/>
          </p:cNvSpPr>
          <p:nvPr>
            <p:ph idx="1"/>
          </p:nvPr>
        </p:nvSpPr>
        <p:spPr>
          <a:xfrm>
            <a:off x="950912" y="1676400"/>
            <a:ext cx="10286999" cy="4800600"/>
          </a:xfrm>
        </p:spPr>
        <p:txBody>
          <a:bodyPr>
            <a:noAutofit/>
          </a:bodyPr>
          <a:lstStyle/>
          <a:p>
            <a:r>
              <a:rPr lang="en-US" kern="100" dirty="0">
                <a:latin typeface="Aptos" panose="020B0004020202020204" pitchFamily="34" charset="0"/>
                <a:ea typeface="Aptos" panose="020B0004020202020204" pitchFamily="34" charset="0"/>
                <a:cs typeface="Times New Roman" panose="02020603050405020304" pitchFamily="18" charset="0"/>
              </a:rPr>
              <a:t>In an environment such as corrections there will always be some sort of challenge.</a:t>
            </a:r>
          </a:p>
          <a:p>
            <a:r>
              <a:rPr lang="en-US" kern="100" dirty="0">
                <a:latin typeface="Aptos" panose="020B0004020202020204" pitchFamily="34" charset="0"/>
                <a:ea typeface="Aptos" panose="020B0004020202020204" pitchFamily="34" charset="0"/>
                <a:cs typeface="Times New Roman" panose="02020603050405020304" pitchFamily="18" charset="0"/>
              </a:rPr>
              <a:t>We decided the goal was not to wait until change came to us. </a:t>
            </a:r>
          </a:p>
          <a:p>
            <a:r>
              <a:rPr lang="en-US" kern="100" dirty="0">
                <a:latin typeface="Aptos" panose="020B0004020202020204" pitchFamily="34" charset="0"/>
                <a:ea typeface="Aptos" panose="020B0004020202020204" pitchFamily="34" charset="0"/>
                <a:cs typeface="Times New Roman" panose="02020603050405020304" pitchFamily="18" charset="0"/>
              </a:rPr>
              <a:t>Seeing ourselves as part of a change process is a critical piece of our job as therapists – we brought that into our operations.</a:t>
            </a:r>
          </a:p>
          <a:p>
            <a:r>
              <a:rPr lang="en-US" dirty="0"/>
              <a:t>We </a:t>
            </a:r>
            <a:r>
              <a:rPr lang="en-US" sz="2400" dirty="0">
                <a:ea typeface="+mn-lt"/>
                <a:cs typeface="+mn-lt"/>
              </a:rPr>
              <a:t>accepted we would not get more resources, more staffing, or more money</a:t>
            </a:r>
            <a:r>
              <a:rPr lang="en-US" dirty="0">
                <a:ea typeface="+mn-lt"/>
                <a:cs typeface="+mn-lt"/>
              </a:rPr>
              <a:t>.</a:t>
            </a:r>
          </a:p>
          <a:p>
            <a:r>
              <a:rPr lang="en-US" sz="2400" dirty="0">
                <a:ea typeface="+mn-lt"/>
                <a:cs typeface="+mn-lt"/>
              </a:rPr>
              <a:t>We decided to move forward anyways</a:t>
            </a:r>
            <a:endParaRPr lang="en-US" sz="2400" dirty="0"/>
          </a:p>
        </p:txBody>
      </p:sp>
    </p:spTree>
    <p:extLst>
      <p:ext uri="{BB962C8B-B14F-4D97-AF65-F5344CB8AC3E}">
        <p14:creationId xmlns:p14="http://schemas.microsoft.com/office/powerpoint/2010/main" val="5852109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5788FF-7A7E-B4DB-961D-E59039CA1413}"/>
              </a:ext>
            </a:extLst>
          </p:cNvPr>
          <p:cNvSpPr>
            <a:spLocks noGrp="1"/>
          </p:cNvSpPr>
          <p:nvPr>
            <p:ph type="title"/>
          </p:nvPr>
        </p:nvSpPr>
        <p:spPr>
          <a:xfrm>
            <a:off x="912812" y="652101"/>
            <a:ext cx="7696200" cy="948099"/>
          </a:xfrm>
        </p:spPr>
        <p:txBody>
          <a:bodyPr anchor="b">
            <a:normAutofit/>
          </a:bodyPr>
          <a:lstStyle/>
          <a:p>
            <a:r>
              <a:rPr lang="en-US" sz="4400" dirty="0"/>
              <a:t>Next steps: Operational Data</a:t>
            </a:r>
          </a:p>
        </p:txBody>
      </p:sp>
      <p:sp>
        <p:nvSpPr>
          <p:cNvPr id="3" name="Content Placeholder 2">
            <a:extLst>
              <a:ext uri="{FF2B5EF4-FFF2-40B4-BE49-F238E27FC236}">
                <a16:creationId xmlns:a16="http://schemas.microsoft.com/office/drawing/2014/main" id="{46D9CB0E-FCC7-609D-86A4-4003BC296672}"/>
              </a:ext>
            </a:extLst>
          </p:cNvPr>
          <p:cNvSpPr>
            <a:spLocks noGrp="1"/>
          </p:cNvSpPr>
          <p:nvPr>
            <p:ph idx="1"/>
          </p:nvPr>
        </p:nvSpPr>
        <p:spPr>
          <a:xfrm>
            <a:off x="760412" y="1947409"/>
            <a:ext cx="7696200" cy="4050245"/>
          </a:xfrm>
        </p:spPr>
        <p:txBody>
          <a:bodyPr vert="horz" lIns="91416" tIns="45708" rIns="91416" bIns="45708" rtlCol="0" anchor="t">
            <a:noAutofit/>
          </a:bodyPr>
          <a:lstStyle/>
          <a:p>
            <a:r>
              <a:rPr lang="en-US" dirty="0">
                <a:solidFill>
                  <a:schemeClr val="tx1">
                    <a:alpha val="80000"/>
                  </a:schemeClr>
                </a:solidFill>
              </a:rPr>
              <a:t>Team members interested in entering paper and pencil data into Excel did so with no extra resources. </a:t>
            </a:r>
            <a:endParaRPr lang="en-US" dirty="0">
              <a:solidFill>
                <a:schemeClr val="tx1">
                  <a:alpha val="80000"/>
                </a:schemeClr>
              </a:solidFill>
              <a:cs typeface="Calibri"/>
            </a:endParaRPr>
          </a:p>
          <a:p>
            <a:pPr lvl="1"/>
            <a:r>
              <a:rPr lang="en-US" sz="2400" dirty="0">
                <a:solidFill>
                  <a:schemeClr val="tx1">
                    <a:alpha val="80000"/>
                  </a:schemeClr>
                </a:solidFill>
              </a:rPr>
              <a:t>Operational data clarified women's needs: trauma care and women's pathway through prison (intervention points). </a:t>
            </a:r>
            <a:endParaRPr lang="en-US" sz="2400" dirty="0">
              <a:solidFill>
                <a:schemeClr val="tx1">
                  <a:alpha val="80000"/>
                </a:schemeClr>
              </a:solidFill>
              <a:cs typeface="Calibri" panose="020F0502020204030204"/>
            </a:endParaRPr>
          </a:p>
          <a:p>
            <a:pPr lvl="1"/>
            <a:r>
              <a:rPr lang="en-US" sz="2400" dirty="0">
                <a:solidFill>
                  <a:schemeClr val="tx1">
                    <a:alpha val="80000"/>
                  </a:schemeClr>
                </a:solidFill>
              </a:rPr>
              <a:t>Presented operational data to HQ's leading to provision of resources.</a:t>
            </a:r>
            <a:endParaRPr lang="en-US" sz="2400" dirty="0">
              <a:solidFill>
                <a:schemeClr val="tx1">
                  <a:alpha val="80000"/>
                </a:schemeClr>
              </a:solidFill>
              <a:cs typeface="Calibri" panose="020F0502020204030204"/>
            </a:endParaRPr>
          </a:p>
          <a:p>
            <a:pPr lvl="1"/>
            <a:r>
              <a:rPr lang="en-US" sz="2400" dirty="0">
                <a:solidFill>
                  <a:schemeClr val="tx1">
                    <a:alpha val="80000"/>
                  </a:schemeClr>
                </a:solidFill>
              </a:rPr>
              <a:t>Built relationships with Research, Data, and Analytics (RDA) staff. Began to find ways to use Microsoft forms, SharePoint, &amp; Power BI to track outcomes.</a:t>
            </a:r>
            <a:endParaRPr lang="en-US" sz="2400" dirty="0">
              <a:solidFill>
                <a:schemeClr val="tx1">
                  <a:alpha val="80000"/>
                </a:schemeClr>
              </a:solidFill>
              <a:cs typeface="Calibri"/>
            </a:endParaRPr>
          </a:p>
        </p:txBody>
      </p:sp>
      <p:pic>
        <p:nvPicPr>
          <p:cNvPr id="6" name="Picture 5">
            <a:extLst>
              <a:ext uri="{FF2B5EF4-FFF2-40B4-BE49-F238E27FC236}">
                <a16:creationId xmlns:a16="http://schemas.microsoft.com/office/drawing/2014/main" id="{30B355FB-C46D-ACD2-30AD-7E8E406E94C5}"/>
              </a:ext>
              <a:ext uri="{C183D7F6-B498-43B3-948B-1728B52AA6E4}">
                <adec:decorative xmlns:adec="http://schemas.microsoft.com/office/drawing/2017/decorative" val="1"/>
              </a:ext>
            </a:extLst>
          </p:cNvPr>
          <p:cNvPicPr>
            <a:picLocks noChangeAspect="1"/>
          </p:cNvPicPr>
          <p:nvPr/>
        </p:nvPicPr>
        <p:blipFill rotWithShape="1">
          <a:blip r:embed="rId3"/>
          <a:srcRect l="1422" r="34362" b="2"/>
          <a:stretch/>
        </p:blipFill>
        <p:spPr>
          <a:xfrm>
            <a:off x="8609012" y="2057400"/>
            <a:ext cx="2962694" cy="3099327"/>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extLst>
      <p:ext uri="{BB962C8B-B14F-4D97-AF65-F5344CB8AC3E}">
        <p14:creationId xmlns:p14="http://schemas.microsoft.com/office/powerpoint/2010/main" val="909371243"/>
      </p:ext>
    </p:extLst>
  </p:cSld>
  <p:clrMapOvr>
    <a:masterClrMapping/>
  </p:clrMapOvr>
  <mc:AlternateContent xmlns:mc="http://schemas.openxmlformats.org/markup-compatibility/2006" xmlns:p14="http://schemas.microsoft.com/office/powerpoint/2010/main">
    <mc:Choice Requires="p14">
      <p:transition spd="slow" p14:dur="2000" advTm="61217"/>
    </mc:Choice>
    <mc:Fallback xmlns="">
      <p:transition spd="slow" advTm="61217"/>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A0CBEF-FF1A-2551-0618-F6E56146383D}"/>
              </a:ext>
            </a:extLst>
          </p:cNvPr>
          <p:cNvSpPr>
            <a:spLocks noGrp="1"/>
          </p:cNvSpPr>
          <p:nvPr>
            <p:ph type="title"/>
          </p:nvPr>
        </p:nvSpPr>
        <p:spPr>
          <a:xfrm>
            <a:off x="1522413" y="381000"/>
            <a:ext cx="9296399" cy="1371600"/>
          </a:xfrm>
        </p:spPr>
        <p:txBody>
          <a:bodyPr anchor="b">
            <a:normAutofit/>
          </a:bodyPr>
          <a:lstStyle/>
          <a:p>
            <a:r>
              <a:rPr lang="en-US" dirty="0"/>
              <a:t>Next steps:</a:t>
            </a:r>
            <a:br>
              <a:rPr lang="en-US" dirty="0"/>
            </a:br>
            <a:r>
              <a:rPr lang="en-US" dirty="0"/>
              <a:t>Client (Customer) Feedback</a:t>
            </a:r>
          </a:p>
        </p:txBody>
      </p:sp>
      <p:sp>
        <p:nvSpPr>
          <p:cNvPr id="3" name="Content Placeholder 2">
            <a:extLst>
              <a:ext uri="{FF2B5EF4-FFF2-40B4-BE49-F238E27FC236}">
                <a16:creationId xmlns:a16="http://schemas.microsoft.com/office/drawing/2014/main" id="{D2A8C44D-EE4A-AD39-D1A0-4A070AC78C0D}"/>
              </a:ext>
            </a:extLst>
          </p:cNvPr>
          <p:cNvSpPr>
            <a:spLocks noGrp="1"/>
          </p:cNvSpPr>
          <p:nvPr>
            <p:ph sz="half" idx="1"/>
          </p:nvPr>
        </p:nvSpPr>
        <p:spPr>
          <a:xfrm>
            <a:off x="1504781" y="1905001"/>
            <a:ext cx="4419599" cy="4114800"/>
          </a:xfrm>
        </p:spPr>
        <p:txBody>
          <a:bodyPr>
            <a:normAutofit/>
          </a:bodyPr>
          <a:lstStyle/>
          <a:p>
            <a:r>
              <a:rPr lang="en-US" sz="2000" dirty="0"/>
              <a:t>We focused on feedback from clients. </a:t>
            </a:r>
          </a:p>
          <a:p>
            <a:r>
              <a:rPr lang="en-US" sz="2000" dirty="0"/>
              <a:t>Clients choose to write letters to staff and clients after treatment to tell them what they think and what they recommend</a:t>
            </a:r>
          </a:p>
          <a:p>
            <a:r>
              <a:rPr lang="en-US" sz="2000" dirty="0"/>
              <a:t>Each quarter we invite clients to give feedback on our services and our work</a:t>
            </a:r>
          </a:p>
          <a:p>
            <a:r>
              <a:rPr lang="en-US" sz="2000" dirty="0"/>
              <a:t>We ensure we invite clients that both support and criticize our work</a:t>
            </a:r>
          </a:p>
          <a:p>
            <a:r>
              <a:rPr lang="en-US" sz="2000" dirty="0"/>
              <a:t>We listen, take notes, and integrate feedback into our care</a:t>
            </a:r>
          </a:p>
          <a:p>
            <a:pPr marL="0" indent="0">
              <a:buNone/>
            </a:pPr>
            <a:endParaRPr lang="en-US" sz="2000" dirty="0"/>
          </a:p>
        </p:txBody>
      </p:sp>
      <p:pic>
        <p:nvPicPr>
          <p:cNvPr id="5" name="Picture 4" descr="Picture of hand written letters.">
            <a:extLst>
              <a:ext uri="{FF2B5EF4-FFF2-40B4-BE49-F238E27FC236}">
                <a16:creationId xmlns:a16="http://schemas.microsoft.com/office/drawing/2014/main" id="{377EDD95-AB1F-E097-4CDF-BFE42E114B5F}"/>
              </a:ext>
            </a:extLst>
          </p:cNvPr>
          <p:cNvPicPr>
            <a:picLocks noChangeAspect="1"/>
          </p:cNvPicPr>
          <p:nvPr/>
        </p:nvPicPr>
        <p:blipFill>
          <a:blip r:embed="rId3"/>
          <a:stretch>
            <a:fillRect/>
          </a:stretch>
        </p:blipFill>
        <p:spPr>
          <a:xfrm>
            <a:off x="7389812" y="1895140"/>
            <a:ext cx="2746628" cy="4114800"/>
          </a:xfrm>
          <a:prstGeom prst="rect">
            <a:avLst/>
          </a:prstGeom>
          <a:noFill/>
        </p:spPr>
      </p:pic>
    </p:spTree>
    <p:extLst>
      <p:ext uri="{BB962C8B-B14F-4D97-AF65-F5344CB8AC3E}">
        <p14:creationId xmlns:p14="http://schemas.microsoft.com/office/powerpoint/2010/main" val="5730228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7D544A-632F-4F3F-B313-D1D04F1023E5}"/>
              </a:ext>
            </a:extLst>
          </p:cNvPr>
          <p:cNvSpPr>
            <a:spLocks noGrp="1"/>
          </p:cNvSpPr>
          <p:nvPr>
            <p:ph type="title"/>
          </p:nvPr>
        </p:nvSpPr>
        <p:spPr>
          <a:xfrm>
            <a:off x="684212" y="302417"/>
            <a:ext cx="6628171" cy="877500"/>
          </a:xfrm>
        </p:spPr>
        <p:txBody>
          <a:bodyPr vert="horz" lIns="91416" tIns="45708" rIns="91416" bIns="45708" rtlCol="0" anchor="ctr">
            <a:normAutofit/>
          </a:bodyPr>
          <a:lstStyle/>
          <a:p>
            <a:r>
              <a:rPr lang="en-US" sz="3999" dirty="0">
                <a:solidFill>
                  <a:srgbClr val="FFFFFF"/>
                </a:solidFill>
              </a:rPr>
              <a:t>Ongoing steps: Partnerships</a:t>
            </a:r>
            <a:endParaRPr lang="en-US" sz="3999" dirty="0">
              <a:solidFill>
                <a:srgbClr val="FFFFFF"/>
              </a:solidFill>
              <a:cs typeface="Calibri Light"/>
            </a:endParaRPr>
          </a:p>
        </p:txBody>
      </p:sp>
      <p:graphicFrame>
        <p:nvGraphicFramePr>
          <p:cNvPr id="5" name="Diagram 4" descr="Graphic of steps going upwards. Each step has a type of partnership sitting underneath it. Facility Connections, Administrative, Research and Analytics, Clinical">
            <a:extLst>
              <a:ext uri="{FF2B5EF4-FFF2-40B4-BE49-F238E27FC236}">
                <a16:creationId xmlns:a16="http://schemas.microsoft.com/office/drawing/2014/main" id="{0DA9EED4-268B-CB78-1E52-C699723A11C1}"/>
              </a:ext>
            </a:extLst>
          </p:cNvPr>
          <p:cNvGraphicFramePr/>
          <p:nvPr>
            <p:extLst>
              <p:ext uri="{D42A27DB-BD31-4B8C-83A1-F6EECF244321}">
                <p14:modId xmlns:p14="http://schemas.microsoft.com/office/powerpoint/2010/main" val="1276660712"/>
              </p:ext>
            </p:extLst>
          </p:nvPr>
        </p:nvGraphicFramePr>
        <p:xfrm>
          <a:off x="58520" y="1066800"/>
          <a:ext cx="11939854" cy="505813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8" name="Picture 7">
            <a:extLst>
              <a:ext uri="{FF2B5EF4-FFF2-40B4-BE49-F238E27FC236}">
                <a16:creationId xmlns:a16="http://schemas.microsoft.com/office/drawing/2014/main" id="{B0830248-6C85-413F-3547-E659C881DB80}"/>
              </a:ex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a:off x="10630261" y="1212574"/>
            <a:ext cx="1264426" cy="70770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Picture 5">
            <a:extLst>
              <a:ext uri="{FF2B5EF4-FFF2-40B4-BE49-F238E27FC236}">
                <a16:creationId xmlns:a16="http://schemas.microsoft.com/office/drawing/2014/main" id="{C945D31F-F455-B009-77A8-A72D45DCBD9B}"/>
              </a:ext>
              <a:ext uri="{C183D7F6-B498-43B3-948B-1728B52AA6E4}">
                <adec:decorative xmlns:adec="http://schemas.microsoft.com/office/drawing/2017/decorative" val="1"/>
              </a:ext>
            </a:extLst>
          </p:cNvPr>
          <p:cNvPicPr>
            <a:picLocks noChangeAspect="1"/>
          </p:cNvPicPr>
          <p:nvPr/>
        </p:nvPicPr>
        <p:blipFill>
          <a:blip r:embed="rId9"/>
          <a:stretch>
            <a:fillRect/>
          </a:stretch>
        </p:blipFill>
        <p:spPr>
          <a:xfrm>
            <a:off x="190451" y="4495800"/>
            <a:ext cx="1481321" cy="60919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477278846"/>
      </p:ext>
    </p:extLst>
  </p:cSld>
  <p:clrMapOvr>
    <a:masterClrMapping/>
  </p:clrMapOvr>
  <mc:AlternateContent xmlns:mc="http://schemas.openxmlformats.org/markup-compatibility/2006" xmlns:p14="http://schemas.microsoft.com/office/powerpoint/2010/main">
    <mc:Choice Requires="p14">
      <p:transition spd="slow" p14:dur="2000" advTm="53649"/>
    </mc:Choice>
    <mc:Fallback xmlns="">
      <p:transition spd="slow" advTm="53649"/>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D26780-B9AD-2135-91EE-6ACD5C9836DE}"/>
              </a:ext>
            </a:extLst>
          </p:cNvPr>
          <p:cNvSpPr>
            <a:spLocks noGrp="1"/>
          </p:cNvSpPr>
          <p:nvPr>
            <p:ph type="title"/>
          </p:nvPr>
        </p:nvSpPr>
        <p:spPr>
          <a:xfrm>
            <a:off x="1055604" y="1905000"/>
            <a:ext cx="3596607" cy="2667000"/>
          </a:xfrm>
        </p:spPr>
        <p:txBody>
          <a:bodyPr anchor="b">
            <a:normAutofit/>
          </a:bodyPr>
          <a:lstStyle/>
          <a:p>
            <a:r>
              <a:rPr lang="en-US" dirty="0"/>
              <a:t>Partnership in real time</a:t>
            </a:r>
          </a:p>
        </p:txBody>
      </p:sp>
      <p:sp>
        <p:nvSpPr>
          <p:cNvPr id="14" name="Text Placeholder 2">
            <a:extLst>
              <a:ext uri="{FF2B5EF4-FFF2-40B4-BE49-F238E27FC236}">
                <a16:creationId xmlns:a16="http://schemas.microsoft.com/office/drawing/2014/main" id="{C999F767-537F-2708-ACF8-467CA794D8B8}"/>
              </a:ext>
            </a:extLst>
          </p:cNvPr>
          <p:cNvSpPr>
            <a:spLocks noGrp="1"/>
          </p:cNvSpPr>
          <p:nvPr>
            <p:ph type="body" sz="half" idx="2"/>
          </p:nvPr>
        </p:nvSpPr>
        <p:spPr>
          <a:xfrm>
            <a:off x="1065213" y="4648200"/>
            <a:ext cx="3581399" cy="1371600"/>
          </a:xfrm>
        </p:spPr>
        <p:txBody>
          <a:bodyPr/>
          <a:lstStyle/>
          <a:p>
            <a:r>
              <a:rPr lang="en-US" dirty="0"/>
              <a:t>Connections, conversations, refinement, growth, learning, revisions, wrong turns, uphill (both ways)</a:t>
            </a:r>
          </a:p>
        </p:txBody>
      </p:sp>
      <p:pic>
        <p:nvPicPr>
          <p:cNvPr id="7" name="Content Placeholder 6" descr="Hand drawn picture of arrows going all over with names. Shows connections between people. ">
            <a:extLst>
              <a:ext uri="{FF2B5EF4-FFF2-40B4-BE49-F238E27FC236}">
                <a16:creationId xmlns:a16="http://schemas.microsoft.com/office/drawing/2014/main" id="{95643491-E25F-E00F-7951-C6E8978F56CC}"/>
              </a:ext>
            </a:extLst>
          </p:cNvPr>
          <p:cNvPicPr>
            <a:picLocks noGrp="1" noChangeAspect="1"/>
          </p:cNvPicPr>
          <p:nvPr>
            <p:ph type="pic" idx="1"/>
          </p:nvPr>
        </p:nvPicPr>
        <p:blipFill>
          <a:blip r:embed="rId3"/>
          <a:srcRect l="2500" r="11698" b="-2"/>
          <a:stretch>
            <a:fillRect/>
          </a:stretch>
        </p:blipFill>
        <p:spPr>
          <a:xfrm>
            <a:off x="4951414" y="685800"/>
            <a:ext cx="6400799" cy="5334000"/>
          </a:xfrm>
          <a:prstGeom prst="rect">
            <a:avLst/>
          </a:prstGeom>
          <a:noFill/>
        </p:spPr>
      </p:pic>
    </p:spTree>
    <p:extLst>
      <p:ext uri="{BB962C8B-B14F-4D97-AF65-F5344CB8AC3E}">
        <p14:creationId xmlns:p14="http://schemas.microsoft.com/office/powerpoint/2010/main" val="20417725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F3BBBB-C014-F358-6850-0C700134DE50}"/>
              </a:ext>
            </a:extLst>
          </p:cNvPr>
          <p:cNvSpPr>
            <a:spLocks noGrp="1"/>
          </p:cNvSpPr>
          <p:nvPr>
            <p:ph type="title"/>
          </p:nvPr>
        </p:nvSpPr>
        <p:spPr>
          <a:xfrm>
            <a:off x="1055604" y="1905000"/>
            <a:ext cx="3596607" cy="2667000"/>
          </a:xfrm>
        </p:spPr>
        <p:txBody>
          <a:bodyPr anchor="b">
            <a:normAutofit/>
          </a:bodyPr>
          <a:lstStyle/>
          <a:p>
            <a:r>
              <a:rPr lang="en-US" dirty="0"/>
              <a:t>Putting it All Together:</a:t>
            </a:r>
            <a:br>
              <a:rPr lang="en-US" dirty="0"/>
            </a:br>
            <a:r>
              <a:rPr lang="en-US" dirty="0"/>
              <a:t>Integration and Connection</a:t>
            </a:r>
          </a:p>
        </p:txBody>
      </p:sp>
      <p:sp>
        <p:nvSpPr>
          <p:cNvPr id="8" name="Oval 7">
            <a:extLst>
              <a:ext uri="{FF2B5EF4-FFF2-40B4-BE49-F238E27FC236}">
                <a16:creationId xmlns:a16="http://schemas.microsoft.com/office/drawing/2014/main" id="{6855E688-AC98-B577-4714-ABDC21B7C48D}"/>
              </a:ext>
            </a:extLst>
          </p:cNvPr>
          <p:cNvSpPr/>
          <p:nvPr/>
        </p:nvSpPr>
        <p:spPr>
          <a:xfrm>
            <a:off x="4418012" y="1295400"/>
            <a:ext cx="1981200" cy="1905000"/>
          </a:xfrm>
          <a:prstGeom prst="ellipse">
            <a:avLst/>
          </a:prstGeom>
          <a:solidFill>
            <a:schemeClr val="bg2">
              <a:lumMod val="50000"/>
              <a:lumOff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Operational Data</a:t>
            </a:r>
          </a:p>
        </p:txBody>
      </p:sp>
      <p:sp>
        <p:nvSpPr>
          <p:cNvPr id="3" name="Oval 2">
            <a:extLst>
              <a:ext uri="{FF2B5EF4-FFF2-40B4-BE49-F238E27FC236}">
                <a16:creationId xmlns:a16="http://schemas.microsoft.com/office/drawing/2014/main" id="{7A67A734-BC2D-C23E-5C9D-CF882AD2EED7}"/>
              </a:ext>
            </a:extLst>
          </p:cNvPr>
          <p:cNvSpPr/>
          <p:nvPr/>
        </p:nvSpPr>
        <p:spPr>
          <a:xfrm>
            <a:off x="6018212" y="1752600"/>
            <a:ext cx="1981200" cy="1905000"/>
          </a:xfrm>
          <a:prstGeom prst="ellipse">
            <a:avLst/>
          </a:prstGeom>
          <a:solidFill>
            <a:schemeClr val="bg2">
              <a:lumMod val="75000"/>
              <a:lumOff val="2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Research</a:t>
            </a:r>
          </a:p>
        </p:txBody>
      </p:sp>
      <p:sp>
        <p:nvSpPr>
          <p:cNvPr id="4" name="Oval 3">
            <a:extLst>
              <a:ext uri="{FF2B5EF4-FFF2-40B4-BE49-F238E27FC236}">
                <a16:creationId xmlns:a16="http://schemas.microsoft.com/office/drawing/2014/main" id="{4B04C905-3CD0-2D77-917E-809044BCB75D}"/>
              </a:ext>
            </a:extLst>
          </p:cNvPr>
          <p:cNvSpPr/>
          <p:nvPr/>
        </p:nvSpPr>
        <p:spPr>
          <a:xfrm>
            <a:off x="7085012" y="3032760"/>
            <a:ext cx="2133600" cy="2209800"/>
          </a:xfrm>
          <a:prstGeom prst="ellipse">
            <a:avLst/>
          </a:prstGeom>
          <a:solidFill>
            <a:schemeClr val="bg2">
              <a:lumMod val="50000"/>
              <a:lumOff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Client Voice and Choice</a:t>
            </a:r>
          </a:p>
        </p:txBody>
      </p:sp>
      <p:sp>
        <p:nvSpPr>
          <p:cNvPr id="5" name="Oval 4">
            <a:extLst>
              <a:ext uri="{FF2B5EF4-FFF2-40B4-BE49-F238E27FC236}">
                <a16:creationId xmlns:a16="http://schemas.microsoft.com/office/drawing/2014/main" id="{A42D948D-B931-3E42-B347-C2599DD6F57C}"/>
              </a:ext>
            </a:extLst>
          </p:cNvPr>
          <p:cNvSpPr/>
          <p:nvPr/>
        </p:nvSpPr>
        <p:spPr>
          <a:xfrm>
            <a:off x="8228012" y="1143000"/>
            <a:ext cx="2133600" cy="2133600"/>
          </a:xfrm>
          <a:prstGeom prst="ellipse">
            <a:avLst/>
          </a:prstGeom>
          <a:solidFill>
            <a:schemeClr val="bg2">
              <a:lumMod val="50000"/>
              <a:lumOff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Partnerships</a:t>
            </a:r>
          </a:p>
        </p:txBody>
      </p:sp>
      <p:sp>
        <p:nvSpPr>
          <p:cNvPr id="6" name="Oval 5">
            <a:extLst>
              <a:ext uri="{FF2B5EF4-FFF2-40B4-BE49-F238E27FC236}">
                <a16:creationId xmlns:a16="http://schemas.microsoft.com/office/drawing/2014/main" id="{3380FB5D-1475-C992-79B7-4C176E5C6122}"/>
              </a:ext>
            </a:extLst>
          </p:cNvPr>
          <p:cNvSpPr/>
          <p:nvPr/>
        </p:nvSpPr>
        <p:spPr>
          <a:xfrm>
            <a:off x="9447212" y="3810000"/>
            <a:ext cx="2057400" cy="2133600"/>
          </a:xfrm>
          <a:prstGeom prst="ellipse">
            <a:avLst/>
          </a:prstGeom>
          <a:solidFill>
            <a:schemeClr val="bg2">
              <a:lumMod val="75000"/>
              <a:lumOff val="2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Evidence Based Practices</a:t>
            </a:r>
          </a:p>
        </p:txBody>
      </p:sp>
    </p:spTree>
    <p:extLst>
      <p:ext uri="{BB962C8B-B14F-4D97-AF65-F5344CB8AC3E}">
        <p14:creationId xmlns:p14="http://schemas.microsoft.com/office/powerpoint/2010/main" val="17959232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showMasterSp="0">
  <p:cSld>
    <p:bg>
      <p:bgPr>
        <a:solidFill>
          <a:srgbClr val="1A1A1A"/>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7567EDBE-6F7B-1E20-3965-74D21DB1B248}"/>
              </a:ext>
              <a:ext uri="{C183D7F6-B498-43B3-948B-1728B52AA6E4}">
                <adec:decorative xmlns:adec="http://schemas.microsoft.com/office/drawing/2017/decorative" val="1"/>
              </a:ext>
            </a:extLst>
          </p:cNvPr>
          <p:cNvSpPr/>
          <p:nvPr>
            <p:custDataLst>
              <p:tags r:id="rId2"/>
            </p:custDataLst>
          </p:nvPr>
        </p:nvSpPr>
        <p:spPr>
          <a:xfrm>
            <a:off x="444577" y="1743012"/>
            <a:ext cx="2371079" cy="2371079"/>
          </a:xfrm>
          <a:prstGeom prst="rect">
            <a:avLst/>
          </a:prstGeom>
          <a:blipFill>
            <a:blip>
              <a:extLst>
                <a:ext uri="{96DAC541-7B7A-43D3-8B79-37D633B846F1}">
                  <asvg:svgBlip xmlns:asvg="http://schemas.microsoft.com/office/drawing/2016/SVG/main" r:embed="rId7"/>
                </a:ext>
              </a:extLst>
            </a:blip>
            <a:stretch>
              <a:fillRect/>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Title 16" descr="How is the pace of this presentation so far?">
            <a:extLst>
              <a:ext uri="{FF2B5EF4-FFF2-40B4-BE49-F238E27FC236}">
                <a16:creationId xmlns:a16="http://schemas.microsoft.com/office/drawing/2014/main" id="{6C2AC629-066A-463B-3CDF-281DFFF5B91D}"/>
              </a:ext>
            </a:extLst>
          </p:cNvPr>
          <p:cNvSpPr>
            <a:spLocks noGrp="1"/>
          </p:cNvSpPr>
          <p:nvPr>
            <p:ph type="title" idx="4294967295"/>
            <p:custDataLst>
              <p:tags r:id="rId3"/>
            </p:custDataLst>
          </p:nvPr>
        </p:nvSpPr>
        <p:spPr>
          <a:xfrm>
            <a:off x="3112040" y="1000897"/>
            <a:ext cx="8484015" cy="3855308"/>
          </a:xfrm>
          <a:prstGeom prst="rect">
            <a:avLst/>
          </a:prstGeom>
          <a:noFill/>
          <a:ln w="1270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FFFF"/>
                </a:solidFill>
                <a:effectLst/>
                <a:uLnTx/>
                <a:uFillTx/>
                <a:latin typeface="+mn-lt"/>
                <a:ea typeface="+mn-ea"/>
                <a:cs typeface="+mn-cs"/>
              </a:rPr>
              <a:t>How is the pace of this presentation so far?</a:t>
            </a:r>
          </a:p>
        </p:txBody>
      </p:sp>
      <p:sp>
        <p:nvSpPr>
          <p:cNvPr id="18" name="Rectangle 17" descr="The Slido app must be installed on every computer you’re presenting from">
            <a:extLst>
              <a:ext uri="{FF2B5EF4-FFF2-40B4-BE49-F238E27FC236}">
                <a16:creationId xmlns:a16="http://schemas.microsoft.com/office/drawing/2014/main" id="{7386F68A-D96F-0DD0-5EC3-11A013A9537C}"/>
              </a:ext>
            </a:extLst>
          </p:cNvPr>
          <p:cNvSpPr/>
          <p:nvPr>
            <p:custDataLst>
              <p:tags r:id="rId4"/>
            </p:custDataLst>
          </p:nvPr>
        </p:nvSpPr>
        <p:spPr>
          <a:xfrm>
            <a:off x="0" y="5820032"/>
            <a:ext cx="12188824" cy="1037968"/>
          </a:xfrm>
          <a:prstGeom prst="rect">
            <a:avLst/>
          </a:prstGeom>
          <a:solidFill>
            <a:srgbClr val="198038"/>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740962" tIns="259337" rIns="1852405" bIns="203765" rtlCol="0" anchor="ctr">
            <a:normAutofit fontScale="92500"/>
          </a:bodyPr>
          <a:lstStyle/>
          <a:p>
            <a:r>
              <a:rPr lang="en-US" sz="2600" dirty="0">
                <a:solidFill>
                  <a:srgbClr val="FFFFFF"/>
                </a:solidFill>
              </a:rPr>
              <a:t>The </a:t>
            </a:r>
            <a:r>
              <a:rPr lang="en-US" sz="2600" dirty="0">
                <a:solidFill>
                  <a:srgbClr val="FFFFFF"/>
                </a:solidFill>
                <a:hlinkClick r:id="rId8">
                  <a:extLst>
                    <a:ext uri="{A12FA001-AC4F-418D-AE19-62706E023703}">
                      <ahyp:hlinkClr xmlns:ahyp="http://schemas.microsoft.com/office/drawing/2018/hyperlinkcolor" val="tx"/>
                    </a:ext>
                  </a:extLst>
                </a:hlinkClick>
              </a:rPr>
              <a:t>Slido app</a:t>
            </a:r>
            <a:r>
              <a:rPr lang="en-US" sz="2600" dirty="0">
                <a:solidFill>
                  <a:srgbClr val="FFFFFF"/>
                </a:solidFill>
              </a:rPr>
              <a:t> must be installed on every computer you’re presenting from</a:t>
            </a:r>
          </a:p>
        </p:txBody>
      </p:sp>
      <p:pic>
        <p:nvPicPr>
          <p:cNvPr id="20" name="Graphic 19">
            <a:extLst>
              <a:ext uri="{FF2B5EF4-FFF2-40B4-BE49-F238E27FC236}">
                <a16:creationId xmlns:a16="http://schemas.microsoft.com/office/drawing/2014/main" id="{C64FF708-3568-F3C7-0E8A-BA4C38CBDEE0}"/>
              </a:ext>
              <a:ext uri="{C183D7F6-B498-43B3-948B-1728B52AA6E4}">
                <adec:decorative xmlns:adec="http://schemas.microsoft.com/office/drawing/2017/decorative" val="1"/>
              </a:ext>
            </a:extLst>
          </p:cNvPr>
          <p:cNvPicPr>
            <a:picLocks/>
          </p:cNvPicPr>
          <p:nvPr/>
        </p:nvPicPr>
        <p:blipFill>
          <a:blip>
            <a:extLst>
              <a:ext uri="{96DAC541-7B7A-43D3-8B79-37D633B846F1}">
                <asvg:svgBlip xmlns:asvg="http://schemas.microsoft.com/office/drawing/2016/SVG/main" r:embed="rId9"/>
              </a:ext>
            </a:extLst>
          </a:blip>
          <a:stretch>
            <a:fillRect/>
          </a:stretch>
        </p:blipFill>
        <p:spPr>
          <a:xfrm>
            <a:off x="296385" y="6190824"/>
            <a:ext cx="296385" cy="296385"/>
          </a:xfrm>
          <a:prstGeom prst="rect">
            <a:avLst/>
          </a:prstGeom>
        </p:spPr>
      </p:pic>
      <p:sp>
        <p:nvSpPr>
          <p:cNvPr id="21" name="Trapezoid 20" descr="Do not edit&#10;How to change the design">
            <a:extLst>
              <a:ext uri="{FF2B5EF4-FFF2-40B4-BE49-F238E27FC236}">
                <a16:creationId xmlns:a16="http://schemas.microsoft.com/office/drawing/2014/main" id="{A1DC90B7-8306-5083-A496-3B0CB6A26E31}"/>
              </a:ext>
            </a:extLst>
          </p:cNvPr>
          <p:cNvSpPr/>
          <p:nvPr>
            <p:custDataLst>
              <p:tags r:id="rId5"/>
            </p:custDataLst>
          </p:nvPr>
        </p:nvSpPr>
        <p:spPr>
          <a:xfrm rot="2700000">
            <a:off x="9617865" y="514790"/>
            <a:ext cx="3334329" cy="778010"/>
          </a:xfrm>
          <a:prstGeom prst="trapezoid">
            <a:avLst>
              <a:gd name="adj" fmla="val 100000"/>
            </a:avLst>
          </a:prstGeom>
          <a:solidFill>
            <a:srgbClr val="0A3316"/>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tIns="0" bIns="0" rtlCol="0" anchor="t">
            <a:normAutofit fontScale="70000" lnSpcReduction="20000"/>
          </a:bodyPr>
          <a:lstStyle/>
          <a:p>
            <a:pPr algn="ctr"/>
            <a:r>
              <a:rPr lang="en-US" sz="2600" b="1" dirty="0">
                <a:solidFill>
                  <a:srgbClr val="42A65F"/>
                </a:solidFill>
              </a:rPr>
              <a:t>Do not edit
</a:t>
            </a:r>
            <a:r>
              <a:rPr lang="en-US" sz="2200" dirty="0">
                <a:solidFill>
                  <a:srgbClr val="42A65F"/>
                </a:solidFill>
                <a:hlinkClick r:id="rId10">
                  <a:extLst>
                    <a:ext uri="{A12FA001-AC4F-418D-AE19-62706E023703}">
                      <ahyp:hlinkClr xmlns:ahyp="http://schemas.microsoft.com/office/drawing/2018/hyperlinkcolor" val="tx"/>
                    </a:ext>
                  </a:extLst>
                </a:hlinkClick>
              </a:rPr>
              <a:t>How to change the design</a:t>
            </a:r>
            <a:endParaRPr lang="en-US" sz="2200" dirty="0">
              <a:solidFill>
                <a:srgbClr val="42A65F"/>
              </a:solidFill>
            </a:endParaRPr>
          </a:p>
        </p:txBody>
      </p:sp>
      <p:pic>
        <p:nvPicPr>
          <p:cNvPr id="23" name="Graphic 22">
            <a:extLst>
              <a:ext uri="{FF2B5EF4-FFF2-40B4-BE49-F238E27FC236}">
                <a16:creationId xmlns:a16="http://schemas.microsoft.com/office/drawing/2014/main" id="{B51D4360-0649-8926-AAFB-A2DE7C21E572}"/>
              </a:ext>
              <a:ext uri="{C183D7F6-B498-43B3-948B-1728B52AA6E4}">
                <adec:decorative xmlns:adec="http://schemas.microsoft.com/office/drawing/2017/decorative" val="1"/>
              </a:ext>
            </a:extLst>
          </p:cNvPr>
          <p:cNvPicPr>
            <a:picLocks/>
          </p:cNvPicPr>
          <p:nvPr/>
        </p:nvPicPr>
        <p:blipFill>
          <a:blip>
            <a:extLst>
              <a:ext uri="{96DAC541-7B7A-43D3-8B79-37D633B846F1}">
                <asvg:svgBlip xmlns:asvg="http://schemas.microsoft.com/office/drawing/2016/SVG/main" r:embed="rId11"/>
              </a:ext>
            </a:extLst>
          </a:blip>
          <a:stretch>
            <a:fillRect/>
          </a:stretch>
        </p:blipFill>
        <p:spPr>
          <a:xfrm>
            <a:off x="10743949" y="6153776"/>
            <a:ext cx="1111443" cy="370481"/>
          </a:xfrm>
          <a:prstGeom prst="rect">
            <a:avLst/>
          </a:prstGeom>
        </p:spPr>
      </p:pic>
    </p:spTree>
    <p:custDataLst>
      <p:tags r:id="rId1"/>
    </p:custDataLst>
    <p:extLst>
      <p:ext uri="{BB962C8B-B14F-4D97-AF65-F5344CB8AC3E}">
        <p14:creationId xmlns:p14="http://schemas.microsoft.com/office/powerpoint/2010/main" val="17601513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9D291F-0532-9583-35FF-4860273347F7}"/>
              </a:ext>
            </a:extLst>
          </p:cNvPr>
          <p:cNvSpPr>
            <a:spLocks noGrp="1"/>
          </p:cNvSpPr>
          <p:nvPr>
            <p:ph type="ctrTitle"/>
          </p:nvPr>
        </p:nvSpPr>
        <p:spPr>
          <a:xfrm>
            <a:off x="1065214" y="1828800"/>
            <a:ext cx="8229600" cy="2895600"/>
          </a:xfrm>
        </p:spPr>
        <p:txBody>
          <a:bodyPr anchor="b">
            <a:normAutofit/>
          </a:bodyPr>
          <a:lstStyle/>
          <a:p>
            <a:r>
              <a:rPr lang="en-US" dirty="0"/>
              <a:t>Quality Indicators</a:t>
            </a:r>
          </a:p>
        </p:txBody>
      </p:sp>
      <p:sp>
        <p:nvSpPr>
          <p:cNvPr id="3" name="Content Placeholder 2">
            <a:extLst>
              <a:ext uri="{FF2B5EF4-FFF2-40B4-BE49-F238E27FC236}">
                <a16:creationId xmlns:a16="http://schemas.microsoft.com/office/drawing/2014/main" id="{5D17F0C9-1DD8-69CE-6401-534B250A4DDB}"/>
              </a:ext>
            </a:extLst>
          </p:cNvPr>
          <p:cNvSpPr>
            <a:spLocks noGrp="1"/>
          </p:cNvSpPr>
          <p:nvPr>
            <p:ph type="subTitle" idx="1"/>
          </p:nvPr>
        </p:nvSpPr>
        <p:spPr>
          <a:xfrm>
            <a:off x="1065213" y="4800600"/>
            <a:ext cx="8229600" cy="1219200"/>
          </a:xfrm>
        </p:spPr>
        <p:txBody>
          <a:bodyPr>
            <a:normAutofit/>
          </a:bodyPr>
          <a:lstStyle/>
          <a:p>
            <a:pPr lvl="1" algn="l"/>
            <a:r>
              <a:rPr lang="en-US" i="1" dirty="0">
                <a:solidFill>
                  <a:schemeClr val="accent1"/>
                </a:solidFill>
              </a:rPr>
              <a:t>Trauma treatment client improvement</a:t>
            </a:r>
            <a:endParaRPr lang="en-US" dirty="0">
              <a:solidFill>
                <a:schemeClr val="accent1"/>
              </a:solidFill>
            </a:endParaRPr>
          </a:p>
          <a:p>
            <a:pPr lvl="1" algn="l"/>
            <a:r>
              <a:rPr lang="en-US" i="1" dirty="0">
                <a:solidFill>
                  <a:schemeClr val="accent1"/>
                </a:solidFill>
              </a:rPr>
              <a:t>Facility safety</a:t>
            </a:r>
            <a:endParaRPr lang="en-US" dirty="0"/>
          </a:p>
        </p:txBody>
      </p:sp>
    </p:spTree>
    <p:extLst>
      <p:ext uri="{BB962C8B-B14F-4D97-AF65-F5344CB8AC3E}">
        <p14:creationId xmlns:p14="http://schemas.microsoft.com/office/powerpoint/2010/main" val="20131881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F499F3-E2CB-CE92-4916-D234C9B4BCC6}"/>
              </a:ext>
            </a:extLst>
          </p:cNvPr>
          <p:cNvSpPr>
            <a:spLocks noGrp="1"/>
          </p:cNvSpPr>
          <p:nvPr>
            <p:ph type="title"/>
          </p:nvPr>
        </p:nvSpPr>
        <p:spPr>
          <a:xfrm>
            <a:off x="741670" y="381000"/>
            <a:ext cx="5715001" cy="1615782"/>
          </a:xfrm>
        </p:spPr>
        <p:txBody>
          <a:bodyPr vert="horz" lIns="91416" tIns="45708" rIns="91416" bIns="45708" rtlCol="0" anchor="b">
            <a:normAutofit/>
          </a:bodyPr>
          <a:lstStyle/>
          <a:p>
            <a:r>
              <a:rPr lang="en-US" sz="3999" dirty="0"/>
              <a:t>Trauma Treatment Client Improvement </a:t>
            </a:r>
          </a:p>
        </p:txBody>
      </p:sp>
      <p:graphicFrame>
        <p:nvGraphicFramePr>
          <p:cNvPr id="27" name="Content Placeholder 3" descr="Picture of the PTSD Checklist 5 measure used in trauma treatment. Includes 20 items with rating scores of 0-4.">
            <a:extLst>
              <a:ext uri="{FF2B5EF4-FFF2-40B4-BE49-F238E27FC236}">
                <a16:creationId xmlns:a16="http://schemas.microsoft.com/office/drawing/2014/main" id="{323605BD-BE80-DC8E-DEAC-70AFCC25741D}"/>
              </a:ext>
            </a:extLst>
          </p:cNvPr>
          <p:cNvGraphicFramePr>
            <a:graphicFrameLocks noGrp="1"/>
          </p:cNvGraphicFramePr>
          <p:nvPr>
            <p:ph sz="half" idx="2"/>
            <p:extLst>
              <p:ext uri="{D42A27DB-BD31-4B8C-83A1-F6EECF244321}">
                <p14:modId xmlns:p14="http://schemas.microsoft.com/office/powerpoint/2010/main" val="954017402"/>
              </p:ext>
            </p:extLst>
          </p:nvPr>
        </p:nvGraphicFramePr>
        <p:xfrm>
          <a:off x="763311" y="2286000"/>
          <a:ext cx="5591445" cy="386709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Content Placeholder 4" descr="2013 Form VA PTSD Checklist for DSM-5 (PCL-5) Past Week Version Fill Online, Printable, Fillable ...">
            <a:extLst>
              <a:ext uri="{FF2B5EF4-FFF2-40B4-BE49-F238E27FC236}">
                <a16:creationId xmlns:a16="http://schemas.microsoft.com/office/drawing/2014/main" id="{D8791C50-A8E9-517D-E33E-74D18A28875E}"/>
              </a:ext>
            </a:extLst>
          </p:cNvPr>
          <p:cNvPicPr>
            <a:picLocks noGrp="1" noChangeAspect="1"/>
          </p:cNvPicPr>
          <p:nvPr>
            <p:ph sz="half" idx="1"/>
          </p:nvPr>
        </p:nvPicPr>
        <p:blipFill rotWithShape="1">
          <a:blip r:embed="rId8"/>
          <a:srcRect l="1949" r="2691"/>
          <a:stretch/>
        </p:blipFill>
        <p:spPr>
          <a:xfrm>
            <a:off x="7135367" y="557461"/>
            <a:ext cx="4290147" cy="597859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738269162"/>
      </p:ext>
    </p:extLst>
  </p:cSld>
  <p:clrMapOvr>
    <a:masterClrMapping/>
  </p:clrMapOvr>
  <mc:AlternateContent xmlns:mc="http://schemas.openxmlformats.org/markup-compatibility/2006" xmlns:p14="http://schemas.microsoft.com/office/powerpoint/2010/main">
    <mc:Choice Requires="p14">
      <p:transition spd="slow" p14:dur="2000" advTm="47508"/>
    </mc:Choice>
    <mc:Fallback xmlns="">
      <p:transition spd="slow" advTm="47508"/>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152AE6-5F35-77EB-6149-716038421C8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48CAB1B-5426-3DF6-711D-CB023B44188D}"/>
              </a:ext>
            </a:extLst>
          </p:cNvPr>
          <p:cNvSpPr>
            <a:spLocks noGrp="1"/>
          </p:cNvSpPr>
          <p:nvPr>
            <p:ph type="title"/>
          </p:nvPr>
        </p:nvSpPr>
        <p:spPr>
          <a:xfrm>
            <a:off x="741670" y="381000"/>
            <a:ext cx="5715001" cy="1066800"/>
          </a:xfrm>
        </p:spPr>
        <p:txBody>
          <a:bodyPr vert="horz" lIns="91416" tIns="45708" rIns="91416" bIns="45708" rtlCol="0" anchor="b">
            <a:normAutofit/>
          </a:bodyPr>
          <a:lstStyle/>
          <a:p>
            <a:r>
              <a:rPr lang="en-US" sz="3999" dirty="0"/>
              <a:t>Facility Safety</a:t>
            </a:r>
          </a:p>
        </p:txBody>
      </p:sp>
      <p:graphicFrame>
        <p:nvGraphicFramePr>
          <p:cNvPr id="27" name="Content Placeholder 3" descr="Picture of a sharepoint entry screen that includes the date of service and PCL-5 score of the patient.">
            <a:extLst>
              <a:ext uri="{FF2B5EF4-FFF2-40B4-BE49-F238E27FC236}">
                <a16:creationId xmlns:a16="http://schemas.microsoft.com/office/drawing/2014/main" id="{4C5A8B81-3033-C866-B741-CD4090431E48}"/>
              </a:ext>
            </a:extLst>
          </p:cNvPr>
          <p:cNvGraphicFramePr>
            <a:graphicFrameLocks noGrp="1"/>
          </p:cNvGraphicFramePr>
          <p:nvPr>
            <p:ph sz="half" idx="2"/>
            <p:extLst>
              <p:ext uri="{D42A27DB-BD31-4B8C-83A1-F6EECF244321}">
                <p14:modId xmlns:p14="http://schemas.microsoft.com/office/powerpoint/2010/main" val="2018744159"/>
              </p:ext>
            </p:extLst>
          </p:nvPr>
        </p:nvGraphicFramePr>
        <p:xfrm>
          <a:off x="763311" y="1752600"/>
          <a:ext cx="5591445" cy="440049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3" descr="Picture of a drop down menu that shows the types of therapy status options (completed, dropped out, etc.). ">
            <a:extLst>
              <a:ext uri="{FF2B5EF4-FFF2-40B4-BE49-F238E27FC236}">
                <a16:creationId xmlns:a16="http://schemas.microsoft.com/office/drawing/2014/main" id="{5CD81514-6429-1F3A-8866-B3E44FBBB564}"/>
              </a:ext>
            </a:extLst>
          </p:cNvPr>
          <p:cNvPicPr>
            <a:picLocks noChangeAspect="1"/>
          </p:cNvPicPr>
          <p:nvPr/>
        </p:nvPicPr>
        <p:blipFill>
          <a:blip r:embed="rId8"/>
          <a:stretch>
            <a:fillRect/>
          </a:stretch>
        </p:blipFill>
        <p:spPr>
          <a:xfrm>
            <a:off x="7085012" y="2057400"/>
            <a:ext cx="4424956" cy="2991171"/>
          </a:xfrm>
          <a:prstGeom prst="rect">
            <a:avLst/>
          </a:prstGeom>
        </p:spPr>
      </p:pic>
    </p:spTree>
    <p:extLst>
      <p:ext uri="{BB962C8B-B14F-4D97-AF65-F5344CB8AC3E}">
        <p14:creationId xmlns:p14="http://schemas.microsoft.com/office/powerpoint/2010/main" val="199471016"/>
      </p:ext>
    </p:extLst>
  </p:cSld>
  <p:clrMapOvr>
    <a:masterClrMapping/>
  </p:clrMapOvr>
  <mc:AlternateContent xmlns:mc="http://schemas.openxmlformats.org/markup-compatibility/2006" xmlns:p14="http://schemas.microsoft.com/office/powerpoint/2010/main">
    <mc:Choice Requires="p14">
      <p:transition spd="slow" p14:dur="2000" advTm="47508"/>
    </mc:Choice>
    <mc:Fallback xmlns="">
      <p:transition spd="slow" advTm="47508"/>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49E8FC-8DC4-27FB-617F-16B2BF9E2061}"/>
              </a:ext>
            </a:extLst>
          </p:cNvPr>
          <p:cNvSpPr>
            <a:spLocks noGrp="1"/>
          </p:cNvSpPr>
          <p:nvPr>
            <p:ph type="title"/>
          </p:nvPr>
        </p:nvSpPr>
        <p:spPr/>
        <p:txBody>
          <a:bodyPr/>
          <a:lstStyle/>
          <a:p>
            <a:r>
              <a:rPr lang="en-US" dirty="0"/>
              <a:t>Results</a:t>
            </a:r>
          </a:p>
        </p:txBody>
      </p:sp>
      <p:sp>
        <p:nvSpPr>
          <p:cNvPr id="3" name="Text Placeholder 2">
            <a:extLst>
              <a:ext uri="{FF2B5EF4-FFF2-40B4-BE49-F238E27FC236}">
                <a16:creationId xmlns:a16="http://schemas.microsoft.com/office/drawing/2014/main" id="{4C44D02F-9CEF-2D8F-2B17-CDAC2096586A}"/>
              </a:ext>
            </a:extLst>
          </p:cNvPr>
          <p:cNvSpPr>
            <a:spLocks noGrp="1"/>
          </p:cNvSpPr>
          <p:nvPr>
            <p:ph type="body" idx="1"/>
          </p:nvPr>
        </p:nvSpPr>
        <p:spPr/>
        <p:txBody>
          <a:bodyPr>
            <a:normAutofit lnSpcReduction="10000"/>
          </a:bodyPr>
          <a:lstStyle/>
          <a:p>
            <a:r>
              <a:rPr lang="en-US" dirty="0"/>
              <a:t>Trauma Treatment Client Improvement</a:t>
            </a:r>
          </a:p>
          <a:p>
            <a:r>
              <a:rPr lang="en-US" dirty="0"/>
              <a:t>Facility Safety</a:t>
            </a:r>
          </a:p>
        </p:txBody>
      </p:sp>
    </p:spTree>
    <p:extLst>
      <p:ext uri="{BB962C8B-B14F-4D97-AF65-F5344CB8AC3E}">
        <p14:creationId xmlns:p14="http://schemas.microsoft.com/office/powerpoint/2010/main" val="8291773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4B54CAA-F85D-5906-9133-665E4F811964}"/>
              </a:ext>
            </a:extLst>
          </p:cNvPr>
          <p:cNvSpPr txBox="1">
            <a:spLocks noGrp="1"/>
          </p:cNvSpPr>
          <p:nvPr>
            <p:ph type="title" idx="4294967295"/>
          </p:nvPr>
        </p:nvSpPr>
        <p:spPr>
          <a:xfrm>
            <a:off x="608010" y="356029"/>
            <a:ext cx="11201400" cy="58464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199" b="0" i="0" u="none" strike="noStrike" kern="1200" cap="none" spc="0" normalizeH="0" baseline="0" noProof="0" dirty="0">
                <a:ln>
                  <a:noFill/>
                </a:ln>
                <a:solidFill>
                  <a:schemeClr val="tx1"/>
                </a:solidFill>
                <a:effectLst/>
                <a:uLnTx/>
                <a:uFillTx/>
                <a:latin typeface="+mn-lt"/>
                <a:ea typeface="+mn-ea"/>
                <a:cs typeface="+mn-cs"/>
              </a:rPr>
              <a:t>Quality Indicator: Trauma Treatment Client Improvement</a:t>
            </a:r>
          </a:p>
        </p:txBody>
      </p:sp>
      <p:sp>
        <p:nvSpPr>
          <p:cNvPr id="6" name="TextBox 5">
            <a:extLst>
              <a:ext uri="{FF2B5EF4-FFF2-40B4-BE49-F238E27FC236}">
                <a16:creationId xmlns:a16="http://schemas.microsoft.com/office/drawing/2014/main" id="{289CAA94-3AF2-2FA1-9479-7210345A9089}"/>
              </a:ext>
            </a:extLst>
          </p:cNvPr>
          <p:cNvSpPr txBox="1"/>
          <p:nvPr/>
        </p:nvSpPr>
        <p:spPr>
          <a:xfrm>
            <a:off x="1968891" y="914400"/>
            <a:ext cx="8479639" cy="584775"/>
          </a:xfrm>
          <a:prstGeom prst="rect">
            <a:avLst/>
          </a:prstGeom>
          <a:noFill/>
        </p:spPr>
        <p:txBody>
          <a:bodyPr wrap="square" rtlCol="0">
            <a:spAutoFit/>
          </a:bodyPr>
          <a:lstStyle/>
          <a:p>
            <a:r>
              <a:rPr lang="en-US" sz="3200" b="1" dirty="0">
                <a:latin typeface="Bradley Hand ITC" panose="03070402050302030203" pitchFamily="66" charset="0"/>
              </a:rPr>
              <a:t>80% of women who complete treatment recover!</a:t>
            </a:r>
          </a:p>
        </p:txBody>
      </p:sp>
      <p:pic>
        <p:nvPicPr>
          <p:cNvPr id="4" name="Picture 3" descr="Picture of an overview screen from the trauma treatment quality indicator dashboard. Shows the target status for people that complete treatment, rates of drop out, and avergage number of sessions.">
            <a:extLst>
              <a:ext uri="{FF2B5EF4-FFF2-40B4-BE49-F238E27FC236}">
                <a16:creationId xmlns:a16="http://schemas.microsoft.com/office/drawing/2014/main" id="{EAD0F04B-462C-17EC-41FA-C41CC730E07F}"/>
              </a:ext>
            </a:extLst>
          </p:cNvPr>
          <p:cNvPicPr>
            <a:picLocks noChangeAspect="1"/>
          </p:cNvPicPr>
          <p:nvPr/>
        </p:nvPicPr>
        <p:blipFill>
          <a:blip r:embed="rId3"/>
          <a:stretch>
            <a:fillRect/>
          </a:stretch>
        </p:blipFill>
        <p:spPr>
          <a:xfrm>
            <a:off x="1745255" y="1671593"/>
            <a:ext cx="8698313" cy="4830378"/>
          </a:xfrm>
          <a:prstGeom prst="rect">
            <a:avLst/>
          </a:prstGeom>
        </p:spPr>
      </p:pic>
    </p:spTree>
    <p:extLst>
      <p:ext uri="{BB962C8B-B14F-4D97-AF65-F5344CB8AC3E}">
        <p14:creationId xmlns:p14="http://schemas.microsoft.com/office/powerpoint/2010/main" val="4282139161"/>
      </p:ext>
    </p:extLst>
  </p:cSld>
  <p:clrMapOvr>
    <a:masterClrMapping/>
  </p:clrMapOvr>
  <mc:AlternateContent xmlns:mc="http://schemas.openxmlformats.org/markup-compatibility/2006" xmlns:p14="http://schemas.microsoft.com/office/powerpoint/2010/main">
    <mc:Choice Requires="p14">
      <p:transition spd="slow" p14:dur="2000" advTm="69746"/>
    </mc:Choice>
    <mc:Fallback xmlns="">
      <p:transition spd="slow" advTm="69746"/>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A5D8B9-2795-6396-5F0D-3DCAB6D58D7E}"/>
              </a:ext>
            </a:extLst>
          </p:cNvPr>
          <p:cNvSpPr txBox="1">
            <a:spLocks noGrp="1"/>
          </p:cNvSpPr>
          <p:nvPr>
            <p:ph type="title"/>
          </p:nvPr>
        </p:nvSpPr>
        <p:spPr>
          <a:prstGeom prst="rect">
            <a:avLst/>
          </a:prstGeom>
          <a:noFill/>
          <a:ln>
            <a:noFill/>
            <a:prstDash/>
          </a:ln>
          <a:effectLst/>
        </p:spPr>
        <p:txBody>
          <a:bodyPr rot="0" spcFirstLastPara="0" vertOverflow="overflow" horzOverflow="overflow" vert="horz" wrap="square" lIns="91416" tIns="45708" rIns="91416" bIns="45708" numCol="1" spcCol="0" rtlCol="0" fromWordArt="0" anchor="b" anchorCtr="0" forceAA="0" compatLnSpc="1">
            <a:prstTxWarp prst="textNoShape">
              <a:avLst/>
            </a:prstTxWarp>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4000" b="1" i="0" u="none" strike="noStrike" kern="1200" cap="none" spc="0" normalizeH="0" baseline="0" noProof="0" dirty="0">
                <a:ln>
                  <a:noFill/>
                </a:ln>
                <a:solidFill>
                  <a:schemeClr val="tx1"/>
                </a:solidFill>
                <a:effectLst/>
                <a:uLnTx/>
                <a:uFillTx/>
                <a:latin typeface="+mj-lt"/>
                <a:ea typeface="+mj-ea"/>
                <a:cs typeface="+mj-cs"/>
              </a:rPr>
              <a:t>RESULTS: Drop out Rates</a:t>
            </a:r>
            <a:endParaRPr kumimoji="0" lang="en-US" sz="4000" b="1" i="0" u="none" strike="noStrike" kern="1200" cap="none" spc="0" normalizeH="0" baseline="0" noProof="0" dirty="0">
              <a:ln>
                <a:noFill/>
              </a:ln>
              <a:solidFill>
                <a:schemeClr val="tx1"/>
              </a:solidFill>
              <a:effectLst/>
              <a:uLnTx/>
              <a:uFillTx/>
              <a:latin typeface="+mj-lt"/>
              <a:ea typeface="Calibri Light"/>
              <a:cs typeface="Calibri Light"/>
            </a:endParaRPr>
          </a:p>
        </p:txBody>
      </p:sp>
      <p:sp>
        <p:nvSpPr>
          <p:cNvPr id="6" name="Text Placeholder 5">
            <a:extLst>
              <a:ext uri="{FF2B5EF4-FFF2-40B4-BE49-F238E27FC236}">
                <a16:creationId xmlns:a16="http://schemas.microsoft.com/office/drawing/2014/main" id="{79F970B8-D7C6-BC55-BE8C-7A68768FE064}"/>
              </a:ext>
            </a:extLst>
          </p:cNvPr>
          <p:cNvSpPr>
            <a:spLocks noGrp="1"/>
          </p:cNvSpPr>
          <p:nvPr>
            <p:ph type="body" idx="1"/>
          </p:nvPr>
        </p:nvSpPr>
        <p:spPr/>
        <p:txBody>
          <a:bodyPr/>
          <a:lstStyle/>
          <a:p>
            <a:r>
              <a:rPr lang="en-US" dirty="0"/>
              <a:t>Cognitive processing therapy (CPT)</a:t>
            </a:r>
          </a:p>
        </p:txBody>
      </p:sp>
      <p:sp>
        <p:nvSpPr>
          <p:cNvPr id="3" name="Content Placeholder 2">
            <a:extLst>
              <a:ext uri="{FF2B5EF4-FFF2-40B4-BE49-F238E27FC236}">
                <a16:creationId xmlns:a16="http://schemas.microsoft.com/office/drawing/2014/main" id="{2AACF177-744B-2C28-D3DF-DE24554733FF}"/>
              </a:ext>
            </a:extLst>
          </p:cNvPr>
          <p:cNvSpPr>
            <a:spLocks noGrp="1"/>
          </p:cNvSpPr>
          <p:nvPr>
            <p:ph sz="half" idx="2"/>
          </p:nvPr>
        </p:nvSpPr>
        <p:spPr/>
        <p:txBody>
          <a:bodyPr>
            <a:normAutofit fontScale="92500" lnSpcReduction="20000"/>
          </a:bodyPr>
          <a:lstStyle/>
          <a:p>
            <a:r>
              <a:rPr lang="en-US" sz="3200" dirty="0"/>
              <a:t>WCCW drop out rates 23% (151 completed/ongoing, 34 dropped out/treatment stopped)</a:t>
            </a:r>
          </a:p>
          <a:p>
            <a:r>
              <a:rPr lang="en-US" sz="3200" dirty="0"/>
              <a:t>Community drop out rates are higher (Alpert et al, 2020), 39.7% CPT, 6.4% WET.</a:t>
            </a:r>
          </a:p>
          <a:p>
            <a:pPr marL="0" indent="0">
              <a:buNone/>
            </a:pPr>
            <a:endParaRPr lang="en-US" dirty="0"/>
          </a:p>
        </p:txBody>
      </p:sp>
      <p:sp>
        <p:nvSpPr>
          <p:cNvPr id="7" name="Text Placeholder 6">
            <a:extLst>
              <a:ext uri="{FF2B5EF4-FFF2-40B4-BE49-F238E27FC236}">
                <a16:creationId xmlns:a16="http://schemas.microsoft.com/office/drawing/2014/main" id="{9840DD57-4B10-14F6-6C7B-0096AAC709CD}"/>
              </a:ext>
            </a:extLst>
          </p:cNvPr>
          <p:cNvSpPr>
            <a:spLocks noGrp="1"/>
          </p:cNvSpPr>
          <p:nvPr>
            <p:ph type="body" sz="quarter" idx="3"/>
          </p:nvPr>
        </p:nvSpPr>
        <p:spPr/>
        <p:txBody>
          <a:bodyPr/>
          <a:lstStyle/>
          <a:p>
            <a:r>
              <a:rPr lang="en-US" dirty="0"/>
              <a:t>Written exposure therapy (WET)</a:t>
            </a:r>
          </a:p>
        </p:txBody>
      </p:sp>
      <p:sp>
        <p:nvSpPr>
          <p:cNvPr id="8" name="Content Placeholder 7">
            <a:extLst>
              <a:ext uri="{FF2B5EF4-FFF2-40B4-BE49-F238E27FC236}">
                <a16:creationId xmlns:a16="http://schemas.microsoft.com/office/drawing/2014/main" id="{C0E59654-C174-F9C0-F9D8-B11C39C81D7A}"/>
              </a:ext>
            </a:extLst>
          </p:cNvPr>
          <p:cNvSpPr>
            <a:spLocks noGrp="1"/>
          </p:cNvSpPr>
          <p:nvPr>
            <p:ph sz="quarter" idx="4"/>
          </p:nvPr>
        </p:nvSpPr>
        <p:spPr/>
        <p:txBody>
          <a:bodyPr>
            <a:normAutofit fontScale="92500" lnSpcReduction="20000"/>
          </a:bodyPr>
          <a:lstStyle/>
          <a:p>
            <a:r>
              <a:rPr lang="en-US" sz="3200" dirty="0"/>
              <a:t>WCCW drop out rates 15% (240 completed/in progress, 37 dropped out/treatment stopped)</a:t>
            </a:r>
          </a:p>
          <a:p>
            <a:r>
              <a:rPr lang="en-US" sz="3200" dirty="0"/>
              <a:t>Community drop out rates are lower (Alpert et al, 2020), 6.4% WET.</a:t>
            </a:r>
          </a:p>
          <a:p>
            <a:endParaRPr lang="en-US" dirty="0"/>
          </a:p>
        </p:txBody>
      </p:sp>
    </p:spTree>
    <p:extLst>
      <p:ext uri="{BB962C8B-B14F-4D97-AF65-F5344CB8AC3E}">
        <p14:creationId xmlns:p14="http://schemas.microsoft.com/office/powerpoint/2010/main" val="4032905575"/>
      </p:ext>
    </p:extLst>
  </p:cSld>
  <p:clrMapOvr>
    <a:masterClrMapping/>
  </p:clrMapOvr>
  <mc:AlternateContent xmlns:mc="http://schemas.openxmlformats.org/markup-compatibility/2006" xmlns:p14="http://schemas.microsoft.com/office/powerpoint/2010/main">
    <mc:Choice Requires="p14">
      <p:transition spd="slow" p14:dur="2000" advTm="69746"/>
    </mc:Choice>
    <mc:Fallback xmlns="">
      <p:transition spd="slow" advTm="69746"/>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E175D8-C8F0-DC2B-2255-D86FB10E23CA}"/>
              </a:ext>
            </a:extLst>
          </p:cNvPr>
          <p:cNvSpPr>
            <a:spLocks noGrp="1"/>
          </p:cNvSpPr>
          <p:nvPr>
            <p:ph type="title"/>
          </p:nvPr>
        </p:nvSpPr>
        <p:spPr>
          <a:xfrm>
            <a:off x="876462" y="302657"/>
            <a:ext cx="10474381" cy="1003271"/>
          </a:xfrm>
        </p:spPr>
        <p:txBody>
          <a:bodyPr anchor="ctr">
            <a:normAutofit/>
          </a:bodyPr>
          <a:lstStyle/>
          <a:p>
            <a:r>
              <a:rPr lang="en-US" sz="3199" dirty="0">
                <a:solidFill>
                  <a:srgbClr val="FFFFFF"/>
                </a:solidFill>
              </a:rPr>
              <a:t>Quality Indicator: Facility Safety</a:t>
            </a:r>
            <a:endParaRPr lang="en-US" sz="3199" dirty="0">
              <a:solidFill>
                <a:srgbClr val="FFFFFF"/>
              </a:solidFill>
              <a:highlight>
                <a:srgbClr val="00FFFF"/>
              </a:highlight>
            </a:endParaRPr>
          </a:p>
        </p:txBody>
      </p:sp>
      <p:sp>
        <p:nvSpPr>
          <p:cNvPr id="4" name="Title 1">
            <a:extLst>
              <a:ext uri="{FF2B5EF4-FFF2-40B4-BE49-F238E27FC236}">
                <a16:creationId xmlns:a16="http://schemas.microsoft.com/office/drawing/2014/main" id="{E002C154-609F-27E4-BDCA-511ACC312ACE}"/>
              </a:ext>
            </a:extLst>
          </p:cNvPr>
          <p:cNvSpPr txBox="1">
            <a:spLocks/>
          </p:cNvSpPr>
          <p:nvPr/>
        </p:nvSpPr>
        <p:spPr>
          <a:xfrm>
            <a:off x="460839" y="1963548"/>
            <a:ext cx="3989276" cy="3541316"/>
          </a:xfrm>
          <a:prstGeom prst="rect">
            <a:avLst/>
          </a:prstGeom>
        </p:spPr>
        <p:txBody>
          <a:bodyPr vert="horz" lIns="91416" tIns="45708" rIns="91416" bIns="45708"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399" dirty="0">
                <a:latin typeface="Calibri"/>
                <a:cs typeface="Calibri"/>
              </a:rPr>
              <a:t>Data shows a significant Reduction in Infractions* after Completing Trauma Treatment.</a:t>
            </a:r>
            <a:r>
              <a:rPr lang="en-US" sz="2799" dirty="0"/>
              <a:t> </a:t>
            </a:r>
            <a:br>
              <a:rPr lang="en-US" sz="2799" dirty="0"/>
            </a:br>
            <a:br>
              <a:rPr lang="en-US" sz="2799" dirty="0"/>
            </a:br>
            <a:r>
              <a:rPr lang="en-US" sz="1799" i="1" dirty="0"/>
              <a:t>*Infractions directly related to substance abuse and aggression. </a:t>
            </a:r>
          </a:p>
          <a:p>
            <a:endParaRPr lang="en-US" sz="1799" i="1" dirty="0"/>
          </a:p>
          <a:p>
            <a:endParaRPr lang="en-US" sz="1799" i="1" dirty="0">
              <a:highlight>
                <a:srgbClr val="00FFFF"/>
              </a:highlight>
            </a:endParaRPr>
          </a:p>
        </p:txBody>
      </p:sp>
      <p:sp>
        <p:nvSpPr>
          <p:cNvPr id="7" name="TextBox 6">
            <a:extLst>
              <a:ext uri="{FF2B5EF4-FFF2-40B4-BE49-F238E27FC236}">
                <a16:creationId xmlns:a16="http://schemas.microsoft.com/office/drawing/2014/main" id="{8FC20048-464E-E3C3-2D10-09EF9C7C00BC}"/>
              </a:ext>
            </a:extLst>
          </p:cNvPr>
          <p:cNvSpPr txBox="1"/>
          <p:nvPr/>
        </p:nvSpPr>
        <p:spPr>
          <a:xfrm>
            <a:off x="6079791" y="1277625"/>
            <a:ext cx="4093182" cy="369179"/>
          </a:xfrm>
          <a:prstGeom prst="rect">
            <a:avLst/>
          </a:prstGeom>
          <a:noFill/>
        </p:spPr>
        <p:txBody>
          <a:bodyPr rot="0" spcFirstLastPara="0" vertOverflow="overflow" horzOverflow="overflow" vert="horz" wrap="square" lIns="91416" tIns="45708" rIns="91416" bIns="45708" numCol="1" spcCol="0" rtlCol="0" fromWordArt="0" anchor="t" anchorCtr="0" forceAA="0" compatLnSpc="1">
            <a:prstTxWarp prst="textNoShape">
              <a:avLst/>
            </a:prstTxWarp>
            <a:spAutoFit/>
          </a:bodyPr>
          <a:lstStyle/>
          <a:p>
            <a:r>
              <a:rPr lang="en-US" sz="1799" b="1" dirty="0">
                <a:cs typeface="Calibri"/>
              </a:rPr>
              <a:t>DROPPED OUT/CARE STOPPED</a:t>
            </a:r>
          </a:p>
        </p:txBody>
      </p:sp>
      <p:pic>
        <p:nvPicPr>
          <p:cNvPr id="5" name="Content Placeholder 4" descr="Shows comparison graphics of what percentage of people have reduced sytmpoms between people who complete treatmetn and people who do not. 3 pie graphs for each graphic (before, during, and after treatment).">
            <a:extLst>
              <a:ext uri="{FF2B5EF4-FFF2-40B4-BE49-F238E27FC236}">
                <a16:creationId xmlns:a16="http://schemas.microsoft.com/office/drawing/2014/main" id="{A012B1E4-614A-4458-3F9F-79B82FD81BD5}"/>
              </a:ext>
            </a:extLst>
          </p:cNvPr>
          <p:cNvPicPr>
            <a:picLocks noGrp="1" noChangeAspect="1"/>
          </p:cNvPicPr>
          <p:nvPr>
            <p:ph idx="1"/>
          </p:nvPr>
        </p:nvPicPr>
        <p:blipFill rotWithShape="1">
          <a:blip r:embed="rId3"/>
          <a:srcRect t="4085" r="-2" b="-2"/>
          <a:stretch/>
        </p:blipFill>
        <p:spPr>
          <a:xfrm>
            <a:off x="5389878" y="1684528"/>
            <a:ext cx="5023699" cy="2314063"/>
          </a:xfrm>
          <a:prstGeom prst="rect">
            <a:avLst/>
          </a:prstGeom>
        </p:spPr>
      </p:pic>
      <p:sp>
        <p:nvSpPr>
          <p:cNvPr id="12" name="TextBox 11">
            <a:extLst>
              <a:ext uri="{FF2B5EF4-FFF2-40B4-BE49-F238E27FC236}">
                <a16:creationId xmlns:a16="http://schemas.microsoft.com/office/drawing/2014/main" id="{89E7B2C2-EEF7-5762-377C-C31B7D807D15}"/>
              </a:ext>
            </a:extLst>
          </p:cNvPr>
          <p:cNvSpPr txBox="1"/>
          <p:nvPr/>
        </p:nvSpPr>
        <p:spPr>
          <a:xfrm>
            <a:off x="6734812" y="3987372"/>
            <a:ext cx="2170410" cy="369236"/>
          </a:xfrm>
          <a:prstGeom prst="rect">
            <a:avLst/>
          </a:prstGeom>
          <a:noFill/>
        </p:spPr>
        <p:txBody>
          <a:bodyPr rot="0" spcFirstLastPara="0" vertOverflow="overflow" horzOverflow="overflow" vert="horz" wrap="square" lIns="91416" tIns="45708" rIns="91416" bIns="45708" numCol="1" spcCol="0" rtlCol="0" fromWordArt="0" anchor="t" anchorCtr="0" forceAA="0" compatLnSpc="1">
            <a:prstTxWarp prst="textNoShape">
              <a:avLst/>
            </a:prstTxWarp>
            <a:spAutoFit/>
          </a:bodyPr>
          <a:lstStyle/>
          <a:p>
            <a:r>
              <a:rPr lang="en-US" sz="1799" b="1" dirty="0">
                <a:cs typeface="Calibri"/>
              </a:rPr>
              <a:t>COMPLETED CARE</a:t>
            </a:r>
            <a:endParaRPr lang="en-US" sz="1799" b="1" dirty="0"/>
          </a:p>
        </p:txBody>
      </p:sp>
      <p:pic>
        <p:nvPicPr>
          <p:cNvPr id="6" name="Picture 5" descr="Comparison graphs showing three pie graphs for people that complete treatment as compared to people who do not complete treatment. Pie graphs show infractions before, during, and after treatment. For people who complete treatment, pie graph shows a significant reduction in infractions. For people who do not complete treatment, pie graphs show an increased in infractions.">
            <a:extLst>
              <a:ext uri="{FF2B5EF4-FFF2-40B4-BE49-F238E27FC236}">
                <a16:creationId xmlns:a16="http://schemas.microsoft.com/office/drawing/2014/main" id="{C1D859BA-F09D-ABEF-C9FE-48643C55D652}"/>
              </a:ext>
            </a:extLst>
          </p:cNvPr>
          <p:cNvPicPr>
            <a:picLocks noChangeAspect="1"/>
          </p:cNvPicPr>
          <p:nvPr/>
        </p:nvPicPr>
        <p:blipFill rotWithShape="1">
          <a:blip r:embed="rId4"/>
          <a:srcRect l="456" r="3429" b="-1"/>
          <a:stretch/>
        </p:blipFill>
        <p:spPr>
          <a:xfrm>
            <a:off x="5387272" y="4300043"/>
            <a:ext cx="5026305" cy="2314062"/>
          </a:xfrm>
          <a:prstGeom prst="rect">
            <a:avLst/>
          </a:prstGeom>
        </p:spPr>
      </p:pic>
      <p:sp>
        <p:nvSpPr>
          <p:cNvPr id="13" name="Oval 12">
            <a:extLst>
              <a:ext uri="{FF2B5EF4-FFF2-40B4-BE49-F238E27FC236}">
                <a16:creationId xmlns:a16="http://schemas.microsoft.com/office/drawing/2014/main" id="{76237C4C-A926-C849-6F0F-E689F0970CE6}"/>
              </a:ext>
              <a:ext uri="{C183D7F6-B498-43B3-948B-1728B52AA6E4}">
                <adec:decorative xmlns:adec="http://schemas.microsoft.com/office/drawing/2017/decorative" val="1"/>
              </a:ext>
            </a:extLst>
          </p:cNvPr>
          <p:cNvSpPr/>
          <p:nvPr/>
        </p:nvSpPr>
        <p:spPr>
          <a:xfrm>
            <a:off x="8472647" y="1870305"/>
            <a:ext cx="2373506" cy="2154562"/>
          </a:xfrm>
          <a:prstGeom prst="ellipse">
            <a:avLst/>
          </a:prstGeom>
          <a:noFill/>
          <a:ln w="76200">
            <a:solidFill>
              <a:schemeClr val="bg2">
                <a:lumMod val="25000"/>
                <a:lumOff val="75000"/>
              </a:schemeClr>
            </a:solid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en-US" sz="1799" dirty="0"/>
          </a:p>
        </p:txBody>
      </p:sp>
      <p:sp>
        <p:nvSpPr>
          <p:cNvPr id="14" name="Oval 13">
            <a:extLst>
              <a:ext uri="{FF2B5EF4-FFF2-40B4-BE49-F238E27FC236}">
                <a16:creationId xmlns:a16="http://schemas.microsoft.com/office/drawing/2014/main" id="{1ED596AA-A57C-21BB-FF94-309E51953AFE}"/>
              </a:ext>
              <a:ext uri="{C183D7F6-B498-43B3-948B-1728B52AA6E4}">
                <adec:decorative xmlns:adec="http://schemas.microsoft.com/office/drawing/2017/decorative" val="1"/>
              </a:ext>
            </a:extLst>
          </p:cNvPr>
          <p:cNvSpPr/>
          <p:nvPr/>
        </p:nvSpPr>
        <p:spPr>
          <a:xfrm>
            <a:off x="8730319" y="4470731"/>
            <a:ext cx="2373506" cy="2154562"/>
          </a:xfrm>
          <a:prstGeom prst="ellipse">
            <a:avLst/>
          </a:prstGeom>
          <a:noFill/>
          <a:ln w="76200">
            <a:solidFill>
              <a:schemeClr val="bg2">
                <a:lumMod val="25000"/>
                <a:lumOff val="75000"/>
              </a:schemeClr>
            </a:solid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en-US" sz="1799" dirty="0"/>
          </a:p>
        </p:txBody>
      </p:sp>
      <p:sp>
        <p:nvSpPr>
          <p:cNvPr id="15" name="Oval 14">
            <a:extLst>
              <a:ext uri="{FF2B5EF4-FFF2-40B4-BE49-F238E27FC236}">
                <a16:creationId xmlns:a16="http://schemas.microsoft.com/office/drawing/2014/main" id="{C9E17CBB-8E17-66E3-E69A-7033758CEA76}"/>
              </a:ext>
              <a:ext uri="{C183D7F6-B498-43B3-948B-1728B52AA6E4}">
                <adec:decorative xmlns:adec="http://schemas.microsoft.com/office/drawing/2017/decorative" val="1"/>
              </a:ext>
            </a:extLst>
          </p:cNvPr>
          <p:cNvSpPr/>
          <p:nvPr/>
        </p:nvSpPr>
        <p:spPr>
          <a:xfrm>
            <a:off x="7161212" y="4997302"/>
            <a:ext cx="1591716" cy="1544610"/>
          </a:xfrm>
          <a:prstGeom prst="ellipse">
            <a:avLst/>
          </a:prstGeom>
          <a:noFill/>
          <a:ln w="38100">
            <a:solidFill>
              <a:schemeClr val="bg2">
                <a:lumMod val="25000"/>
                <a:lumOff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dirty="0">
              <a:noFill/>
            </a:endParaRPr>
          </a:p>
        </p:txBody>
      </p:sp>
    </p:spTree>
    <p:extLst>
      <p:ext uri="{BB962C8B-B14F-4D97-AF65-F5344CB8AC3E}">
        <p14:creationId xmlns:p14="http://schemas.microsoft.com/office/powerpoint/2010/main" val="1576216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8CBF03-CE33-EE56-D743-4C062813D412}"/>
              </a:ext>
            </a:extLst>
          </p:cNvPr>
          <p:cNvSpPr>
            <a:spLocks noGrp="1"/>
          </p:cNvSpPr>
          <p:nvPr>
            <p:ph type="title"/>
          </p:nvPr>
        </p:nvSpPr>
        <p:spPr>
          <a:xfrm>
            <a:off x="1522413" y="381000"/>
            <a:ext cx="9144001" cy="1371600"/>
          </a:xfrm>
        </p:spPr>
        <p:txBody>
          <a:bodyPr anchor="b">
            <a:normAutofit/>
          </a:bodyPr>
          <a:lstStyle/>
          <a:p>
            <a:r>
              <a:rPr lang="en-US" dirty="0"/>
              <a:t>Published work – the win’s</a:t>
            </a:r>
          </a:p>
        </p:txBody>
      </p:sp>
      <p:sp>
        <p:nvSpPr>
          <p:cNvPr id="3" name="Content Placeholder 2">
            <a:extLst>
              <a:ext uri="{FF2B5EF4-FFF2-40B4-BE49-F238E27FC236}">
                <a16:creationId xmlns:a16="http://schemas.microsoft.com/office/drawing/2014/main" id="{3BF3011F-2CFC-5255-BB8A-46335AE185E4}"/>
              </a:ext>
            </a:extLst>
          </p:cNvPr>
          <p:cNvSpPr>
            <a:spLocks noGrp="1"/>
          </p:cNvSpPr>
          <p:nvPr>
            <p:ph sz="half" idx="1"/>
          </p:nvPr>
        </p:nvSpPr>
        <p:spPr>
          <a:xfrm>
            <a:off x="1504781" y="1905001"/>
            <a:ext cx="4419599" cy="4114800"/>
          </a:xfrm>
        </p:spPr>
        <p:txBody>
          <a:bodyPr>
            <a:normAutofit/>
          </a:bodyPr>
          <a:lstStyle/>
          <a:p>
            <a:r>
              <a:rPr lang="en-US" sz="3200" dirty="0"/>
              <a:t>Trauma treatment works, clients leave in a better state that when they arrive</a:t>
            </a:r>
          </a:p>
          <a:p>
            <a:r>
              <a:rPr lang="en-US" sz="3200" dirty="0"/>
              <a:t>Facility safety is real</a:t>
            </a:r>
          </a:p>
          <a:p>
            <a:r>
              <a:rPr lang="en-US" sz="3200" dirty="0"/>
              <a:t>Dosage matters</a:t>
            </a:r>
          </a:p>
          <a:p>
            <a:endParaRPr lang="en-US" dirty="0"/>
          </a:p>
        </p:txBody>
      </p:sp>
      <p:pic>
        <p:nvPicPr>
          <p:cNvPr id="5" name="Picture 4">
            <a:extLst>
              <a:ext uri="{FF2B5EF4-FFF2-40B4-BE49-F238E27FC236}">
                <a16:creationId xmlns:a16="http://schemas.microsoft.com/office/drawing/2014/main" id="{DFCE4471-B5B5-8A91-9A09-7DFB1D644B80}"/>
              </a:ext>
              <a:ext uri="{C183D7F6-B498-43B3-948B-1728B52AA6E4}">
                <adec:decorative xmlns:adec="http://schemas.microsoft.com/office/drawing/2017/decorative" val="1"/>
              </a:ext>
            </a:extLst>
          </p:cNvPr>
          <p:cNvPicPr>
            <a:picLocks noChangeAspect="1"/>
          </p:cNvPicPr>
          <p:nvPr/>
        </p:nvPicPr>
        <p:blipFill>
          <a:blip r:embed="rId3"/>
          <a:srcRect r="1" b="30639"/>
          <a:stretch>
            <a:fillRect/>
          </a:stretch>
        </p:blipFill>
        <p:spPr>
          <a:xfrm>
            <a:off x="6229183" y="1905001"/>
            <a:ext cx="4419600" cy="4114800"/>
          </a:xfrm>
          <a:prstGeom prst="rect">
            <a:avLst/>
          </a:prstGeom>
          <a:noFill/>
        </p:spPr>
      </p:pic>
    </p:spTree>
    <p:extLst>
      <p:ext uri="{BB962C8B-B14F-4D97-AF65-F5344CB8AC3E}">
        <p14:creationId xmlns:p14="http://schemas.microsoft.com/office/powerpoint/2010/main" val="42449571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CB29FF-CC43-EF0C-9077-8BFF35626D47}"/>
              </a:ext>
            </a:extLst>
          </p:cNvPr>
          <p:cNvSpPr>
            <a:spLocks noGrp="1"/>
          </p:cNvSpPr>
          <p:nvPr>
            <p:ph type="title"/>
          </p:nvPr>
        </p:nvSpPr>
        <p:spPr/>
        <p:txBody>
          <a:bodyPr/>
          <a:lstStyle/>
          <a:p>
            <a:r>
              <a:rPr lang="en-US" dirty="0"/>
              <a:t>Published Work – the challenges</a:t>
            </a:r>
          </a:p>
        </p:txBody>
      </p:sp>
      <p:sp>
        <p:nvSpPr>
          <p:cNvPr id="3" name="Content Placeholder 2">
            <a:extLst>
              <a:ext uri="{FF2B5EF4-FFF2-40B4-BE49-F238E27FC236}">
                <a16:creationId xmlns:a16="http://schemas.microsoft.com/office/drawing/2014/main" id="{99F423F4-CB9B-FB9B-4F20-027547A0FCF6}"/>
              </a:ext>
            </a:extLst>
          </p:cNvPr>
          <p:cNvSpPr>
            <a:spLocks noGrp="1"/>
          </p:cNvSpPr>
          <p:nvPr>
            <p:ph idx="1"/>
          </p:nvPr>
        </p:nvSpPr>
        <p:spPr/>
        <p:txBody>
          <a:bodyPr/>
          <a:lstStyle/>
          <a:p>
            <a:r>
              <a:rPr lang="en-US" sz="2800" dirty="0"/>
              <a:t>We’re not reaching enough people – in the retrospective sample, our reach for evidence-based trauma care was under 5% of our population in those eight years.</a:t>
            </a:r>
          </a:p>
          <a:p>
            <a:pPr lvl="1"/>
            <a:r>
              <a:rPr lang="en-US" sz="2800" dirty="0"/>
              <a:t>High caseloads</a:t>
            </a:r>
          </a:p>
          <a:p>
            <a:pPr lvl="1"/>
            <a:r>
              <a:rPr lang="en-US" sz="2800" dirty="0"/>
              <a:t>Challenges in perspectives</a:t>
            </a:r>
          </a:p>
          <a:p>
            <a:pPr lvl="1"/>
            <a:r>
              <a:rPr lang="en-US" sz="2800" dirty="0"/>
              <a:t>Slow build of capacity for services</a:t>
            </a:r>
          </a:p>
          <a:p>
            <a:r>
              <a:rPr lang="en-US" sz="2800" dirty="0"/>
              <a:t>Recidivism appears potentially disrupted but appears too complicated a concept to directly tie to treatment. </a:t>
            </a:r>
          </a:p>
          <a:p>
            <a:pPr marL="0" indent="0">
              <a:buNone/>
            </a:pPr>
            <a:endParaRPr lang="en-US" dirty="0"/>
          </a:p>
        </p:txBody>
      </p:sp>
    </p:spTree>
    <p:extLst>
      <p:ext uri="{BB962C8B-B14F-4D97-AF65-F5344CB8AC3E}">
        <p14:creationId xmlns:p14="http://schemas.microsoft.com/office/powerpoint/2010/main" val="32141109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94655E6-ED28-21D2-EF30-2D9C1B8BD654}"/>
              </a:ext>
            </a:extLst>
          </p:cNvPr>
          <p:cNvSpPr>
            <a:spLocks noGrp="1"/>
          </p:cNvSpPr>
          <p:nvPr>
            <p:ph type="title"/>
          </p:nvPr>
        </p:nvSpPr>
        <p:spPr/>
        <p:txBody>
          <a:bodyPr vert="horz" lIns="91416" tIns="45708" rIns="91416" bIns="45708" rtlCol="0" anchor="t">
            <a:normAutofit/>
          </a:bodyPr>
          <a:lstStyle/>
          <a:p>
            <a:r>
              <a:rPr lang="en-US" sz="8797" dirty="0"/>
              <a:t>Reflections and future directions</a:t>
            </a:r>
            <a:endParaRPr lang="en-US" sz="8797" i="1" dirty="0"/>
          </a:p>
        </p:txBody>
      </p:sp>
      <p:sp>
        <p:nvSpPr>
          <p:cNvPr id="2" name="Text Placeholder 1">
            <a:extLst>
              <a:ext uri="{FF2B5EF4-FFF2-40B4-BE49-F238E27FC236}">
                <a16:creationId xmlns:a16="http://schemas.microsoft.com/office/drawing/2014/main" id="{2B466BD7-7F6F-B916-34AB-B314A07171CD}"/>
              </a:ext>
            </a:extLst>
          </p:cNvPr>
          <p:cNvSpPr>
            <a:spLocks noGrp="1"/>
          </p:cNvSpPr>
          <p:nvPr>
            <p:ph type="body" idx="1"/>
          </p:nvPr>
        </p:nvSpPr>
        <p:spPr/>
        <p:txBody>
          <a:bodyPr/>
          <a:lstStyle/>
          <a:p>
            <a:r>
              <a:rPr lang="en-US" dirty="0"/>
              <a:t>A collaborative story</a:t>
            </a:r>
          </a:p>
        </p:txBody>
      </p:sp>
    </p:spTree>
    <p:extLst>
      <p:ext uri="{BB962C8B-B14F-4D97-AF65-F5344CB8AC3E}">
        <p14:creationId xmlns:p14="http://schemas.microsoft.com/office/powerpoint/2010/main" val="2174442570"/>
      </p:ext>
    </p:extLst>
  </p:cSld>
  <p:clrMapOvr>
    <a:masterClrMapping/>
  </p:clrMapOvr>
  <mc:AlternateContent xmlns:mc="http://schemas.openxmlformats.org/markup-compatibility/2006" xmlns:p14="http://schemas.microsoft.com/office/powerpoint/2010/main">
    <mc:Choice Requires="p14">
      <p:transition spd="slow" p14:dur="2000" advTm="7814"/>
    </mc:Choice>
    <mc:Fallback xmlns="">
      <p:transition spd="slow" advTm="781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A8249ED-DCAB-857C-BB4A-179C96FECCEA}"/>
              </a:ext>
            </a:extLst>
          </p:cNvPr>
          <p:cNvSpPr>
            <a:spLocks noGrp="1"/>
          </p:cNvSpPr>
          <p:nvPr>
            <p:ph type="title"/>
          </p:nvPr>
        </p:nvSpPr>
        <p:spPr>
          <a:xfrm>
            <a:off x="556387" y="644192"/>
            <a:ext cx="11208005" cy="744642"/>
          </a:xfrm>
        </p:spPr>
        <p:txBody>
          <a:bodyPr vert="horz" lIns="91416" tIns="45708" rIns="91416" bIns="45708" rtlCol="0" anchor="ctr">
            <a:normAutofit fontScale="90000"/>
          </a:bodyPr>
          <a:lstStyle/>
          <a:p>
            <a:pPr algn="ctr"/>
            <a:r>
              <a:rPr lang="en-US" sz="3199" dirty="0"/>
              <a:t>The journey of a thousand miles starts with a single step</a:t>
            </a:r>
            <a:br>
              <a:rPr lang="en-US" sz="3199" dirty="0"/>
            </a:br>
            <a:r>
              <a:rPr lang="en-US" sz="3199" dirty="0"/>
              <a:t>-Lao Tzu</a:t>
            </a:r>
          </a:p>
        </p:txBody>
      </p:sp>
      <p:pic>
        <p:nvPicPr>
          <p:cNvPr id="1026" name="Chart 1" descr="Graph showing growth over time of therapy cases from 1 case to hundreds. Number of cases per year on left vertical access. Years on horizontal axis. ">
            <a:extLst>
              <a:ext uri="{FF2B5EF4-FFF2-40B4-BE49-F238E27FC236}">
                <a16:creationId xmlns:a16="http://schemas.microsoft.com/office/drawing/2014/main" id="{74105DF9-CB84-2A31-FA20-DA4A8721E273}"/>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2244980" y="1675684"/>
            <a:ext cx="7698864" cy="439305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609700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B4710540-F240-0BBF-51A7-02B25FAC929F}"/>
              </a:ext>
            </a:extLst>
          </p:cNvPr>
          <p:cNvSpPr>
            <a:spLocks noGrp="1"/>
          </p:cNvSpPr>
          <p:nvPr>
            <p:ph type="title"/>
          </p:nvPr>
        </p:nvSpPr>
        <p:spPr>
          <a:xfrm>
            <a:off x="1522413" y="381000"/>
            <a:ext cx="9144001" cy="1371600"/>
          </a:xfrm>
        </p:spPr>
        <p:txBody>
          <a:bodyPr/>
          <a:lstStyle/>
          <a:p>
            <a:r>
              <a:rPr lang="en-US" dirty="0"/>
              <a:t>Healing is possible</a:t>
            </a:r>
          </a:p>
        </p:txBody>
      </p:sp>
      <p:pic>
        <p:nvPicPr>
          <p:cNvPr id="5" name="Picture 4" descr="Picture of many different shaped piece of writing posted to a board.">
            <a:extLst>
              <a:ext uri="{FF2B5EF4-FFF2-40B4-BE49-F238E27FC236}">
                <a16:creationId xmlns:a16="http://schemas.microsoft.com/office/drawing/2014/main" id="{D9D17639-E6B4-6A93-9F45-E46AA0669038}"/>
              </a:ext>
            </a:extLst>
          </p:cNvPr>
          <p:cNvPicPr>
            <a:picLocks noChangeAspect="1"/>
          </p:cNvPicPr>
          <p:nvPr/>
        </p:nvPicPr>
        <p:blipFill>
          <a:blip r:embed="rId3"/>
          <a:srcRect t="16167" b="23770"/>
          <a:stretch>
            <a:fillRect/>
          </a:stretch>
        </p:blipFill>
        <p:spPr>
          <a:xfrm>
            <a:off x="1522413" y="1904999"/>
            <a:ext cx="9134391" cy="4114801"/>
          </a:xfrm>
          <a:prstGeom prst="rect">
            <a:avLst/>
          </a:prstGeom>
          <a:noFill/>
        </p:spPr>
      </p:pic>
    </p:spTree>
    <p:extLst>
      <p:ext uri="{BB962C8B-B14F-4D97-AF65-F5344CB8AC3E}">
        <p14:creationId xmlns:p14="http://schemas.microsoft.com/office/powerpoint/2010/main" val="3104177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311373-9B4E-85C6-8E7B-8D3A47E4F440}"/>
              </a:ext>
            </a:extLst>
          </p:cNvPr>
          <p:cNvSpPr>
            <a:spLocks noGrp="1"/>
          </p:cNvSpPr>
          <p:nvPr>
            <p:ph type="title"/>
          </p:nvPr>
        </p:nvSpPr>
        <p:spPr>
          <a:xfrm>
            <a:off x="1522411" y="342899"/>
            <a:ext cx="9144001" cy="990600"/>
          </a:xfrm>
        </p:spPr>
        <p:txBody>
          <a:bodyPr>
            <a:normAutofit/>
          </a:bodyPr>
          <a:lstStyle/>
          <a:p>
            <a:pPr algn="ctr"/>
            <a:r>
              <a:rPr lang="en-US" dirty="0"/>
              <a:t>Staff experience: Providing Treatment</a:t>
            </a:r>
          </a:p>
        </p:txBody>
      </p:sp>
      <p:sp>
        <p:nvSpPr>
          <p:cNvPr id="3" name="Content Placeholder 2">
            <a:extLst>
              <a:ext uri="{FF2B5EF4-FFF2-40B4-BE49-F238E27FC236}">
                <a16:creationId xmlns:a16="http://schemas.microsoft.com/office/drawing/2014/main" id="{6574A577-A736-D529-1859-87D39D8986CA}"/>
              </a:ext>
            </a:extLst>
          </p:cNvPr>
          <p:cNvSpPr>
            <a:spLocks noGrp="1"/>
          </p:cNvSpPr>
          <p:nvPr>
            <p:ph idx="1"/>
          </p:nvPr>
        </p:nvSpPr>
        <p:spPr>
          <a:xfrm>
            <a:off x="1065212" y="1676401"/>
            <a:ext cx="10058399" cy="4343400"/>
          </a:xfrm>
        </p:spPr>
        <p:txBody>
          <a:bodyPr>
            <a:normAutofit/>
          </a:bodyPr>
          <a:lstStyle/>
          <a:p>
            <a:pPr marL="0" indent="0">
              <a:buNone/>
            </a:pPr>
            <a:r>
              <a:rPr lang="en-US" sz="3200" dirty="0"/>
              <a:t>“When I offer evidence-based written exposure therapy to patients, I’m confident in it because </a:t>
            </a:r>
            <a:r>
              <a:rPr lang="en-US" sz="3200" b="1" dirty="0"/>
              <a:t>I know it works.</a:t>
            </a:r>
          </a:p>
          <a:p>
            <a:pPr marL="0" indent="0">
              <a:buNone/>
            </a:pPr>
            <a:r>
              <a:rPr lang="en-US" sz="3200" dirty="0"/>
              <a:t>It</a:t>
            </a:r>
            <a:r>
              <a:rPr lang="en-US" sz="3200" b="1" dirty="0">
                <a:solidFill>
                  <a:schemeClr val="accent3">
                    <a:lumMod val="40000"/>
                    <a:lumOff val="60000"/>
                  </a:schemeClr>
                </a:solidFill>
              </a:rPr>
              <a:t> feels wonderful to provide treatment that works</a:t>
            </a:r>
            <a:r>
              <a:rPr lang="en-US" sz="3200" dirty="0"/>
              <a:t> to people who have suffered so long and haven’t had access to proven methods.”</a:t>
            </a:r>
          </a:p>
          <a:p>
            <a:pPr marL="0" indent="0">
              <a:buNone/>
            </a:pPr>
            <a:r>
              <a:rPr lang="en-US" sz="3200" dirty="0"/>
              <a:t> – </a:t>
            </a:r>
            <a:r>
              <a:rPr lang="en-US" sz="3200" b="1" dirty="0"/>
              <a:t>S. Hoag</a:t>
            </a:r>
            <a:r>
              <a:rPr lang="en-US" sz="3200" dirty="0">
                <a:latin typeface="Calibri Light" panose="020F0302020204030204"/>
              </a:rPr>
              <a:t>, </a:t>
            </a:r>
            <a:r>
              <a:rPr lang="en-US" sz="3200" i="1" dirty="0">
                <a:latin typeface="Calibri Light" panose="020F0302020204030204"/>
              </a:rPr>
              <a:t>Psychologist 3, WA DOC</a:t>
            </a:r>
            <a:endParaRPr lang="en-US" sz="3200" i="1" dirty="0"/>
          </a:p>
          <a:p>
            <a:endParaRPr lang="en-US" dirty="0"/>
          </a:p>
        </p:txBody>
      </p:sp>
    </p:spTree>
    <p:extLst>
      <p:ext uri="{BB962C8B-B14F-4D97-AF65-F5344CB8AC3E}">
        <p14:creationId xmlns:p14="http://schemas.microsoft.com/office/powerpoint/2010/main" val="41559947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AB221F-D920-0081-F07C-0912A1015197}"/>
              </a:ext>
            </a:extLst>
          </p:cNvPr>
          <p:cNvSpPr>
            <a:spLocks noGrp="1"/>
          </p:cNvSpPr>
          <p:nvPr>
            <p:ph type="title"/>
          </p:nvPr>
        </p:nvSpPr>
        <p:spPr/>
        <p:txBody>
          <a:bodyPr/>
          <a:lstStyle/>
          <a:p>
            <a:pPr algn="ctr"/>
            <a:r>
              <a:rPr lang="en-US" dirty="0"/>
              <a:t>Staff Experience: Reducing Burnout</a:t>
            </a:r>
          </a:p>
        </p:txBody>
      </p:sp>
      <p:sp>
        <p:nvSpPr>
          <p:cNvPr id="3" name="Content Placeholder 2">
            <a:extLst>
              <a:ext uri="{FF2B5EF4-FFF2-40B4-BE49-F238E27FC236}">
                <a16:creationId xmlns:a16="http://schemas.microsoft.com/office/drawing/2014/main" id="{D8696EE3-53C5-AA32-2385-5A2AEE3117E0}"/>
              </a:ext>
            </a:extLst>
          </p:cNvPr>
          <p:cNvSpPr>
            <a:spLocks noGrp="1"/>
          </p:cNvSpPr>
          <p:nvPr>
            <p:ph idx="1"/>
          </p:nvPr>
        </p:nvSpPr>
        <p:spPr/>
        <p:txBody>
          <a:bodyPr/>
          <a:lstStyle/>
          <a:p>
            <a:pPr marL="0" indent="0">
              <a:buNone/>
            </a:pPr>
            <a:r>
              <a:rPr lang="en-US" dirty="0"/>
              <a:t>“Providing evidence-based trauma therapy helps </a:t>
            </a:r>
            <a:r>
              <a:rPr lang="en-US" b="1" dirty="0"/>
              <a:t>reduce burnout</a:t>
            </a:r>
            <a:r>
              <a:rPr lang="en-US" dirty="0"/>
              <a:t> and get to the </a:t>
            </a:r>
            <a:r>
              <a:rPr lang="en-US" b="1" dirty="0"/>
              <a:t>root cause of the issues.</a:t>
            </a:r>
          </a:p>
          <a:p>
            <a:pPr marL="0" indent="0">
              <a:buNone/>
            </a:pPr>
            <a:r>
              <a:rPr lang="en-US" dirty="0"/>
              <a:t>Case management work often feels like we put out fires that inevitably pop up elsewhere. By treating trauma, we see the global change that prevents fires in the first place!</a:t>
            </a:r>
          </a:p>
          <a:p>
            <a:pPr marL="0" indent="0">
              <a:buNone/>
            </a:pPr>
            <a:r>
              <a:rPr lang="en-US" dirty="0"/>
              <a:t>Helping my clients recognize their ability to grow and heal through trauma treatment feels incredibly </a:t>
            </a:r>
            <a:r>
              <a:rPr lang="en-US" b="1" dirty="0"/>
              <a:t>fulfilling and worthwhile. </a:t>
            </a:r>
            <a:r>
              <a:rPr lang="en-US" dirty="0"/>
              <a:t>They take back the reins in their healing journey, </a:t>
            </a:r>
            <a:r>
              <a:rPr lang="en-US" b="1" dirty="0">
                <a:solidFill>
                  <a:schemeClr val="accent3">
                    <a:lumMod val="40000"/>
                    <a:lumOff val="60000"/>
                  </a:schemeClr>
                </a:solidFill>
              </a:rPr>
              <a:t>and I get to use my energy more effectively.</a:t>
            </a:r>
            <a:r>
              <a:rPr lang="en-US" b="1" dirty="0"/>
              <a:t>”</a:t>
            </a:r>
            <a:endParaRPr lang="en-US" b="1" dirty="0">
              <a:solidFill>
                <a:schemeClr val="accent3">
                  <a:lumMod val="40000"/>
                  <a:lumOff val="60000"/>
                </a:schemeClr>
              </a:solidFill>
            </a:endParaRPr>
          </a:p>
          <a:p>
            <a:pPr marL="0" indent="0">
              <a:buNone/>
            </a:pPr>
            <a:r>
              <a:rPr lang="en-US" dirty="0"/>
              <a:t>– </a:t>
            </a:r>
            <a:r>
              <a:rPr lang="en-US" b="1" dirty="0"/>
              <a:t>R. Gardner</a:t>
            </a:r>
            <a:r>
              <a:rPr lang="en-US" b="1" i="1" dirty="0"/>
              <a:t>,</a:t>
            </a:r>
            <a:r>
              <a:rPr lang="en-US" i="1" dirty="0"/>
              <a:t> Psychology Associate, WA DOC</a:t>
            </a:r>
          </a:p>
          <a:p>
            <a:pPr marL="0" indent="0">
              <a:buNone/>
            </a:pPr>
            <a:endParaRPr lang="en-US" dirty="0"/>
          </a:p>
        </p:txBody>
      </p:sp>
    </p:spTree>
    <p:extLst>
      <p:ext uri="{BB962C8B-B14F-4D97-AF65-F5344CB8AC3E}">
        <p14:creationId xmlns:p14="http://schemas.microsoft.com/office/powerpoint/2010/main" val="39900928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A1E126-1A15-BEF5-BD13-B64ACE247F07}"/>
              </a:ext>
            </a:extLst>
          </p:cNvPr>
          <p:cNvSpPr>
            <a:spLocks noGrp="1"/>
          </p:cNvSpPr>
          <p:nvPr>
            <p:ph type="title"/>
          </p:nvPr>
        </p:nvSpPr>
        <p:spPr>
          <a:xfrm>
            <a:off x="837981" y="365923"/>
            <a:ext cx="10512862" cy="1306103"/>
          </a:xfrm>
        </p:spPr>
        <p:txBody>
          <a:bodyPr>
            <a:normAutofit/>
          </a:bodyPr>
          <a:lstStyle/>
          <a:p>
            <a:r>
              <a:rPr lang="en-US" sz="3999" dirty="0">
                <a:cs typeface="Calibri Light"/>
              </a:rPr>
              <a:t>…Next Steps of our journey.</a:t>
            </a:r>
            <a:endParaRPr lang="en-US" sz="3999" dirty="0"/>
          </a:p>
        </p:txBody>
      </p:sp>
      <p:graphicFrame>
        <p:nvGraphicFramePr>
          <p:cNvPr id="14" name="Content Placeholder 2">
            <a:extLst>
              <a:ext uri="{FF2B5EF4-FFF2-40B4-BE49-F238E27FC236}">
                <a16:creationId xmlns:a16="http://schemas.microsoft.com/office/drawing/2014/main" id="{154783CE-0FFE-8C0A-5D97-6DD8711A20A7}"/>
              </a:ext>
              <a:ext uri="{C183D7F6-B498-43B3-948B-1728B52AA6E4}">
                <adec:decorative xmlns:adec="http://schemas.microsoft.com/office/drawing/2017/decorative" val="0"/>
              </a:ext>
            </a:extLst>
          </p:cNvPr>
          <p:cNvGraphicFramePr>
            <a:graphicFrameLocks noGrp="1"/>
          </p:cNvGraphicFramePr>
          <p:nvPr>
            <p:ph idx="1"/>
            <p:extLst>
              <p:ext uri="{D42A27DB-BD31-4B8C-83A1-F6EECF244321}">
                <p14:modId xmlns:p14="http://schemas.microsoft.com/office/powerpoint/2010/main" val="3587575522"/>
              </p:ext>
            </p:extLst>
          </p:nvPr>
        </p:nvGraphicFramePr>
        <p:xfrm>
          <a:off x="837981" y="1826043"/>
          <a:ext cx="10666631" cy="43023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535676021"/>
      </p:ext>
    </p:extLst>
  </p:cSld>
  <p:clrMapOvr>
    <a:masterClrMapping/>
  </p:clrMapOvr>
  <mc:AlternateContent xmlns:mc="http://schemas.openxmlformats.org/markup-compatibility/2006" xmlns:p14="http://schemas.microsoft.com/office/powerpoint/2010/main">
    <mc:Choice Requires="p14">
      <p:transition spd="slow" p14:dur="2000" advTm="19336"/>
    </mc:Choice>
    <mc:Fallback xmlns="">
      <p:transition spd="slow" advTm="19336"/>
    </mc:Fallback>
  </mc:AlternateContent>
</p:sld>
</file>

<file path=ppt/slides/slide43.xml><?xml version="1.0" encoding="utf-8"?>
<p:sld xmlns:a="http://schemas.openxmlformats.org/drawingml/2006/main" xmlns:r="http://schemas.openxmlformats.org/officeDocument/2006/relationships" xmlns:p="http://schemas.openxmlformats.org/presentationml/2006/main" showMasterSp="0">
  <p:cSld>
    <p:bg>
      <p:bgPr>
        <a:solidFill>
          <a:srgbClr val="1A1A1A"/>
        </a:solidFill>
        <a:effectLst/>
      </p:bgPr>
    </p:bg>
    <p:spTree>
      <p:nvGrpSpPr>
        <p:cNvPr id="1" name=""/>
        <p:cNvGrpSpPr/>
        <p:nvPr/>
      </p:nvGrpSpPr>
      <p:grpSpPr>
        <a:xfrm>
          <a:off x="0" y="0"/>
          <a:ext cx="0" cy="0"/>
          <a:chOff x="0" y="0"/>
          <a:chExt cx="0" cy="0"/>
        </a:xfrm>
      </p:grpSpPr>
      <p:sp>
        <p:nvSpPr>
          <p:cNvPr id="32" name="Rectangle 31">
            <a:extLst>
              <a:ext uri="{FF2B5EF4-FFF2-40B4-BE49-F238E27FC236}">
                <a16:creationId xmlns:a16="http://schemas.microsoft.com/office/drawing/2014/main" id="{065E33B7-B864-BECD-41D7-F15A46DC34B8}"/>
              </a:ext>
              <a:ext uri="{C183D7F6-B498-43B3-948B-1728B52AA6E4}">
                <adec:decorative xmlns:adec="http://schemas.microsoft.com/office/drawing/2017/decorative" val="1"/>
              </a:ext>
            </a:extLst>
          </p:cNvPr>
          <p:cNvSpPr/>
          <p:nvPr>
            <p:custDataLst>
              <p:tags r:id="rId2"/>
            </p:custDataLst>
          </p:nvPr>
        </p:nvSpPr>
        <p:spPr>
          <a:xfrm>
            <a:off x="444577" y="1743012"/>
            <a:ext cx="2371079" cy="2371079"/>
          </a:xfrm>
          <a:prstGeom prst="rect">
            <a:avLst/>
          </a:prstGeom>
          <a:blipFill>
            <a:blip>
              <a:extLst>
                <a:ext uri="{96DAC541-7B7A-43D3-8B79-37D633B846F1}">
                  <asvg:svgBlip xmlns:asvg="http://schemas.microsoft.com/office/drawing/2016/SVG/main" r:embed="rId8"/>
                </a:ext>
              </a:extLst>
            </a:blip>
            <a:stretch>
              <a:fillRect/>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Title 32" descr="What feedback or ideas do you have to  help guide our future work?">
            <a:extLst>
              <a:ext uri="{FF2B5EF4-FFF2-40B4-BE49-F238E27FC236}">
                <a16:creationId xmlns:a16="http://schemas.microsoft.com/office/drawing/2014/main" id="{92AC3AC1-9468-3A60-9B69-EBE7C169C71F}"/>
              </a:ext>
            </a:extLst>
          </p:cNvPr>
          <p:cNvSpPr>
            <a:spLocks noGrp="1"/>
          </p:cNvSpPr>
          <p:nvPr>
            <p:ph type="title" idx="4294967295"/>
            <p:custDataLst>
              <p:tags r:id="rId3"/>
            </p:custDataLst>
          </p:nvPr>
        </p:nvSpPr>
        <p:spPr>
          <a:xfrm>
            <a:off x="3112040" y="1000897"/>
            <a:ext cx="8484015" cy="3855308"/>
          </a:xfrm>
          <a:prstGeom prst="rect">
            <a:avLst/>
          </a:prstGeom>
          <a:noFill/>
          <a:ln w="1270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FFFF"/>
                </a:solidFill>
                <a:effectLst/>
                <a:uLnTx/>
                <a:uFillTx/>
                <a:latin typeface="+mn-lt"/>
                <a:ea typeface="+mn-ea"/>
                <a:cs typeface="+mn-cs"/>
              </a:rPr>
              <a:t>What feedback or ideas do you have to  help guide our future work?</a:t>
            </a:r>
          </a:p>
        </p:txBody>
      </p:sp>
      <p:sp>
        <p:nvSpPr>
          <p:cNvPr id="34" name="Rectangle 33" descr="The Slido app must be installed on every computer you’re presenting from">
            <a:extLst>
              <a:ext uri="{FF2B5EF4-FFF2-40B4-BE49-F238E27FC236}">
                <a16:creationId xmlns:a16="http://schemas.microsoft.com/office/drawing/2014/main" id="{C877FC4C-30C0-F881-EB5E-42A1EC1979D3}"/>
              </a:ext>
            </a:extLst>
          </p:cNvPr>
          <p:cNvSpPr/>
          <p:nvPr>
            <p:custDataLst>
              <p:tags r:id="rId4"/>
            </p:custDataLst>
          </p:nvPr>
        </p:nvSpPr>
        <p:spPr>
          <a:xfrm>
            <a:off x="0" y="5820032"/>
            <a:ext cx="12188824" cy="1037968"/>
          </a:xfrm>
          <a:prstGeom prst="rect">
            <a:avLst/>
          </a:prstGeom>
          <a:solidFill>
            <a:srgbClr val="198038"/>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740962" tIns="259337" rIns="1852405" bIns="203765" rtlCol="0" anchor="ctr">
            <a:normAutofit fontScale="92500"/>
          </a:bodyPr>
          <a:lstStyle/>
          <a:p>
            <a:r>
              <a:rPr lang="en-US" sz="2600" dirty="0">
                <a:solidFill>
                  <a:srgbClr val="FFFFFF"/>
                </a:solidFill>
              </a:rPr>
              <a:t>The </a:t>
            </a:r>
            <a:r>
              <a:rPr lang="en-US" sz="2600" dirty="0">
                <a:solidFill>
                  <a:srgbClr val="FFFFFF"/>
                </a:solidFill>
                <a:hlinkClick r:id="rId9">
                  <a:extLst>
                    <a:ext uri="{A12FA001-AC4F-418D-AE19-62706E023703}">
                      <ahyp:hlinkClr xmlns:ahyp="http://schemas.microsoft.com/office/drawing/2018/hyperlinkcolor" val="tx"/>
                    </a:ext>
                  </a:extLst>
                </a:hlinkClick>
              </a:rPr>
              <a:t>Slido app</a:t>
            </a:r>
            <a:r>
              <a:rPr lang="en-US" sz="2600" dirty="0">
                <a:solidFill>
                  <a:srgbClr val="FFFFFF"/>
                </a:solidFill>
              </a:rPr>
              <a:t> must be installed on every computer you’re presenting from</a:t>
            </a:r>
          </a:p>
        </p:txBody>
      </p:sp>
      <p:pic>
        <p:nvPicPr>
          <p:cNvPr id="36" name="Graphic 35">
            <a:extLst>
              <a:ext uri="{FF2B5EF4-FFF2-40B4-BE49-F238E27FC236}">
                <a16:creationId xmlns:a16="http://schemas.microsoft.com/office/drawing/2014/main" id="{B22EA692-31D1-774F-7A6A-A03FFAAB40D7}"/>
              </a:ext>
              <a:ext uri="{C183D7F6-B498-43B3-948B-1728B52AA6E4}">
                <adec:decorative xmlns:adec="http://schemas.microsoft.com/office/drawing/2017/decorative" val="1"/>
              </a:ext>
            </a:extLst>
          </p:cNvPr>
          <p:cNvPicPr>
            <a:picLocks/>
          </p:cNvPicPr>
          <p:nvPr/>
        </p:nvPicPr>
        <p:blipFill>
          <a:blip>
            <a:extLst>
              <a:ext uri="{96DAC541-7B7A-43D3-8B79-37D633B846F1}">
                <asvg:svgBlip xmlns:asvg="http://schemas.microsoft.com/office/drawing/2016/SVG/main" r:embed="rId10"/>
              </a:ext>
            </a:extLst>
          </a:blip>
          <a:stretch>
            <a:fillRect/>
          </a:stretch>
        </p:blipFill>
        <p:spPr>
          <a:xfrm>
            <a:off x="296385" y="6190824"/>
            <a:ext cx="296385" cy="296385"/>
          </a:xfrm>
          <a:prstGeom prst="rect">
            <a:avLst/>
          </a:prstGeom>
        </p:spPr>
      </p:pic>
      <p:sp>
        <p:nvSpPr>
          <p:cNvPr id="37" name="Trapezoid 36" descr="Do not edit&#10;How to change the design">
            <a:extLst>
              <a:ext uri="{FF2B5EF4-FFF2-40B4-BE49-F238E27FC236}">
                <a16:creationId xmlns:a16="http://schemas.microsoft.com/office/drawing/2014/main" id="{7119C300-0BD8-3957-6D63-0EA33909D62B}"/>
              </a:ext>
            </a:extLst>
          </p:cNvPr>
          <p:cNvSpPr/>
          <p:nvPr>
            <p:custDataLst>
              <p:tags r:id="rId5"/>
            </p:custDataLst>
          </p:nvPr>
        </p:nvSpPr>
        <p:spPr>
          <a:xfrm rot="2700000">
            <a:off x="9617865" y="514790"/>
            <a:ext cx="3334329" cy="778010"/>
          </a:xfrm>
          <a:prstGeom prst="trapezoid">
            <a:avLst>
              <a:gd name="adj" fmla="val 100000"/>
            </a:avLst>
          </a:prstGeom>
          <a:solidFill>
            <a:srgbClr val="0A3316"/>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tIns="0" bIns="0" rtlCol="0" anchor="t">
            <a:normAutofit fontScale="70000" lnSpcReduction="20000"/>
          </a:bodyPr>
          <a:lstStyle/>
          <a:p>
            <a:pPr algn="ctr"/>
            <a:r>
              <a:rPr lang="en-US" sz="2600" b="1" dirty="0">
                <a:solidFill>
                  <a:srgbClr val="42A65F"/>
                </a:solidFill>
              </a:rPr>
              <a:t>Do not edit
</a:t>
            </a:r>
            <a:r>
              <a:rPr lang="en-US" sz="2200" dirty="0">
                <a:solidFill>
                  <a:srgbClr val="42A65F"/>
                </a:solidFill>
                <a:hlinkClick r:id="rId11">
                  <a:extLst>
                    <a:ext uri="{A12FA001-AC4F-418D-AE19-62706E023703}">
                      <ahyp:hlinkClr xmlns:ahyp="http://schemas.microsoft.com/office/drawing/2018/hyperlinkcolor" val="tx"/>
                    </a:ext>
                  </a:extLst>
                </a:hlinkClick>
              </a:rPr>
              <a:t>How to change the design</a:t>
            </a:r>
            <a:endParaRPr lang="en-US" sz="2200" dirty="0">
              <a:solidFill>
                <a:srgbClr val="42A65F"/>
              </a:solidFill>
            </a:endParaRPr>
          </a:p>
        </p:txBody>
      </p:sp>
      <p:pic>
        <p:nvPicPr>
          <p:cNvPr id="39" name="Graphic 38">
            <a:extLst>
              <a:ext uri="{FF2B5EF4-FFF2-40B4-BE49-F238E27FC236}">
                <a16:creationId xmlns:a16="http://schemas.microsoft.com/office/drawing/2014/main" id="{ED78B62A-8356-DDED-CD92-DC6DA86F722B}"/>
              </a:ext>
              <a:ext uri="{C183D7F6-B498-43B3-948B-1728B52AA6E4}">
                <adec:decorative xmlns:adec="http://schemas.microsoft.com/office/drawing/2017/decorative" val="1"/>
              </a:ext>
            </a:extLst>
          </p:cNvPr>
          <p:cNvPicPr>
            <a:picLocks/>
          </p:cNvPicPr>
          <p:nvPr/>
        </p:nvPicPr>
        <p:blipFill>
          <a:blip>
            <a:extLst>
              <a:ext uri="{96DAC541-7B7A-43D3-8B79-37D633B846F1}">
                <asvg:svgBlip xmlns:asvg="http://schemas.microsoft.com/office/drawing/2016/SVG/main" r:embed="rId12"/>
              </a:ext>
            </a:extLst>
          </a:blip>
          <a:stretch>
            <a:fillRect/>
          </a:stretch>
        </p:blipFill>
        <p:spPr>
          <a:xfrm>
            <a:off x="10743949" y="6153776"/>
            <a:ext cx="1111443" cy="370481"/>
          </a:xfrm>
          <a:prstGeom prst="rect">
            <a:avLst/>
          </a:prstGeom>
        </p:spPr>
      </p:pic>
    </p:spTree>
    <p:custDataLst>
      <p:tags r:id="rId1"/>
    </p:custDataLst>
    <p:extLst>
      <p:ext uri="{BB962C8B-B14F-4D97-AF65-F5344CB8AC3E}">
        <p14:creationId xmlns:p14="http://schemas.microsoft.com/office/powerpoint/2010/main" val="16111509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94655E6-ED28-21D2-EF30-2D9C1B8BD654}"/>
              </a:ext>
            </a:extLst>
          </p:cNvPr>
          <p:cNvSpPr>
            <a:spLocks noGrp="1"/>
          </p:cNvSpPr>
          <p:nvPr>
            <p:ph type="title"/>
          </p:nvPr>
        </p:nvSpPr>
        <p:spPr>
          <a:xfrm>
            <a:off x="558064" y="1366009"/>
            <a:ext cx="10975611" cy="3563708"/>
          </a:xfrm>
        </p:spPr>
        <p:txBody>
          <a:bodyPr vert="horz" lIns="91416" tIns="45708" rIns="91416" bIns="45708" rtlCol="0" anchor="ctr">
            <a:normAutofit/>
          </a:bodyPr>
          <a:lstStyle/>
          <a:p>
            <a:r>
              <a:rPr lang="en-US" sz="7200" dirty="0"/>
              <a:t>Thank you</a:t>
            </a:r>
          </a:p>
        </p:txBody>
      </p:sp>
      <p:sp>
        <p:nvSpPr>
          <p:cNvPr id="2" name="Text Placeholder 1">
            <a:extLst>
              <a:ext uri="{FF2B5EF4-FFF2-40B4-BE49-F238E27FC236}">
                <a16:creationId xmlns:a16="http://schemas.microsoft.com/office/drawing/2014/main" id="{ECDC36AB-079F-EF70-9287-79723486A597}"/>
              </a:ext>
            </a:extLst>
          </p:cNvPr>
          <p:cNvSpPr>
            <a:spLocks noGrp="1"/>
          </p:cNvSpPr>
          <p:nvPr>
            <p:ph type="body" idx="1"/>
          </p:nvPr>
        </p:nvSpPr>
        <p:spPr>
          <a:xfrm>
            <a:off x="650775" y="3782140"/>
            <a:ext cx="10924234" cy="2563799"/>
          </a:xfrm>
        </p:spPr>
        <p:txBody>
          <a:bodyPr vert="horz" lIns="91416" tIns="45708" rIns="91416" bIns="45708" rtlCol="0" anchor="ctr">
            <a:normAutofit/>
          </a:bodyPr>
          <a:lstStyle/>
          <a:p>
            <a:pPr marL="342900" indent="-342900" algn="r">
              <a:buFont typeface="Wingdings" panose="05000000000000000000" pitchFamily="2" charset="2"/>
              <a:buChar char="à"/>
            </a:pPr>
            <a:r>
              <a:rPr lang="en-US" sz="1999" i="1" dirty="0">
                <a:solidFill>
                  <a:schemeClr val="tx1"/>
                </a:solidFill>
              </a:rPr>
              <a:t>WCCW Mental Health is recognized </a:t>
            </a:r>
            <a:r>
              <a:rPr lang="en-US" sz="1999" dirty="0">
                <a:solidFill>
                  <a:schemeClr val="tx1"/>
                </a:solidFill>
              </a:rPr>
              <a:t>by the Council of State Governments (CSG) as a </a:t>
            </a:r>
            <a:r>
              <a:rPr lang="en-US" sz="1999" dirty="0">
                <a:solidFill>
                  <a:schemeClr val="tx1"/>
                </a:solidFill>
                <a:hlinkClick r:id="rId3">
                  <a:extLst>
                    <a:ext uri="{A12FA001-AC4F-418D-AE19-62706E023703}">
                      <ahyp:hlinkClr xmlns:ahyp="http://schemas.microsoft.com/office/drawing/2018/hyperlinkcolor" val="tx"/>
                    </a:ext>
                  </a:extLst>
                </a:hlinkClick>
              </a:rPr>
              <a:t>Criminal Justice-Mental Health Learning Sites - CSG Justice Center</a:t>
            </a:r>
            <a:r>
              <a:rPr lang="en-US" sz="1999" dirty="0">
                <a:solidFill>
                  <a:schemeClr val="tx1"/>
                </a:solidFill>
              </a:rPr>
              <a:t> .</a:t>
            </a:r>
          </a:p>
          <a:p>
            <a:pPr algn="r"/>
            <a:r>
              <a:rPr lang="en-US" sz="1999" dirty="0">
                <a:solidFill>
                  <a:schemeClr val="tx1"/>
                </a:solidFill>
              </a:rPr>
              <a:t> </a:t>
            </a:r>
            <a:endParaRPr lang="en-US" sz="1999" dirty="0">
              <a:solidFill>
                <a:schemeClr val="tx1"/>
              </a:solidFill>
              <a:ea typeface="Calibri"/>
              <a:cs typeface="Calibri"/>
            </a:endParaRPr>
          </a:p>
          <a:p>
            <a:pPr algn="r"/>
            <a:r>
              <a:rPr lang="en-US" sz="1999" dirty="0">
                <a:solidFill>
                  <a:schemeClr val="tx1"/>
                </a:solidFill>
                <a:sym typeface="Wingdings" panose="05000000000000000000" pitchFamily="2" charset="2"/>
              </a:rPr>
              <a:t> </a:t>
            </a:r>
            <a:r>
              <a:rPr lang="en-US" sz="1999" dirty="0">
                <a:solidFill>
                  <a:schemeClr val="tx1"/>
                </a:solidFill>
              </a:rPr>
              <a:t>Peer support and consultation is part of work. Please reach out if we can be of support. </a:t>
            </a:r>
            <a:endParaRPr lang="en-US" sz="1999" dirty="0">
              <a:solidFill>
                <a:schemeClr val="tx1"/>
              </a:solidFill>
              <a:ea typeface="Calibri"/>
              <a:cs typeface="Calibri"/>
            </a:endParaRPr>
          </a:p>
          <a:p>
            <a:pPr algn="r"/>
            <a:endParaRPr lang="en-US" sz="800" dirty="0">
              <a:solidFill>
                <a:schemeClr val="tx1"/>
              </a:solidFill>
            </a:endParaRPr>
          </a:p>
        </p:txBody>
      </p:sp>
    </p:spTree>
    <p:extLst>
      <p:ext uri="{BB962C8B-B14F-4D97-AF65-F5344CB8AC3E}">
        <p14:creationId xmlns:p14="http://schemas.microsoft.com/office/powerpoint/2010/main" val="4186456496"/>
      </p:ext>
    </p:extLst>
  </p:cSld>
  <p:clrMapOvr>
    <a:masterClrMapping/>
  </p:clrMapOvr>
  <mc:AlternateContent xmlns:mc="http://schemas.openxmlformats.org/markup-compatibility/2006" xmlns:p14="http://schemas.microsoft.com/office/powerpoint/2010/main">
    <mc:Choice Requires="p14">
      <p:transition spd="slow" p14:dur="2000" advTm="17684"/>
    </mc:Choice>
    <mc:Fallback xmlns="">
      <p:transition spd="slow" advTm="1768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24513D-796E-569D-70D0-ADCB2C248D87}"/>
              </a:ext>
            </a:extLst>
          </p:cNvPr>
          <p:cNvSpPr>
            <a:spLocks noGrp="1"/>
          </p:cNvSpPr>
          <p:nvPr>
            <p:ph type="title"/>
          </p:nvPr>
        </p:nvSpPr>
        <p:spPr>
          <a:xfrm>
            <a:off x="1522413" y="381000"/>
            <a:ext cx="9144001" cy="914400"/>
          </a:xfrm>
        </p:spPr>
        <p:txBody>
          <a:bodyPr/>
          <a:lstStyle/>
          <a:p>
            <a:pPr algn="ctr"/>
            <a:r>
              <a:rPr lang="en-US" dirty="0">
                <a:ea typeface="+mj-lt"/>
                <a:cs typeface="+mj-lt"/>
              </a:rPr>
              <a:t>References</a:t>
            </a:r>
            <a:endParaRPr lang="en-US" dirty="0"/>
          </a:p>
        </p:txBody>
      </p:sp>
      <p:sp>
        <p:nvSpPr>
          <p:cNvPr id="7" name="TextBox 6">
            <a:extLst>
              <a:ext uri="{FF2B5EF4-FFF2-40B4-BE49-F238E27FC236}">
                <a16:creationId xmlns:a16="http://schemas.microsoft.com/office/drawing/2014/main" id="{E7401B8B-0BAB-3F7C-0C39-405B76A545BE}"/>
              </a:ext>
            </a:extLst>
          </p:cNvPr>
          <p:cNvSpPr txBox="1"/>
          <p:nvPr/>
        </p:nvSpPr>
        <p:spPr>
          <a:xfrm>
            <a:off x="455612" y="1676400"/>
            <a:ext cx="11277600" cy="4633641"/>
          </a:xfrm>
          <a:prstGeom prst="rect">
            <a:avLst/>
          </a:prstGeom>
          <a:noFill/>
        </p:spPr>
        <p:txBody>
          <a:bodyPr wrap="square">
            <a:spAutoFit/>
          </a:bodyPr>
          <a:lstStyle/>
          <a:p>
            <a:pPr indent="-255828" fontAlgn="base">
              <a:lnSpc>
                <a:spcPct val="107000"/>
              </a:lnSpc>
              <a:spcAft>
                <a:spcPts val="800"/>
              </a:spcAft>
              <a:buClr>
                <a:srgbClr val="56C5FF"/>
              </a:buClr>
              <a:buSzPct val="100000"/>
              <a:buFont typeface="Arial" pitchFamily="34" charset="0"/>
              <a:buChar char="•"/>
              <a:defRPr/>
            </a:pPr>
            <a:r>
              <a:rPr lang="en-US" sz="1799" kern="0" dirty="0">
                <a:latin typeface="Calibri"/>
                <a:ea typeface="Times New Roman" panose="02020603050405020304" pitchFamily="18" charset="0"/>
                <a:cs typeface="Times New Roman"/>
              </a:rPr>
              <a:t>Alpert, E., Hayes, A. M., Barnes, J. B., &amp; Sloan, D. M. (2020). Predictors of dropout in cognitive processing therapy for PTSD: An examination of trauma narrative content. Behavior Therapy, 51(5), 774–788. doi:10.1016/j.beth.2019.11.003 </a:t>
            </a:r>
          </a:p>
          <a:p>
            <a:pPr indent="-255828" fontAlgn="base">
              <a:lnSpc>
                <a:spcPct val="107000"/>
              </a:lnSpc>
              <a:spcAft>
                <a:spcPts val="800"/>
              </a:spcAft>
              <a:buClr>
                <a:srgbClr val="56C5FF"/>
              </a:buClr>
              <a:buSzPct val="100000"/>
              <a:buFont typeface="Arial" pitchFamily="34" charset="0"/>
              <a:buChar char="•"/>
              <a:defRPr/>
            </a:pPr>
            <a:r>
              <a:rPr lang="en-US" sz="1799" kern="0" dirty="0">
                <a:ea typeface="+mn-lt"/>
                <a:cs typeface="+mn-lt"/>
              </a:rPr>
              <a:t>Carei, R., Smith, M.K.S., Bagdon-Cox, C., Church, H., Cheong, C.K., &amp; Zielinski, M (2025). Treatment Works, Behaviors Change: Investigating the Impact of Trauma Focused Therapy for Posttraumatic Stress Disorder on Disciplinary Infractions Among Women in Prison. Am J Crim Just 50, 940–965 (2025). https://doi.org/10.1007/s12103-025-09828-5</a:t>
            </a:r>
          </a:p>
          <a:p>
            <a:pPr indent="-255828" fontAlgn="base">
              <a:lnSpc>
                <a:spcPct val="107000"/>
              </a:lnSpc>
              <a:spcAft>
                <a:spcPts val="800"/>
              </a:spcAft>
              <a:buClr>
                <a:srgbClr val="56C5FF"/>
              </a:buClr>
              <a:buSzPct val="100000"/>
              <a:buFont typeface="Arial" pitchFamily="34" charset="0"/>
              <a:buChar char="•"/>
              <a:defRPr/>
            </a:pPr>
            <a:r>
              <a:rPr lang="en-US" sz="1799" kern="0" dirty="0">
                <a:ea typeface="+mn-lt"/>
                <a:cs typeface="+mn-lt"/>
              </a:rPr>
              <a:t>Carei, R., Smith, M.K.S., Bagdon-Cox, C., Church, H., Cheong, C.K., &amp; Zielinski, M (2025). Treatment Works, Behaviors Change: Investigating the Impact of Trauma Focused Therapy for Posttraumatic Stress Disorder on Disciplinary Infractions Among Women in Prison. Am J Crim Just 50, 940–965 (2025). </a:t>
            </a:r>
            <a:r>
              <a:rPr lang="en-US" sz="1799" kern="0" dirty="0">
                <a:ea typeface="+mn-lt"/>
                <a:cs typeface="+mn-lt"/>
                <a:hlinkClick r:id="rId2">
                  <a:extLst>
                    <a:ext uri="{A12FA001-AC4F-418D-AE19-62706E023703}">
                      <ahyp:hlinkClr xmlns:ahyp="http://schemas.microsoft.com/office/drawing/2018/hyperlinkcolor" val="tx"/>
                    </a:ext>
                  </a:extLst>
                </a:hlinkClick>
              </a:rPr>
              <a:t>https://doi.org/10.1007/s12103-025-09828-5</a:t>
            </a:r>
            <a:endParaRPr lang="en-US" sz="1799" dirty="0">
              <a:latin typeface="Calibri"/>
              <a:ea typeface="Roboto"/>
              <a:cs typeface="Roboto"/>
            </a:endParaRPr>
          </a:p>
          <a:p>
            <a:pPr marL="118709" marR="0" lvl="0" indent="337719" algn="l" defTabSz="914400" rtl="0" eaLnBrk="1" fontAlgn="auto" latinLnBrk="0" hangingPunct="1">
              <a:lnSpc>
                <a:spcPct val="107000"/>
              </a:lnSpc>
              <a:spcBef>
                <a:spcPts val="0"/>
              </a:spcBef>
              <a:spcAft>
                <a:spcPts val="800"/>
              </a:spcAft>
              <a:buClr>
                <a:srgbClr val="297FD5"/>
              </a:buClr>
              <a:buSzPct val="100000"/>
              <a:buFont typeface="Arial" pitchFamily="34" charset="0"/>
              <a:buChar char="•"/>
              <a:tabLst/>
              <a:defRPr/>
            </a:pPr>
            <a:r>
              <a:rPr kumimoji="0" lang="en-US" sz="1799" b="0" i="0" u="none" strike="noStrike" kern="0" cap="none" spc="0" normalizeH="0" baseline="0" noProof="0" dirty="0">
                <a:ln>
                  <a:noFill/>
                </a:ln>
                <a:solidFill>
                  <a:prstClr val="white"/>
                </a:solidFill>
                <a:effectLst/>
                <a:uLnTx/>
                <a:uFillTx/>
                <a:latin typeface="Calibri"/>
                <a:ea typeface="Roboto"/>
                <a:cs typeface="Roboto"/>
              </a:rPr>
              <a:t>Fradley, M. F., Kathryn Allison, M., Steely Smith, M. K., Bossard, M., &amp; Zielinski, M. J. (2023). Justice-Involved, Sexually Victimized Women’s Perspectives on the Acceptability of Receiving Trauma-Focused Therapy in Prison. </a:t>
            </a:r>
            <a:r>
              <a:rPr kumimoji="0" lang="en-US" sz="1799" b="0" i="1" u="none" strike="noStrike" kern="0" cap="none" spc="0" normalizeH="0" baseline="0" noProof="0" dirty="0">
                <a:ln>
                  <a:noFill/>
                </a:ln>
                <a:solidFill>
                  <a:prstClr val="white"/>
                </a:solidFill>
                <a:effectLst/>
                <a:uLnTx/>
                <a:uFillTx/>
                <a:latin typeface="Calibri"/>
                <a:ea typeface="Roboto"/>
                <a:cs typeface="Roboto"/>
              </a:rPr>
              <a:t>Violence Against Women</a:t>
            </a:r>
            <a:r>
              <a:rPr kumimoji="0" lang="en-US" sz="1799" b="0" i="0" u="none" strike="noStrike" kern="0" cap="none" spc="0" normalizeH="0" baseline="0" noProof="0" dirty="0">
                <a:ln>
                  <a:noFill/>
                </a:ln>
                <a:solidFill>
                  <a:prstClr val="white"/>
                </a:solidFill>
                <a:effectLst/>
                <a:uLnTx/>
                <a:uFillTx/>
                <a:latin typeface="Calibri"/>
                <a:ea typeface="Roboto"/>
                <a:cs typeface="Roboto"/>
              </a:rPr>
              <a:t>, </a:t>
            </a:r>
            <a:r>
              <a:rPr kumimoji="0" lang="en-US" sz="1799" b="0" i="1" u="none" strike="noStrike" kern="0" cap="none" spc="0" normalizeH="0" baseline="0" noProof="0" dirty="0">
                <a:ln>
                  <a:noFill/>
                </a:ln>
                <a:solidFill>
                  <a:prstClr val="white"/>
                </a:solidFill>
                <a:effectLst/>
                <a:uLnTx/>
                <a:uFillTx/>
                <a:latin typeface="Calibri"/>
                <a:ea typeface="Roboto"/>
                <a:cs typeface="Roboto"/>
              </a:rPr>
              <a:t>29</a:t>
            </a:r>
            <a:r>
              <a:rPr kumimoji="0" lang="en-US" sz="1799" b="0" i="0" u="none" strike="noStrike" kern="0" cap="none" spc="0" normalizeH="0" baseline="0" noProof="0" dirty="0">
                <a:ln>
                  <a:noFill/>
                </a:ln>
                <a:solidFill>
                  <a:prstClr val="white"/>
                </a:solidFill>
                <a:effectLst/>
                <a:uLnTx/>
                <a:uFillTx/>
                <a:latin typeface="Calibri"/>
                <a:ea typeface="Roboto"/>
                <a:cs typeface="Roboto"/>
              </a:rPr>
              <a:t>(14), 2964-2985. </a:t>
            </a:r>
            <a:r>
              <a:rPr kumimoji="0" lang="en-US" sz="1799" b="0" i="0" u="sng" strike="noStrike" kern="0" cap="none" spc="0" normalizeH="0" baseline="0" noProof="0" dirty="0">
                <a:ln>
                  <a:noFill/>
                </a:ln>
                <a:solidFill>
                  <a:prstClr val="white"/>
                </a:solidFill>
                <a:effectLst/>
                <a:uLnTx/>
                <a:uFillTx/>
                <a:latin typeface="Calibri"/>
                <a:ea typeface="Roboto"/>
                <a:cs typeface="Roboto"/>
                <a:hlinkClick r:id="rId3">
                  <a:extLst>
                    <a:ext uri="{A12FA001-AC4F-418D-AE19-62706E023703}">
                      <ahyp:hlinkClr xmlns:ahyp="http://schemas.microsoft.com/office/drawing/2018/hyperlinkcolor" val="tx"/>
                    </a:ext>
                  </a:extLst>
                </a:hlinkClick>
              </a:rPr>
              <a:t>https://doi.org/10.1177/10778012231200480</a:t>
            </a:r>
            <a:endParaRPr kumimoji="0" lang="en-US" sz="1799" b="0" i="0" u="sng" strike="noStrike" kern="0" cap="none" spc="0" normalizeH="0" baseline="0" noProof="0" dirty="0">
              <a:ln>
                <a:noFill/>
              </a:ln>
              <a:solidFill>
                <a:prstClr val="white"/>
              </a:solidFill>
              <a:effectLst/>
              <a:uLnTx/>
              <a:uFillTx/>
              <a:latin typeface="Calibri"/>
              <a:ea typeface="Roboto"/>
              <a:cs typeface="Roboto"/>
            </a:endParaRPr>
          </a:p>
          <a:p>
            <a:pPr marL="0" marR="0" lvl="0" indent="-255828" algn="l" defTabSz="914400" rtl="0" eaLnBrk="1" fontAlgn="base" latinLnBrk="0" hangingPunct="1">
              <a:lnSpc>
                <a:spcPct val="107000"/>
              </a:lnSpc>
              <a:spcBef>
                <a:spcPts val="0"/>
              </a:spcBef>
              <a:spcAft>
                <a:spcPts val="800"/>
              </a:spcAft>
              <a:buClr>
                <a:srgbClr val="56C5FF"/>
              </a:buClr>
              <a:buSzPct val="100000"/>
              <a:buFont typeface="Arial" pitchFamily="34" charset="0"/>
              <a:buChar char="•"/>
              <a:tabLst/>
              <a:defRPr/>
            </a:pPr>
            <a:endParaRPr kumimoji="0" lang="en-US" sz="1799" b="0" i="0" u="none" strike="noStrike" kern="0" cap="none" spc="0" normalizeH="0" baseline="0" noProof="0" dirty="0">
              <a:ln>
                <a:noFill/>
              </a:ln>
              <a:solidFill>
                <a:prstClr val="white"/>
              </a:solidFill>
              <a:effectLst/>
              <a:uLnTx/>
              <a:uFillTx/>
              <a:latin typeface="Roboto" panose="02000000000000000000" pitchFamily="2"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823991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C3E502-D056-1962-5237-B940FA156AF2}"/>
              </a:ext>
            </a:extLst>
          </p:cNvPr>
          <p:cNvSpPr>
            <a:spLocks noGrp="1"/>
          </p:cNvSpPr>
          <p:nvPr>
            <p:ph type="title"/>
          </p:nvPr>
        </p:nvSpPr>
        <p:spPr>
          <a:xfrm>
            <a:off x="609441" y="657564"/>
            <a:ext cx="10969943" cy="759823"/>
          </a:xfrm>
        </p:spPr>
        <p:txBody>
          <a:bodyPr vert="horz" lIns="91416" tIns="45708" rIns="91416" bIns="45708" rtlCol="0" anchor="ctr">
            <a:normAutofit/>
          </a:bodyPr>
          <a:lstStyle/>
          <a:p>
            <a:pPr algn="ctr"/>
            <a:r>
              <a:rPr lang="en-US" dirty="0">
                <a:solidFill>
                  <a:schemeClr val="tx1"/>
                </a:solidFill>
                <a:ea typeface="+mj-lt"/>
                <a:cs typeface="+mj-lt"/>
              </a:rPr>
              <a:t>References </a:t>
            </a:r>
            <a:r>
              <a:rPr lang="en-US" dirty="0">
                <a:solidFill>
                  <a:schemeClr val="bg2"/>
                </a:solidFill>
                <a:ea typeface="+mj-lt"/>
                <a:cs typeface="+mj-lt"/>
              </a:rPr>
              <a:t>part 2</a:t>
            </a:r>
            <a:endParaRPr lang="en-US" dirty="0">
              <a:solidFill>
                <a:schemeClr val="bg2"/>
              </a:solidFill>
              <a:cs typeface="Calibri"/>
            </a:endParaRPr>
          </a:p>
        </p:txBody>
      </p:sp>
      <p:sp>
        <p:nvSpPr>
          <p:cNvPr id="2" name="Content Placeholder 1">
            <a:extLst>
              <a:ext uri="{FF2B5EF4-FFF2-40B4-BE49-F238E27FC236}">
                <a16:creationId xmlns:a16="http://schemas.microsoft.com/office/drawing/2014/main" id="{BF169A1A-1786-BDDD-2918-548C562F7820}"/>
              </a:ext>
            </a:extLst>
          </p:cNvPr>
          <p:cNvSpPr>
            <a:spLocks noGrp="1"/>
          </p:cNvSpPr>
          <p:nvPr>
            <p:ph idx="1"/>
          </p:nvPr>
        </p:nvSpPr>
        <p:spPr>
          <a:xfrm>
            <a:off x="609441" y="1420058"/>
            <a:ext cx="10969943" cy="5024431"/>
          </a:xfrm>
        </p:spPr>
        <p:txBody>
          <a:bodyPr vert="horz" lIns="91416" tIns="45708" rIns="91416" bIns="45708" rtlCol="0" anchor="t">
            <a:noAutofit/>
          </a:bodyPr>
          <a:lstStyle/>
          <a:p>
            <a:pPr marL="118709" indent="337719">
              <a:buClr>
                <a:srgbClr val="297FD5"/>
              </a:buClr>
              <a:defRPr/>
            </a:pPr>
            <a:endParaRPr lang="en-US" sz="1799" dirty="0">
              <a:highlight>
                <a:srgbClr val="FFFF00"/>
              </a:highlight>
              <a:latin typeface="Calibri"/>
              <a:ea typeface="Roboto"/>
              <a:cs typeface="Roboto"/>
            </a:endParaRPr>
          </a:p>
          <a:p>
            <a:pPr marL="118709" indent="337719">
              <a:buClr>
                <a:srgbClr val="297FD5"/>
              </a:buClr>
              <a:defRPr/>
            </a:pPr>
            <a:r>
              <a:rPr lang="en-US" sz="1799" dirty="0">
                <a:latin typeface="Calibri"/>
                <a:ea typeface="Roboto"/>
                <a:cs typeface="Roboto"/>
              </a:rPr>
              <a:t>Gajewski-Nemes, Julia, and Nena Messina. 2021. Exploring and Healing Invisible Wounds: Perceptions of Trauma-Specific Treatment from Incarcerated Men and Women. Journal of Trauma &amp; Treatment 10: 1–8.</a:t>
            </a:r>
          </a:p>
          <a:p>
            <a:pPr marL="118709" indent="337719">
              <a:buClr>
                <a:srgbClr val="297FD5"/>
              </a:buClr>
              <a:defRPr/>
            </a:pPr>
            <a:r>
              <a:rPr lang="en-US" sz="1799" dirty="0">
                <a:latin typeface="Calibri"/>
                <a:ea typeface="Roboto"/>
                <a:cs typeface="Roboto"/>
              </a:rPr>
              <a:t>Gallavan, D. B., &amp; Newman, J. L. (2013). Predictors of Burnout Among Correctional Mental Health Professionals. Psychological Services, 10 (1), 115-122.</a:t>
            </a:r>
            <a:endParaRPr lang="en-US" sz="1799" kern="0" dirty="0">
              <a:latin typeface="Calibri"/>
              <a:ea typeface="Roboto"/>
              <a:cs typeface="Roboto"/>
            </a:endParaRPr>
          </a:p>
          <a:p>
            <a:pPr marL="118709" indent="337719" fontAlgn="base">
              <a:lnSpc>
                <a:spcPct val="107000"/>
              </a:lnSpc>
              <a:spcBef>
                <a:spcPts val="0"/>
              </a:spcBef>
              <a:spcAft>
                <a:spcPts val="800"/>
              </a:spcAft>
              <a:buClr>
                <a:srgbClr val="297FD5"/>
              </a:buClr>
              <a:defRPr/>
            </a:pPr>
            <a:r>
              <a:rPr lang="en-US" sz="1799" u="sng" kern="0" dirty="0">
                <a:latin typeface="Calibri"/>
                <a:ea typeface="Roboto"/>
                <a:cs typeface="Roboto"/>
                <a:hlinkClick r:id="rId3">
                  <a:extLst>
                    <a:ext uri="{A12FA001-AC4F-418D-AE19-62706E023703}">
                      <ahyp:hlinkClr xmlns:ahyp="http://schemas.microsoft.com/office/drawing/2018/hyperlinkcolor" val="tx"/>
                    </a:ext>
                  </a:extLst>
                </a:hlinkClick>
              </a:rPr>
              <a:t>https://www.prisonpolicy.org/</a:t>
            </a:r>
            <a:endParaRPr lang="en-US" sz="1799" u="sng" kern="0" dirty="0">
              <a:latin typeface="Calibri"/>
              <a:ea typeface="Roboto"/>
              <a:cs typeface="Roboto"/>
            </a:endParaRPr>
          </a:p>
          <a:p>
            <a:pPr marL="118709" indent="337719">
              <a:lnSpc>
                <a:spcPct val="107000"/>
              </a:lnSpc>
              <a:spcBef>
                <a:spcPts val="0"/>
              </a:spcBef>
              <a:spcAft>
                <a:spcPts val="800"/>
              </a:spcAft>
              <a:buClr>
                <a:srgbClr val="297FD5"/>
              </a:buClr>
              <a:defRPr/>
            </a:pPr>
            <a:r>
              <a:rPr lang="en-US" sz="1799" kern="0" dirty="0">
                <a:ea typeface="+mn-lt"/>
                <a:cs typeface="+mn-lt"/>
              </a:rPr>
              <a:t>Harrison RL, Westwood MJ. Preventing vicarious traumatization of mental health therapists: Identifying protective practices. Psychotherapy (Chic). 2009 Jun;46(2):203-19. doi: 10.1037/a0016081. PMID: 22122619.</a:t>
            </a:r>
            <a:endParaRPr lang="en-US" sz="1799" u="sng" kern="0" dirty="0">
              <a:latin typeface="Calibri"/>
              <a:ea typeface="Roboto"/>
              <a:cs typeface="Roboto"/>
            </a:endParaRPr>
          </a:p>
          <a:p>
            <a:pPr marL="118709" indent="337719">
              <a:lnSpc>
                <a:spcPct val="107000"/>
              </a:lnSpc>
              <a:spcBef>
                <a:spcPts val="0"/>
              </a:spcBef>
              <a:spcAft>
                <a:spcPts val="800"/>
              </a:spcAft>
              <a:buClr>
                <a:srgbClr val="297FD5"/>
              </a:buClr>
              <a:defRPr/>
            </a:pPr>
            <a:r>
              <a:rPr lang="en-US" sz="1799" kern="0" dirty="0">
                <a:ea typeface="+mn-lt"/>
                <a:cs typeface="+mn-lt"/>
              </a:rPr>
              <a:t>National Center for PTSD: </a:t>
            </a:r>
            <a:r>
              <a:rPr lang="en-US" sz="1799" kern="0" dirty="0">
                <a:ea typeface="+mn-lt"/>
                <a:cs typeface="+mn-lt"/>
                <a:hlinkClick r:id="rId4">
                  <a:extLst>
                    <a:ext uri="{A12FA001-AC4F-418D-AE19-62706E023703}">
                      <ahyp:hlinkClr xmlns:ahyp="http://schemas.microsoft.com/office/drawing/2018/hyperlinkcolor" val="tx"/>
                    </a:ext>
                  </a:extLst>
                </a:hlinkClick>
              </a:rPr>
              <a:t>PTSD: National Center for PTSD Home (va.gov)</a:t>
            </a:r>
            <a:endParaRPr lang="en-US" sz="1799" kern="0" dirty="0">
              <a:ea typeface="+mn-lt"/>
              <a:cs typeface="+mn-lt"/>
            </a:endParaRPr>
          </a:p>
          <a:p>
            <a:pPr marL="404374" indent="-285664">
              <a:lnSpc>
                <a:spcPct val="107000"/>
              </a:lnSpc>
              <a:spcBef>
                <a:spcPts val="0"/>
              </a:spcBef>
              <a:spcAft>
                <a:spcPts val="800"/>
              </a:spcAft>
              <a:buClr>
                <a:srgbClr val="297FD5"/>
              </a:buClr>
              <a:defRPr/>
            </a:pPr>
            <a:r>
              <a:rPr lang="en-US" sz="1799" dirty="0">
                <a:ea typeface="+mn-lt"/>
                <a:cs typeface="+mn-lt"/>
              </a:rPr>
              <a:t>Sadeh, N., &amp; McNiel, D. E. (2015). Posttraumatic Stress Disorder Increases Risk of Criminal Recidivism Among Justice-Involved Persons With Mental Disorders. </a:t>
            </a:r>
            <a:r>
              <a:rPr lang="en-US" sz="1799" i="1" dirty="0">
                <a:ea typeface="+mn-lt"/>
                <a:cs typeface="+mn-lt"/>
              </a:rPr>
              <a:t>Criminal Justice and Behavior, 42</a:t>
            </a:r>
            <a:r>
              <a:rPr lang="en-US" sz="1799" dirty="0">
                <a:ea typeface="+mn-lt"/>
                <a:cs typeface="+mn-lt"/>
              </a:rPr>
              <a:t>(6), 573–586. </a:t>
            </a:r>
            <a:r>
              <a:rPr lang="en-US" sz="1799" dirty="0">
                <a:ea typeface="+mn-lt"/>
                <a:cs typeface="+mn-lt"/>
                <a:hlinkClick r:id="rId5">
                  <a:extLst>
                    <a:ext uri="{A12FA001-AC4F-418D-AE19-62706E023703}">
                      <ahyp:hlinkClr xmlns:ahyp="http://schemas.microsoft.com/office/drawing/2018/hyperlinkcolor" val="tx"/>
                    </a:ext>
                  </a:extLst>
                </a:hlinkClick>
              </a:rPr>
              <a:t>https://doi.org/10.1177/0093854814556880</a:t>
            </a:r>
            <a:endParaRPr lang="en-US" sz="1799" dirty="0">
              <a:ea typeface="+mn-lt"/>
              <a:cs typeface="+mn-lt"/>
            </a:endParaRPr>
          </a:p>
          <a:p>
            <a:pPr marL="118709" indent="337719" fontAlgn="base">
              <a:lnSpc>
                <a:spcPct val="107000"/>
              </a:lnSpc>
              <a:spcBef>
                <a:spcPts val="0"/>
              </a:spcBef>
              <a:spcAft>
                <a:spcPts val="800"/>
              </a:spcAft>
              <a:buClr>
                <a:srgbClr val="297FD5"/>
              </a:buClr>
              <a:defRPr/>
            </a:pPr>
            <a:endParaRPr lang="en-US" sz="1799" u="sng" dirty="0">
              <a:latin typeface="Calibri"/>
              <a:ea typeface="Roboto"/>
              <a:cs typeface="Roboto" panose="02000000000000000000" pitchFamily="2" charset="0"/>
            </a:endParaRPr>
          </a:p>
        </p:txBody>
      </p:sp>
    </p:spTree>
    <p:extLst>
      <p:ext uri="{BB962C8B-B14F-4D97-AF65-F5344CB8AC3E}">
        <p14:creationId xmlns:p14="http://schemas.microsoft.com/office/powerpoint/2010/main" val="11104080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574E926-0003-672B-E197-0A9D51E8C9C0}"/>
              </a:ext>
            </a:extLst>
          </p:cNvPr>
          <p:cNvSpPr>
            <a:spLocks noGrp="1"/>
          </p:cNvSpPr>
          <p:nvPr>
            <p:ph type="title"/>
          </p:nvPr>
        </p:nvSpPr>
        <p:spPr/>
        <p:txBody>
          <a:bodyPr vert="horz" lIns="91416" tIns="45708" rIns="91416" bIns="45708" rtlCol="0" anchor="ctr">
            <a:normAutofit/>
          </a:bodyPr>
          <a:lstStyle/>
          <a:p>
            <a:pPr algn="ctr"/>
            <a:r>
              <a:rPr lang="en-US" sz="3299" dirty="0">
                <a:cs typeface="Calibri"/>
              </a:rPr>
              <a:t>References </a:t>
            </a:r>
            <a:r>
              <a:rPr lang="en-US" sz="3299" dirty="0">
                <a:solidFill>
                  <a:schemeClr val="bg2"/>
                </a:solidFill>
                <a:cs typeface="Calibri"/>
              </a:rPr>
              <a:t>part 3</a:t>
            </a:r>
            <a:endParaRPr lang="en-US" dirty="0">
              <a:solidFill>
                <a:schemeClr val="bg2"/>
              </a:solidFill>
              <a:cs typeface="Calibri"/>
            </a:endParaRPr>
          </a:p>
        </p:txBody>
      </p:sp>
      <p:sp>
        <p:nvSpPr>
          <p:cNvPr id="2" name="Content Placeholder 1">
            <a:extLst>
              <a:ext uri="{FF2B5EF4-FFF2-40B4-BE49-F238E27FC236}">
                <a16:creationId xmlns:a16="http://schemas.microsoft.com/office/drawing/2014/main" id="{D20CE71D-C642-EF51-A0C0-48557F4BE999}"/>
              </a:ext>
            </a:extLst>
          </p:cNvPr>
          <p:cNvSpPr>
            <a:spLocks noGrp="1"/>
          </p:cNvSpPr>
          <p:nvPr>
            <p:ph idx="1"/>
          </p:nvPr>
        </p:nvSpPr>
        <p:spPr>
          <a:xfrm>
            <a:off x="989012" y="1600200"/>
            <a:ext cx="10210799" cy="4571999"/>
          </a:xfrm>
        </p:spPr>
        <p:txBody>
          <a:bodyPr vert="horz" lIns="91416" tIns="45708" rIns="91416" bIns="45708" rtlCol="0" anchor="t">
            <a:normAutofit/>
          </a:bodyPr>
          <a:lstStyle/>
          <a:p>
            <a:pPr marL="118709" indent="337719">
              <a:lnSpc>
                <a:spcPct val="107000"/>
              </a:lnSpc>
              <a:spcBef>
                <a:spcPts val="0"/>
              </a:spcBef>
              <a:spcAft>
                <a:spcPts val="800"/>
              </a:spcAft>
            </a:pPr>
            <a:r>
              <a:rPr lang="en-US" sz="1799" dirty="0">
                <a:cs typeface="Calibri"/>
              </a:rPr>
              <a:t>Staton M, Tillson M, Levi MM, Dickson M, Webster M, Leukefeld C. Identifying and Treating Incarcerated Women Experiencing Substance Use Disorders: A Review. Subst Abuse Rehabil. 2023 Nov 13;14:131-145. doi: 10.2147/SAR.S409944. PMID: 38026785; PMCID: PMC10655602.</a:t>
            </a:r>
          </a:p>
          <a:p>
            <a:pPr marL="118709" indent="337719">
              <a:lnSpc>
                <a:spcPct val="107000"/>
              </a:lnSpc>
              <a:spcBef>
                <a:spcPts val="0"/>
              </a:spcBef>
              <a:spcAft>
                <a:spcPts val="800"/>
              </a:spcAft>
            </a:pPr>
            <a:r>
              <a:rPr lang="en-US" sz="1799" dirty="0">
                <a:cs typeface="Calibri"/>
              </a:rPr>
              <a:t>Stürup-Toft S, O'Moore EJ, Plugge EH. Looking behind the bars: emerging health issues for people in prison. Br Med Bull. 2018 Mar 1;125(1):15-23. doi: 10.1093/bmb/ldx052. PMID: 29394343.</a:t>
            </a:r>
            <a:endParaRPr lang="en-US" sz="1799" dirty="0">
              <a:ea typeface="Calibri"/>
              <a:cs typeface="Calibri"/>
            </a:endParaRPr>
          </a:p>
          <a:p>
            <a:pPr marL="118709" indent="337719"/>
            <a:r>
              <a:rPr lang="en-US" sz="1799" dirty="0">
                <a:cs typeface="Calibri"/>
              </a:rPr>
              <a:t>United Nations General Assembly (2015).</a:t>
            </a:r>
          </a:p>
          <a:p>
            <a:pPr marL="461507" indent="-342797"/>
            <a:r>
              <a:rPr lang="en-US" sz="1799" dirty="0">
                <a:cs typeface="Calibri"/>
              </a:rPr>
              <a:t>Yue, Z., Qin, Y., Li, Y. </a:t>
            </a:r>
            <a:r>
              <a:rPr lang="en-US" sz="1799" i="1" dirty="0">
                <a:cs typeface="Calibri"/>
              </a:rPr>
              <a:t>et al.</a:t>
            </a:r>
            <a:r>
              <a:rPr lang="en-US" sz="1799" dirty="0">
                <a:cs typeface="Calibri"/>
              </a:rPr>
              <a:t> Empathy and burnout in medical staff: mediating role of job satisfaction and job commitment. </a:t>
            </a:r>
            <a:r>
              <a:rPr lang="en-US" sz="1799" i="1" dirty="0">
                <a:cs typeface="Calibri"/>
              </a:rPr>
              <a:t>BMC Public Health</a:t>
            </a:r>
            <a:r>
              <a:rPr lang="en-US" sz="1799" dirty="0">
                <a:cs typeface="Calibri"/>
              </a:rPr>
              <a:t> </a:t>
            </a:r>
            <a:r>
              <a:rPr lang="en-US" sz="1799" b="1" dirty="0">
                <a:cs typeface="Calibri"/>
              </a:rPr>
              <a:t>22</a:t>
            </a:r>
            <a:r>
              <a:rPr lang="en-US" sz="1799" dirty="0">
                <a:cs typeface="Calibri"/>
              </a:rPr>
              <a:t>, 1033 (2022). </a:t>
            </a:r>
            <a:r>
              <a:rPr lang="en-US" sz="1799" dirty="0">
                <a:cs typeface="Calibri"/>
                <a:hlinkClick r:id="rId3">
                  <a:extLst>
                    <a:ext uri="{A12FA001-AC4F-418D-AE19-62706E023703}">
                      <ahyp:hlinkClr xmlns:ahyp="http://schemas.microsoft.com/office/drawing/2018/hyperlinkcolor" val="tx"/>
                    </a:ext>
                  </a:extLst>
                </a:hlinkClick>
              </a:rPr>
              <a:t>https://doi.org/10.1186/s12889-022-13405-4</a:t>
            </a:r>
            <a:endParaRPr lang="en-US" sz="1799" dirty="0">
              <a:cs typeface="Calibri"/>
            </a:endParaRPr>
          </a:p>
          <a:p>
            <a:pPr indent="-255828"/>
            <a:endParaRPr lang="en-US" dirty="0">
              <a:ea typeface="Calibri"/>
              <a:cs typeface="Calibri"/>
            </a:endParaRPr>
          </a:p>
        </p:txBody>
      </p:sp>
    </p:spTree>
    <p:extLst>
      <p:ext uri="{BB962C8B-B14F-4D97-AF65-F5344CB8AC3E}">
        <p14:creationId xmlns:p14="http://schemas.microsoft.com/office/powerpoint/2010/main" val="6480640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SLIDO_APP_VERSION" val="1.23.0.8116"/>
  <p:tag name="SLIDO_PRESENTATION_ID" val="016c95cd-2817-4a42-a7e0-49b50919abbf"/>
  <p:tag name="SLIDO_EVENT_UUID" val="d6e99901-a706-4f36-9ed8-6564ef07999f"/>
  <p:tag name="SLIDO_EVENT_SECTION_UUID" val="7032e043-373c-413b-ab76-cbf942df9ee7"/>
</p:tagLst>
</file>

<file path=ppt/tags/tag2.xml><?xml version="1.0" encoding="utf-8"?>
<p:tagLst xmlns:a="http://schemas.openxmlformats.org/drawingml/2006/main" xmlns:r="http://schemas.openxmlformats.org/officeDocument/2006/relationships" xmlns:p="http://schemas.openxmlformats.org/presentationml/2006/main">
  <p:tag name="SLIDO_METADATA" val="eyJUaW1lc3RhbXAiOjE3OTE4NjIxMjR9"/>
  <p:tag name="SLIDO_TYPE" val="SlidoPoll"/>
  <p:tag name="SLIDO_POLL_UUID" val="070fe283-2ad6-4902-aa3f-0d673fc4e336"/>
  <p:tag name="SLIDO_KEEP_POLL_ACTIVE" val="false"/>
  <p:tag name="SLIDO_TIMELINE" val="W3sicG9sbFF1ZXN0aW9uVXVpZCI6ImVhNGM2ZDIzLTZkYTYtNDhjYS1iYmZjLWZmYzE4OGRiYTIxYiIsInNob3dSZXN1bHRzIjp0cnVlLCJzaG93Q29ycmVjdEFuc3dlcnMiOmZhbHNlLCJ2b3RpbmdMb2NrZWQiOmZhbHNlfV0="/>
</p:tagLst>
</file>

<file path=ppt/tags/tag3.xml><?xml version="1.0" encoding="utf-8"?>
<p:tagLst xmlns:a="http://schemas.openxmlformats.org/drawingml/2006/main" xmlns:r="http://schemas.openxmlformats.org/officeDocument/2006/relationships" xmlns:p="http://schemas.openxmlformats.org/presentationml/2006/main">
  <p:tag name="SLIDO_ELEMENT" val="interaction_image"/>
  <p:tag name="INTERACTION_TYPE" val="MultipleChoice"/>
</p:tagLst>
</file>

<file path=ppt/tags/tag4.xml><?xml version="1.0" encoding="utf-8"?>
<p:tagLst xmlns:a="http://schemas.openxmlformats.org/drawingml/2006/main" xmlns:r="http://schemas.openxmlformats.org/officeDocument/2006/relationships" xmlns:p="http://schemas.openxmlformats.org/presentationml/2006/main">
  <p:tag name="SLIDO_ELEMENT" val="title"/>
</p:tagLst>
</file>

<file path=ppt/tags/tag5.xml><?xml version="1.0" encoding="utf-8"?>
<p:tagLst xmlns:a="http://schemas.openxmlformats.org/drawingml/2006/main" xmlns:r="http://schemas.openxmlformats.org/officeDocument/2006/relationships" xmlns:p="http://schemas.openxmlformats.org/presentationml/2006/main">
  <p:tag name="SLIDO_ELEMENT" val="footer"/>
</p:tagLst>
</file>

<file path=ppt/tags/tag6.xml><?xml version="1.0" encoding="utf-8"?>
<p:tagLst xmlns:a="http://schemas.openxmlformats.org/drawingml/2006/main" xmlns:r="http://schemas.openxmlformats.org/officeDocument/2006/relationships" xmlns:p="http://schemas.openxmlformats.org/presentationml/2006/main">
  <p:tag name="SLIDO_ELEMENT" val="corner"/>
</p:tagLst>
</file>

<file path=ppt/tags/tag7.xml><?xml version="1.0" encoding="utf-8"?>
<p:tagLst xmlns:a="http://schemas.openxmlformats.org/drawingml/2006/main" xmlns:r="http://schemas.openxmlformats.org/officeDocument/2006/relationships" xmlns:p="http://schemas.openxmlformats.org/presentationml/2006/main">
  <p:tag name="SLIDO_METADATA" val="eyJUaW1lc3RhbXAiOjE3OTE4NjA5ODh9"/>
  <p:tag name="SLIDO_TYPE" val="SlidoPoll"/>
  <p:tag name="SLIDO_POLL_UUID" val="d905ff4b-1997-47e8-8c4a-2d7cb4c21f00"/>
  <p:tag name="SLIDO_KEEP_POLL_ACTIVE" val="false"/>
  <p:tag name="SLIDO_TIMELINE" val="W3sicG9sbFF1ZXN0aW9uVXVpZCI6ImVhNThkNzUyLTY2Y2MtNGYxNi1iNGJlLWUyNDk3YmIxMWVjZiIsInNob3dSZXN1bHRzIjp0cnVlLCJzaG93Q29ycmVjdEFuc3dlcnMiOmZhbHNlLCJ2b3RpbmdMb2NrZWQiOmZhbHNlfV0="/>
</p:tagLst>
</file>

<file path=ppt/tags/tag8.xml><?xml version="1.0" encoding="utf-8"?>
<p:tagLst xmlns:a="http://schemas.openxmlformats.org/drawingml/2006/main" xmlns:r="http://schemas.openxmlformats.org/officeDocument/2006/relationships" xmlns:p="http://schemas.openxmlformats.org/presentationml/2006/main">
  <p:tag name="SLIDO_ELEMENT" val="interaction_image"/>
  <p:tag name="INTERACTION_TYPE" val="WordCloud"/>
</p:tagLst>
</file>

<file path=ppt/tags/tag9.xml><?xml version="1.0" encoding="utf-8"?>
<p:tagLst xmlns:a="http://schemas.openxmlformats.org/drawingml/2006/main" xmlns:r="http://schemas.openxmlformats.org/officeDocument/2006/relationships" xmlns:p="http://schemas.openxmlformats.org/presentationml/2006/main">
  <p:tag name="SLIDO_ELEMENT" val="title"/>
</p:tagLst>
</file>

<file path=ppt/tags/tag10.xml><?xml version="1.0" encoding="utf-8"?>
<p:tagLst xmlns:a="http://schemas.openxmlformats.org/drawingml/2006/main" xmlns:r="http://schemas.openxmlformats.org/officeDocument/2006/relationships" xmlns:p="http://schemas.openxmlformats.org/presentationml/2006/main">
  <p:tag name="SLIDO_ELEMENT" val="footer"/>
</p:tagLst>
</file>

<file path=ppt/tags/tag11.xml><?xml version="1.0" encoding="utf-8"?>
<p:tagLst xmlns:a="http://schemas.openxmlformats.org/drawingml/2006/main" xmlns:r="http://schemas.openxmlformats.org/officeDocument/2006/relationships" xmlns:p="http://schemas.openxmlformats.org/presentationml/2006/main">
  <p:tag name="SLIDO_ELEMENT" val="corner"/>
</p:tagLst>
</file>

<file path=ppt/tags/tag12.xml><?xml version="1.0" encoding="utf-8"?>
<p:tagLst xmlns:a="http://schemas.openxmlformats.org/drawingml/2006/main" xmlns:r="http://schemas.openxmlformats.org/officeDocument/2006/relationships" xmlns:p="http://schemas.openxmlformats.org/presentationml/2006/main">
  <p:tag name="SLIDO_METADATA" val="eyJUaW1lc3RhbXAiOjE3OTE4NjEzNTZ9"/>
  <p:tag name="SLIDO_TYPE" val="SlidoPoll"/>
  <p:tag name="SLIDO_POLL_UUID" val="d4fd9e16-660a-4b32-9515-660556026f8e"/>
  <p:tag name="SLIDO_KEEP_POLL_ACTIVE" val="true"/>
  <p:tag name="SLIDO_TIMELINE" val="W3sicG9sbFF1ZXN0aW9uVXVpZCI6IjQ2MzM0MTQ1LTgyZmEtNDY2Yi1iOWY1LTA1MjQxNDBhZTYxZiIsInNob3dSZXN1bHRzIjp0cnVlLCJzaG93Q29ycmVjdEFuc3dlcnMiOmZhbHNlLCJ2b3RpbmdMb2NrZWQiOmZhbHNlfV0="/>
</p:tagLst>
</file>

<file path=ppt/tags/tag13.xml><?xml version="1.0" encoding="utf-8"?>
<p:tagLst xmlns:a="http://schemas.openxmlformats.org/drawingml/2006/main" xmlns:r="http://schemas.openxmlformats.org/officeDocument/2006/relationships" xmlns:p="http://schemas.openxmlformats.org/presentationml/2006/main">
  <p:tag name="SLIDO_ELEMENT" val="interaction_image"/>
  <p:tag name="INTERACTION_TYPE" val="WordCloud"/>
</p:tagLst>
</file>

<file path=ppt/tags/tag14.xml><?xml version="1.0" encoding="utf-8"?>
<p:tagLst xmlns:a="http://schemas.openxmlformats.org/drawingml/2006/main" xmlns:r="http://schemas.openxmlformats.org/officeDocument/2006/relationships" xmlns:p="http://schemas.openxmlformats.org/presentationml/2006/main">
  <p:tag name="SLIDO_ELEMENT" val="title"/>
</p:tagLst>
</file>

<file path=ppt/tags/tag15.xml><?xml version="1.0" encoding="utf-8"?>
<p:tagLst xmlns:a="http://schemas.openxmlformats.org/drawingml/2006/main" xmlns:r="http://schemas.openxmlformats.org/officeDocument/2006/relationships" xmlns:p="http://schemas.openxmlformats.org/presentationml/2006/main">
  <p:tag name="SLIDO_ELEMENT" val="footer"/>
</p:tagLst>
</file>

<file path=ppt/tags/tag16.xml><?xml version="1.0" encoding="utf-8"?>
<p:tagLst xmlns:a="http://schemas.openxmlformats.org/drawingml/2006/main" xmlns:r="http://schemas.openxmlformats.org/officeDocument/2006/relationships" xmlns:p="http://schemas.openxmlformats.org/presentationml/2006/main">
  <p:tag name="SLIDO_ELEMENT" val="corner"/>
</p:tagLst>
</file>

<file path=ppt/tags/tag17.xml><?xml version="1.0" encoding="utf-8"?>
<p:tagLst xmlns:a="http://schemas.openxmlformats.org/drawingml/2006/main" xmlns:r="http://schemas.openxmlformats.org/officeDocument/2006/relationships" xmlns:p="http://schemas.openxmlformats.org/presentationml/2006/main">
  <p:tag name="TIMING" val="|2.3"/>
</p:tagLst>
</file>

<file path=ppt/tags/tag18.xml><?xml version="1.0" encoding="utf-8"?>
<p:tagLst xmlns:a="http://schemas.openxmlformats.org/drawingml/2006/main" xmlns:r="http://schemas.openxmlformats.org/officeDocument/2006/relationships" xmlns:p="http://schemas.openxmlformats.org/presentationml/2006/main">
  <p:tag name="SLIDO_METADATA" val="eyJUaW1lc3RhbXAiOjE3OTE5MTkyNDF9"/>
  <p:tag name="SLIDO_TYPE" val="SlidoPoll"/>
  <p:tag name="SLIDO_POLL_UUID" val="9e2bdc99-fe2f-46c1-ab5e-241d69d8f754"/>
  <p:tag name="SLIDO_KEEP_POLL_ACTIVE" val="false"/>
  <p:tag name="SLIDO_TIMELINE" val="W3sicG9sbFF1ZXN0aW9uVXVpZCI6IjI2MDRmYzVlLWRkZDMtNGM4OC04YzdlLTkyOGUwMzc2YmM4MyIsInNob3dSZXN1bHRzIjp0cnVlLCJzaG93Q29ycmVjdEFuc3dlcnMiOmZhbHNlLCJ2b3RpbmdMb2NrZWQiOmZhbHNlfV0="/>
</p:tagLst>
</file>

<file path=ppt/tags/tag19.xml><?xml version="1.0" encoding="utf-8"?>
<p:tagLst xmlns:a="http://schemas.openxmlformats.org/drawingml/2006/main" xmlns:r="http://schemas.openxmlformats.org/officeDocument/2006/relationships" xmlns:p="http://schemas.openxmlformats.org/presentationml/2006/main">
  <p:tag name="SLIDO_ELEMENT" val="interaction_image"/>
  <p:tag name="INTERACTION_TYPE" val="Ranking"/>
</p:tagLst>
</file>

<file path=ppt/tags/tag20.xml><?xml version="1.0" encoding="utf-8"?>
<p:tagLst xmlns:a="http://schemas.openxmlformats.org/drawingml/2006/main" xmlns:r="http://schemas.openxmlformats.org/officeDocument/2006/relationships" xmlns:p="http://schemas.openxmlformats.org/presentationml/2006/main">
  <p:tag name="SLIDO_ELEMENT" val="title"/>
</p:tagLst>
</file>

<file path=ppt/tags/tag21.xml><?xml version="1.0" encoding="utf-8"?>
<p:tagLst xmlns:a="http://schemas.openxmlformats.org/drawingml/2006/main" xmlns:r="http://schemas.openxmlformats.org/officeDocument/2006/relationships" xmlns:p="http://schemas.openxmlformats.org/presentationml/2006/main">
  <p:tag name="SLIDO_ELEMENT" val="footer"/>
</p:tagLst>
</file>

<file path=ppt/tags/tag22.xml><?xml version="1.0" encoding="utf-8"?>
<p:tagLst xmlns:a="http://schemas.openxmlformats.org/drawingml/2006/main" xmlns:r="http://schemas.openxmlformats.org/officeDocument/2006/relationships" xmlns:p="http://schemas.openxmlformats.org/presentationml/2006/main">
  <p:tag name="SLIDO_ELEMENT" val="corner"/>
</p:tagLst>
</file>

<file path=ppt/tags/tag23.xml><?xml version="1.0" encoding="utf-8"?>
<p:tagLst xmlns:a="http://schemas.openxmlformats.org/drawingml/2006/main" xmlns:r="http://schemas.openxmlformats.org/officeDocument/2006/relationships" xmlns:p="http://schemas.openxmlformats.org/presentationml/2006/main">
  <p:tag name="SLIDO_METADATA" val="eyJUaW1lc3RhbXAiOjE3OTE4NjU2Mjl9"/>
  <p:tag name="SLIDO_TYPE" val="SlidoPoll"/>
  <p:tag name="SLIDO_POLL_UUID" val="15d5eaa9-ea83-400d-a79f-2766a2b8a32d"/>
  <p:tag name="SLIDO_KEEP_POLL_ACTIVE" val="false"/>
  <p:tag name="SLIDO_TIMELINE" val="W3sicG9sbFF1ZXN0aW9uVXVpZCI6IjdkM2U4MDIzLTYwMjEtNGMxNy05OWE2LTBiZWViMDhjZTEyZSIsInNob3dSZXN1bHRzIjp0cnVlLCJzaG93Q29ycmVjdEFuc3dlcnMiOmZhbHNlLCJ2b3RpbmdMb2NrZWQiOmZhbHNlfV0="/>
</p:tagLst>
</file>

<file path=ppt/tags/tag24.xml><?xml version="1.0" encoding="utf-8"?>
<p:tagLst xmlns:a="http://schemas.openxmlformats.org/drawingml/2006/main" xmlns:r="http://schemas.openxmlformats.org/officeDocument/2006/relationships" xmlns:p="http://schemas.openxmlformats.org/presentationml/2006/main">
  <p:tag name="SLIDO_ELEMENT" val="interaction_image"/>
  <p:tag name="INTERACTION_TYPE" val="OpenText"/>
</p:tagLst>
</file>

<file path=ppt/tags/tag25.xml><?xml version="1.0" encoding="utf-8"?>
<p:tagLst xmlns:a="http://schemas.openxmlformats.org/drawingml/2006/main" xmlns:r="http://schemas.openxmlformats.org/officeDocument/2006/relationships" xmlns:p="http://schemas.openxmlformats.org/presentationml/2006/main">
  <p:tag name="SLIDO_ELEMENT" val="title"/>
</p:tagLst>
</file>

<file path=ppt/tags/tag26.xml><?xml version="1.0" encoding="utf-8"?>
<p:tagLst xmlns:a="http://schemas.openxmlformats.org/drawingml/2006/main" xmlns:r="http://schemas.openxmlformats.org/officeDocument/2006/relationships" xmlns:p="http://schemas.openxmlformats.org/presentationml/2006/main">
  <p:tag name="SLIDO_ELEMENT" val="footer"/>
</p:tagLst>
</file>

<file path=ppt/tags/tag27.xml><?xml version="1.0" encoding="utf-8"?>
<p:tagLst xmlns:a="http://schemas.openxmlformats.org/drawingml/2006/main" xmlns:r="http://schemas.openxmlformats.org/officeDocument/2006/relationships" xmlns:p="http://schemas.openxmlformats.org/presentationml/2006/main">
  <p:tag name="SLIDO_ELEMENT" val="corner"/>
</p:tagLst>
</file>

<file path=ppt/theme/theme1.xml><?xml version="1.0" encoding="utf-8"?>
<a:theme xmlns:a="http://schemas.openxmlformats.org/drawingml/2006/main" name="Digital Blue Tunnel 16x9">
  <a:themeElements>
    <a:clrScheme name="Digital Blue Tunnel">
      <a:dk1>
        <a:srgbClr val="000000"/>
      </a:dk1>
      <a:lt1>
        <a:sysClr val="window" lastClr="FFFFFF"/>
      </a:lt1>
      <a:dk2>
        <a:srgbClr val="001027"/>
      </a:dk2>
      <a:lt2>
        <a:srgbClr val="C1EBF7"/>
      </a:lt2>
      <a:accent1>
        <a:srgbClr val="56C5FF"/>
      </a:accent1>
      <a:accent2>
        <a:srgbClr val="4BB836"/>
      </a:accent2>
      <a:accent3>
        <a:srgbClr val="F8B004"/>
      </a:accent3>
      <a:accent4>
        <a:srgbClr val="972ACD"/>
      </a:accent4>
      <a:accent5>
        <a:srgbClr val="F86E24"/>
      </a:accent5>
      <a:accent6>
        <a:srgbClr val="DB30C7"/>
      </a:accent6>
      <a:hlink>
        <a:srgbClr val="F8B004"/>
      </a:hlink>
      <a:folHlink>
        <a:srgbClr val="969696"/>
      </a:folHlink>
    </a:clrScheme>
    <a:fontScheme name="Corbel">
      <a:maj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F02895261.potx" id="{4CBF9558-C12D-4F51-9AA3-9D0796951DBC}" vid="{FFC159E6-A134-46E7-B1A0-C306E39FC295}"/>
    </a:ext>
  </a:extLst>
</a:theme>
</file>

<file path=ppt/theme/theme2.xml><?xml version="1.0" encoding="utf-8"?>
<a:theme xmlns:a="http://schemas.openxmlformats.org/drawingml/2006/main" name="Office Theme">
  <a:themeElements>
    <a:clrScheme name="Digital Blue Tunnel">
      <a:dk1>
        <a:srgbClr val="000000"/>
      </a:dk1>
      <a:lt1>
        <a:sysClr val="window" lastClr="FFFFFF"/>
      </a:lt1>
      <a:dk2>
        <a:srgbClr val="001027"/>
      </a:dk2>
      <a:lt2>
        <a:srgbClr val="C1EBF7"/>
      </a:lt2>
      <a:accent1>
        <a:srgbClr val="56C5FF"/>
      </a:accent1>
      <a:accent2>
        <a:srgbClr val="4BB836"/>
      </a:accent2>
      <a:accent3>
        <a:srgbClr val="F8B004"/>
      </a:accent3>
      <a:accent4>
        <a:srgbClr val="972ACD"/>
      </a:accent4>
      <a:accent5>
        <a:srgbClr val="F86E24"/>
      </a:accent5>
      <a:accent6>
        <a:srgbClr val="DB30C7"/>
      </a:accent6>
      <a:hlink>
        <a:srgbClr val="F8B004"/>
      </a:hlink>
      <a:folHlink>
        <a:srgbClr val="969696"/>
      </a:folHlink>
    </a:clrScheme>
    <a:fontScheme name="Corbel">
      <a:maj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Digital Blue Tunnel">
      <a:dk1>
        <a:srgbClr val="000000"/>
      </a:dk1>
      <a:lt1>
        <a:sysClr val="window" lastClr="FFFFFF"/>
      </a:lt1>
      <a:dk2>
        <a:srgbClr val="001027"/>
      </a:dk2>
      <a:lt2>
        <a:srgbClr val="C1EBF7"/>
      </a:lt2>
      <a:accent1>
        <a:srgbClr val="56C5FF"/>
      </a:accent1>
      <a:accent2>
        <a:srgbClr val="4BB836"/>
      </a:accent2>
      <a:accent3>
        <a:srgbClr val="F8B004"/>
      </a:accent3>
      <a:accent4>
        <a:srgbClr val="972ACD"/>
      </a:accent4>
      <a:accent5>
        <a:srgbClr val="F86E24"/>
      </a:accent5>
      <a:accent6>
        <a:srgbClr val="DB30C7"/>
      </a:accent6>
      <a:hlink>
        <a:srgbClr val="F8B004"/>
      </a:hlink>
      <a:folHlink>
        <a:srgbClr val="969696"/>
      </a:folHlink>
    </a:clrScheme>
    <a:fontScheme name="Corbel">
      <a:maj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TaxCatchAll xmlns="71650569-cf9d-46c1-97c8-115eddfea098" xsi:nil="true"/>
    <lcf76f155ced4ddcb4097134ff3c332f xmlns="794736ad-5991-4dd8-be41-c03c969e283c">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C8F8E6B193562E4C88B5352602E913CF" ma:contentTypeVersion="14" ma:contentTypeDescription="Create a new document." ma:contentTypeScope="" ma:versionID="be0908b684f709f89b1c18f46d9e7055">
  <xsd:schema xmlns:xsd="http://www.w3.org/2001/XMLSchema" xmlns:xs="http://www.w3.org/2001/XMLSchema" xmlns:p="http://schemas.microsoft.com/office/2006/metadata/properties" xmlns:ns1="http://schemas.microsoft.com/sharepoint/v3" xmlns:ns2="794736ad-5991-4dd8-be41-c03c969e283c" xmlns:ns3="71650569-cf9d-46c1-97c8-115eddfea098" targetNamespace="http://schemas.microsoft.com/office/2006/metadata/properties" ma:root="true" ma:fieldsID="4e7af00b92ed2f4f6208ea9694ee59bc" ns1:_="" ns2:_="" ns3:_="">
    <xsd:import namespace="http://schemas.microsoft.com/sharepoint/v3"/>
    <xsd:import namespace="794736ad-5991-4dd8-be41-c03c969e283c"/>
    <xsd:import namespace="71650569-cf9d-46c1-97c8-115eddfea098"/>
    <xsd:element name="properties">
      <xsd:complexType>
        <xsd:sequence>
          <xsd:element name="documentManagement">
            <xsd:complexType>
              <xsd:all>
                <xsd:element ref="ns1:_ip_UnifiedCompliancePolicyProperties" minOccurs="0"/>
                <xsd:element ref="ns1:_ip_UnifiedCompliancePolicyUIAction" minOccurs="0"/>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8" nillable="true" ma:displayName="Unified Compliance Policy Properties" ma:hidden="true" ma:internalName="_ip_UnifiedCompliancePolicyProperties">
      <xsd:simpleType>
        <xsd:restriction base="dms:Note"/>
      </xsd:simpleType>
    </xsd:element>
    <xsd:element name="_ip_UnifiedCompliancePolicyUIAction" ma:index="9"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94736ad-5991-4dd8-be41-c03c969e283c"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SearchProperties" ma:index="12" nillable="true" ma:displayName="MediaServiceSearchProperties" ma:hidden="true" ma:internalName="MediaServiceSearchProperties" ma:readOnly="true">
      <xsd:simpleType>
        <xsd:restriction base="dms:Note"/>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360a6a1c-50a4-4ec0-87e3-f00760ffe76b"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Location" ma:index="21"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650569-cf9d-46c1-97c8-115eddfea098"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b4f2d0c9-c783-4fa8-8f8f-927829021eb9}" ma:internalName="TaxCatchAll" ma:showField="CatchAllData" ma:web="71650569-cf9d-46c1-97c8-115eddfea09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D7071E9-7A73-48EA-8E4B-891B3ACDC523}">
  <ds:schemaRefs>
    <ds:schemaRef ds:uri="http://purl.org/dc/dcmitype/"/>
    <ds:schemaRef ds:uri="http://purl.org/dc/elements/1.1/"/>
    <ds:schemaRef ds:uri="http://schemas.microsoft.com/sharepoint/v3"/>
    <ds:schemaRef ds:uri="http://schemas.openxmlformats.org/package/2006/metadata/core-properties"/>
    <ds:schemaRef ds:uri="http://schemas.microsoft.com/office/2006/metadata/properties"/>
    <ds:schemaRef ds:uri="71650569-cf9d-46c1-97c8-115eddfea098"/>
    <ds:schemaRef ds:uri="http://www.w3.org/XML/1998/namespace"/>
    <ds:schemaRef ds:uri="794736ad-5991-4dd8-be41-c03c969e283c"/>
    <ds:schemaRef ds:uri="http://schemas.microsoft.com/office/2006/documentManagement/types"/>
    <ds:schemaRef ds:uri="http://schemas.microsoft.com/office/infopath/2007/PartnerControls"/>
    <ds:schemaRef ds:uri="http://purl.org/dc/terms/"/>
  </ds:schemaRefs>
</ds:datastoreItem>
</file>

<file path=customXml/itemProps2.xml><?xml version="1.0" encoding="utf-8"?>
<ds:datastoreItem xmlns:ds="http://schemas.openxmlformats.org/officeDocument/2006/customXml" ds:itemID="{B076CAA0-B70C-4DBB-A480-27A6C3018D0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94736ad-5991-4dd8-be41-c03c969e283c"/>
    <ds:schemaRef ds:uri="71650569-cf9d-46c1-97c8-115eddfea09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38CA2CB-1402-4508-8F59-768BD489CB6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Business digital blue tunnel presentation (widescreen)</Template>
  <TotalTime>5671</TotalTime>
  <Words>6866</Words>
  <Application>Microsoft Office PowerPoint</Application>
  <PresentationFormat>Custom</PresentationFormat>
  <Paragraphs>424</Paragraphs>
  <Slides>47</Slides>
  <Notes>45</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47</vt:i4>
      </vt:variant>
    </vt:vector>
  </HeadingPairs>
  <TitlesOfParts>
    <vt:vector size="59" baseType="lpstr">
      <vt:lpstr>ADLaM Display</vt:lpstr>
      <vt:lpstr>Aptos</vt:lpstr>
      <vt:lpstr>Arial</vt:lpstr>
      <vt:lpstr>Bradley Hand ITC</vt:lpstr>
      <vt:lpstr>Calibri</vt:lpstr>
      <vt:lpstr>Calibri Light</vt:lpstr>
      <vt:lpstr>Calisto MT</vt:lpstr>
      <vt:lpstr>Century Gothic</vt:lpstr>
      <vt:lpstr>Corbel</vt:lpstr>
      <vt:lpstr>Roboto</vt:lpstr>
      <vt:lpstr>Wingdings</vt:lpstr>
      <vt:lpstr>Digital Blue Tunnel 16x9</vt:lpstr>
      <vt:lpstr>Evidence Based Treatment to Improve Client, Staff, and Community Recovery </vt:lpstr>
      <vt:lpstr>What best describes the work you do?</vt:lpstr>
      <vt:lpstr>Presentation Objectives</vt:lpstr>
      <vt:lpstr>Overview</vt:lpstr>
      <vt:lpstr>The Who  Starting With a Story….</vt:lpstr>
      <vt:lpstr>What types of experiences do you think might contribute to women coming to prison?</vt:lpstr>
      <vt:lpstr>Women’s Pathway to Prison</vt:lpstr>
      <vt:lpstr>Women’s Pathway Through Prison</vt:lpstr>
      <vt:lpstr>Impact of untreated trauma and substance use on women and staff</vt:lpstr>
      <vt:lpstr>The Why</vt:lpstr>
      <vt:lpstr>...because of global public health policy </vt:lpstr>
      <vt:lpstr>...because untreated trauma and untreated SUD links to recidivism</vt:lpstr>
      <vt:lpstr>…because of client voice and choice</vt:lpstr>
      <vt:lpstr>...because empathy and attunement nourishes and sustains clinicians.</vt:lpstr>
      <vt:lpstr>The What</vt:lpstr>
      <vt:lpstr>Therapy is the most effective treatment for PTSD</vt:lpstr>
      <vt:lpstr>Shifting from metrics to quality indicators</vt:lpstr>
      <vt:lpstr>Our Story...  The How</vt:lpstr>
      <vt:lpstr>What are the biggest barriers you face at your job?</vt:lpstr>
      <vt:lpstr>TIMELINE SLIDE</vt:lpstr>
      <vt:lpstr>The first step: Radical Acceptance</vt:lpstr>
      <vt:lpstr>Next steps: Operational Data</vt:lpstr>
      <vt:lpstr>Next steps: Client (Customer) Feedback</vt:lpstr>
      <vt:lpstr>Ongoing steps: Partnerships</vt:lpstr>
      <vt:lpstr>Partnership in real time</vt:lpstr>
      <vt:lpstr>Putting it All Together: Integration and Connection</vt:lpstr>
      <vt:lpstr>How is the pace of this presentation so far?</vt:lpstr>
      <vt:lpstr>Quality Indicators</vt:lpstr>
      <vt:lpstr>Trauma Treatment Client Improvement </vt:lpstr>
      <vt:lpstr>Facility Safety</vt:lpstr>
      <vt:lpstr>Results</vt:lpstr>
      <vt:lpstr>Quality Indicator: Trauma Treatment Client Improvement</vt:lpstr>
      <vt:lpstr>RESULTS: Drop out Rates</vt:lpstr>
      <vt:lpstr>Quality Indicator: Facility Safety</vt:lpstr>
      <vt:lpstr>Published work – the win’s</vt:lpstr>
      <vt:lpstr>Published Work – the challenges</vt:lpstr>
      <vt:lpstr>Reflections and future directions</vt:lpstr>
      <vt:lpstr>The journey of a thousand miles starts with a single step -Lao Tzu</vt:lpstr>
      <vt:lpstr>Healing is possible</vt:lpstr>
      <vt:lpstr>Staff experience: Providing Treatment</vt:lpstr>
      <vt:lpstr>Staff Experience: Reducing Burnout</vt:lpstr>
      <vt:lpstr>…Next Steps of our journey.</vt:lpstr>
      <vt:lpstr>What feedback or ideas do you have to  help guide our future work?</vt:lpstr>
      <vt:lpstr>Thank you</vt:lpstr>
      <vt:lpstr>References</vt:lpstr>
      <vt:lpstr>References part 2</vt:lpstr>
      <vt:lpstr>References part 3</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Rain Carei</dc:creator>
  <cp:lastModifiedBy>Lemon, Nerissa (GOV)</cp:lastModifiedBy>
  <cp:revision>35</cp:revision>
  <dcterms:created xsi:type="dcterms:W3CDTF">2026-10-07T02:15:15Z</dcterms:created>
  <dcterms:modified xsi:type="dcterms:W3CDTF">2026-10-22T23:17:36Z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0x010100C8F8E6B193562E4C88B5352602E913CF</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y fmtid="{D5CDD505-2E9C-101B-9397-08002B2CF9AE}" pid="8" name="MediaServiceImageTags">
    <vt:lpwstr/>
  </property>
</Properties>
</file>