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72" r:id="rId12"/>
    <p:sldId id="273" r:id="rId13"/>
    <p:sldId id="266" r:id="rId14"/>
    <p:sldId id="267" r:id="rId15"/>
    <p:sldId id="268" r:id="rId16"/>
    <p:sldId id="269" r:id="rId17"/>
    <p:sldId id="270" r:id="rId18"/>
    <p:sldId id="271" r:id="rId19"/>
    <p:sldId id="274" r:id="rId20"/>
    <p:sldId id="276" r:id="rId21"/>
    <p:sldId id="279" r:id="rId22"/>
    <p:sldId id="277" r:id="rId23"/>
  </p:sldIdLst>
  <p:sldSz cx="18288000" cy="10287000"/>
  <p:notesSz cx="6858000" cy="9144000"/>
  <p:embeddedFontLst>
    <p:embeddedFont>
      <p:font typeface="Poppins" panose="00000500000000000000" pitchFamily="2" charset="0"/>
      <p:regular r:id="rId24"/>
      <p:bold r:id="rId25"/>
      <p:italic r:id="rId26"/>
      <p:boldItalic r:id="rId27"/>
    </p:embeddedFont>
    <p:embeddedFont>
      <p:font typeface="Poppins Bold" panose="00000800000000000000" charset="0"/>
      <p:regular r:id="rId28"/>
    </p:embeddedFont>
    <p:embeddedFont>
      <p:font typeface="Poppins Medium" panose="020B0502040204020203" pitchFamily="2"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89944" autoAdjust="0"/>
  </p:normalViewPr>
  <p:slideViewPr>
    <p:cSldViewPr>
      <p:cViewPr varScale="1">
        <p:scale>
          <a:sx n="37" d="100"/>
          <a:sy n="37" d="100"/>
        </p:scale>
        <p:origin x="9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4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hyperlink" Target="https://www.mckinsey.com/~/media/McKinsey/Industries/Public%20and%20Social%20Sector/Our%20Insights/The%20global%20case%20for%20customer%20experience%20in%20government/The-global-case-for-customer-experience-in-government-vF.pdf" TargetMode="Externa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26014">
            <a:off x="16070585" y="-2485090"/>
            <a:ext cx="249236" cy="12365414"/>
            <a:chOff x="0" y="0"/>
            <a:chExt cx="65642" cy="3256735"/>
          </a:xfrm>
        </p:grpSpPr>
        <p:sp>
          <p:nvSpPr>
            <p:cNvPr id="3" name="Freeform 3"/>
            <p:cNvSpPr/>
            <p:nvPr/>
          </p:nvSpPr>
          <p:spPr>
            <a:xfrm>
              <a:off x="0" y="0"/>
              <a:ext cx="65642" cy="3256735"/>
            </a:xfrm>
            <a:custGeom>
              <a:avLst/>
              <a:gdLst/>
              <a:ahLst/>
              <a:cxnLst/>
              <a:rect l="l" t="t" r="r" b="b"/>
              <a:pathLst>
                <a:path w="65642" h="3256735">
                  <a:moveTo>
                    <a:pt x="0" y="0"/>
                  </a:moveTo>
                  <a:lnTo>
                    <a:pt x="65642" y="0"/>
                  </a:lnTo>
                  <a:lnTo>
                    <a:pt x="65642" y="3256735"/>
                  </a:lnTo>
                  <a:lnTo>
                    <a:pt x="0" y="3256735"/>
                  </a:lnTo>
                  <a:close/>
                </a:path>
              </a:pathLst>
            </a:custGeom>
            <a:solidFill>
              <a:srgbClr val="4A4A4A"/>
            </a:solidFill>
          </p:spPr>
          <p:txBody>
            <a:bodyPr/>
            <a:lstStyle/>
            <a:p>
              <a:endParaRPr lang="en-US"/>
            </a:p>
          </p:txBody>
        </p:sp>
        <p:sp>
          <p:nvSpPr>
            <p:cNvPr id="4" name="TextBox 4"/>
            <p:cNvSpPr txBox="1"/>
            <p:nvPr/>
          </p:nvSpPr>
          <p:spPr>
            <a:xfrm>
              <a:off x="0" y="-57150"/>
              <a:ext cx="65642" cy="33138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626014">
            <a:off x="16274394" y="-3651395"/>
            <a:ext cx="2643731" cy="12365414"/>
            <a:chOff x="0" y="0"/>
            <a:chExt cx="696291" cy="3256735"/>
          </a:xfrm>
        </p:grpSpPr>
        <p:sp>
          <p:nvSpPr>
            <p:cNvPr id="6" name="Freeform 6"/>
            <p:cNvSpPr/>
            <p:nvPr/>
          </p:nvSpPr>
          <p:spPr>
            <a:xfrm>
              <a:off x="0" y="0"/>
              <a:ext cx="696291" cy="3256735"/>
            </a:xfrm>
            <a:custGeom>
              <a:avLst/>
              <a:gdLst/>
              <a:ahLst/>
              <a:cxnLst/>
              <a:rect l="l" t="t" r="r" b="b"/>
              <a:pathLst>
                <a:path w="696291" h="3256735">
                  <a:moveTo>
                    <a:pt x="0" y="0"/>
                  </a:moveTo>
                  <a:lnTo>
                    <a:pt x="696291" y="0"/>
                  </a:lnTo>
                  <a:lnTo>
                    <a:pt x="696291" y="3256735"/>
                  </a:lnTo>
                  <a:lnTo>
                    <a:pt x="0" y="3256735"/>
                  </a:lnTo>
                  <a:close/>
                </a:path>
              </a:pathLst>
            </a:custGeom>
            <a:solidFill>
              <a:srgbClr val="3EC5E8"/>
            </a:solidFill>
          </p:spPr>
          <p:txBody>
            <a:bodyPr/>
            <a:lstStyle/>
            <a:p>
              <a:endParaRPr lang="en-US"/>
            </a:p>
          </p:txBody>
        </p:sp>
        <p:sp>
          <p:nvSpPr>
            <p:cNvPr id="7" name="TextBox 7"/>
            <p:cNvSpPr txBox="1"/>
            <p:nvPr/>
          </p:nvSpPr>
          <p:spPr>
            <a:xfrm>
              <a:off x="0" y="-57150"/>
              <a:ext cx="696291" cy="331388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78323" y="7282049"/>
            <a:ext cx="3154271" cy="2710701"/>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EC5E8"/>
            </a:solidFill>
            <a:ln w="114300" cap="sq">
              <a:solidFill>
                <a:srgbClr val="4A4A4A"/>
              </a:solidFill>
              <a:prstDash val="solid"/>
              <a:miter/>
            </a:ln>
          </p:spPr>
          <p:txBody>
            <a:bodyPr/>
            <a:lstStyle/>
            <a:p>
              <a:endParaRPr lang="en-US"/>
            </a:p>
          </p:txBody>
        </p:sp>
        <p:sp>
          <p:nvSpPr>
            <p:cNvPr id="11" name="TextBox 11"/>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684812" y="7533964"/>
            <a:ext cx="2541292" cy="2200644"/>
            <a:chOff x="0" y="0"/>
            <a:chExt cx="4282440" cy="3708400"/>
          </a:xfrm>
        </p:grpSpPr>
        <p:sp>
          <p:nvSpPr>
            <p:cNvPr id="13" name="Freeform 1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t="-22339" b="-22339"/>
              </a:stretch>
            </a:blipFill>
          </p:spPr>
          <p:txBody>
            <a:bodyPr/>
            <a:lstStyle/>
            <a:p>
              <a:endParaRPr lang="en-US"/>
            </a:p>
          </p:txBody>
        </p:sp>
      </p:grpSp>
      <p:sp>
        <p:nvSpPr>
          <p:cNvPr id="15" name="TextBox 15"/>
          <p:cNvSpPr txBox="1"/>
          <p:nvPr/>
        </p:nvSpPr>
        <p:spPr>
          <a:xfrm>
            <a:off x="3733809" y="7572064"/>
            <a:ext cx="5007787" cy="707000"/>
          </a:xfrm>
          <a:prstGeom prst="rect">
            <a:avLst/>
          </a:prstGeom>
        </p:spPr>
        <p:txBody>
          <a:bodyPr lIns="0" tIns="0" rIns="0" bIns="0" rtlCol="0" anchor="t">
            <a:spAutoFit/>
          </a:bodyPr>
          <a:lstStyle/>
          <a:p>
            <a:pPr marL="0" lvl="0" indent="0" algn="l">
              <a:lnSpc>
                <a:spcPts val="5116"/>
              </a:lnSpc>
              <a:spcBef>
                <a:spcPct val="0"/>
              </a:spcBef>
            </a:pPr>
            <a:r>
              <a:rPr lang="en-US" sz="4527" u="none" strike="noStrike" spc="-135">
                <a:solidFill>
                  <a:srgbClr val="000000"/>
                </a:solidFill>
                <a:latin typeface="Poppins Bold"/>
                <a:ea typeface="Poppins Bold"/>
                <a:cs typeface="Poppins Bold"/>
                <a:sym typeface="Poppins Bold"/>
              </a:rPr>
              <a:t>Bobby McKee </a:t>
            </a:r>
          </a:p>
        </p:txBody>
      </p:sp>
      <p:sp>
        <p:nvSpPr>
          <p:cNvPr id="16" name="TextBox 16"/>
          <p:cNvSpPr txBox="1"/>
          <p:nvPr/>
        </p:nvSpPr>
        <p:spPr>
          <a:xfrm>
            <a:off x="3733809" y="8637399"/>
            <a:ext cx="7772391" cy="1051570"/>
          </a:xfrm>
          <a:prstGeom prst="rect">
            <a:avLst/>
          </a:prstGeom>
        </p:spPr>
        <p:txBody>
          <a:bodyPr wrap="square" lIns="0" tIns="0" rIns="0" bIns="0" rtlCol="0" anchor="t">
            <a:spAutoFit/>
          </a:bodyPr>
          <a:lstStyle/>
          <a:p>
            <a:pPr algn="l">
              <a:lnSpc>
                <a:spcPts val="4099"/>
              </a:lnSpc>
            </a:pPr>
            <a:r>
              <a:rPr lang="en-US" sz="3627" spc="-108" dirty="0">
                <a:solidFill>
                  <a:srgbClr val="000000"/>
                </a:solidFill>
                <a:latin typeface="Poppins Bold"/>
                <a:ea typeface="Poppins Bold"/>
                <a:cs typeface="Poppins Bold"/>
                <a:sym typeface="Poppins Bold"/>
              </a:rPr>
              <a:t>Director of Citizen Engagement, Office of Administration</a:t>
            </a:r>
          </a:p>
        </p:txBody>
      </p:sp>
      <p:pic>
        <p:nvPicPr>
          <p:cNvPr id="18" name="Picture 17" descr="Logo&#10;&#10;Description automatically generated">
            <a:extLst>
              <a:ext uri="{FF2B5EF4-FFF2-40B4-BE49-F238E27FC236}">
                <a16:creationId xmlns:a16="http://schemas.microsoft.com/office/drawing/2014/main" id="{16232FA9-1015-640D-993B-431F99ACC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460" y="643124"/>
            <a:ext cx="5419725" cy="6638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25635" y="1028700"/>
            <a:ext cx="9709632" cy="8313872"/>
          </a:xfrm>
          <a:custGeom>
            <a:avLst/>
            <a:gdLst/>
            <a:ahLst/>
            <a:cxnLst/>
            <a:rect l="l" t="t" r="r" b="b"/>
            <a:pathLst>
              <a:path w="9709632" h="8313872">
                <a:moveTo>
                  <a:pt x="0" y="0"/>
                </a:moveTo>
                <a:lnTo>
                  <a:pt x="9709632" y="0"/>
                </a:lnTo>
                <a:lnTo>
                  <a:pt x="9709632" y="8313872"/>
                </a:lnTo>
                <a:lnTo>
                  <a:pt x="0" y="83138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501753" y="4235462"/>
            <a:ext cx="1657169" cy="1816076"/>
          </a:xfrm>
          <a:custGeom>
            <a:avLst/>
            <a:gdLst/>
            <a:ahLst/>
            <a:cxnLst/>
            <a:rect l="l" t="t" r="r" b="b"/>
            <a:pathLst>
              <a:path w="1657169" h="1816076">
                <a:moveTo>
                  <a:pt x="0" y="0"/>
                </a:moveTo>
                <a:lnTo>
                  <a:pt x="1657170" y="0"/>
                </a:lnTo>
                <a:lnTo>
                  <a:pt x="1657170" y="1816076"/>
                </a:lnTo>
                <a:lnTo>
                  <a:pt x="0" y="1816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rot="-3041647">
            <a:off x="-4877091" y="8656874"/>
            <a:ext cx="7685996" cy="7285347"/>
            <a:chOff x="0" y="0"/>
            <a:chExt cx="3235694" cy="3067027"/>
          </a:xfrm>
        </p:grpSpPr>
        <p:sp>
          <p:nvSpPr>
            <p:cNvPr id="5" name="Freeform 5"/>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6" name="TextBox 6"/>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3041647">
            <a:off x="15843819" y="-5330863"/>
            <a:ext cx="7685996" cy="7285347"/>
            <a:chOff x="0" y="0"/>
            <a:chExt cx="3235694" cy="3067027"/>
          </a:xfrm>
        </p:grpSpPr>
        <p:sp>
          <p:nvSpPr>
            <p:cNvPr id="8" name="Freeform 8"/>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9" name="TextBox 9"/>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1191337" y="1329696"/>
            <a:ext cx="3103482" cy="434467"/>
          </a:xfrm>
          <a:prstGeom prst="rect">
            <a:avLst/>
          </a:prstGeom>
        </p:spPr>
        <p:txBody>
          <a:bodyPr lIns="0" tIns="0" rIns="0" bIns="0" rtlCol="0" anchor="t">
            <a:spAutoFit/>
          </a:bodyPr>
          <a:lstStyle/>
          <a:p>
            <a:pPr algn="l">
              <a:lnSpc>
                <a:spcPts val="3163"/>
              </a:lnSpc>
            </a:pPr>
            <a:r>
              <a:rPr lang="en-US" sz="2799" spc="-83">
                <a:solidFill>
                  <a:srgbClr val="000000"/>
                </a:solidFill>
                <a:latin typeface="Poppins Bold"/>
                <a:ea typeface="Poppins Bold"/>
                <a:cs typeface="Poppins Bold"/>
                <a:sym typeface="Poppins Bold"/>
              </a:rPr>
              <a:t>State of Missouri</a:t>
            </a:r>
          </a:p>
        </p:txBody>
      </p:sp>
      <p:sp>
        <p:nvSpPr>
          <p:cNvPr id="12" name="TextBox 12"/>
          <p:cNvSpPr txBox="1"/>
          <p:nvPr/>
        </p:nvSpPr>
        <p:spPr>
          <a:xfrm>
            <a:off x="14892203" y="5068506"/>
            <a:ext cx="2650232" cy="495173"/>
          </a:xfrm>
          <a:prstGeom prst="rect">
            <a:avLst/>
          </a:prstGeom>
        </p:spPr>
        <p:txBody>
          <a:bodyPr lIns="0" tIns="0" rIns="0" bIns="0" rtlCol="0" anchor="t">
            <a:spAutoFit/>
          </a:bodyPr>
          <a:lstStyle/>
          <a:p>
            <a:pPr algn="l">
              <a:lnSpc>
                <a:spcPts val="3615"/>
              </a:lnSpc>
            </a:pPr>
            <a:r>
              <a:rPr lang="en-US" sz="3199" spc="-95">
                <a:solidFill>
                  <a:srgbClr val="000000"/>
                </a:solidFill>
                <a:latin typeface="Poppins Bold"/>
                <a:ea typeface="Poppins Bold"/>
                <a:cs typeface="Poppins Bold"/>
                <a:sym typeface="Poppins Bold"/>
              </a:rPr>
              <a:t>UNDERSTAND</a:t>
            </a:r>
          </a:p>
        </p:txBody>
      </p:sp>
      <p:sp>
        <p:nvSpPr>
          <p:cNvPr id="13" name="TextBox 13"/>
          <p:cNvSpPr txBox="1"/>
          <p:nvPr/>
        </p:nvSpPr>
        <p:spPr>
          <a:xfrm>
            <a:off x="11435380" y="8521834"/>
            <a:ext cx="2998439" cy="820738"/>
          </a:xfrm>
          <a:prstGeom prst="rect">
            <a:avLst/>
          </a:prstGeom>
        </p:spPr>
        <p:txBody>
          <a:bodyPr wrap="square" lIns="0" tIns="0" rIns="0" bIns="0" rtlCol="0" anchor="t">
            <a:spAutoFit/>
          </a:bodyPr>
          <a:lstStyle/>
          <a:p>
            <a:pPr algn="l">
              <a:lnSpc>
                <a:spcPts val="3163"/>
              </a:lnSpc>
            </a:pPr>
            <a:r>
              <a:rPr lang="en-US" sz="2799" spc="-83" dirty="0">
                <a:solidFill>
                  <a:srgbClr val="000000"/>
                </a:solidFill>
                <a:latin typeface="Poppins Bold"/>
                <a:ea typeface="Poppins Bold"/>
                <a:cs typeface="Poppins Bold"/>
                <a:sym typeface="Poppins Bold"/>
              </a:rPr>
              <a:t>Powered by Qualtrics</a:t>
            </a:r>
          </a:p>
        </p:txBody>
      </p:sp>
      <p:sp>
        <p:nvSpPr>
          <p:cNvPr id="14" name="TextBox 14"/>
          <p:cNvSpPr txBox="1"/>
          <p:nvPr/>
        </p:nvSpPr>
        <p:spPr>
          <a:xfrm>
            <a:off x="14716955" y="2813771"/>
            <a:ext cx="2825480" cy="495173"/>
          </a:xfrm>
          <a:prstGeom prst="rect">
            <a:avLst/>
          </a:prstGeom>
        </p:spPr>
        <p:txBody>
          <a:bodyPr lIns="0" tIns="0" rIns="0" bIns="0" rtlCol="0" anchor="t">
            <a:spAutoFit/>
          </a:bodyPr>
          <a:lstStyle/>
          <a:p>
            <a:pPr algn="l">
              <a:lnSpc>
                <a:spcPts val="3615"/>
              </a:lnSpc>
            </a:pPr>
            <a:r>
              <a:rPr lang="en-US" sz="3199" spc="-95">
                <a:solidFill>
                  <a:srgbClr val="FFFFFF"/>
                </a:solidFill>
                <a:latin typeface="Poppins Bold"/>
                <a:ea typeface="Poppins Bold"/>
                <a:cs typeface="Poppins Bold"/>
                <a:sym typeface="Poppins Bold"/>
              </a:rPr>
              <a:t>LISTEN</a:t>
            </a:r>
          </a:p>
        </p:txBody>
      </p:sp>
      <p:sp>
        <p:nvSpPr>
          <p:cNvPr id="15" name="TextBox 15"/>
          <p:cNvSpPr txBox="1"/>
          <p:nvPr/>
        </p:nvSpPr>
        <p:spPr>
          <a:xfrm>
            <a:off x="14433820" y="7009701"/>
            <a:ext cx="2825480" cy="495173"/>
          </a:xfrm>
          <a:prstGeom prst="rect">
            <a:avLst/>
          </a:prstGeom>
        </p:spPr>
        <p:txBody>
          <a:bodyPr lIns="0" tIns="0" rIns="0" bIns="0" rtlCol="0" anchor="t">
            <a:spAutoFit/>
          </a:bodyPr>
          <a:lstStyle/>
          <a:p>
            <a:pPr algn="l">
              <a:lnSpc>
                <a:spcPts val="3615"/>
              </a:lnSpc>
            </a:pPr>
            <a:r>
              <a:rPr lang="en-US" sz="3199" spc="-95">
                <a:solidFill>
                  <a:srgbClr val="FFFFFF"/>
                </a:solidFill>
                <a:latin typeface="Poppins Bold"/>
                <a:ea typeface="Poppins Bold"/>
                <a:cs typeface="Poppins Bold"/>
                <a:sym typeface="Poppins Bold"/>
              </a:rPr>
              <a:t>ACT</a:t>
            </a:r>
          </a:p>
        </p:txBody>
      </p:sp>
      <p:pic>
        <p:nvPicPr>
          <p:cNvPr id="17" name="Picture 16" descr="Logo&#10;&#10;Description automatically generated">
            <a:extLst>
              <a:ext uri="{FF2B5EF4-FFF2-40B4-BE49-F238E27FC236}">
                <a16:creationId xmlns:a16="http://schemas.microsoft.com/office/drawing/2014/main" id="{8D491A39-9001-52E3-1CF3-CEFF07DCD2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5459" y="1824037"/>
            <a:ext cx="5419725" cy="66389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827559" y="3244079"/>
            <a:ext cx="5029200" cy="4587410"/>
          </a:xfrm>
          <a:prstGeom prst="rect">
            <a:avLst/>
          </a:prstGeom>
        </p:spPr>
        <p:txBody>
          <a:bodyPr wrap="square" lIns="0" tIns="0" rIns="0" bIns="0" rtlCol="0" anchor="t">
            <a:spAutoFit/>
          </a:bodyPr>
          <a:lstStyle/>
          <a:p>
            <a:pPr algn="ctr">
              <a:lnSpc>
                <a:spcPts val="3569"/>
              </a:lnSpc>
            </a:pPr>
            <a:r>
              <a:rPr lang="en-US" sz="2400" dirty="0">
                <a:solidFill>
                  <a:srgbClr val="000000"/>
                </a:solidFill>
                <a:latin typeface="Poppins"/>
                <a:ea typeface="Poppins"/>
                <a:cs typeface="Poppins"/>
                <a:sym typeface="Poppins"/>
              </a:rPr>
              <a:t>Using a federated structure, the Office of Administration sets a common vision for the program and enables partner agencies to grow and tailor to meet agency needs. OA provides advisory and technical support and meets with agency representatives monthly to share learnings, track progress, and provide training. </a:t>
            </a:r>
          </a:p>
        </p:txBody>
      </p:sp>
      <p:sp>
        <p:nvSpPr>
          <p:cNvPr id="4" name="TextBox 4"/>
          <p:cNvSpPr txBox="1"/>
          <p:nvPr/>
        </p:nvSpPr>
        <p:spPr>
          <a:xfrm>
            <a:off x="5181600" y="1554468"/>
            <a:ext cx="7426182" cy="1328569"/>
          </a:xfrm>
          <a:prstGeom prst="rect">
            <a:avLst/>
          </a:prstGeom>
        </p:spPr>
        <p:txBody>
          <a:bodyPr lIns="0" tIns="0" rIns="0" bIns="0" rtlCol="0" anchor="t">
            <a:spAutoFit/>
          </a:bodyPr>
          <a:lstStyle/>
          <a:p>
            <a:pPr algn="r">
              <a:lnSpc>
                <a:spcPts val="5649"/>
              </a:lnSpc>
            </a:pPr>
            <a:r>
              <a:rPr lang="en-US" sz="4999" spc="-149" dirty="0">
                <a:solidFill>
                  <a:srgbClr val="000000"/>
                </a:solidFill>
                <a:latin typeface="Poppins Bold"/>
                <a:ea typeface="Poppins Bold"/>
                <a:cs typeface="Poppins Bold"/>
                <a:sym typeface="Poppins Bold"/>
              </a:rPr>
              <a:t>Federated Structure</a:t>
            </a:r>
          </a:p>
          <a:p>
            <a:pPr algn="ctr">
              <a:lnSpc>
                <a:spcPts val="5649"/>
              </a:lnSpc>
            </a:pPr>
            <a:endParaRPr lang="en-US" sz="2000" spc="-149" dirty="0">
              <a:solidFill>
                <a:srgbClr val="000000"/>
              </a:solidFill>
              <a:latin typeface="Poppins Bold"/>
              <a:ea typeface="Poppins Bold"/>
              <a:cs typeface="Poppins Bold"/>
              <a:sym typeface="Poppins Bold"/>
            </a:endParaRPr>
          </a:p>
        </p:txBody>
      </p:sp>
      <p:grpSp>
        <p:nvGrpSpPr>
          <p:cNvPr id="9" name="Group 9"/>
          <p:cNvGrpSpPr/>
          <p:nvPr/>
        </p:nvGrpSpPr>
        <p:grpSpPr>
          <a:xfrm rot="-2346149">
            <a:off x="14992444" y="8822782"/>
            <a:ext cx="7685996" cy="7285347"/>
            <a:chOff x="0" y="0"/>
            <a:chExt cx="3235694" cy="3067027"/>
          </a:xfrm>
        </p:grpSpPr>
        <p:sp>
          <p:nvSpPr>
            <p:cNvPr id="10" name="Freeform 10"/>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11" name="TextBox 11"/>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2346149">
            <a:off x="-5638660" y="-4881247"/>
            <a:ext cx="7685996" cy="7285347"/>
            <a:chOff x="0" y="0"/>
            <a:chExt cx="3235694" cy="3067027"/>
          </a:xfrm>
        </p:grpSpPr>
        <p:sp>
          <p:nvSpPr>
            <p:cNvPr id="13" name="Freeform 13"/>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14" name="TextBox 14"/>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pic>
        <p:nvPicPr>
          <p:cNvPr id="16" name="Picture 15">
            <a:extLst>
              <a:ext uri="{FF2B5EF4-FFF2-40B4-BE49-F238E27FC236}">
                <a16:creationId xmlns:a16="http://schemas.microsoft.com/office/drawing/2014/main" id="{54E3E3AA-B8F3-5503-53A6-C162CE913C0D}"/>
              </a:ext>
            </a:extLst>
          </p:cNvPr>
          <p:cNvPicPr>
            <a:picLocks noChangeAspect="1"/>
          </p:cNvPicPr>
          <p:nvPr/>
        </p:nvPicPr>
        <p:blipFill>
          <a:blip r:embed="rId2"/>
          <a:stretch>
            <a:fillRect/>
          </a:stretch>
        </p:blipFill>
        <p:spPr>
          <a:xfrm>
            <a:off x="304800" y="3244079"/>
            <a:ext cx="11042959" cy="48241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472240">
            <a:off x="12346385" y="-6053824"/>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971061" y="662244"/>
            <a:ext cx="6944244" cy="9262414"/>
            <a:chOff x="0" y="0"/>
            <a:chExt cx="21447582" cy="28607347"/>
          </a:xfrm>
        </p:grpSpPr>
        <p:sp>
          <p:nvSpPr>
            <p:cNvPr id="6" name="Freeform 6"/>
            <p:cNvSpPr/>
            <p:nvPr/>
          </p:nvSpPr>
          <p:spPr>
            <a:xfrm>
              <a:off x="0" y="0"/>
              <a:ext cx="21447633" cy="28607386"/>
            </a:xfrm>
            <a:custGeom>
              <a:avLst/>
              <a:gdLst/>
              <a:ahLst/>
              <a:cxnLst/>
              <a:rect l="l" t="t" r="r" b="b"/>
              <a:pathLst>
                <a:path w="21447633" h="28607386">
                  <a:moveTo>
                    <a:pt x="0" y="0"/>
                  </a:moveTo>
                  <a:lnTo>
                    <a:pt x="11573002" y="28607386"/>
                  </a:lnTo>
                  <a:lnTo>
                    <a:pt x="21447633" y="28607386"/>
                  </a:lnTo>
                  <a:lnTo>
                    <a:pt x="21447633" y="0"/>
                  </a:lnTo>
                  <a:close/>
                </a:path>
              </a:pathLst>
            </a:custGeom>
            <a:blipFill>
              <a:blip r:embed="rId2"/>
              <a:stretch>
                <a:fillRect l="-90437" r="-9636"/>
              </a:stretch>
            </a:blipFill>
          </p:spPr>
          <p:txBody>
            <a:bodyPr/>
            <a:lstStyle/>
            <a:p>
              <a:endParaRPr lang="en-US"/>
            </a:p>
          </p:txBody>
        </p:sp>
      </p:grpSp>
      <p:sp>
        <p:nvSpPr>
          <p:cNvPr id="7" name="Freeform 7"/>
          <p:cNvSpPr/>
          <p:nvPr/>
        </p:nvSpPr>
        <p:spPr>
          <a:xfrm rot="-5135520" flipV="1">
            <a:off x="6808591" y="7849922"/>
            <a:ext cx="17057187" cy="10660742"/>
          </a:xfrm>
          <a:custGeom>
            <a:avLst/>
            <a:gdLst/>
            <a:ahLst/>
            <a:cxnLst/>
            <a:rect l="l" t="t" r="r" b="b"/>
            <a:pathLst>
              <a:path w="17057187" h="10660742">
                <a:moveTo>
                  <a:pt x="0" y="10660742"/>
                </a:moveTo>
                <a:lnTo>
                  <a:pt x="17057187" y="10660742"/>
                </a:lnTo>
                <a:lnTo>
                  <a:pt x="17057187" y="0"/>
                </a:lnTo>
                <a:lnTo>
                  <a:pt x="0" y="0"/>
                </a:lnTo>
                <a:lnTo>
                  <a:pt x="0"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893375" y="444208"/>
            <a:ext cx="9114275" cy="577081"/>
          </a:xfrm>
          <a:prstGeom prst="rect">
            <a:avLst/>
          </a:prstGeom>
        </p:spPr>
        <p:txBody>
          <a:bodyPr lIns="0" tIns="0" rIns="0" bIns="0" rtlCol="0" anchor="t">
            <a:spAutoFit/>
          </a:bodyPr>
          <a:lstStyle/>
          <a:p>
            <a:pPr algn="l">
              <a:lnSpc>
                <a:spcPts val="4519"/>
              </a:lnSpc>
            </a:pPr>
            <a:r>
              <a:rPr lang="en-US" sz="3999" spc="-119" dirty="0">
                <a:solidFill>
                  <a:srgbClr val="000000"/>
                </a:solidFill>
                <a:latin typeface="Poppins Bold"/>
                <a:ea typeface="Poppins Bold"/>
                <a:cs typeface="Poppins Bold"/>
                <a:sym typeface="Poppins Bold"/>
              </a:rPr>
              <a:t>How can SHARE MO help?</a:t>
            </a:r>
          </a:p>
        </p:txBody>
      </p:sp>
      <p:grpSp>
        <p:nvGrpSpPr>
          <p:cNvPr id="9" name="Group 9"/>
          <p:cNvGrpSpPr/>
          <p:nvPr/>
        </p:nvGrpSpPr>
        <p:grpSpPr>
          <a:xfrm>
            <a:off x="893375" y="3392160"/>
            <a:ext cx="8575390" cy="1400429"/>
            <a:chOff x="0" y="0"/>
            <a:chExt cx="11433854" cy="1867238"/>
          </a:xfrm>
        </p:grpSpPr>
        <p:grpSp>
          <p:nvGrpSpPr>
            <p:cNvPr id="10" name="Group 10"/>
            <p:cNvGrpSpPr/>
            <p:nvPr/>
          </p:nvGrpSpPr>
          <p:grpSpPr>
            <a:xfrm>
              <a:off x="178347" y="370531"/>
              <a:ext cx="11255507" cy="1126176"/>
              <a:chOff x="0" y="0"/>
              <a:chExt cx="4061744" cy="406400"/>
            </a:xfrm>
          </p:grpSpPr>
          <p:sp>
            <p:nvSpPr>
              <p:cNvPr id="11" name="Freeform 11"/>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12" name="TextBox 12"/>
              <p:cNvSpPr txBox="1"/>
              <p:nvPr/>
            </p:nvSpPr>
            <p:spPr>
              <a:xfrm>
                <a:off x="177800" y="-57150"/>
                <a:ext cx="3807744" cy="463550"/>
              </a:xfrm>
              <a:prstGeom prst="rect">
                <a:avLst/>
              </a:prstGeom>
            </p:spPr>
            <p:txBody>
              <a:bodyPr lIns="50800" tIns="50800" rIns="50800" bIns="50800" rtlCol="0" anchor="ctr"/>
              <a:lstStyle/>
              <a:p>
                <a:pPr algn="ctr">
                  <a:lnSpc>
                    <a:spcPts val="2660"/>
                  </a:lnSpc>
                </a:pPr>
                <a:endParaRPr/>
              </a:p>
            </p:txBody>
          </p:sp>
        </p:grpSp>
        <p:grpSp>
          <p:nvGrpSpPr>
            <p:cNvPr id="13" name="Group 13"/>
            <p:cNvGrpSpPr/>
            <p:nvPr/>
          </p:nvGrpSpPr>
          <p:grpSpPr>
            <a:xfrm rot="-5400000">
              <a:off x="-181361" y="181361"/>
              <a:ext cx="1867238" cy="1504517"/>
              <a:chOff x="0" y="0"/>
              <a:chExt cx="882662" cy="711200"/>
            </a:xfrm>
          </p:grpSpPr>
          <p:sp>
            <p:nvSpPr>
              <p:cNvPr id="14" name="Freeform 14"/>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15" name="TextBox 15"/>
              <p:cNvSpPr txBox="1"/>
              <p:nvPr/>
            </p:nvSpPr>
            <p:spPr>
              <a:xfrm>
                <a:off x="137916" y="-6350"/>
                <a:ext cx="606830" cy="387350"/>
              </a:xfrm>
              <a:prstGeom prst="rect">
                <a:avLst/>
              </a:prstGeom>
            </p:spPr>
            <p:txBody>
              <a:bodyPr lIns="50800" tIns="50800" rIns="50800" bIns="50800" rtlCol="0" anchor="ctr"/>
              <a:lstStyle/>
              <a:p>
                <a:pPr algn="ctr">
                  <a:lnSpc>
                    <a:spcPts val="2660"/>
                  </a:lnSpc>
                </a:pPr>
                <a:endParaRPr/>
              </a:p>
            </p:txBody>
          </p:sp>
        </p:grpSp>
        <p:sp>
          <p:nvSpPr>
            <p:cNvPr id="16" name="TextBox 16"/>
            <p:cNvSpPr txBox="1"/>
            <p:nvPr/>
          </p:nvSpPr>
          <p:spPr>
            <a:xfrm>
              <a:off x="67314" y="563694"/>
              <a:ext cx="830090" cy="730325"/>
            </a:xfrm>
            <a:prstGeom prst="rect">
              <a:avLst/>
            </a:prstGeom>
          </p:spPr>
          <p:txBody>
            <a:bodyPr lIns="0" tIns="0" rIns="0" bIns="0" rtlCol="0" anchor="t">
              <a:spAutoFit/>
            </a:bodyPr>
            <a:lstStyle/>
            <a:p>
              <a:pPr algn="ctr">
                <a:lnSpc>
                  <a:spcPts val="4086"/>
                </a:lnSpc>
              </a:pPr>
              <a:r>
                <a:rPr lang="en-US" sz="3616" spc="-108">
                  <a:solidFill>
                    <a:srgbClr val="2E323B"/>
                  </a:solidFill>
                  <a:latin typeface="Poppins Bold"/>
                  <a:ea typeface="Poppins Bold"/>
                  <a:cs typeface="Poppins Bold"/>
                  <a:sym typeface="Poppins Bold"/>
                </a:rPr>
                <a:t>02</a:t>
              </a:r>
            </a:p>
          </p:txBody>
        </p:sp>
        <p:sp>
          <p:nvSpPr>
            <p:cNvPr id="17" name="TextBox 17"/>
            <p:cNvSpPr txBox="1"/>
            <p:nvPr/>
          </p:nvSpPr>
          <p:spPr>
            <a:xfrm>
              <a:off x="1947661" y="630776"/>
              <a:ext cx="9486193" cy="596161"/>
            </a:xfrm>
            <a:prstGeom prst="rect">
              <a:avLst/>
            </a:prstGeom>
          </p:spPr>
          <p:txBody>
            <a:bodyPr lIns="0" tIns="0" rIns="0" bIns="0" rtlCol="0" anchor="t">
              <a:spAutoFit/>
            </a:bodyPr>
            <a:lstStyle/>
            <a:p>
              <a:pPr algn="l">
                <a:lnSpc>
                  <a:spcPts val="3325"/>
                </a:lnSpc>
              </a:pPr>
              <a:r>
                <a:rPr lang="en-US" sz="2943" spc="-88">
                  <a:solidFill>
                    <a:srgbClr val="FFFFFF"/>
                  </a:solidFill>
                  <a:latin typeface="Poppins Bold"/>
                  <a:ea typeface="Poppins Bold"/>
                  <a:cs typeface="Poppins Bold"/>
                  <a:sym typeface="Poppins Bold"/>
                </a:rPr>
                <a:t>Empower stakeholders </a:t>
              </a:r>
            </a:p>
          </p:txBody>
        </p:sp>
      </p:grpSp>
      <p:grpSp>
        <p:nvGrpSpPr>
          <p:cNvPr id="18" name="Group 18"/>
          <p:cNvGrpSpPr/>
          <p:nvPr/>
        </p:nvGrpSpPr>
        <p:grpSpPr>
          <a:xfrm>
            <a:off x="893375" y="5039047"/>
            <a:ext cx="8575390" cy="1400429"/>
            <a:chOff x="0" y="0"/>
            <a:chExt cx="11433854" cy="1867238"/>
          </a:xfrm>
        </p:grpSpPr>
        <p:grpSp>
          <p:nvGrpSpPr>
            <p:cNvPr id="19" name="Group 19"/>
            <p:cNvGrpSpPr/>
            <p:nvPr/>
          </p:nvGrpSpPr>
          <p:grpSpPr>
            <a:xfrm>
              <a:off x="178347" y="370531"/>
              <a:ext cx="11255507" cy="1126176"/>
              <a:chOff x="0" y="0"/>
              <a:chExt cx="4061744" cy="406400"/>
            </a:xfrm>
          </p:grpSpPr>
          <p:sp>
            <p:nvSpPr>
              <p:cNvPr id="20" name="Freeform 20"/>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21" name="TextBox 21"/>
              <p:cNvSpPr txBox="1"/>
              <p:nvPr/>
            </p:nvSpPr>
            <p:spPr>
              <a:xfrm>
                <a:off x="177800" y="-57150"/>
                <a:ext cx="3807744" cy="463550"/>
              </a:xfrm>
              <a:prstGeom prst="rect">
                <a:avLst/>
              </a:prstGeom>
            </p:spPr>
            <p:txBody>
              <a:bodyPr lIns="50800" tIns="50800" rIns="50800" bIns="50800" rtlCol="0" anchor="ctr"/>
              <a:lstStyle/>
              <a:p>
                <a:pPr algn="ctr">
                  <a:lnSpc>
                    <a:spcPts val="2660"/>
                  </a:lnSpc>
                </a:pPr>
                <a:endParaRPr/>
              </a:p>
            </p:txBody>
          </p:sp>
        </p:grpSp>
        <p:grpSp>
          <p:nvGrpSpPr>
            <p:cNvPr id="22" name="Group 22"/>
            <p:cNvGrpSpPr/>
            <p:nvPr/>
          </p:nvGrpSpPr>
          <p:grpSpPr>
            <a:xfrm rot="-5400000">
              <a:off x="-181361" y="181361"/>
              <a:ext cx="1867238" cy="1504517"/>
              <a:chOff x="0" y="0"/>
              <a:chExt cx="882662" cy="711200"/>
            </a:xfrm>
          </p:grpSpPr>
          <p:sp>
            <p:nvSpPr>
              <p:cNvPr id="23" name="Freeform 23"/>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24" name="TextBox 24"/>
              <p:cNvSpPr txBox="1"/>
              <p:nvPr/>
            </p:nvSpPr>
            <p:spPr>
              <a:xfrm>
                <a:off x="137916" y="-6350"/>
                <a:ext cx="606830" cy="387350"/>
              </a:xfrm>
              <a:prstGeom prst="rect">
                <a:avLst/>
              </a:prstGeom>
            </p:spPr>
            <p:txBody>
              <a:bodyPr lIns="50800" tIns="50800" rIns="50800" bIns="50800" rtlCol="0" anchor="ctr"/>
              <a:lstStyle/>
              <a:p>
                <a:pPr algn="ctr">
                  <a:lnSpc>
                    <a:spcPts val="2660"/>
                  </a:lnSpc>
                </a:pPr>
                <a:endParaRPr/>
              </a:p>
            </p:txBody>
          </p:sp>
        </p:grpSp>
        <p:sp>
          <p:nvSpPr>
            <p:cNvPr id="25" name="TextBox 25"/>
            <p:cNvSpPr txBox="1"/>
            <p:nvPr/>
          </p:nvSpPr>
          <p:spPr>
            <a:xfrm>
              <a:off x="67314" y="563694"/>
              <a:ext cx="830090" cy="730325"/>
            </a:xfrm>
            <a:prstGeom prst="rect">
              <a:avLst/>
            </a:prstGeom>
          </p:spPr>
          <p:txBody>
            <a:bodyPr lIns="0" tIns="0" rIns="0" bIns="0" rtlCol="0" anchor="t">
              <a:spAutoFit/>
            </a:bodyPr>
            <a:lstStyle/>
            <a:p>
              <a:pPr algn="ctr">
                <a:lnSpc>
                  <a:spcPts val="4086"/>
                </a:lnSpc>
              </a:pPr>
              <a:r>
                <a:rPr lang="en-US" sz="3616" spc="-108">
                  <a:solidFill>
                    <a:srgbClr val="2E323B"/>
                  </a:solidFill>
                  <a:latin typeface="Poppins Bold"/>
                  <a:ea typeface="Poppins Bold"/>
                  <a:cs typeface="Poppins Bold"/>
                  <a:sym typeface="Poppins Bold"/>
                </a:rPr>
                <a:t>03</a:t>
              </a:r>
            </a:p>
          </p:txBody>
        </p:sp>
        <p:sp>
          <p:nvSpPr>
            <p:cNvPr id="26" name="TextBox 26"/>
            <p:cNvSpPr txBox="1"/>
            <p:nvPr/>
          </p:nvSpPr>
          <p:spPr>
            <a:xfrm>
              <a:off x="1947661" y="630776"/>
              <a:ext cx="8421925" cy="596161"/>
            </a:xfrm>
            <a:prstGeom prst="rect">
              <a:avLst/>
            </a:prstGeom>
          </p:spPr>
          <p:txBody>
            <a:bodyPr lIns="0" tIns="0" rIns="0" bIns="0" rtlCol="0" anchor="t">
              <a:spAutoFit/>
            </a:bodyPr>
            <a:lstStyle/>
            <a:p>
              <a:pPr algn="l">
                <a:lnSpc>
                  <a:spcPts val="3325"/>
                </a:lnSpc>
              </a:pPr>
              <a:r>
                <a:rPr lang="en-US" sz="2943" spc="-88">
                  <a:solidFill>
                    <a:srgbClr val="FFFFFF"/>
                  </a:solidFill>
                  <a:latin typeface="Poppins Bold"/>
                  <a:ea typeface="Poppins Bold"/>
                  <a:cs typeface="Poppins Bold"/>
                  <a:sym typeface="Poppins Bold"/>
                </a:rPr>
                <a:t>Provide training and enablement</a:t>
              </a:r>
            </a:p>
          </p:txBody>
        </p:sp>
      </p:grpSp>
      <p:sp>
        <p:nvSpPr>
          <p:cNvPr id="27" name="TextBox 27"/>
          <p:cNvSpPr txBox="1"/>
          <p:nvPr/>
        </p:nvSpPr>
        <p:spPr>
          <a:xfrm>
            <a:off x="2071010" y="7457094"/>
            <a:ext cx="3514827" cy="313944"/>
          </a:xfrm>
          <a:prstGeom prst="rect">
            <a:avLst/>
          </a:prstGeom>
        </p:spPr>
        <p:txBody>
          <a:bodyPr lIns="0" tIns="0" rIns="0" bIns="0" rtlCol="0" anchor="t">
            <a:spAutoFit/>
          </a:bodyPr>
          <a:lstStyle/>
          <a:p>
            <a:pPr algn="l">
              <a:lnSpc>
                <a:spcPts val="2372"/>
              </a:lnSpc>
            </a:pPr>
            <a:r>
              <a:rPr lang="en-US" sz="2100" spc="-63">
                <a:solidFill>
                  <a:srgbClr val="FFFFFF"/>
                </a:solidFill>
                <a:latin typeface="Poppins Bold"/>
                <a:ea typeface="Poppins Bold"/>
                <a:cs typeface="Poppins Bold"/>
                <a:sym typeface="Poppins Bold"/>
              </a:rPr>
              <a:t>Work smarter, not harder</a:t>
            </a:r>
          </a:p>
        </p:txBody>
      </p:sp>
      <p:sp>
        <p:nvSpPr>
          <p:cNvPr id="28" name="TextBox 28"/>
          <p:cNvSpPr txBox="1"/>
          <p:nvPr/>
        </p:nvSpPr>
        <p:spPr>
          <a:xfrm>
            <a:off x="2071010" y="8601692"/>
            <a:ext cx="2079905" cy="313944"/>
          </a:xfrm>
          <a:prstGeom prst="rect">
            <a:avLst/>
          </a:prstGeom>
        </p:spPr>
        <p:txBody>
          <a:bodyPr lIns="0" tIns="0" rIns="0" bIns="0" rtlCol="0" anchor="t">
            <a:spAutoFit/>
          </a:bodyPr>
          <a:lstStyle/>
          <a:p>
            <a:pPr algn="l">
              <a:lnSpc>
                <a:spcPts val="2372"/>
              </a:lnSpc>
            </a:pPr>
            <a:r>
              <a:rPr lang="en-US" sz="2100" spc="-63">
                <a:solidFill>
                  <a:srgbClr val="FFFFFF"/>
                </a:solidFill>
                <a:latin typeface="Poppins Bold"/>
                <a:ea typeface="Poppins Bold"/>
                <a:cs typeface="Poppins Bold"/>
                <a:sym typeface="Poppins Bold"/>
              </a:rPr>
              <a:t>Try new tools</a:t>
            </a:r>
          </a:p>
        </p:txBody>
      </p:sp>
      <p:grpSp>
        <p:nvGrpSpPr>
          <p:cNvPr id="29" name="Group 29"/>
          <p:cNvGrpSpPr/>
          <p:nvPr/>
        </p:nvGrpSpPr>
        <p:grpSpPr>
          <a:xfrm>
            <a:off x="893375" y="1744081"/>
            <a:ext cx="8575390" cy="1400429"/>
            <a:chOff x="0" y="0"/>
            <a:chExt cx="11433854" cy="1867238"/>
          </a:xfrm>
        </p:grpSpPr>
        <p:grpSp>
          <p:nvGrpSpPr>
            <p:cNvPr id="30" name="Group 30"/>
            <p:cNvGrpSpPr/>
            <p:nvPr/>
          </p:nvGrpSpPr>
          <p:grpSpPr>
            <a:xfrm>
              <a:off x="178347" y="370531"/>
              <a:ext cx="11255507" cy="1126176"/>
              <a:chOff x="0" y="0"/>
              <a:chExt cx="4061744" cy="406400"/>
            </a:xfrm>
          </p:grpSpPr>
          <p:sp>
            <p:nvSpPr>
              <p:cNvPr id="31" name="Freeform 31"/>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32" name="TextBox 32"/>
              <p:cNvSpPr txBox="1"/>
              <p:nvPr/>
            </p:nvSpPr>
            <p:spPr>
              <a:xfrm>
                <a:off x="177800" y="-57150"/>
                <a:ext cx="3807744" cy="463550"/>
              </a:xfrm>
              <a:prstGeom prst="rect">
                <a:avLst/>
              </a:prstGeom>
            </p:spPr>
            <p:txBody>
              <a:bodyPr lIns="50800" tIns="50800" rIns="50800" bIns="50800" rtlCol="0" anchor="ctr"/>
              <a:lstStyle/>
              <a:p>
                <a:pPr algn="ctr">
                  <a:lnSpc>
                    <a:spcPts val="2660"/>
                  </a:lnSpc>
                </a:pPr>
                <a:endParaRPr/>
              </a:p>
            </p:txBody>
          </p:sp>
        </p:grpSp>
        <p:grpSp>
          <p:nvGrpSpPr>
            <p:cNvPr id="33" name="Group 33"/>
            <p:cNvGrpSpPr/>
            <p:nvPr/>
          </p:nvGrpSpPr>
          <p:grpSpPr>
            <a:xfrm rot="-5400000">
              <a:off x="-181361" y="181361"/>
              <a:ext cx="1867238" cy="1504517"/>
              <a:chOff x="0" y="0"/>
              <a:chExt cx="882662" cy="711200"/>
            </a:xfrm>
          </p:grpSpPr>
          <p:sp>
            <p:nvSpPr>
              <p:cNvPr id="34" name="Freeform 34"/>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35" name="TextBox 35"/>
              <p:cNvSpPr txBox="1"/>
              <p:nvPr/>
            </p:nvSpPr>
            <p:spPr>
              <a:xfrm>
                <a:off x="137916" y="-6350"/>
                <a:ext cx="606830" cy="387350"/>
              </a:xfrm>
              <a:prstGeom prst="rect">
                <a:avLst/>
              </a:prstGeom>
            </p:spPr>
            <p:txBody>
              <a:bodyPr lIns="50800" tIns="50800" rIns="50800" bIns="50800" rtlCol="0" anchor="ctr"/>
              <a:lstStyle/>
              <a:p>
                <a:pPr algn="ctr">
                  <a:lnSpc>
                    <a:spcPts val="2660"/>
                  </a:lnSpc>
                </a:pPr>
                <a:endParaRPr/>
              </a:p>
            </p:txBody>
          </p:sp>
        </p:grpSp>
        <p:sp>
          <p:nvSpPr>
            <p:cNvPr id="36" name="TextBox 36"/>
            <p:cNvSpPr txBox="1"/>
            <p:nvPr/>
          </p:nvSpPr>
          <p:spPr>
            <a:xfrm>
              <a:off x="67314" y="563694"/>
              <a:ext cx="830090" cy="730325"/>
            </a:xfrm>
            <a:prstGeom prst="rect">
              <a:avLst/>
            </a:prstGeom>
          </p:spPr>
          <p:txBody>
            <a:bodyPr lIns="0" tIns="0" rIns="0" bIns="0" rtlCol="0" anchor="t">
              <a:spAutoFit/>
            </a:bodyPr>
            <a:lstStyle/>
            <a:p>
              <a:pPr algn="ctr">
                <a:lnSpc>
                  <a:spcPts val="4086"/>
                </a:lnSpc>
              </a:pPr>
              <a:r>
                <a:rPr lang="en-US" sz="3616" spc="-108">
                  <a:solidFill>
                    <a:srgbClr val="2E323B"/>
                  </a:solidFill>
                  <a:latin typeface="Poppins Bold"/>
                  <a:ea typeface="Poppins Bold"/>
                  <a:cs typeface="Poppins Bold"/>
                  <a:sym typeface="Poppins Bold"/>
                </a:rPr>
                <a:t>01</a:t>
              </a:r>
            </a:p>
          </p:txBody>
        </p:sp>
        <p:sp>
          <p:nvSpPr>
            <p:cNvPr id="37" name="TextBox 37"/>
            <p:cNvSpPr txBox="1"/>
            <p:nvPr/>
          </p:nvSpPr>
          <p:spPr>
            <a:xfrm>
              <a:off x="1947661" y="630776"/>
              <a:ext cx="9486193" cy="596161"/>
            </a:xfrm>
            <a:prstGeom prst="rect">
              <a:avLst/>
            </a:prstGeom>
          </p:spPr>
          <p:txBody>
            <a:bodyPr lIns="0" tIns="0" rIns="0" bIns="0" rtlCol="0" anchor="t">
              <a:spAutoFit/>
            </a:bodyPr>
            <a:lstStyle/>
            <a:p>
              <a:pPr algn="l">
                <a:lnSpc>
                  <a:spcPts val="3325"/>
                </a:lnSpc>
              </a:pPr>
              <a:r>
                <a:rPr lang="en-US" sz="2943" spc="-88">
                  <a:solidFill>
                    <a:srgbClr val="FFFFFF"/>
                  </a:solidFill>
                  <a:latin typeface="Poppins Bold"/>
                  <a:ea typeface="Poppins Bold"/>
                  <a:cs typeface="Poppins Bold"/>
                  <a:sym typeface="Poppins Bold"/>
                </a:rPr>
                <a:t>Provide CX Best Practices</a:t>
              </a:r>
            </a:p>
          </p:txBody>
        </p:sp>
      </p:grpSp>
      <p:grpSp>
        <p:nvGrpSpPr>
          <p:cNvPr id="38" name="Group 38"/>
          <p:cNvGrpSpPr/>
          <p:nvPr/>
        </p:nvGrpSpPr>
        <p:grpSpPr>
          <a:xfrm>
            <a:off x="893375" y="6687126"/>
            <a:ext cx="8575390" cy="1400429"/>
            <a:chOff x="0" y="0"/>
            <a:chExt cx="11433854" cy="1867238"/>
          </a:xfrm>
        </p:grpSpPr>
        <p:grpSp>
          <p:nvGrpSpPr>
            <p:cNvPr id="39" name="Group 39"/>
            <p:cNvGrpSpPr/>
            <p:nvPr/>
          </p:nvGrpSpPr>
          <p:grpSpPr>
            <a:xfrm>
              <a:off x="178347" y="370531"/>
              <a:ext cx="11255507" cy="1126176"/>
              <a:chOff x="0" y="0"/>
              <a:chExt cx="4061744" cy="406400"/>
            </a:xfrm>
          </p:grpSpPr>
          <p:sp>
            <p:nvSpPr>
              <p:cNvPr id="40" name="Freeform 40"/>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41" name="TextBox 41"/>
              <p:cNvSpPr txBox="1"/>
              <p:nvPr/>
            </p:nvSpPr>
            <p:spPr>
              <a:xfrm>
                <a:off x="177800" y="-57150"/>
                <a:ext cx="3807744" cy="463550"/>
              </a:xfrm>
              <a:prstGeom prst="rect">
                <a:avLst/>
              </a:prstGeom>
            </p:spPr>
            <p:txBody>
              <a:bodyPr lIns="50800" tIns="50800" rIns="50800" bIns="50800" rtlCol="0" anchor="ctr"/>
              <a:lstStyle/>
              <a:p>
                <a:pPr algn="ctr">
                  <a:lnSpc>
                    <a:spcPts val="2660"/>
                  </a:lnSpc>
                </a:pPr>
                <a:endParaRPr/>
              </a:p>
            </p:txBody>
          </p:sp>
        </p:grpSp>
        <p:grpSp>
          <p:nvGrpSpPr>
            <p:cNvPr id="42" name="Group 42"/>
            <p:cNvGrpSpPr/>
            <p:nvPr/>
          </p:nvGrpSpPr>
          <p:grpSpPr>
            <a:xfrm rot="-5400000">
              <a:off x="-181361" y="181361"/>
              <a:ext cx="1867238" cy="1504517"/>
              <a:chOff x="0" y="0"/>
              <a:chExt cx="882662" cy="711200"/>
            </a:xfrm>
          </p:grpSpPr>
          <p:sp>
            <p:nvSpPr>
              <p:cNvPr id="43" name="Freeform 43"/>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44" name="TextBox 44"/>
              <p:cNvSpPr txBox="1"/>
              <p:nvPr/>
            </p:nvSpPr>
            <p:spPr>
              <a:xfrm>
                <a:off x="137916" y="-6350"/>
                <a:ext cx="606830" cy="387350"/>
              </a:xfrm>
              <a:prstGeom prst="rect">
                <a:avLst/>
              </a:prstGeom>
            </p:spPr>
            <p:txBody>
              <a:bodyPr lIns="50800" tIns="50800" rIns="50800" bIns="50800" rtlCol="0" anchor="ctr"/>
              <a:lstStyle/>
              <a:p>
                <a:pPr algn="ctr">
                  <a:lnSpc>
                    <a:spcPts val="2660"/>
                  </a:lnSpc>
                </a:pPr>
                <a:endParaRPr/>
              </a:p>
            </p:txBody>
          </p:sp>
        </p:grpSp>
        <p:sp>
          <p:nvSpPr>
            <p:cNvPr id="45" name="TextBox 45"/>
            <p:cNvSpPr txBox="1"/>
            <p:nvPr/>
          </p:nvSpPr>
          <p:spPr>
            <a:xfrm>
              <a:off x="67314" y="563694"/>
              <a:ext cx="830090" cy="730325"/>
            </a:xfrm>
            <a:prstGeom prst="rect">
              <a:avLst/>
            </a:prstGeom>
          </p:spPr>
          <p:txBody>
            <a:bodyPr lIns="0" tIns="0" rIns="0" bIns="0" rtlCol="0" anchor="t">
              <a:spAutoFit/>
            </a:bodyPr>
            <a:lstStyle/>
            <a:p>
              <a:pPr algn="ctr">
                <a:lnSpc>
                  <a:spcPts val="4086"/>
                </a:lnSpc>
              </a:pPr>
              <a:r>
                <a:rPr lang="en-US" sz="3616" spc="-108">
                  <a:solidFill>
                    <a:srgbClr val="2E323B"/>
                  </a:solidFill>
                  <a:latin typeface="Poppins Bold"/>
                  <a:ea typeface="Poppins Bold"/>
                  <a:cs typeface="Poppins Bold"/>
                  <a:sym typeface="Poppins Bold"/>
                </a:rPr>
                <a:t>04</a:t>
              </a:r>
            </a:p>
          </p:txBody>
        </p:sp>
        <p:sp>
          <p:nvSpPr>
            <p:cNvPr id="46" name="TextBox 46"/>
            <p:cNvSpPr txBox="1"/>
            <p:nvPr/>
          </p:nvSpPr>
          <p:spPr>
            <a:xfrm>
              <a:off x="1947661" y="630776"/>
              <a:ext cx="8421925" cy="596161"/>
            </a:xfrm>
            <a:prstGeom prst="rect">
              <a:avLst/>
            </a:prstGeom>
          </p:spPr>
          <p:txBody>
            <a:bodyPr lIns="0" tIns="0" rIns="0" bIns="0" rtlCol="0" anchor="t">
              <a:spAutoFit/>
            </a:bodyPr>
            <a:lstStyle/>
            <a:p>
              <a:pPr algn="l">
                <a:lnSpc>
                  <a:spcPts val="3325"/>
                </a:lnSpc>
              </a:pPr>
              <a:r>
                <a:rPr lang="en-US" sz="2943" spc="-88">
                  <a:solidFill>
                    <a:srgbClr val="FFFFFF"/>
                  </a:solidFill>
                  <a:latin typeface="Poppins Bold"/>
                  <a:ea typeface="Poppins Bold"/>
                  <a:cs typeface="Poppins Bold"/>
                  <a:sym typeface="Poppins Bold"/>
                </a:rPr>
                <a:t>Customer-centric Dashboards</a:t>
              </a:r>
            </a:p>
          </p:txBody>
        </p:sp>
      </p:grpSp>
      <p:grpSp>
        <p:nvGrpSpPr>
          <p:cNvPr id="47" name="Group 47"/>
          <p:cNvGrpSpPr/>
          <p:nvPr/>
        </p:nvGrpSpPr>
        <p:grpSpPr>
          <a:xfrm>
            <a:off x="893375" y="8335205"/>
            <a:ext cx="8575390" cy="1400429"/>
            <a:chOff x="0" y="0"/>
            <a:chExt cx="11433854" cy="1867238"/>
          </a:xfrm>
        </p:grpSpPr>
        <p:grpSp>
          <p:nvGrpSpPr>
            <p:cNvPr id="48" name="Group 48"/>
            <p:cNvGrpSpPr/>
            <p:nvPr/>
          </p:nvGrpSpPr>
          <p:grpSpPr>
            <a:xfrm>
              <a:off x="178347" y="370531"/>
              <a:ext cx="11255507" cy="1126176"/>
              <a:chOff x="0" y="0"/>
              <a:chExt cx="4061744" cy="406400"/>
            </a:xfrm>
          </p:grpSpPr>
          <p:sp>
            <p:nvSpPr>
              <p:cNvPr id="49" name="Freeform 49"/>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50" name="TextBox 50"/>
              <p:cNvSpPr txBox="1"/>
              <p:nvPr/>
            </p:nvSpPr>
            <p:spPr>
              <a:xfrm>
                <a:off x="177800" y="-57150"/>
                <a:ext cx="3807744" cy="463550"/>
              </a:xfrm>
              <a:prstGeom prst="rect">
                <a:avLst/>
              </a:prstGeom>
            </p:spPr>
            <p:txBody>
              <a:bodyPr lIns="50800" tIns="50800" rIns="50800" bIns="50800" rtlCol="0" anchor="ctr"/>
              <a:lstStyle/>
              <a:p>
                <a:pPr algn="ctr">
                  <a:lnSpc>
                    <a:spcPts val="2660"/>
                  </a:lnSpc>
                </a:pPr>
                <a:endParaRPr/>
              </a:p>
            </p:txBody>
          </p:sp>
        </p:grpSp>
        <p:grpSp>
          <p:nvGrpSpPr>
            <p:cNvPr id="51" name="Group 51"/>
            <p:cNvGrpSpPr/>
            <p:nvPr/>
          </p:nvGrpSpPr>
          <p:grpSpPr>
            <a:xfrm rot="-5400000">
              <a:off x="-181361" y="181361"/>
              <a:ext cx="1867238" cy="1504517"/>
              <a:chOff x="0" y="0"/>
              <a:chExt cx="882662" cy="711200"/>
            </a:xfrm>
          </p:grpSpPr>
          <p:sp>
            <p:nvSpPr>
              <p:cNvPr id="52" name="Freeform 52"/>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53" name="TextBox 53"/>
              <p:cNvSpPr txBox="1"/>
              <p:nvPr/>
            </p:nvSpPr>
            <p:spPr>
              <a:xfrm>
                <a:off x="137916" y="-6350"/>
                <a:ext cx="606830" cy="387350"/>
              </a:xfrm>
              <a:prstGeom prst="rect">
                <a:avLst/>
              </a:prstGeom>
            </p:spPr>
            <p:txBody>
              <a:bodyPr lIns="50800" tIns="50800" rIns="50800" bIns="50800" rtlCol="0" anchor="ctr"/>
              <a:lstStyle/>
              <a:p>
                <a:pPr algn="ctr">
                  <a:lnSpc>
                    <a:spcPts val="2660"/>
                  </a:lnSpc>
                </a:pPr>
                <a:endParaRPr/>
              </a:p>
            </p:txBody>
          </p:sp>
        </p:grpSp>
        <p:sp>
          <p:nvSpPr>
            <p:cNvPr id="54" name="TextBox 54"/>
            <p:cNvSpPr txBox="1"/>
            <p:nvPr/>
          </p:nvSpPr>
          <p:spPr>
            <a:xfrm>
              <a:off x="67314" y="563694"/>
              <a:ext cx="830090" cy="730325"/>
            </a:xfrm>
            <a:prstGeom prst="rect">
              <a:avLst/>
            </a:prstGeom>
          </p:spPr>
          <p:txBody>
            <a:bodyPr lIns="0" tIns="0" rIns="0" bIns="0" rtlCol="0" anchor="t">
              <a:spAutoFit/>
            </a:bodyPr>
            <a:lstStyle/>
            <a:p>
              <a:pPr algn="ctr">
                <a:lnSpc>
                  <a:spcPts val="4086"/>
                </a:lnSpc>
              </a:pPr>
              <a:r>
                <a:rPr lang="en-US" sz="3616" spc="-108">
                  <a:solidFill>
                    <a:srgbClr val="2E323B"/>
                  </a:solidFill>
                  <a:latin typeface="Poppins Bold"/>
                  <a:ea typeface="Poppins Bold"/>
                  <a:cs typeface="Poppins Bold"/>
                  <a:sym typeface="Poppins Bold"/>
                </a:rPr>
                <a:t>05</a:t>
              </a:r>
            </a:p>
          </p:txBody>
        </p:sp>
        <p:sp>
          <p:nvSpPr>
            <p:cNvPr id="55" name="TextBox 55"/>
            <p:cNvSpPr txBox="1"/>
            <p:nvPr/>
          </p:nvSpPr>
          <p:spPr>
            <a:xfrm>
              <a:off x="1947661" y="630776"/>
              <a:ext cx="8421925" cy="596161"/>
            </a:xfrm>
            <a:prstGeom prst="rect">
              <a:avLst/>
            </a:prstGeom>
          </p:spPr>
          <p:txBody>
            <a:bodyPr lIns="0" tIns="0" rIns="0" bIns="0" rtlCol="0" anchor="t">
              <a:spAutoFit/>
            </a:bodyPr>
            <a:lstStyle/>
            <a:p>
              <a:pPr algn="l">
                <a:lnSpc>
                  <a:spcPts val="3325"/>
                </a:lnSpc>
              </a:pPr>
              <a:r>
                <a:rPr lang="en-US" sz="2943" spc="-88">
                  <a:solidFill>
                    <a:srgbClr val="FFFFFF"/>
                  </a:solidFill>
                  <a:latin typeface="Poppins Bold"/>
                  <a:ea typeface="Poppins Bold"/>
                  <a:cs typeface="Poppins Bold"/>
                  <a:sym typeface="Poppins Bold"/>
                </a:rPr>
                <a:t>Enable Shared Learnings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30813" y="774328"/>
            <a:ext cx="9228297" cy="8779247"/>
          </a:xfrm>
          <a:custGeom>
            <a:avLst/>
            <a:gdLst/>
            <a:ahLst/>
            <a:cxnLst/>
            <a:rect l="l" t="t" r="r" b="b"/>
            <a:pathLst>
              <a:path w="9014062" h="8597161">
                <a:moveTo>
                  <a:pt x="0" y="0"/>
                </a:moveTo>
                <a:lnTo>
                  <a:pt x="9014062" y="0"/>
                </a:lnTo>
                <a:lnTo>
                  <a:pt x="9014062" y="8597161"/>
                </a:lnTo>
                <a:lnTo>
                  <a:pt x="0" y="8597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008275" y="4605313"/>
            <a:ext cx="1873374" cy="1683695"/>
          </a:xfrm>
          <a:custGeom>
            <a:avLst/>
            <a:gdLst/>
            <a:ahLst/>
            <a:cxnLst/>
            <a:rect l="l" t="t" r="r" b="b"/>
            <a:pathLst>
              <a:path w="1873374" h="1683695">
                <a:moveTo>
                  <a:pt x="0" y="0"/>
                </a:moveTo>
                <a:lnTo>
                  <a:pt x="1873374" y="0"/>
                </a:lnTo>
                <a:lnTo>
                  <a:pt x="1873374" y="1683695"/>
                </a:lnTo>
                <a:lnTo>
                  <a:pt x="0" y="1683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514299" y="2308143"/>
            <a:ext cx="7045231" cy="1813560"/>
          </a:xfrm>
          <a:prstGeom prst="rect">
            <a:avLst/>
          </a:prstGeom>
        </p:spPr>
        <p:txBody>
          <a:bodyPr lIns="0" tIns="0" rIns="0" bIns="0" rtlCol="0" anchor="t">
            <a:spAutoFit/>
          </a:bodyPr>
          <a:lstStyle/>
          <a:p>
            <a:pPr algn="ctr">
              <a:lnSpc>
                <a:spcPts val="3569"/>
              </a:lnSpc>
            </a:pPr>
            <a:r>
              <a:rPr lang="en-US" sz="2999">
                <a:solidFill>
                  <a:srgbClr val="000000"/>
                </a:solidFill>
                <a:latin typeface="Poppins"/>
                <a:ea typeface="Poppins"/>
                <a:cs typeface="Poppins"/>
                <a:sym typeface="Poppins"/>
              </a:rPr>
              <a:t>Leveraging Qualtrics, SHARE MO provides multiple ways agencies can gather feedback from customers.</a:t>
            </a:r>
          </a:p>
        </p:txBody>
      </p:sp>
      <p:sp>
        <p:nvSpPr>
          <p:cNvPr id="5" name="TextBox 5"/>
          <p:cNvSpPr txBox="1"/>
          <p:nvPr/>
        </p:nvSpPr>
        <p:spPr>
          <a:xfrm>
            <a:off x="3060329" y="774328"/>
            <a:ext cx="1953171" cy="768350"/>
          </a:xfrm>
          <a:prstGeom prst="rect">
            <a:avLst/>
          </a:prstGeom>
        </p:spPr>
        <p:txBody>
          <a:bodyPr lIns="0" tIns="0" rIns="0" bIns="0" rtlCol="0" anchor="t">
            <a:spAutoFit/>
          </a:bodyPr>
          <a:lstStyle/>
          <a:p>
            <a:pPr algn="l">
              <a:lnSpc>
                <a:spcPts val="5649"/>
              </a:lnSpc>
            </a:pPr>
            <a:r>
              <a:rPr lang="en-US" sz="4999" spc="-149" dirty="0">
                <a:solidFill>
                  <a:srgbClr val="000000"/>
                </a:solidFill>
                <a:latin typeface="Poppins Bold"/>
                <a:ea typeface="Poppins Bold"/>
                <a:cs typeface="Poppins Bold"/>
                <a:sym typeface="Poppins Bold"/>
              </a:rPr>
              <a:t>Listen</a:t>
            </a:r>
          </a:p>
        </p:txBody>
      </p:sp>
      <p:sp>
        <p:nvSpPr>
          <p:cNvPr id="6" name="TextBox 6"/>
          <p:cNvSpPr txBox="1"/>
          <p:nvPr/>
        </p:nvSpPr>
        <p:spPr>
          <a:xfrm>
            <a:off x="11851095" y="1405628"/>
            <a:ext cx="2187734" cy="1137547"/>
          </a:xfrm>
          <a:prstGeom prst="rect">
            <a:avLst/>
          </a:prstGeom>
        </p:spPr>
        <p:txBody>
          <a:bodyPr lIns="0" tIns="0" rIns="0" bIns="0" rtlCol="0" anchor="t">
            <a:spAutoFit/>
          </a:bodyPr>
          <a:lstStyle/>
          <a:p>
            <a:pPr algn="ctr">
              <a:lnSpc>
                <a:spcPts val="2938"/>
              </a:lnSpc>
            </a:pPr>
            <a:r>
              <a:rPr lang="en-US" sz="2600" spc="-78">
                <a:solidFill>
                  <a:srgbClr val="000000"/>
                </a:solidFill>
                <a:latin typeface="Poppins Bold"/>
                <a:ea typeface="Poppins Bold"/>
                <a:cs typeface="Poppins Bold"/>
                <a:sym typeface="Poppins Bold"/>
              </a:rPr>
              <a:t>Omni-channel Distribution</a:t>
            </a:r>
          </a:p>
        </p:txBody>
      </p:sp>
      <p:sp>
        <p:nvSpPr>
          <p:cNvPr id="7" name="TextBox 7"/>
          <p:cNvSpPr txBox="1"/>
          <p:nvPr/>
        </p:nvSpPr>
        <p:spPr>
          <a:xfrm>
            <a:off x="13705585" y="7681728"/>
            <a:ext cx="2398731" cy="736600"/>
          </a:xfrm>
          <a:prstGeom prst="rect">
            <a:avLst/>
          </a:prstGeom>
        </p:spPr>
        <p:txBody>
          <a:bodyPr lIns="0" tIns="0" rIns="0" bIns="0" rtlCol="0" anchor="t">
            <a:spAutoFit/>
          </a:bodyPr>
          <a:lstStyle/>
          <a:p>
            <a:pPr algn="ctr">
              <a:lnSpc>
                <a:spcPts val="2825"/>
              </a:lnSpc>
            </a:pPr>
            <a:r>
              <a:rPr lang="en-US" sz="2500" spc="-75" dirty="0">
                <a:solidFill>
                  <a:srgbClr val="000000"/>
                </a:solidFill>
                <a:latin typeface="Poppins Bold"/>
                <a:ea typeface="Poppins Bold"/>
                <a:cs typeface="Poppins Bold"/>
                <a:sym typeface="Poppins Bold"/>
              </a:rPr>
              <a:t>Data Segmentation</a:t>
            </a:r>
          </a:p>
        </p:txBody>
      </p:sp>
      <p:sp>
        <p:nvSpPr>
          <p:cNvPr id="8" name="TextBox 8"/>
          <p:cNvSpPr txBox="1"/>
          <p:nvPr/>
        </p:nvSpPr>
        <p:spPr>
          <a:xfrm>
            <a:off x="9934620" y="7652264"/>
            <a:ext cx="1916475" cy="766064"/>
          </a:xfrm>
          <a:prstGeom prst="rect">
            <a:avLst/>
          </a:prstGeom>
        </p:spPr>
        <p:txBody>
          <a:bodyPr lIns="0" tIns="0" rIns="0" bIns="0" rtlCol="0" anchor="t">
            <a:spAutoFit/>
          </a:bodyPr>
          <a:lstStyle/>
          <a:p>
            <a:pPr algn="ctr">
              <a:lnSpc>
                <a:spcPts val="2938"/>
              </a:lnSpc>
            </a:pPr>
            <a:r>
              <a:rPr lang="en-US" sz="2600" spc="-78">
                <a:solidFill>
                  <a:srgbClr val="000000"/>
                </a:solidFill>
                <a:latin typeface="Poppins Bold"/>
                <a:ea typeface="Poppins Bold"/>
                <a:cs typeface="Poppins Bold"/>
                <a:sym typeface="Poppins Bold"/>
              </a:rPr>
              <a:t>Automate Distribution</a:t>
            </a:r>
          </a:p>
        </p:txBody>
      </p:sp>
      <p:sp>
        <p:nvSpPr>
          <p:cNvPr id="9" name="TextBox 9"/>
          <p:cNvSpPr txBox="1"/>
          <p:nvPr/>
        </p:nvSpPr>
        <p:spPr>
          <a:xfrm>
            <a:off x="14980709" y="4121703"/>
            <a:ext cx="2354349" cy="766064"/>
          </a:xfrm>
          <a:prstGeom prst="rect">
            <a:avLst/>
          </a:prstGeom>
        </p:spPr>
        <p:txBody>
          <a:bodyPr lIns="0" tIns="0" rIns="0" bIns="0" rtlCol="0" anchor="t">
            <a:spAutoFit/>
          </a:bodyPr>
          <a:lstStyle/>
          <a:p>
            <a:pPr algn="ctr">
              <a:lnSpc>
                <a:spcPts val="2937"/>
              </a:lnSpc>
            </a:pPr>
            <a:r>
              <a:rPr lang="en-US" sz="2599" spc="-77" dirty="0">
                <a:solidFill>
                  <a:srgbClr val="FFFFFF"/>
                </a:solidFill>
                <a:latin typeface="Poppins Bold"/>
                <a:ea typeface="Poppins Bold"/>
                <a:cs typeface="Poppins Bold"/>
                <a:sym typeface="Poppins Bold"/>
              </a:rPr>
              <a:t>Data Consolidation</a:t>
            </a:r>
          </a:p>
        </p:txBody>
      </p:sp>
      <p:sp>
        <p:nvSpPr>
          <p:cNvPr id="10" name="TextBox 10"/>
          <p:cNvSpPr txBox="1"/>
          <p:nvPr/>
        </p:nvSpPr>
        <p:spPr>
          <a:xfrm>
            <a:off x="8649565" y="3755155"/>
            <a:ext cx="2043068" cy="1137539"/>
          </a:xfrm>
          <a:prstGeom prst="rect">
            <a:avLst/>
          </a:prstGeom>
        </p:spPr>
        <p:txBody>
          <a:bodyPr lIns="0" tIns="0" rIns="0" bIns="0" rtlCol="0" anchor="t">
            <a:spAutoFit/>
          </a:bodyPr>
          <a:lstStyle/>
          <a:p>
            <a:pPr algn="ctr">
              <a:lnSpc>
                <a:spcPts val="2938"/>
              </a:lnSpc>
            </a:pPr>
            <a:r>
              <a:rPr lang="en-US" sz="2600" spc="-78">
                <a:solidFill>
                  <a:srgbClr val="FFFFFF"/>
                </a:solidFill>
                <a:latin typeface="Poppins Bold"/>
                <a:ea typeface="Poppins Bold"/>
                <a:cs typeface="Poppins Bold"/>
                <a:sym typeface="Poppins Bold"/>
              </a:rPr>
              <a:t>Gauge Multiple Touchpoints</a:t>
            </a:r>
          </a:p>
        </p:txBody>
      </p:sp>
      <p:grpSp>
        <p:nvGrpSpPr>
          <p:cNvPr id="11" name="Group 11"/>
          <p:cNvGrpSpPr/>
          <p:nvPr/>
        </p:nvGrpSpPr>
        <p:grpSpPr>
          <a:xfrm rot="-3041647">
            <a:off x="-4877091" y="8656874"/>
            <a:ext cx="7685996" cy="7285347"/>
            <a:chOff x="0" y="0"/>
            <a:chExt cx="3235694" cy="3067027"/>
          </a:xfrm>
        </p:grpSpPr>
        <p:sp>
          <p:nvSpPr>
            <p:cNvPr id="12" name="Freeform 12"/>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13" name="TextBox 13"/>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3041647">
            <a:off x="15843819" y="-5330863"/>
            <a:ext cx="7685996" cy="7285347"/>
            <a:chOff x="0" y="0"/>
            <a:chExt cx="3235694" cy="3067027"/>
          </a:xfrm>
        </p:grpSpPr>
        <p:sp>
          <p:nvSpPr>
            <p:cNvPr id="15" name="Freeform 15"/>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16" name="TextBox 16"/>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996074" y="3998192"/>
            <a:ext cx="1967052" cy="651465"/>
          </a:xfrm>
          <a:prstGeom prst="rect">
            <a:avLst/>
          </a:prstGeom>
        </p:spPr>
        <p:txBody>
          <a:bodyPr lIns="0" tIns="0" rIns="0" bIns="0" rtlCol="0" anchor="t">
            <a:spAutoFit/>
          </a:bodyPr>
          <a:lstStyle/>
          <a:p>
            <a:pPr algn="ctr">
              <a:lnSpc>
                <a:spcPts val="2498"/>
              </a:lnSpc>
            </a:pPr>
            <a:r>
              <a:rPr lang="en-US" sz="2211" spc="-66">
                <a:solidFill>
                  <a:srgbClr val="FFFFFF"/>
                </a:solidFill>
                <a:latin typeface="Poppins Bold"/>
                <a:ea typeface="Poppins Bold"/>
                <a:cs typeface="Poppins Bold"/>
                <a:sym typeface="Poppins Bold"/>
              </a:rPr>
              <a:t>Data Consolidation</a:t>
            </a:r>
          </a:p>
        </p:txBody>
      </p:sp>
      <p:grpSp>
        <p:nvGrpSpPr>
          <p:cNvPr id="5" name="Group 5"/>
          <p:cNvGrpSpPr/>
          <p:nvPr/>
        </p:nvGrpSpPr>
        <p:grpSpPr>
          <a:xfrm rot="-3041647">
            <a:off x="-4877091" y="8656874"/>
            <a:ext cx="7685996" cy="7285347"/>
            <a:chOff x="0" y="0"/>
            <a:chExt cx="3235694" cy="3067027"/>
          </a:xfrm>
        </p:grpSpPr>
        <p:sp>
          <p:nvSpPr>
            <p:cNvPr id="6" name="Freeform 6"/>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7" name="TextBox 7"/>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3041647">
            <a:off x="15843819" y="-5330863"/>
            <a:ext cx="7685996" cy="7285347"/>
            <a:chOff x="0" y="0"/>
            <a:chExt cx="3235694" cy="3067027"/>
          </a:xfrm>
        </p:grpSpPr>
        <p:sp>
          <p:nvSpPr>
            <p:cNvPr id="9" name="Freeform 9"/>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10" name="TextBox 10"/>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pic>
        <p:nvPicPr>
          <p:cNvPr id="12" name="Picture 11" descr="Graphical user interface, text, application, chat or text message&#10;&#10;Description automatically generated">
            <a:extLst>
              <a:ext uri="{FF2B5EF4-FFF2-40B4-BE49-F238E27FC236}">
                <a16:creationId xmlns:a16="http://schemas.microsoft.com/office/drawing/2014/main" id="{7028288D-000C-B5A0-158C-8D4DFD621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575" y="297671"/>
            <a:ext cx="4915326" cy="3497883"/>
          </a:xfrm>
          <a:prstGeom prst="rect">
            <a:avLst/>
          </a:prstGeom>
        </p:spPr>
      </p:pic>
      <p:sp>
        <p:nvSpPr>
          <p:cNvPr id="23" name="TextBox 22">
            <a:extLst>
              <a:ext uri="{FF2B5EF4-FFF2-40B4-BE49-F238E27FC236}">
                <a16:creationId xmlns:a16="http://schemas.microsoft.com/office/drawing/2014/main" id="{AEEDC740-4AD4-AD51-8CEC-ADDC99E2654A}"/>
              </a:ext>
            </a:extLst>
          </p:cNvPr>
          <p:cNvSpPr txBox="1"/>
          <p:nvPr/>
        </p:nvSpPr>
        <p:spPr>
          <a:xfrm>
            <a:off x="2743200" y="735054"/>
            <a:ext cx="6753895" cy="824841"/>
          </a:xfrm>
          <a:prstGeom prst="rect">
            <a:avLst/>
          </a:prstGeom>
          <a:noFill/>
        </p:spPr>
        <p:txBody>
          <a:bodyPr wrap="square">
            <a:spAutoFit/>
          </a:bodyPr>
          <a:lstStyle/>
          <a:p>
            <a:pPr algn="l">
              <a:lnSpc>
                <a:spcPts val="5649"/>
              </a:lnSpc>
            </a:pPr>
            <a:r>
              <a:rPr lang="en-US" sz="5400" spc="-149" dirty="0">
                <a:solidFill>
                  <a:srgbClr val="000000"/>
                </a:solidFill>
                <a:latin typeface="Poppins Bold"/>
                <a:ea typeface="Poppins Bold"/>
                <a:cs typeface="Poppins Bold"/>
                <a:sym typeface="Poppins Bold"/>
              </a:rPr>
              <a:t>How We Listen</a:t>
            </a:r>
          </a:p>
        </p:txBody>
      </p:sp>
      <p:pic>
        <p:nvPicPr>
          <p:cNvPr id="4" name="Picture 3">
            <a:extLst>
              <a:ext uri="{FF2B5EF4-FFF2-40B4-BE49-F238E27FC236}">
                <a16:creationId xmlns:a16="http://schemas.microsoft.com/office/drawing/2014/main" id="{99C4428B-ABF4-42B9-0561-DFA5582C62CB}"/>
              </a:ext>
            </a:extLst>
          </p:cNvPr>
          <p:cNvPicPr>
            <a:picLocks noChangeAspect="1"/>
          </p:cNvPicPr>
          <p:nvPr/>
        </p:nvPicPr>
        <p:blipFill>
          <a:blip r:embed="rId3"/>
          <a:stretch>
            <a:fillRect/>
          </a:stretch>
        </p:blipFill>
        <p:spPr>
          <a:xfrm>
            <a:off x="8991600" y="3973539"/>
            <a:ext cx="8474094" cy="6015790"/>
          </a:xfrm>
          <a:prstGeom prst="rect">
            <a:avLst/>
          </a:prstGeom>
        </p:spPr>
      </p:pic>
      <p:pic>
        <p:nvPicPr>
          <p:cNvPr id="13" name="Picture 12">
            <a:extLst>
              <a:ext uri="{FF2B5EF4-FFF2-40B4-BE49-F238E27FC236}">
                <a16:creationId xmlns:a16="http://schemas.microsoft.com/office/drawing/2014/main" id="{FD535177-F1E6-A068-D7F7-435C1555122A}"/>
              </a:ext>
            </a:extLst>
          </p:cNvPr>
          <p:cNvPicPr>
            <a:picLocks noChangeAspect="1"/>
          </p:cNvPicPr>
          <p:nvPr/>
        </p:nvPicPr>
        <p:blipFill>
          <a:blip r:embed="rId4"/>
          <a:stretch>
            <a:fillRect/>
          </a:stretch>
        </p:blipFill>
        <p:spPr>
          <a:xfrm>
            <a:off x="3733800" y="1875356"/>
            <a:ext cx="3581400" cy="7705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42194" y="753610"/>
            <a:ext cx="9205536" cy="8779780"/>
          </a:xfrm>
          <a:custGeom>
            <a:avLst/>
            <a:gdLst/>
            <a:ahLst/>
            <a:cxnLst/>
            <a:rect l="l" t="t" r="r" b="b"/>
            <a:pathLst>
              <a:path w="9205536" h="8779780">
                <a:moveTo>
                  <a:pt x="0" y="0"/>
                </a:moveTo>
                <a:lnTo>
                  <a:pt x="9205536" y="0"/>
                </a:lnTo>
                <a:lnTo>
                  <a:pt x="9205536" y="8779780"/>
                </a:lnTo>
                <a:lnTo>
                  <a:pt x="0" y="8779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rot="-3041647">
            <a:off x="-4877091" y="8656874"/>
            <a:ext cx="7685996" cy="7285347"/>
            <a:chOff x="0" y="0"/>
            <a:chExt cx="3235694" cy="3067027"/>
          </a:xfrm>
        </p:grpSpPr>
        <p:sp>
          <p:nvSpPr>
            <p:cNvPr id="4" name="Freeform 4"/>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5" name="TextBox 5"/>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3041647">
            <a:off x="15843819" y="-5330863"/>
            <a:ext cx="7685996" cy="7285347"/>
            <a:chOff x="0" y="0"/>
            <a:chExt cx="3235694" cy="3067027"/>
          </a:xfrm>
        </p:grpSpPr>
        <p:sp>
          <p:nvSpPr>
            <p:cNvPr id="7" name="Freeform 7"/>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8" name="TextBox 8"/>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1770259" y="4323924"/>
            <a:ext cx="2350304" cy="1959566"/>
          </a:xfrm>
          <a:custGeom>
            <a:avLst/>
            <a:gdLst/>
            <a:ahLst/>
            <a:cxnLst/>
            <a:rect l="l" t="t" r="r" b="b"/>
            <a:pathLst>
              <a:path w="2350304" h="1959566">
                <a:moveTo>
                  <a:pt x="0" y="0"/>
                </a:moveTo>
                <a:lnTo>
                  <a:pt x="2350304" y="0"/>
                </a:lnTo>
                <a:lnTo>
                  <a:pt x="2350304" y="1959567"/>
                </a:lnTo>
                <a:lnTo>
                  <a:pt x="0" y="19595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696288" y="2483609"/>
            <a:ext cx="7045231" cy="918210"/>
          </a:xfrm>
          <a:prstGeom prst="rect">
            <a:avLst/>
          </a:prstGeom>
        </p:spPr>
        <p:txBody>
          <a:bodyPr lIns="0" tIns="0" rIns="0" bIns="0" rtlCol="0" anchor="t">
            <a:spAutoFit/>
          </a:bodyPr>
          <a:lstStyle/>
          <a:p>
            <a:pPr algn="l">
              <a:lnSpc>
                <a:spcPts val="3569"/>
              </a:lnSpc>
            </a:pPr>
            <a:r>
              <a:rPr lang="en-US" sz="2999" dirty="0">
                <a:solidFill>
                  <a:srgbClr val="000000"/>
                </a:solidFill>
                <a:latin typeface="Poppins"/>
                <a:ea typeface="Poppins"/>
                <a:cs typeface="Poppins"/>
                <a:sym typeface="Poppins"/>
              </a:rPr>
              <a:t>Once received, SHARE MO can assist in visualizing and analyzing the data </a:t>
            </a:r>
          </a:p>
        </p:txBody>
      </p:sp>
      <p:sp>
        <p:nvSpPr>
          <p:cNvPr id="11" name="TextBox 11"/>
          <p:cNvSpPr txBox="1"/>
          <p:nvPr/>
        </p:nvSpPr>
        <p:spPr>
          <a:xfrm>
            <a:off x="2248815" y="1019175"/>
            <a:ext cx="3940177" cy="768350"/>
          </a:xfrm>
          <a:prstGeom prst="rect">
            <a:avLst/>
          </a:prstGeom>
        </p:spPr>
        <p:txBody>
          <a:bodyPr lIns="0" tIns="0" rIns="0" bIns="0" rtlCol="0" anchor="t">
            <a:spAutoFit/>
          </a:bodyPr>
          <a:lstStyle/>
          <a:p>
            <a:pPr algn="l">
              <a:lnSpc>
                <a:spcPts val="5649"/>
              </a:lnSpc>
            </a:pPr>
            <a:r>
              <a:rPr lang="en-US" sz="4999" spc="-149">
                <a:solidFill>
                  <a:srgbClr val="000000"/>
                </a:solidFill>
                <a:latin typeface="Poppins Bold"/>
                <a:ea typeface="Poppins Bold"/>
                <a:cs typeface="Poppins Bold"/>
                <a:sym typeface="Poppins Bold"/>
              </a:rPr>
              <a:t>Understand</a:t>
            </a:r>
          </a:p>
        </p:txBody>
      </p:sp>
      <p:sp>
        <p:nvSpPr>
          <p:cNvPr id="12" name="TextBox 12"/>
          <p:cNvSpPr txBox="1"/>
          <p:nvPr/>
        </p:nvSpPr>
        <p:spPr>
          <a:xfrm>
            <a:off x="11851095" y="1697355"/>
            <a:ext cx="2187734" cy="805305"/>
          </a:xfrm>
          <a:prstGeom prst="rect">
            <a:avLst/>
          </a:prstGeom>
        </p:spPr>
        <p:txBody>
          <a:bodyPr lIns="0" tIns="0" rIns="0" bIns="0" rtlCol="0" anchor="t">
            <a:spAutoFit/>
          </a:bodyPr>
          <a:lstStyle/>
          <a:p>
            <a:pPr algn="ctr">
              <a:lnSpc>
                <a:spcPts val="3051"/>
              </a:lnSpc>
            </a:pPr>
            <a:r>
              <a:rPr lang="en-US" sz="2700" spc="-81">
                <a:solidFill>
                  <a:srgbClr val="000000"/>
                </a:solidFill>
                <a:latin typeface="Poppins Bold"/>
                <a:ea typeface="Poppins Bold"/>
                <a:cs typeface="Poppins Bold"/>
                <a:sym typeface="Poppins Bold"/>
              </a:rPr>
              <a:t>Visualize Data</a:t>
            </a:r>
          </a:p>
        </p:txBody>
      </p:sp>
      <p:sp>
        <p:nvSpPr>
          <p:cNvPr id="13" name="TextBox 13"/>
          <p:cNvSpPr txBox="1"/>
          <p:nvPr/>
        </p:nvSpPr>
        <p:spPr>
          <a:xfrm>
            <a:off x="13887917" y="7798329"/>
            <a:ext cx="2046604" cy="795528"/>
          </a:xfrm>
          <a:prstGeom prst="rect">
            <a:avLst/>
          </a:prstGeom>
        </p:spPr>
        <p:txBody>
          <a:bodyPr lIns="0" tIns="0" rIns="0" bIns="0" rtlCol="0" anchor="t">
            <a:spAutoFit/>
          </a:bodyPr>
          <a:lstStyle/>
          <a:p>
            <a:pPr algn="ctr">
              <a:lnSpc>
                <a:spcPts val="3051"/>
              </a:lnSpc>
            </a:pPr>
            <a:r>
              <a:rPr lang="en-US" sz="2700" spc="-81">
                <a:solidFill>
                  <a:srgbClr val="000000"/>
                </a:solidFill>
                <a:latin typeface="Poppins Bold"/>
                <a:ea typeface="Poppins Bold"/>
                <a:cs typeface="Poppins Bold"/>
                <a:sym typeface="Poppins Bold"/>
              </a:rPr>
              <a:t>Root Cause Analysis</a:t>
            </a:r>
          </a:p>
        </p:txBody>
      </p:sp>
      <p:sp>
        <p:nvSpPr>
          <p:cNvPr id="14" name="TextBox 14"/>
          <p:cNvSpPr txBox="1"/>
          <p:nvPr/>
        </p:nvSpPr>
        <p:spPr>
          <a:xfrm>
            <a:off x="9959772" y="7798329"/>
            <a:ext cx="1966779" cy="795528"/>
          </a:xfrm>
          <a:prstGeom prst="rect">
            <a:avLst/>
          </a:prstGeom>
        </p:spPr>
        <p:txBody>
          <a:bodyPr lIns="0" tIns="0" rIns="0" bIns="0" rtlCol="0" anchor="t">
            <a:spAutoFit/>
          </a:bodyPr>
          <a:lstStyle/>
          <a:p>
            <a:pPr algn="ctr">
              <a:lnSpc>
                <a:spcPts val="3051"/>
              </a:lnSpc>
            </a:pPr>
            <a:r>
              <a:rPr lang="en-US" sz="2700" spc="-81">
                <a:solidFill>
                  <a:srgbClr val="000000"/>
                </a:solidFill>
                <a:latin typeface="Poppins Bold"/>
                <a:ea typeface="Poppins Bold"/>
                <a:cs typeface="Poppins Bold"/>
                <a:sym typeface="Poppins Bold"/>
              </a:rPr>
              <a:t>Automated Reporting</a:t>
            </a:r>
          </a:p>
        </p:txBody>
      </p:sp>
      <p:sp>
        <p:nvSpPr>
          <p:cNvPr id="15" name="TextBox 15"/>
          <p:cNvSpPr txBox="1"/>
          <p:nvPr/>
        </p:nvSpPr>
        <p:spPr>
          <a:xfrm>
            <a:off x="15062130" y="3989752"/>
            <a:ext cx="2197170" cy="766064"/>
          </a:xfrm>
          <a:prstGeom prst="rect">
            <a:avLst/>
          </a:prstGeom>
        </p:spPr>
        <p:txBody>
          <a:bodyPr lIns="0" tIns="0" rIns="0" bIns="0" rtlCol="0" anchor="t">
            <a:spAutoFit/>
          </a:bodyPr>
          <a:lstStyle/>
          <a:p>
            <a:pPr algn="ctr">
              <a:lnSpc>
                <a:spcPts val="2938"/>
              </a:lnSpc>
            </a:pPr>
            <a:r>
              <a:rPr lang="en-US" sz="2600" spc="-78">
                <a:solidFill>
                  <a:srgbClr val="FFFFFF"/>
                </a:solidFill>
                <a:latin typeface="Poppins Bold"/>
                <a:ea typeface="Poppins Bold"/>
                <a:cs typeface="Poppins Bold"/>
                <a:sym typeface="Poppins Bold"/>
              </a:rPr>
              <a:t>Segmented Dashboards</a:t>
            </a:r>
          </a:p>
        </p:txBody>
      </p:sp>
      <p:sp>
        <p:nvSpPr>
          <p:cNvPr id="16" name="TextBox 16"/>
          <p:cNvSpPr txBox="1"/>
          <p:nvPr/>
        </p:nvSpPr>
        <p:spPr>
          <a:xfrm>
            <a:off x="8555506" y="3989752"/>
            <a:ext cx="2387655" cy="766064"/>
          </a:xfrm>
          <a:prstGeom prst="rect">
            <a:avLst/>
          </a:prstGeom>
        </p:spPr>
        <p:txBody>
          <a:bodyPr lIns="0" tIns="0" rIns="0" bIns="0" rtlCol="0" anchor="t">
            <a:spAutoFit/>
          </a:bodyPr>
          <a:lstStyle/>
          <a:p>
            <a:pPr algn="ctr">
              <a:lnSpc>
                <a:spcPts val="2938"/>
              </a:lnSpc>
            </a:pPr>
            <a:r>
              <a:rPr lang="en-US" sz="2600" spc="-78" dirty="0">
                <a:solidFill>
                  <a:srgbClr val="FFFFFF"/>
                </a:solidFill>
                <a:latin typeface="Poppins Bold"/>
                <a:ea typeface="Poppins Bold"/>
                <a:cs typeface="Poppins Bold"/>
                <a:sym typeface="Poppins Bold"/>
              </a:rPr>
              <a:t>System Integrations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996074" y="3998192"/>
            <a:ext cx="1967052" cy="651465"/>
          </a:xfrm>
          <a:prstGeom prst="rect">
            <a:avLst/>
          </a:prstGeom>
        </p:spPr>
        <p:txBody>
          <a:bodyPr lIns="0" tIns="0" rIns="0" bIns="0" rtlCol="0" anchor="t">
            <a:spAutoFit/>
          </a:bodyPr>
          <a:lstStyle/>
          <a:p>
            <a:pPr algn="ctr">
              <a:lnSpc>
                <a:spcPts val="2498"/>
              </a:lnSpc>
            </a:pPr>
            <a:r>
              <a:rPr lang="en-US" sz="2211" spc="-66">
                <a:solidFill>
                  <a:srgbClr val="FFFFFF"/>
                </a:solidFill>
                <a:latin typeface="Poppins Bold"/>
                <a:ea typeface="Poppins Bold"/>
                <a:cs typeface="Poppins Bold"/>
                <a:sym typeface="Poppins Bold"/>
              </a:rPr>
              <a:t>Data Consolidation</a:t>
            </a:r>
          </a:p>
        </p:txBody>
      </p:sp>
      <p:sp>
        <p:nvSpPr>
          <p:cNvPr id="4" name="TextBox 4"/>
          <p:cNvSpPr txBox="1"/>
          <p:nvPr/>
        </p:nvSpPr>
        <p:spPr>
          <a:xfrm>
            <a:off x="8850781" y="3827827"/>
            <a:ext cx="2043068" cy="992195"/>
          </a:xfrm>
          <a:prstGeom prst="rect">
            <a:avLst/>
          </a:prstGeom>
        </p:spPr>
        <p:txBody>
          <a:bodyPr lIns="0" tIns="0" rIns="0" bIns="0" rtlCol="0" anchor="t">
            <a:spAutoFit/>
          </a:bodyPr>
          <a:lstStyle/>
          <a:p>
            <a:pPr algn="ctr">
              <a:lnSpc>
                <a:spcPts val="2624"/>
              </a:lnSpc>
            </a:pPr>
            <a:r>
              <a:rPr lang="en-US" sz="2322" spc="-69">
                <a:solidFill>
                  <a:srgbClr val="FFFFFF"/>
                </a:solidFill>
                <a:latin typeface="Poppins Bold"/>
                <a:ea typeface="Poppins Bold"/>
                <a:cs typeface="Poppins Bold"/>
                <a:sym typeface="Poppins Bold"/>
              </a:rPr>
              <a:t>Gauge Multiple Touchpoints</a:t>
            </a:r>
          </a:p>
        </p:txBody>
      </p:sp>
      <p:grpSp>
        <p:nvGrpSpPr>
          <p:cNvPr id="5" name="Group 5"/>
          <p:cNvGrpSpPr/>
          <p:nvPr/>
        </p:nvGrpSpPr>
        <p:grpSpPr>
          <a:xfrm rot="-3041647">
            <a:off x="-4877091" y="8656874"/>
            <a:ext cx="7685996" cy="7285347"/>
            <a:chOff x="0" y="0"/>
            <a:chExt cx="3235694" cy="3067027"/>
          </a:xfrm>
        </p:grpSpPr>
        <p:sp>
          <p:nvSpPr>
            <p:cNvPr id="6" name="Freeform 6"/>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7" name="TextBox 7"/>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3041647">
            <a:off x="15843819" y="-5330863"/>
            <a:ext cx="7685996" cy="7285347"/>
            <a:chOff x="0" y="0"/>
            <a:chExt cx="3235694" cy="3067027"/>
          </a:xfrm>
        </p:grpSpPr>
        <p:sp>
          <p:nvSpPr>
            <p:cNvPr id="9" name="Freeform 9"/>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10" name="TextBox 10"/>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sp>
        <p:nvSpPr>
          <p:cNvPr id="17" name="TextBox 16">
            <a:extLst>
              <a:ext uri="{FF2B5EF4-FFF2-40B4-BE49-F238E27FC236}">
                <a16:creationId xmlns:a16="http://schemas.microsoft.com/office/drawing/2014/main" id="{AC554895-6CCE-E0B0-6E2B-73BEB9B98DF3}"/>
              </a:ext>
            </a:extLst>
          </p:cNvPr>
          <p:cNvSpPr txBox="1"/>
          <p:nvPr/>
        </p:nvSpPr>
        <p:spPr>
          <a:xfrm>
            <a:off x="7077679" y="696234"/>
            <a:ext cx="4876800" cy="923330"/>
          </a:xfrm>
          <a:prstGeom prst="rect">
            <a:avLst/>
          </a:prstGeom>
          <a:noFill/>
        </p:spPr>
        <p:txBody>
          <a:bodyPr wrap="square" rtlCol="0">
            <a:spAutoFit/>
          </a:bodyPr>
          <a:lstStyle/>
          <a:p>
            <a:r>
              <a:rPr lang="en-US" sz="5400" b="1" dirty="0">
                <a:latin typeface="Poppins Bold" panose="00000800000000000000" charset="0"/>
                <a:cs typeface="Poppins Bold" panose="00000800000000000000" charset="0"/>
              </a:rPr>
              <a:t>Understand</a:t>
            </a:r>
          </a:p>
        </p:txBody>
      </p:sp>
      <p:pic>
        <p:nvPicPr>
          <p:cNvPr id="11" name="Picture 10">
            <a:extLst>
              <a:ext uri="{FF2B5EF4-FFF2-40B4-BE49-F238E27FC236}">
                <a16:creationId xmlns:a16="http://schemas.microsoft.com/office/drawing/2014/main" id="{02A0FDA8-BA18-534C-7461-51FDCFC4E742}"/>
              </a:ext>
            </a:extLst>
          </p:cNvPr>
          <p:cNvPicPr>
            <a:picLocks noChangeAspect="1"/>
          </p:cNvPicPr>
          <p:nvPr/>
        </p:nvPicPr>
        <p:blipFill>
          <a:blip r:embed="rId2"/>
          <a:stretch>
            <a:fillRect/>
          </a:stretch>
        </p:blipFill>
        <p:spPr>
          <a:xfrm>
            <a:off x="138112" y="2271712"/>
            <a:ext cx="18011775" cy="57435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30624" y="1028700"/>
            <a:ext cx="8924301" cy="8511552"/>
          </a:xfrm>
          <a:custGeom>
            <a:avLst/>
            <a:gdLst/>
            <a:ahLst/>
            <a:cxnLst/>
            <a:rect l="l" t="t" r="r" b="b"/>
            <a:pathLst>
              <a:path w="8924301" h="8511552">
                <a:moveTo>
                  <a:pt x="0" y="0"/>
                </a:moveTo>
                <a:lnTo>
                  <a:pt x="8924300" y="0"/>
                </a:lnTo>
                <a:lnTo>
                  <a:pt x="8924300" y="8511552"/>
                </a:lnTo>
                <a:lnTo>
                  <a:pt x="0" y="85115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rot="-3041647">
            <a:off x="-4877091" y="8656874"/>
            <a:ext cx="7685996" cy="7285347"/>
            <a:chOff x="0" y="0"/>
            <a:chExt cx="3235694" cy="3067027"/>
          </a:xfrm>
        </p:grpSpPr>
        <p:sp>
          <p:nvSpPr>
            <p:cNvPr id="4" name="Freeform 4"/>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5" name="TextBox 5"/>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3041647">
            <a:off x="15843819" y="-5330863"/>
            <a:ext cx="7685996" cy="7285347"/>
            <a:chOff x="0" y="0"/>
            <a:chExt cx="3235694" cy="3067027"/>
          </a:xfrm>
        </p:grpSpPr>
        <p:sp>
          <p:nvSpPr>
            <p:cNvPr id="7" name="Freeform 7"/>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8" name="TextBox 8"/>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2178909" y="4495333"/>
            <a:ext cx="1827731" cy="1843864"/>
          </a:xfrm>
          <a:custGeom>
            <a:avLst/>
            <a:gdLst/>
            <a:ahLst/>
            <a:cxnLst/>
            <a:rect l="l" t="t" r="r" b="b"/>
            <a:pathLst>
              <a:path w="1827731" h="1843864">
                <a:moveTo>
                  <a:pt x="0" y="0"/>
                </a:moveTo>
                <a:lnTo>
                  <a:pt x="1827730" y="0"/>
                </a:lnTo>
                <a:lnTo>
                  <a:pt x="1827730" y="1843865"/>
                </a:lnTo>
                <a:lnTo>
                  <a:pt x="0" y="1843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696288" y="2584217"/>
            <a:ext cx="7045231" cy="1337183"/>
          </a:xfrm>
          <a:prstGeom prst="rect">
            <a:avLst/>
          </a:prstGeom>
        </p:spPr>
        <p:txBody>
          <a:bodyPr lIns="0" tIns="0" rIns="0" bIns="0" rtlCol="0" anchor="t">
            <a:spAutoFit/>
          </a:bodyPr>
          <a:lstStyle/>
          <a:p>
            <a:pPr algn="ctr">
              <a:lnSpc>
                <a:spcPts val="3450"/>
              </a:lnSpc>
            </a:pPr>
            <a:r>
              <a:rPr lang="en-US" sz="2899">
                <a:solidFill>
                  <a:srgbClr val="000000"/>
                </a:solidFill>
                <a:latin typeface="Poppins"/>
                <a:ea typeface="Poppins"/>
                <a:cs typeface="Poppins"/>
                <a:sym typeface="Poppins"/>
              </a:rPr>
              <a:t>SHARE MO and the Center of Excellence can assist agencies in Acting on the insights gained.</a:t>
            </a:r>
          </a:p>
        </p:txBody>
      </p:sp>
      <p:sp>
        <p:nvSpPr>
          <p:cNvPr id="11" name="TextBox 11"/>
          <p:cNvSpPr txBox="1"/>
          <p:nvPr/>
        </p:nvSpPr>
        <p:spPr>
          <a:xfrm>
            <a:off x="2940250" y="1019175"/>
            <a:ext cx="6530830" cy="768350"/>
          </a:xfrm>
          <a:prstGeom prst="rect">
            <a:avLst/>
          </a:prstGeom>
        </p:spPr>
        <p:txBody>
          <a:bodyPr lIns="0" tIns="0" rIns="0" bIns="0" rtlCol="0" anchor="t">
            <a:spAutoFit/>
          </a:bodyPr>
          <a:lstStyle/>
          <a:p>
            <a:pPr algn="l">
              <a:lnSpc>
                <a:spcPts val="5649"/>
              </a:lnSpc>
            </a:pPr>
            <a:r>
              <a:rPr lang="en-US" sz="4999" spc="-149">
                <a:solidFill>
                  <a:srgbClr val="000000"/>
                </a:solidFill>
                <a:latin typeface="Poppins Bold"/>
                <a:ea typeface="Poppins Bold"/>
                <a:cs typeface="Poppins Bold"/>
                <a:sym typeface="Poppins Bold"/>
              </a:rPr>
              <a:t>Act</a:t>
            </a:r>
          </a:p>
        </p:txBody>
      </p:sp>
      <p:sp>
        <p:nvSpPr>
          <p:cNvPr id="12" name="TextBox 12"/>
          <p:cNvSpPr txBox="1"/>
          <p:nvPr/>
        </p:nvSpPr>
        <p:spPr>
          <a:xfrm>
            <a:off x="11998907" y="1797963"/>
            <a:ext cx="2187734" cy="805305"/>
          </a:xfrm>
          <a:prstGeom prst="rect">
            <a:avLst/>
          </a:prstGeom>
        </p:spPr>
        <p:txBody>
          <a:bodyPr lIns="0" tIns="0" rIns="0" bIns="0" rtlCol="0" anchor="t">
            <a:spAutoFit/>
          </a:bodyPr>
          <a:lstStyle/>
          <a:p>
            <a:pPr algn="ctr">
              <a:lnSpc>
                <a:spcPts val="3051"/>
              </a:lnSpc>
            </a:pPr>
            <a:r>
              <a:rPr lang="en-US" sz="2700" spc="-81">
                <a:solidFill>
                  <a:srgbClr val="000000"/>
                </a:solidFill>
                <a:latin typeface="Poppins Bold"/>
                <a:ea typeface="Poppins Bold"/>
                <a:cs typeface="Poppins Bold"/>
                <a:sym typeface="Poppins Bold"/>
              </a:rPr>
              <a:t>Close the Loop</a:t>
            </a:r>
          </a:p>
        </p:txBody>
      </p:sp>
      <p:sp>
        <p:nvSpPr>
          <p:cNvPr id="13" name="TextBox 13"/>
          <p:cNvSpPr txBox="1"/>
          <p:nvPr/>
        </p:nvSpPr>
        <p:spPr>
          <a:xfrm>
            <a:off x="14006639" y="7798329"/>
            <a:ext cx="2046604" cy="795528"/>
          </a:xfrm>
          <a:prstGeom prst="rect">
            <a:avLst/>
          </a:prstGeom>
        </p:spPr>
        <p:txBody>
          <a:bodyPr lIns="0" tIns="0" rIns="0" bIns="0" rtlCol="0" anchor="t">
            <a:spAutoFit/>
          </a:bodyPr>
          <a:lstStyle/>
          <a:p>
            <a:pPr algn="ctr">
              <a:lnSpc>
                <a:spcPts val="3051"/>
              </a:lnSpc>
            </a:pPr>
            <a:r>
              <a:rPr lang="en-US" sz="2700" spc="-81">
                <a:solidFill>
                  <a:srgbClr val="000000"/>
                </a:solidFill>
                <a:latin typeface="Poppins Bold"/>
                <a:ea typeface="Poppins Bold"/>
                <a:cs typeface="Poppins Bold"/>
                <a:sym typeface="Poppins Bold"/>
              </a:rPr>
              <a:t>Triage Support</a:t>
            </a:r>
          </a:p>
        </p:txBody>
      </p:sp>
      <p:sp>
        <p:nvSpPr>
          <p:cNvPr id="14" name="TextBox 14"/>
          <p:cNvSpPr txBox="1"/>
          <p:nvPr/>
        </p:nvSpPr>
        <p:spPr>
          <a:xfrm>
            <a:off x="10183040" y="7798329"/>
            <a:ext cx="1815867" cy="795528"/>
          </a:xfrm>
          <a:prstGeom prst="rect">
            <a:avLst/>
          </a:prstGeom>
        </p:spPr>
        <p:txBody>
          <a:bodyPr lIns="0" tIns="0" rIns="0" bIns="0" rtlCol="0" anchor="t">
            <a:spAutoFit/>
          </a:bodyPr>
          <a:lstStyle/>
          <a:p>
            <a:pPr algn="ctr">
              <a:lnSpc>
                <a:spcPts val="3051"/>
              </a:lnSpc>
            </a:pPr>
            <a:r>
              <a:rPr lang="en-US" sz="2700" spc="-81">
                <a:solidFill>
                  <a:srgbClr val="000000"/>
                </a:solidFill>
                <a:latin typeface="Poppins Bold"/>
                <a:ea typeface="Poppins Bold"/>
                <a:cs typeface="Poppins Bold"/>
                <a:sym typeface="Poppins Bold"/>
              </a:rPr>
              <a:t>Proactive Responses</a:t>
            </a:r>
          </a:p>
        </p:txBody>
      </p:sp>
      <p:sp>
        <p:nvSpPr>
          <p:cNvPr id="15" name="TextBox 15"/>
          <p:cNvSpPr txBox="1"/>
          <p:nvPr/>
        </p:nvSpPr>
        <p:spPr>
          <a:xfrm>
            <a:off x="15292248" y="4151636"/>
            <a:ext cx="1967052" cy="795528"/>
          </a:xfrm>
          <a:prstGeom prst="rect">
            <a:avLst/>
          </a:prstGeom>
        </p:spPr>
        <p:txBody>
          <a:bodyPr lIns="0" tIns="0" rIns="0" bIns="0" rtlCol="0" anchor="t">
            <a:spAutoFit/>
          </a:bodyPr>
          <a:lstStyle/>
          <a:p>
            <a:pPr algn="ctr">
              <a:lnSpc>
                <a:spcPts val="3051"/>
              </a:lnSpc>
            </a:pPr>
            <a:r>
              <a:rPr lang="en-US" sz="2700" spc="-81">
                <a:solidFill>
                  <a:srgbClr val="FFFFFF"/>
                </a:solidFill>
                <a:latin typeface="Poppins Bold"/>
                <a:ea typeface="Poppins Bold"/>
                <a:cs typeface="Poppins Bold"/>
                <a:sym typeface="Poppins Bold"/>
              </a:rPr>
              <a:t>Direct Customers</a:t>
            </a:r>
          </a:p>
        </p:txBody>
      </p:sp>
      <p:sp>
        <p:nvSpPr>
          <p:cNvPr id="16" name="TextBox 16"/>
          <p:cNvSpPr txBox="1"/>
          <p:nvPr/>
        </p:nvSpPr>
        <p:spPr>
          <a:xfrm>
            <a:off x="8853363" y="4151636"/>
            <a:ext cx="2043068" cy="795528"/>
          </a:xfrm>
          <a:prstGeom prst="rect">
            <a:avLst/>
          </a:prstGeom>
        </p:spPr>
        <p:txBody>
          <a:bodyPr lIns="0" tIns="0" rIns="0" bIns="0" rtlCol="0" anchor="t">
            <a:spAutoFit/>
          </a:bodyPr>
          <a:lstStyle/>
          <a:p>
            <a:pPr algn="ctr">
              <a:lnSpc>
                <a:spcPts val="3050"/>
              </a:lnSpc>
            </a:pPr>
            <a:r>
              <a:rPr lang="en-US" sz="2699" spc="-80">
                <a:solidFill>
                  <a:srgbClr val="FFFFFF"/>
                </a:solidFill>
                <a:latin typeface="Poppins Bold"/>
                <a:ea typeface="Poppins Bold"/>
                <a:cs typeface="Poppins Bold"/>
                <a:sym typeface="Poppins Bold"/>
              </a:rPr>
              <a:t>Improved Processes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996074" y="3998192"/>
            <a:ext cx="1967052" cy="651465"/>
          </a:xfrm>
          <a:prstGeom prst="rect">
            <a:avLst/>
          </a:prstGeom>
        </p:spPr>
        <p:txBody>
          <a:bodyPr lIns="0" tIns="0" rIns="0" bIns="0" rtlCol="0" anchor="t">
            <a:spAutoFit/>
          </a:bodyPr>
          <a:lstStyle/>
          <a:p>
            <a:pPr algn="ctr">
              <a:lnSpc>
                <a:spcPts val="2498"/>
              </a:lnSpc>
            </a:pPr>
            <a:r>
              <a:rPr lang="en-US" sz="2211" spc="-66">
                <a:solidFill>
                  <a:srgbClr val="FFFFFF"/>
                </a:solidFill>
                <a:latin typeface="Poppins Bold"/>
                <a:ea typeface="Poppins Bold"/>
                <a:cs typeface="Poppins Bold"/>
                <a:sym typeface="Poppins Bold"/>
              </a:rPr>
              <a:t>Data Consolidation</a:t>
            </a:r>
          </a:p>
        </p:txBody>
      </p:sp>
      <p:sp>
        <p:nvSpPr>
          <p:cNvPr id="4" name="TextBox 4"/>
          <p:cNvSpPr txBox="1"/>
          <p:nvPr/>
        </p:nvSpPr>
        <p:spPr>
          <a:xfrm>
            <a:off x="8850781" y="3827827"/>
            <a:ext cx="2043068" cy="992195"/>
          </a:xfrm>
          <a:prstGeom prst="rect">
            <a:avLst/>
          </a:prstGeom>
        </p:spPr>
        <p:txBody>
          <a:bodyPr lIns="0" tIns="0" rIns="0" bIns="0" rtlCol="0" anchor="t">
            <a:spAutoFit/>
          </a:bodyPr>
          <a:lstStyle/>
          <a:p>
            <a:pPr algn="ctr">
              <a:lnSpc>
                <a:spcPts val="2624"/>
              </a:lnSpc>
            </a:pPr>
            <a:r>
              <a:rPr lang="en-US" sz="2322" spc="-69">
                <a:solidFill>
                  <a:srgbClr val="FFFFFF"/>
                </a:solidFill>
                <a:latin typeface="Poppins Bold"/>
                <a:ea typeface="Poppins Bold"/>
                <a:cs typeface="Poppins Bold"/>
                <a:sym typeface="Poppins Bold"/>
              </a:rPr>
              <a:t>Gauge Multiple Touchpoints</a:t>
            </a:r>
          </a:p>
        </p:txBody>
      </p:sp>
      <p:grpSp>
        <p:nvGrpSpPr>
          <p:cNvPr id="5" name="Group 5"/>
          <p:cNvGrpSpPr/>
          <p:nvPr/>
        </p:nvGrpSpPr>
        <p:grpSpPr>
          <a:xfrm rot="-3041647">
            <a:off x="-4877091" y="8656874"/>
            <a:ext cx="7685996" cy="7285347"/>
            <a:chOff x="0" y="0"/>
            <a:chExt cx="3235694" cy="3067027"/>
          </a:xfrm>
        </p:grpSpPr>
        <p:sp>
          <p:nvSpPr>
            <p:cNvPr id="6" name="Freeform 6"/>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7" name="TextBox 7"/>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3041647">
            <a:off x="15843819" y="-5330863"/>
            <a:ext cx="7685996" cy="7285347"/>
            <a:chOff x="0" y="0"/>
            <a:chExt cx="3235694" cy="3067027"/>
          </a:xfrm>
        </p:grpSpPr>
        <p:sp>
          <p:nvSpPr>
            <p:cNvPr id="9" name="Freeform 9"/>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10" name="TextBox 10"/>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pic>
        <p:nvPicPr>
          <p:cNvPr id="12" name="Picture 11">
            <a:extLst>
              <a:ext uri="{FF2B5EF4-FFF2-40B4-BE49-F238E27FC236}">
                <a16:creationId xmlns:a16="http://schemas.microsoft.com/office/drawing/2014/main" id="{D3A7C844-1ABF-9BCA-EAB4-F20804E0267F}"/>
              </a:ext>
            </a:extLst>
          </p:cNvPr>
          <p:cNvPicPr>
            <a:picLocks noChangeAspect="1"/>
          </p:cNvPicPr>
          <p:nvPr/>
        </p:nvPicPr>
        <p:blipFill>
          <a:blip r:embed="rId2"/>
          <a:stretch>
            <a:fillRect/>
          </a:stretch>
        </p:blipFill>
        <p:spPr>
          <a:xfrm>
            <a:off x="1324874" y="2324100"/>
            <a:ext cx="15663862" cy="6578655"/>
          </a:xfrm>
          <a:prstGeom prst="rect">
            <a:avLst/>
          </a:prstGeom>
        </p:spPr>
      </p:pic>
      <p:sp>
        <p:nvSpPr>
          <p:cNvPr id="13" name="TextBox 12">
            <a:extLst>
              <a:ext uri="{FF2B5EF4-FFF2-40B4-BE49-F238E27FC236}">
                <a16:creationId xmlns:a16="http://schemas.microsoft.com/office/drawing/2014/main" id="{6D408008-F50D-1D4F-6A19-3254424FC660}"/>
              </a:ext>
            </a:extLst>
          </p:cNvPr>
          <p:cNvSpPr txBox="1"/>
          <p:nvPr/>
        </p:nvSpPr>
        <p:spPr>
          <a:xfrm>
            <a:off x="8001000" y="800100"/>
            <a:ext cx="5178849" cy="923330"/>
          </a:xfrm>
          <a:prstGeom prst="rect">
            <a:avLst/>
          </a:prstGeom>
          <a:noFill/>
        </p:spPr>
        <p:txBody>
          <a:bodyPr wrap="square" rtlCol="0">
            <a:spAutoFit/>
          </a:bodyPr>
          <a:lstStyle/>
          <a:p>
            <a:r>
              <a:rPr lang="en-US" sz="5400" dirty="0">
                <a:latin typeface="Poppins Bold" panose="00000800000000000000" charset="0"/>
                <a:cs typeface="Poppins Bold" panose="00000800000000000000" charset="0"/>
              </a:rPr>
              <a:t>Act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041647">
            <a:off x="-4914601" y="8763132"/>
            <a:ext cx="7685996" cy="7285347"/>
            <a:chOff x="0" y="0"/>
            <a:chExt cx="3235694" cy="3067027"/>
          </a:xfrm>
        </p:grpSpPr>
        <p:sp>
          <p:nvSpPr>
            <p:cNvPr id="3" name="Freeform 3"/>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4" name="TextBox 4"/>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3041647">
            <a:off x="15843819" y="-5330863"/>
            <a:ext cx="7685996" cy="7285347"/>
            <a:chOff x="0" y="0"/>
            <a:chExt cx="3235694" cy="3067027"/>
          </a:xfrm>
        </p:grpSpPr>
        <p:sp>
          <p:nvSpPr>
            <p:cNvPr id="6" name="Freeform 6"/>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7" name="TextBox 7"/>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aphicFrame>
        <p:nvGraphicFramePr>
          <p:cNvPr id="8" name="Object 7">
            <a:extLst>
              <a:ext uri="{FF2B5EF4-FFF2-40B4-BE49-F238E27FC236}">
                <a16:creationId xmlns:a16="http://schemas.microsoft.com/office/drawing/2014/main" id="{2FC917F3-C353-119F-4A98-085BE8578CDA}"/>
              </a:ext>
            </a:extLst>
          </p:cNvPr>
          <p:cNvGraphicFramePr>
            <a:graphicFrameLocks noChangeAspect="1"/>
          </p:cNvGraphicFramePr>
          <p:nvPr>
            <p:extLst>
              <p:ext uri="{D42A27DB-BD31-4B8C-83A1-F6EECF244321}">
                <p14:modId xmlns:p14="http://schemas.microsoft.com/office/powerpoint/2010/main" val="2011069632"/>
              </p:ext>
            </p:extLst>
          </p:nvPr>
        </p:nvGraphicFramePr>
        <p:xfrm>
          <a:off x="6096000" y="64994"/>
          <a:ext cx="7543800" cy="9762565"/>
        </p:xfrm>
        <a:graphic>
          <a:graphicData uri="http://schemas.openxmlformats.org/presentationml/2006/ole">
            <mc:AlternateContent xmlns:mc="http://schemas.openxmlformats.org/markup-compatibility/2006">
              <mc:Choice xmlns:v="urn:schemas-microsoft-com:vml" Requires="v">
                <p:oleObj name="Acrobat Document" r:id="rId2" imgW="5829257" imgH="7543568" progId="AcroExch.Document.DC">
                  <p:embed/>
                </p:oleObj>
              </mc:Choice>
              <mc:Fallback>
                <p:oleObj name="Acrobat Document" r:id="rId2" imgW="5829257" imgH="7543568" progId="AcroExch.Document.DC">
                  <p:embed/>
                  <p:pic>
                    <p:nvPicPr>
                      <p:cNvPr id="0" name=""/>
                      <p:cNvPicPr/>
                      <p:nvPr/>
                    </p:nvPicPr>
                    <p:blipFill>
                      <a:blip r:embed="rId3"/>
                      <a:stretch>
                        <a:fillRect/>
                      </a:stretch>
                    </p:blipFill>
                    <p:spPr>
                      <a:xfrm>
                        <a:off x="6096000" y="64994"/>
                        <a:ext cx="7543800" cy="9762565"/>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337226">
            <a:off x="-4894988" y="-8909947"/>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07059" y="662244"/>
            <a:ext cx="6944248" cy="9262414"/>
            <a:chOff x="0" y="0"/>
            <a:chExt cx="21447595" cy="28607347"/>
          </a:xfrm>
        </p:grpSpPr>
        <p:sp>
          <p:nvSpPr>
            <p:cNvPr id="6" name="Freeform 6"/>
            <p:cNvSpPr/>
            <p:nvPr/>
          </p:nvSpPr>
          <p:spPr>
            <a:xfrm>
              <a:off x="0" y="0"/>
              <a:ext cx="21447633" cy="28607386"/>
            </a:xfrm>
            <a:custGeom>
              <a:avLst/>
              <a:gdLst/>
              <a:ahLst/>
              <a:cxnLst/>
              <a:rect l="l" t="t" r="r" b="b"/>
              <a:pathLst>
                <a:path w="21447633" h="28607386">
                  <a:moveTo>
                    <a:pt x="0" y="0"/>
                  </a:moveTo>
                  <a:lnTo>
                    <a:pt x="0" y="28607386"/>
                  </a:lnTo>
                  <a:lnTo>
                    <a:pt x="9874631" y="28607386"/>
                  </a:lnTo>
                  <a:lnTo>
                    <a:pt x="21447633" y="127"/>
                  </a:lnTo>
                  <a:lnTo>
                    <a:pt x="21447633" y="0"/>
                  </a:lnTo>
                  <a:close/>
                </a:path>
              </a:pathLst>
            </a:custGeom>
            <a:blipFill>
              <a:blip r:embed="rId2"/>
              <a:stretch>
                <a:fillRect l="-15721" r="-15721"/>
              </a:stretch>
            </a:blipFill>
          </p:spPr>
          <p:txBody>
            <a:bodyPr/>
            <a:lstStyle/>
            <a:p>
              <a:endParaRPr lang="en-US"/>
            </a:p>
          </p:txBody>
        </p:sp>
      </p:grpSp>
      <p:sp>
        <p:nvSpPr>
          <p:cNvPr id="7" name="Freeform 7"/>
          <p:cNvSpPr/>
          <p:nvPr/>
        </p:nvSpPr>
        <p:spPr>
          <a:xfrm rot="5129462" flipH="1" flipV="1">
            <a:off x="-5316112" y="7905744"/>
            <a:ext cx="17057187" cy="10660742"/>
          </a:xfrm>
          <a:custGeom>
            <a:avLst/>
            <a:gdLst/>
            <a:ahLst/>
            <a:cxnLst/>
            <a:rect l="l" t="t" r="r" b="b"/>
            <a:pathLst>
              <a:path w="17057187" h="10660742">
                <a:moveTo>
                  <a:pt x="17057187" y="10660742"/>
                </a:moveTo>
                <a:lnTo>
                  <a:pt x="0" y="10660742"/>
                </a:lnTo>
                <a:lnTo>
                  <a:pt x="0" y="0"/>
                </a:lnTo>
                <a:lnTo>
                  <a:pt x="17057187" y="0"/>
                </a:lnTo>
                <a:lnTo>
                  <a:pt x="17057187"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0316805" y="3006967"/>
            <a:ext cx="5245361" cy="5245361"/>
          </a:xfrm>
          <a:custGeom>
            <a:avLst/>
            <a:gdLst/>
            <a:ahLst/>
            <a:cxnLst/>
            <a:rect l="l" t="t" r="r" b="b"/>
            <a:pathLst>
              <a:path w="5245361" h="5245361">
                <a:moveTo>
                  <a:pt x="0" y="0"/>
                </a:moveTo>
                <a:lnTo>
                  <a:pt x="5245361" y="0"/>
                </a:lnTo>
                <a:lnTo>
                  <a:pt x="5245361" y="5245361"/>
                </a:lnTo>
                <a:lnTo>
                  <a:pt x="0" y="5245361"/>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144000" y="1019175"/>
            <a:ext cx="8115300" cy="1482725"/>
          </a:xfrm>
          <a:prstGeom prst="rect">
            <a:avLst/>
          </a:prstGeom>
        </p:spPr>
        <p:txBody>
          <a:bodyPr lIns="0" tIns="0" rIns="0" bIns="0" rtlCol="0" anchor="t">
            <a:spAutoFit/>
          </a:bodyPr>
          <a:lstStyle/>
          <a:p>
            <a:pPr algn="ctr">
              <a:lnSpc>
                <a:spcPts val="5649"/>
              </a:lnSpc>
            </a:pPr>
            <a:r>
              <a:rPr lang="en-US" sz="4999" spc="-149">
                <a:solidFill>
                  <a:srgbClr val="000000"/>
                </a:solidFill>
                <a:latin typeface="Poppins Bold"/>
                <a:ea typeface="Poppins Bold"/>
                <a:cs typeface="Poppins Bold"/>
                <a:sym typeface="Poppins Bold"/>
              </a:rPr>
              <a:t>We are all the State of Missouri!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147197">
            <a:off x="12145237" y="-6716043"/>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60563" flipV="1">
            <a:off x="6851789" y="6311867"/>
            <a:ext cx="17057187" cy="10660742"/>
          </a:xfrm>
          <a:custGeom>
            <a:avLst/>
            <a:gdLst/>
            <a:ahLst/>
            <a:cxnLst/>
            <a:rect l="l" t="t" r="r" b="b"/>
            <a:pathLst>
              <a:path w="17057187" h="10660742">
                <a:moveTo>
                  <a:pt x="0" y="10660742"/>
                </a:moveTo>
                <a:lnTo>
                  <a:pt x="17057186" y="10660742"/>
                </a:lnTo>
                <a:lnTo>
                  <a:pt x="17057186" y="0"/>
                </a:lnTo>
                <a:lnTo>
                  <a:pt x="0" y="0"/>
                </a:lnTo>
                <a:lnTo>
                  <a:pt x="0" y="1066074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441409" y="5950698"/>
            <a:ext cx="6363440" cy="665840"/>
            <a:chOff x="0" y="0"/>
            <a:chExt cx="3883970" cy="406400"/>
          </a:xfrm>
        </p:grpSpPr>
        <p:sp>
          <p:nvSpPr>
            <p:cNvPr id="7" name="Freeform 7"/>
            <p:cNvSpPr/>
            <p:nvPr/>
          </p:nvSpPr>
          <p:spPr>
            <a:xfrm>
              <a:off x="0" y="0"/>
              <a:ext cx="3883970" cy="406400"/>
            </a:xfrm>
            <a:custGeom>
              <a:avLst/>
              <a:gdLst/>
              <a:ahLst/>
              <a:cxnLst/>
              <a:rect l="l" t="t" r="r" b="b"/>
              <a:pathLst>
                <a:path w="3883970" h="406400">
                  <a:moveTo>
                    <a:pt x="3680770" y="0"/>
                  </a:moveTo>
                  <a:cubicBezTo>
                    <a:pt x="3792994" y="0"/>
                    <a:pt x="3883970" y="90976"/>
                    <a:pt x="3883970" y="203200"/>
                  </a:cubicBezTo>
                  <a:cubicBezTo>
                    <a:pt x="3883970" y="315424"/>
                    <a:pt x="3792994" y="406400"/>
                    <a:pt x="3680770" y="406400"/>
                  </a:cubicBezTo>
                  <a:lnTo>
                    <a:pt x="203200" y="406400"/>
                  </a:lnTo>
                  <a:cubicBezTo>
                    <a:pt x="90976" y="406400"/>
                    <a:pt x="0" y="315424"/>
                    <a:pt x="0" y="203200"/>
                  </a:cubicBezTo>
                  <a:cubicBezTo>
                    <a:pt x="0" y="90976"/>
                    <a:pt x="90976" y="0"/>
                    <a:pt x="203200" y="0"/>
                  </a:cubicBezTo>
                  <a:close/>
                </a:path>
              </a:pathLst>
            </a:custGeom>
            <a:solidFill>
              <a:srgbClr val="4A4A4A"/>
            </a:solidFill>
          </p:spPr>
          <p:txBody>
            <a:bodyPr/>
            <a:lstStyle/>
            <a:p>
              <a:endParaRPr lang="en-US"/>
            </a:p>
          </p:txBody>
        </p:sp>
        <p:sp>
          <p:nvSpPr>
            <p:cNvPr id="8" name="TextBox 8"/>
            <p:cNvSpPr txBox="1"/>
            <p:nvPr/>
          </p:nvSpPr>
          <p:spPr>
            <a:xfrm>
              <a:off x="0" y="-57150"/>
              <a:ext cx="3883970" cy="463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472785" y="7181349"/>
            <a:ext cx="6363440" cy="665840"/>
            <a:chOff x="0" y="0"/>
            <a:chExt cx="3883970" cy="406400"/>
          </a:xfrm>
        </p:grpSpPr>
        <p:sp>
          <p:nvSpPr>
            <p:cNvPr id="10" name="Freeform 10"/>
            <p:cNvSpPr/>
            <p:nvPr/>
          </p:nvSpPr>
          <p:spPr>
            <a:xfrm>
              <a:off x="0" y="0"/>
              <a:ext cx="3883970" cy="406400"/>
            </a:xfrm>
            <a:custGeom>
              <a:avLst/>
              <a:gdLst/>
              <a:ahLst/>
              <a:cxnLst/>
              <a:rect l="l" t="t" r="r" b="b"/>
              <a:pathLst>
                <a:path w="3883970" h="406400">
                  <a:moveTo>
                    <a:pt x="3680770" y="0"/>
                  </a:moveTo>
                  <a:cubicBezTo>
                    <a:pt x="3792994" y="0"/>
                    <a:pt x="3883970" y="90976"/>
                    <a:pt x="3883970" y="203200"/>
                  </a:cubicBezTo>
                  <a:cubicBezTo>
                    <a:pt x="3883970" y="315424"/>
                    <a:pt x="3792994" y="406400"/>
                    <a:pt x="3680770" y="406400"/>
                  </a:cubicBezTo>
                  <a:lnTo>
                    <a:pt x="203200" y="406400"/>
                  </a:lnTo>
                  <a:cubicBezTo>
                    <a:pt x="90976" y="406400"/>
                    <a:pt x="0" y="315424"/>
                    <a:pt x="0" y="203200"/>
                  </a:cubicBezTo>
                  <a:cubicBezTo>
                    <a:pt x="0" y="90976"/>
                    <a:pt x="90976" y="0"/>
                    <a:pt x="203200" y="0"/>
                  </a:cubicBezTo>
                  <a:close/>
                </a:path>
              </a:pathLst>
            </a:custGeom>
            <a:solidFill>
              <a:srgbClr val="4A4A4A"/>
            </a:solidFill>
          </p:spPr>
          <p:txBody>
            <a:bodyPr/>
            <a:lstStyle/>
            <a:p>
              <a:endParaRPr lang="en-US"/>
            </a:p>
          </p:txBody>
        </p:sp>
        <p:sp>
          <p:nvSpPr>
            <p:cNvPr id="11" name="TextBox 11"/>
            <p:cNvSpPr txBox="1"/>
            <p:nvPr/>
          </p:nvSpPr>
          <p:spPr>
            <a:xfrm>
              <a:off x="0" y="-57150"/>
              <a:ext cx="3883970" cy="463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88018" y="8441183"/>
            <a:ext cx="6363440" cy="665840"/>
            <a:chOff x="0" y="0"/>
            <a:chExt cx="3883970" cy="406400"/>
          </a:xfrm>
        </p:grpSpPr>
        <p:sp>
          <p:nvSpPr>
            <p:cNvPr id="13" name="Freeform 13"/>
            <p:cNvSpPr/>
            <p:nvPr/>
          </p:nvSpPr>
          <p:spPr>
            <a:xfrm>
              <a:off x="0" y="0"/>
              <a:ext cx="3883970" cy="406400"/>
            </a:xfrm>
            <a:custGeom>
              <a:avLst/>
              <a:gdLst/>
              <a:ahLst/>
              <a:cxnLst/>
              <a:rect l="l" t="t" r="r" b="b"/>
              <a:pathLst>
                <a:path w="3883970" h="406400">
                  <a:moveTo>
                    <a:pt x="3680770" y="0"/>
                  </a:moveTo>
                  <a:cubicBezTo>
                    <a:pt x="3792994" y="0"/>
                    <a:pt x="3883970" y="90976"/>
                    <a:pt x="3883970" y="203200"/>
                  </a:cubicBezTo>
                  <a:cubicBezTo>
                    <a:pt x="3883970" y="315424"/>
                    <a:pt x="3792994" y="406400"/>
                    <a:pt x="3680770" y="406400"/>
                  </a:cubicBezTo>
                  <a:lnTo>
                    <a:pt x="203200" y="406400"/>
                  </a:lnTo>
                  <a:cubicBezTo>
                    <a:pt x="90976" y="406400"/>
                    <a:pt x="0" y="315424"/>
                    <a:pt x="0" y="203200"/>
                  </a:cubicBezTo>
                  <a:cubicBezTo>
                    <a:pt x="0" y="90976"/>
                    <a:pt x="90976" y="0"/>
                    <a:pt x="203200" y="0"/>
                  </a:cubicBezTo>
                  <a:close/>
                </a:path>
              </a:pathLst>
            </a:custGeom>
            <a:solidFill>
              <a:srgbClr val="4A4A4A"/>
            </a:solidFill>
          </p:spPr>
          <p:txBody>
            <a:bodyPr/>
            <a:lstStyle/>
            <a:p>
              <a:endParaRPr lang="en-US"/>
            </a:p>
          </p:txBody>
        </p:sp>
        <p:sp>
          <p:nvSpPr>
            <p:cNvPr id="14" name="TextBox 14"/>
            <p:cNvSpPr txBox="1"/>
            <p:nvPr/>
          </p:nvSpPr>
          <p:spPr>
            <a:xfrm>
              <a:off x="0" y="-57150"/>
              <a:ext cx="3883970" cy="4635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938500" y="5797053"/>
            <a:ext cx="1005818" cy="973129"/>
          </a:xfrm>
          <a:custGeom>
            <a:avLst/>
            <a:gdLst/>
            <a:ahLst/>
            <a:cxnLst/>
            <a:rect l="l" t="t" r="r" b="b"/>
            <a:pathLst>
              <a:path w="1005818" h="973129">
                <a:moveTo>
                  <a:pt x="0" y="0"/>
                </a:moveTo>
                <a:lnTo>
                  <a:pt x="1005818" y="0"/>
                </a:lnTo>
                <a:lnTo>
                  <a:pt x="1005818" y="973128"/>
                </a:lnTo>
                <a:lnTo>
                  <a:pt x="0" y="973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991370" y="8245870"/>
            <a:ext cx="962830" cy="962830"/>
          </a:xfrm>
          <a:custGeom>
            <a:avLst/>
            <a:gdLst/>
            <a:ahLst/>
            <a:cxnLst/>
            <a:rect l="l" t="t" r="r" b="b"/>
            <a:pathLst>
              <a:path w="962830" h="962830">
                <a:moveTo>
                  <a:pt x="0" y="0"/>
                </a:moveTo>
                <a:lnTo>
                  <a:pt x="962830" y="0"/>
                </a:lnTo>
                <a:lnTo>
                  <a:pt x="962830" y="962830"/>
                </a:lnTo>
                <a:lnTo>
                  <a:pt x="0" y="9628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TextBox 19"/>
          <p:cNvSpPr txBox="1"/>
          <p:nvPr/>
        </p:nvSpPr>
        <p:spPr>
          <a:xfrm>
            <a:off x="2577020" y="8471461"/>
            <a:ext cx="5301485" cy="511649"/>
          </a:xfrm>
          <a:prstGeom prst="rect">
            <a:avLst/>
          </a:prstGeom>
        </p:spPr>
        <p:txBody>
          <a:bodyPr lIns="0" tIns="0" rIns="0" bIns="0" rtlCol="0" anchor="t">
            <a:spAutoFit/>
          </a:bodyPr>
          <a:lstStyle/>
          <a:p>
            <a:pPr algn="l">
              <a:lnSpc>
                <a:spcPts val="4046"/>
              </a:lnSpc>
              <a:spcBef>
                <a:spcPct val="0"/>
              </a:spcBef>
            </a:pPr>
            <a:r>
              <a:rPr lang="en-US" sz="2890" dirty="0">
                <a:solidFill>
                  <a:srgbClr val="FFFFFF"/>
                </a:solidFill>
                <a:latin typeface="Poppins Medium"/>
                <a:ea typeface="Poppins Medium"/>
                <a:cs typeface="Poppins Medium"/>
                <a:sym typeface="Poppins Medium"/>
              </a:rPr>
              <a:t>share.mo@oa.mo.gov</a:t>
            </a:r>
          </a:p>
        </p:txBody>
      </p:sp>
      <p:sp>
        <p:nvSpPr>
          <p:cNvPr id="20" name="TextBox 20"/>
          <p:cNvSpPr txBox="1"/>
          <p:nvPr/>
        </p:nvSpPr>
        <p:spPr>
          <a:xfrm>
            <a:off x="2845297" y="6029792"/>
            <a:ext cx="3391210" cy="511649"/>
          </a:xfrm>
          <a:prstGeom prst="rect">
            <a:avLst/>
          </a:prstGeom>
        </p:spPr>
        <p:txBody>
          <a:bodyPr lIns="0" tIns="0" rIns="0" bIns="0" rtlCol="0" anchor="t">
            <a:spAutoFit/>
          </a:bodyPr>
          <a:lstStyle/>
          <a:p>
            <a:pPr algn="l">
              <a:lnSpc>
                <a:spcPts val="4046"/>
              </a:lnSpc>
              <a:spcBef>
                <a:spcPct val="0"/>
              </a:spcBef>
            </a:pPr>
            <a:r>
              <a:rPr lang="en-US" sz="2890" dirty="0">
                <a:solidFill>
                  <a:srgbClr val="FFFFFF"/>
                </a:solidFill>
                <a:latin typeface="Poppins Medium"/>
                <a:ea typeface="Poppins Medium"/>
                <a:cs typeface="Poppins Medium"/>
                <a:sym typeface="Poppins Medium"/>
              </a:rPr>
              <a:t>(573) 522-9873</a:t>
            </a:r>
          </a:p>
        </p:txBody>
      </p:sp>
      <p:sp>
        <p:nvSpPr>
          <p:cNvPr id="21" name="TextBox 21"/>
          <p:cNvSpPr txBox="1"/>
          <p:nvPr/>
        </p:nvSpPr>
        <p:spPr>
          <a:xfrm>
            <a:off x="2233631" y="7258444"/>
            <a:ext cx="5072214" cy="511649"/>
          </a:xfrm>
          <a:prstGeom prst="rect">
            <a:avLst/>
          </a:prstGeom>
        </p:spPr>
        <p:txBody>
          <a:bodyPr lIns="0" tIns="0" rIns="0" bIns="0" rtlCol="0" anchor="t">
            <a:spAutoFit/>
          </a:bodyPr>
          <a:lstStyle/>
          <a:p>
            <a:pPr algn="l">
              <a:lnSpc>
                <a:spcPts val="4046"/>
              </a:lnSpc>
              <a:spcBef>
                <a:spcPct val="0"/>
              </a:spcBef>
            </a:pPr>
            <a:r>
              <a:rPr lang="en-US" sz="2890" dirty="0">
                <a:solidFill>
                  <a:srgbClr val="FFFFFF"/>
                </a:solidFill>
                <a:latin typeface="Poppins Medium"/>
                <a:ea typeface="Poppins Medium"/>
                <a:cs typeface="Poppins Medium"/>
                <a:sym typeface="Poppins Medium"/>
              </a:rPr>
              <a:t>bobby.mckee@oa.mo.gov</a:t>
            </a:r>
          </a:p>
        </p:txBody>
      </p:sp>
      <p:sp>
        <p:nvSpPr>
          <p:cNvPr id="22" name="Freeform 22"/>
          <p:cNvSpPr/>
          <p:nvPr/>
        </p:nvSpPr>
        <p:spPr>
          <a:xfrm>
            <a:off x="982578" y="6977993"/>
            <a:ext cx="962830" cy="962830"/>
          </a:xfrm>
          <a:custGeom>
            <a:avLst/>
            <a:gdLst/>
            <a:ahLst/>
            <a:cxnLst/>
            <a:rect l="l" t="t" r="r" b="b"/>
            <a:pathLst>
              <a:path w="962830" h="962830">
                <a:moveTo>
                  <a:pt x="0" y="0"/>
                </a:moveTo>
                <a:lnTo>
                  <a:pt x="962830" y="0"/>
                </a:lnTo>
                <a:lnTo>
                  <a:pt x="962830" y="962830"/>
                </a:lnTo>
                <a:lnTo>
                  <a:pt x="0" y="9628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24" name="Picture 23" descr="Logo&#10;&#10;Description automatically generated">
            <a:extLst>
              <a:ext uri="{FF2B5EF4-FFF2-40B4-BE49-F238E27FC236}">
                <a16:creationId xmlns:a16="http://schemas.microsoft.com/office/drawing/2014/main" id="{91494249-0420-9A30-A942-A1FF5BD3E2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3631" y="629272"/>
            <a:ext cx="4255380" cy="521265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337226">
            <a:off x="-4894988" y="-8909947"/>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07059" y="662244"/>
            <a:ext cx="6944248" cy="9262414"/>
            <a:chOff x="0" y="0"/>
            <a:chExt cx="21447595" cy="28607347"/>
          </a:xfrm>
        </p:grpSpPr>
        <p:sp>
          <p:nvSpPr>
            <p:cNvPr id="6" name="Freeform 6"/>
            <p:cNvSpPr/>
            <p:nvPr/>
          </p:nvSpPr>
          <p:spPr>
            <a:xfrm>
              <a:off x="0" y="0"/>
              <a:ext cx="21447633" cy="28607386"/>
            </a:xfrm>
            <a:custGeom>
              <a:avLst/>
              <a:gdLst/>
              <a:ahLst/>
              <a:cxnLst/>
              <a:rect l="l" t="t" r="r" b="b"/>
              <a:pathLst>
                <a:path w="21447633" h="28607386">
                  <a:moveTo>
                    <a:pt x="0" y="0"/>
                  </a:moveTo>
                  <a:lnTo>
                    <a:pt x="0" y="28607386"/>
                  </a:lnTo>
                  <a:lnTo>
                    <a:pt x="9874631" y="28607386"/>
                  </a:lnTo>
                  <a:lnTo>
                    <a:pt x="21447633" y="127"/>
                  </a:lnTo>
                  <a:lnTo>
                    <a:pt x="21447633" y="0"/>
                  </a:lnTo>
                  <a:close/>
                </a:path>
              </a:pathLst>
            </a:custGeom>
            <a:blipFill>
              <a:blip r:embed="rId2"/>
              <a:stretch>
                <a:fillRect l="-15721" r="-15721"/>
              </a:stretch>
            </a:blipFill>
          </p:spPr>
          <p:txBody>
            <a:bodyPr/>
            <a:lstStyle/>
            <a:p>
              <a:endParaRPr lang="en-US"/>
            </a:p>
          </p:txBody>
        </p:sp>
      </p:grpSp>
      <p:sp>
        <p:nvSpPr>
          <p:cNvPr id="7" name="Freeform 7"/>
          <p:cNvSpPr/>
          <p:nvPr/>
        </p:nvSpPr>
        <p:spPr>
          <a:xfrm rot="5129462" flipH="1" flipV="1">
            <a:off x="-5316112" y="7905744"/>
            <a:ext cx="17057187" cy="10660742"/>
          </a:xfrm>
          <a:custGeom>
            <a:avLst/>
            <a:gdLst/>
            <a:ahLst/>
            <a:cxnLst/>
            <a:rect l="l" t="t" r="r" b="b"/>
            <a:pathLst>
              <a:path w="17057187" h="10660742">
                <a:moveTo>
                  <a:pt x="17057187" y="10660742"/>
                </a:moveTo>
                <a:lnTo>
                  <a:pt x="0" y="10660742"/>
                </a:lnTo>
                <a:lnTo>
                  <a:pt x="0" y="0"/>
                </a:lnTo>
                <a:lnTo>
                  <a:pt x="17057187" y="0"/>
                </a:lnTo>
                <a:lnTo>
                  <a:pt x="17057187"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0316805" y="3006967"/>
            <a:ext cx="5245361" cy="5245361"/>
          </a:xfrm>
          <a:custGeom>
            <a:avLst/>
            <a:gdLst/>
            <a:ahLst/>
            <a:cxnLst/>
            <a:rect l="l" t="t" r="r" b="b"/>
            <a:pathLst>
              <a:path w="5245361" h="5245361">
                <a:moveTo>
                  <a:pt x="0" y="0"/>
                </a:moveTo>
                <a:lnTo>
                  <a:pt x="5245361" y="0"/>
                </a:lnTo>
                <a:lnTo>
                  <a:pt x="5245361" y="5245361"/>
                </a:lnTo>
                <a:lnTo>
                  <a:pt x="0" y="5245361"/>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144000" y="1019175"/>
            <a:ext cx="8115300" cy="1482725"/>
          </a:xfrm>
          <a:prstGeom prst="rect">
            <a:avLst/>
          </a:prstGeom>
        </p:spPr>
        <p:txBody>
          <a:bodyPr lIns="0" tIns="0" rIns="0" bIns="0" rtlCol="0" anchor="t">
            <a:spAutoFit/>
          </a:bodyPr>
          <a:lstStyle/>
          <a:p>
            <a:pPr algn="ctr">
              <a:lnSpc>
                <a:spcPts val="5649"/>
              </a:lnSpc>
            </a:pPr>
            <a:r>
              <a:rPr lang="en-US" sz="4999" spc="-149">
                <a:solidFill>
                  <a:srgbClr val="000000"/>
                </a:solidFill>
                <a:latin typeface="Poppins Bold"/>
                <a:ea typeface="Poppins Bold"/>
                <a:cs typeface="Poppins Bold"/>
                <a:sym typeface="Poppins Bold"/>
              </a:rPr>
              <a:t>We are all the State of Missouri!</a:t>
            </a:r>
          </a:p>
        </p:txBody>
      </p:sp>
    </p:spTree>
    <p:extLst>
      <p:ext uri="{BB962C8B-B14F-4D97-AF65-F5344CB8AC3E}">
        <p14:creationId xmlns:p14="http://schemas.microsoft.com/office/powerpoint/2010/main" val="3820287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147197">
            <a:off x="10700303" y="-6570157"/>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376260" y="96"/>
            <a:ext cx="9911740" cy="10286904"/>
            <a:chOff x="0" y="0"/>
            <a:chExt cx="22792944" cy="23655668"/>
          </a:xfrm>
        </p:grpSpPr>
        <p:sp>
          <p:nvSpPr>
            <p:cNvPr id="6" name="Freeform 6"/>
            <p:cNvSpPr/>
            <p:nvPr/>
          </p:nvSpPr>
          <p:spPr>
            <a:xfrm>
              <a:off x="0" y="0"/>
              <a:ext cx="22792945" cy="23655655"/>
            </a:xfrm>
            <a:custGeom>
              <a:avLst/>
              <a:gdLst/>
              <a:ahLst/>
              <a:cxnLst/>
              <a:rect l="l" t="t" r="r" b="b"/>
              <a:pathLst>
                <a:path w="22792945" h="23655655">
                  <a:moveTo>
                    <a:pt x="0" y="0"/>
                  </a:moveTo>
                  <a:lnTo>
                    <a:pt x="12297029" y="23655655"/>
                  </a:lnTo>
                  <a:lnTo>
                    <a:pt x="22792945" y="23655655"/>
                  </a:lnTo>
                  <a:lnTo>
                    <a:pt x="22792945" y="0"/>
                  </a:lnTo>
                  <a:close/>
                </a:path>
              </a:pathLst>
            </a:custGeom>
            <a:blipFill>
              <a:blip r:embed="rId2"/>
              <a:stretch>
                <a:fillRect l="-27741" r="-27741"/>
              </a:stretch>
            </a:blipFill>
          </p:spPr>
          <p:txBody>
            <a:bodyPr/>
            <a:lstStyle/>
            <a:p>
              <a:endParaRPr lang="en-US"/>
            </a:p>
          </p:txBody>
        </p:sp>
      </p:grpSp>
      <p:grpSp>
        <p:nvGrpSpPr>
          <p:cNvPr id="7" name="Group 7"/>
          <p:cNvGrpSpPr/>
          <p:nvPr/>
        </p:nvGrpSpPr>
        <p:grpSpPr>
          <a:xfrm rot="-1626014">
            <a:off x="17780919" y="-3808301"/>
            <a:ext cx="249236" cy="12365414"/>
            <a:chOff x="0" y="0"/>
            <a:chExt cx="65642" cy="3256735"/>
          </a:xfrm>
        </p:grpSpPr>
        <p:sp>
          <p:nvSpPr>
            <p:cNvPr id="8" name="Freeform 8"/>
            <p:cNvSpPr/>
            <p:nvPr/>
          </p:nvSpPr>
          <p:spPr>
            <a:xfrm>
              <a:off x="0" y="0"/>
              <a:ext cx="65642" cy="3256735"/>
            </a:xfrm>
            <a:custGeom>
              <a:avLst/>
              <a:gdLst/>
              <a:ahLst/>
              <a:cxnLst/>
              <a:rect l="l" t="t" r="r" b="b"/>
              <a:pathLst>
                <a:path w="65642" h="3256735">
                  <a:moveTo>
                    <a:pt x="0" y="0"/>
                  </a:moveTo>
                  <a:lnTo>
                    <a:pt x="65642" y="0"/>
                  </a:lnTo>
                  <a:lnTo>
                    <a:pt x="65642" y="3256735"/>
                  </a:lnTo>
                  <a:lnTo>
                    <a:pt x="0" y="3256735"/>
                  </a:lnTo>
                  <a:close/>
                </a:path>
              </a:pathLst>
            </a:custGeom>
            <a:solidFill>
              <a:srgbClr val="3EC5E8"/>
            </a:solidFill>
          </p:spPr>
          <p:txBody>
            <a:bodyPr/>
            <a:lstStyle/>
            <a:p>
              <a:endParaRPr lang="en-US"/>
            </a:p>
          </p:txBody>
        </p:sp>
        <p:sp>
          <p:nvSpPr>
            <p:cNvPr id="9" name="TextBox 9"/>
            <p:cNvSpPr txBox="1"/>
            <p:nvPr/>
          </p:nvSpPr>
          <p:spPr>
            <a:xfrm>
              <a:off x="0" y="-57150"/>
              <a:ext cx="65642" cy="331388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1626014">
            <a:off x="17914731" y="-4928036"/>
            <a:ext cx="2643731" cy="12365414"/>
            <a:chOff x="0" y="0"/>
            <a:chExt cx="696291" cy="3256735"/>
          </a:xfrm>
        </p:grpSpPr>
        <p:sp>
          <p:nvSpPr>
            <p:cNvPr id="11" name="Freeform 11"/>
            <p:cNvSpPr/>
            <p:nvPr/>
          </p:nvSpPr>
          <p:spPr>
            <a:xfrm>
              <a:off x="0" y="0"/>
              <a:ext cx="696291" cy="3256735"/>
            </a:xfrm>
            <a:custGeom>
              <a:avLst/>
              <a:gdLst/>
              <a:ahLst/>
              <a:cxnLst/>
              <a:rect l="l" t="t" r="r" b="b"/>
              <a:pathLst>
                <a:path w="696291" h="3256735">
                  <a:moveTo>
                    <a:pt x="0" y="0"/>
                  </a:moveTo>
                  <a:lnTo>
                    <a:pt x="696291" y="0"/>
                  </a:lnTo>
                  <a:lnTo>
                    <a:pt x="696291" y="3256735"/>
                  </a:lnTo>
                  <a:lnTo>
                    <a:pt x="0" y="3256735"/>
                  </a:lnTo>
                  <a:close/>
                </a:path>
              </a:pathLst>
            </a:custGeom>
            <a:solidFill>
              <a:srgbClr val="3EC5E8"/>
            </a:solidFill>
          </p:spPr>
          <p:txBody>
            <a:bodyPr/>
            <a:lstStyle/>
            <a:p>
              <a:endParaRPr lang="en-US"/>
            </a:p>
          </p:txBody>
        </p:sp>
        <p:sp>
          <p:nvSpPr>
            <p:cNvPr id="12" name="TextBox 12"/>
            <p:cNvSpPr txBox="1"/>
            <p:nvPr/>
          </p:nvSpPr>
          <p:spPr>
            <a:xfrm>
              <a:off x="0" y="-57150"/>
              <a:ext cx="696291" cy="3313885"/>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028700" y="4229846"/>
            <a:ext cx="8115300" cy="1779684"/>
          </a:xfrm>
          <a:prstGeom prst="rect">
            <a:avLst/>
          </a:prstGeom>
        </p:spPr>
        <p:txBody>
          <a:bodyPr lIns="0" tIns="0" rIns="0" bIns="0" rtlCol="0" anchor="t">
            <a:spAutoFit/>
          </a:bodyPr>
          <a:lstStyle/>
          <a:p>
            <a:pPr algn="l">
              <a:lnSpc>
                <a:spcPts val="12997"/>
              </a:lnSpc>
            </a:pPr>
            <a:r>
              <a:rPr lang="en-US" sz="11401" spc="-342">
                <a:solidFill>
                  <a:srgbClr val="000000"/>
                </a:solidFill>
                <a:latin typeface="Poppins Bold"/>
                <a:ea typeface="Poppins Bold"/>
                <a:cs typeface="Poppins Bold"/>
                <a:sym typeface="Poppins Bold"/>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472240">
            <a:off x="12346385" y="-6053824"/>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804005" y="439420"/>
            <a:ext cx="7111300" cy="9485239"/>
            <a:chOff x="0" y="0"/>
            <a:chExt cx="21447582" cy="28607347"/>
          </a:xfrm>
        </p:grpSpPr>
        <p:sp>
          <p:nvSpPr>
            <p:cNvPr id="6" name="Freeform 6"/>
            <p:cNvSpPr/>
            <p:nvPr/>
          </p:nvSpPr>
          <p:spPr>
            <a:xfrm>
              <a:off x="0" y="0"/>
              <a:ext cx="21447633" cy="28607386"/>
            </a:xfrm>
            <a:custGeom>
              <a:avLst/>
              <a:gdLst/>
              <a:ahLst/>
              <a:cxnLst/>
              <a:rect l="l" t="t" r="r" b="b"/>
              <a:pathLst>
                <a:path w="21447633" h="28607386">
                  <a:moveTo>
                    <a:pt x="0" y="0"/>
                  </a:moveTo>
                  <a:lnTo>
                    <a:pt x="11573002" y="28607386"/>
                  </a:lnTo>
                  <a:lnTo>
                    <a:pt x="21447633" y="28607386"/>
                  </a:lnTo>
                  <a:lnTo>
                    <a:pt x="21447633" y="0"/>
                  </a:lnTo>
                  <a:close/>
                </a:path>
              </a:pathLst>
            </a:custGeom>
            <a:blipFill>
              <a:blip r:embed="rId2"/>
              <a:stretch>
                <a:fillRect l="-27498" t="-978" r="-74596" b="31"/>
              </a:stretch>
            </a:blipFill>
          </p:spPr>
          <p:txBody>
            <a:bodyPr/>
            <a:lstStyle/>
            <a:p>
              <a:endParaRPr lang="en-US"/>
            </a:p>
          </p:txBody>
        </p:sp>
      </p:grpSp>
      <p:sp>
        <p:nvSpPr>
          <p:cNvPr id="7" name="Freeform 7"/>
          <p:cNvSpPr/>
          <p:nvPr/>
        </p:nvSpPr>
        <p:spPr>
          <a:xfrm rot="-5135520" flipV="1">
            <a:off x="6808591" y="7849922"/>
            <a:ext cx="17057187" cy="10660742"/>
          </a:xfrm>
          <a:custGeom>
            <a:avLst/>
            <a:gdLst/>
            <a:ahLst/>
            <a:cxnLst/>
            <a:rect l="l" t="t" r="r" b="b"/>
            <a:pathLst>
              <a:path w="17057187" h="10660742">
                <a:moveTo>
                  <a:pt x="0" y="10660742"/>
                </a:moveTo>
                <a:lnTo>
                  <a:pt x="17057187" y="10660742"/>
                </a:lnTo>
                <a:lnTo>
                  <a:pt x="17057187" y="0"/>
                </a:lnTo>
                <a:lnTo>
                  <a:pt x="0" y="0"/>
                </a:lnTo>
                <a:lnTo>
                  <a:pt x="0"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852636" y="3198851"/>
            <a:ext cx="9606513" cy="2422651"/>
          </a:xfrm>
          <a:prstGeom prst="rect">
            <a:avLst/>
          </a:prstGeom>
        </p:spPr>
        <p:txBody>
          <a:bodyPr lIns="0" tIns="0" rIns="0" bIns="0" rtlCol="0" anchor="t">
            <a:spAutoFit/>
          </a:bodyPr>
          <a:lstStyle/>
          <a:p>
            <a:pPr algn="just">
              <a:lnSpc>
                <a:spcPts val="4776"/>
              </a:lnSpc>
            </a:pPr>
            <a:r>
              <a:rPr lang="en-US" sz="3184" dirty="0">
                <a:solidFill>
                  <a:srgbClr val="000000"/>
                </a:solidFill>
                <a:latin typeface="Poppins"/>
                <a:ea typeface="Poppins"/>
                <a:cs typeface="Poppins"/>
                <a:sym typeface="Poppins"/>
              </a:rPr>
              <a:t>Customer </a:t>
            </a:r>
            <a:r>
              <a:rPr lang="en-US" sz="3200" dirty="0">
                <a:solidFill>
                  <a:srgbClr val="000000"/>
                </a:solidFill>
                <a:latin typeface="Poppins"/>
                <a:ea typeface="Poppins"/>
                <a:cs typeface="Poppins"/>
                <a:sym typeface="Poppins"/>
              </a:rPr>
              <a:t>Experience</a:t>
            </a:r>
            <a:r>
              <a:rPr lang="en-US" sz="3184" dirty="0">
                <a:solidFill>
                  <a:srgbClr val="000000"/>
                </a:solidFill>
                <a:latin typeface="Poppins"/>
                <a:ea typeface="Poppins"/>
                <a:cs typeface="Poppins"/>
                <a:sym typeface="Poppins"/>
              </a:rPr>
              <a:t> (CX) is the set of emotions, behaviors, and attitudes of people based off of a series of interactions as part of a transaction.</a:t>
            </a:r>
          </a:p>
        </p:txBody>
      </p:sp>
      <p:sp>
        <p:nvSpPr>
          <p:cNvPr id="9" name="TextBox 9"/>
          <p:cNvSpPr txBox="1"/>
          <p:nvPr/>
        </p:nvSpPr>
        <p:spPr>
          <a:xfrm>
            <a:off x="1424967" y="1449141"/>
            <a:ext cx="9029700" cy="602794"/>
          </a:xfrm>
          <a:prstGeom prst="rect">
            <a:avLst/>
          </a:prstGeom>
        </p:spPr>
        <p:txBody>
          <a:bodyPr wrap="square" lIns="0" tIns="0" rIns="0" bIns="0" rtlCol="0" anchor="t">
            <a:spAutoFit/>
          </a:bodyPr>
          <a:lstStyle/>
          <a:p>
            <a:pPr algn="l">
              <a:lnSpc>
                <a:spcPts val="4745"/>
              </a:lnSpc>
            </a:pPr>
            <a:r>
              <a:rPr lang="en-US" sz="4199" spc="-125" dirty="0">
                <a:solidFill>
                  <a:srgbClr val="000000"/>
                </a:solidFill>
                <a:latin typeface="Poppins Bold"/>
                <a:ea typeface="Poppins Bold"/>
                <a:cs typeface="Poppins Bold"/>
                <a:sym typeface="Poppins Bold"/>
              </a:rPr>
              <a:t>What is Customer Experience?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7195172">
            <a:off x="16154178" y="-7477428"/>
            <a:ext cx="6963350" cy="11943394"/>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7209643">
            <a:off x="-6743734" y="-6381610"/>
            <a:ext cx="6963350" cy="11943394"/>
            <a:chOff x="0" y="0"/>
            <a:chExt cx="3235694" cy="5549795"/>
          </a:xfrm>
        </p:grpSpPr>
        <p:sp>
          <p:nvSpPr>
            <p:cNvPr id="6" name="Freeform 6"/>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7" name="TextBox 7"/>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7385021" flipV="1">
            <a:off x="15796903" y="144872"/>
            <a:ext cx="9667894" cy="6042434"/>
          </a:xfrm>
          <a:custGeom>
            <a:avLst/>
            <a:gdLst/>
            <a:ahLst/>
            <a:cxnLst/>
            <a:rect l="l" t="t" r="r" b="b"/>
            <a:pathLst>
              <a:path w="9667894" h="6042434">
                <a:moveTo>
                  <a:pt x="0" y="6042434"/>
                </a:moveTo>
                <a:lnTo>
                  <a:pt x="9667894" y="6042434"/>
                </a:lnTo>
                <a:lnTo>
                  <a:pt x="9667894" y="0"/>
                </a:lnTo>
                <a:lnTo>
                  <a:pt x="0" y="0"/>
                </a:lnTo>
                <a:lnTo>
                  <a:pt x="0" y="604243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382789" flipH="1" flipV="1">
            <a:off x="-7117831" y="99046"/>
            <a:ext cx="9667894" cy="6042434"/>
          </a:xfrm>
          <a:custGeom>
            <a:avLst/>
            <a:gdLst/>
            <a:ahLst/>
            <a:cxnLst/>
            <a:rect l="l" t="t" r="r" b="b"/>
            <a:pathLst>
              <a:path w="9667894" h="6042434">
                <a:moveTo>
                  <a:pt x="9667894" y="6042434"/>
                </a:moveTo>
                <a:lnTo>
                  <a:pt x="0" y="6042434"/>
                </a:lnTo>
                <a:lnTo>
                  <a:pt x="0" y="0"/>
                </a:lnTo>
                <a:lnTo>
                  <a:pt x="9667894" y="0"/>
                </a:lnTo>
                <a:lnTo>
                  <a:pt x="9667894" y="604243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rot="-5400000">
            <a:off x="-830879" y="4237323"/>
            <a:ext cx="11624909" cy="8115300"/>
            <a:chOff x="0" y="0"/>
            <a:chExt cx="965089" cy="673724"/>
          </a:xfrm>
        </p:grpSpPr>
        <p:sp>
          <p:nvSpPr>
            <p:cNvPr id="11" name="Freeform 11"/>
            <p:cNvSpPr/>
            <p:nvPr/>
          </p:nvSpPr>
          <p:spPr>
            <a:xfrm>
              <a:off x="0" y="0"/>
              <a:ext cx="965089" cy="673724"/>
            </a:xfrm>
            <a:custGeom>
              <a:avLst/>
              <a:gdLst/>
              <a:ahLst/>
              <a:cxnLst/>
              <a:rect l="l" t="t" r="r" b="b"/>
              <a:pathLst>
                <a:path w="965089" h="673724">
                  <a:moveTo>
                    <a:pt x="0" y="0"/>
                  </a:moveTo>
                  <a:lnTo>
                    <a:pt x="761889" y="0"/>
                  </a:lnTo>
                  <a:lnTo>
                    <a:pt x="965089" y="336862"/>
                  </a:lnTo>
                  <a:lnTo>
                    <a:pt x="761889" y="673724"/>
                  </a:lnTo>
                  <a:lnTo>
                    <a:pt x="0" y="673724"/>
                  </a:lnTo>
                  <a:lnTo>
                    <a:pt x="203200" y="336862"/>
                  </a:lnTo>
                  <a:lnTo>
                    <a:pt x="0" y="0"/>
                  </a:lnTo>
                  <a:close/>
                </a:path>
              </a:pathLst>
            </a:custGeom>
            <a:solidFill>
              <a:srgbClr val="4A4A4A"/>
            </a:solidFill>
          </p:spPr>
          <p:txBody>
            <a:bodyPr/>
            <a:lstStyle/>
            <a:p>
              <a:endParaRPr lang="en-US"/>
            </a:p>
          </p:txBody>
        </p:sp>
        <p:sp>
          <p:nvSpPr>
            <p:cNvPr id="12" name="TextBox 12"/>
            <p:cNvSpPr txBox="1"/>
            <p:nvPr/>
          </p:nvSpPr>
          <p:spPr>
            <a:xfrm>
              <a:off x="177800" y="-57150"/>
              <a:ext cx="711089" cy="730874"/>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5400000">
            <a:off x="7503496" y="4237323"/>
            <a:ext cx="11624909" cy="8115300"/>
            <a:chOff x="0" y="0"/>
            <a:chExt cx="965089" cy="673724"/>
          </a:xfrm>
        </p:grpSpPr>
        <p:sp>
          <p:nvSpPr>
            <p:cNvPr id="14" name="Freeform 14"/>
            <p:cNvSpPr/>
            <p:nvPr/>
          </p:nvSpPr>
          <p:spPr>
            <a:xfrm>
              <a:off x="0" y="0"/>
              <a:ext cx="965089" cy="673724"/>
            </a:xfrm>
            <a:custGeom>
              <a:avLst/>
              <a:gdLst/>
              <a:ahLst/>
              <a:cxnLst/>
              <a:rect l="l" t="t" r="r" b="b"/>
              <a:pathLst>
                <a:path w="965089" h="673724">
                  <a:moveTo>
                    <a:pt x="0" y="0"/>
                  </a:moveTo>
                  <a:lnTo>
                    <a:pt x="761889" y="0"/>
                  </a:lnTo>
                  <a:lnTo>
                    <a:pt x="965089" y="336862"/>
                  </a:lnTo>
                  <a:lnTo>
                    <a:pt x="761889" y="673724"/>
                  </a:lnTo>
                  <a:lnTo>
                    <a:pt x="0" y="673724"/>
                  </a:lnTo>
                  <a:lnTo>
                    <a:pt x="203200" y="336862"/>
                  </a:lnTo>
                  <a:lnTo>
                    <a:pt x="0" y="0"/>
                  </a:lnTo>
                  <a:close/>
                </a:path>
              </a:pathLst>
            </a:custGeom>
            <a:solidFill>
              <a:srgbClr val="4A4A4A"/>
            </a:solidFill>
          </p:spPr>
          <p:txBody>
            <a:bodyPr/>
            <a:lstStyle/>
            <a:p>
              <a:endParaRPr lang="en-US"/>
            </a:p>
          </p:txBody>
        </p:sp>
        <p:sp>
          <p:nvSpPr>
            <p:cNvPr id="15" name="TextBox 15"/>
            <p:cNvSpPr txBox="1"/>
            <p:nvPr/>
          </p:nvSpPr>
          <p:spPr>
            <a:xfrm>
              <a:off x="177800" y="-57150"/>
              <a:ext cx="711089" cy="730874"/>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3438525" y="2091614"/>
            <a:ext cx="3086100" cy="2652117"/>
            <a:chOff x="0" y="0"/>
            <a:chExt cx="812800" cy="698500"/>
          </a:xfrm>
        </p:grpSpPr>
        <p:sp>
          <p:nvSpPr>
            <p:cNvPr id="17" name="Freeform 1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EC5E8"/>
            </a:solidFill>
          </p:spPr>
          <p:txBody>
            <a:bodyPr/>
            <a:lstStyle/>
            <a:p>
              <a:endParaRPr lang="en-US"/>
            </a:p>
          </p:txBody>
        </p:sp>
        <p:sp>
          <p:nvSpPr>
            <p:cNvPr id="18" name="TextBox 18"/>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1772900" y="2091614"/>
            <a:ext cx="3086100" cy="2652117"/>
            <a:chOff x="0" y="0"/>
            <a:chExt cx="812800" cy="698500"/>
          </a:xfrm>
        </p:grpSpPr>
        <p:sp>
          <p:nvSpPr>
            <p:cNvPr id="20" name="Freeform 2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EC5E8"/>
            </a:solidFill>
          </p:spPr>
          <p:txBody>
            <a:bodyPr/>
            <a:lstStyle/>
            <a:p>
              <a:endParaRPr lang="en-US"/>
            </a:p>
          </p:txBody>
        </p:sp>
        <p:sp>
          <p:nvSpPr>
            <p:cNvPr id="21" name="TextBox 21"/>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2328409" y="2430131"/>
            <a:ext cx="1975083" cy="1975083"/>
          </a:xfrm>
          <a:custGeom>
            <a:avLst/>
            <a:gdLst/>
            <a:ahLst/>
            <a:cxnLst/>
            <a:rect l="l" t="t" r="r" b="b"/>
            <a:pathLst>
              <a:path w="1975083" h="1975083">
                <a:moveTo>
                  <a:pt x="0" y="0"/>
                </a:moveTo>
                <a:lnTo>
                  <a:pt x="1975082" y="0"/>
                </a:lnTo>
                <a:lnTo>
                  <a:pt x="1975082" y="1975083"/>
                </a:lnTo>
                <a:lnTo>
                  <a:pt x="0" y="19750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3994034" y="2430131"/>
            <a:ext cx="1975083" cy="1975083"/>
          </a:xfrm>
          <a:custGeom>
            <a:avLst/>
            <a:gdLst/>
            <a:ahLst/>
            <a:cxnLst/>
            <a:rect l="l" t="t" r="r" b="b"/>
            <a:pathLst>
              <a:path w="1975083" h="1975083">
                <a:moveTo>
                  <a:pt x="0" y="0"/>
                </a:moveTo>
                <a:lnTo>
                  <a:pt x="1975082" y="0"/>
                </a:lnTo>
                <a:lnTo>
                  <a:pt x="1975082" y="1975083"/>
                </a:lnTo>
                <a:lnTo>
                  <a:pt x="0" y="19750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TextBox 24"/>
          <p:cNvSpPr txBox="1"/>
          <p:nvPr/>
        </p:nvSpPr>
        <p:spPr>
          <a:xfrm>
            <a:off x="2584005" y="4734207"/>
            <a:ext cx="4795140" cy="1482725"/>
          </a:xfrm>
          <a:prstGeom prst="rect">
            <a:avLst/>
          </a:prstGeom>
        </p:spPr>
        <p:txBody>
          <a:bodyPr lIns="0" tIns="0" rIns="0" bIns="0" rtlCol="0" anchor="t">
            <a:spAutoFit/>
          </a:bodyPr>
          <a:lstStyle/>
          <a:p>
            <a:pPr algn="ctr">
              <a:lnSpc>
                <a:spcPts val="5650"/>
              </a:lnSpc>
            </a:pPr>
            <a:r>
              <a:rPr lang="en-US" sz="5000" spc="-150">
                <a:solidFill>
                  <a:srgbClr val="FFFFFF"/>
                </a:solidFill>
                <a:latin typeface="Poppins Bold"/>
                <a:ea typeface="Poppins Bold"/>
                <a:cs typeface="Poppins Bold"/>
                <a:sym typeface="Poppins Bold"/>
              </a:rPr>
              <a:t>Customer Experience</a:t>
            </a:r>
          </a:p>
        </p:txBody>
      </p:sp>
      <p:sp>
        <p:nvSpPr>
          <p:cNvPr id="25" name="TextBox 25"/>
          <p:cNvSpPr txBox="1"/>
          <p:nvPr/>
        </p:nvSpPr>
        <p:spPr>
          <a:xfrm>
            <a:off x="10918380" y="4877082"/>
            <a:ext cx="4795140" cy="1482725"/>
          </a:xfrm>
          <a:prstGeom prst="rect">
            <a:avLst/>
          </a:prstGeom>
        </p:spPr>
        <p:txBody>
          <a:bodyPr lIns="0" tIns="0" rIns="0" bIns="0" rtlCol="0" anchor="t">
            <a:spAutoFit/>
          </a:bodyPr>
          <a:lstStyle/>
          <a:p>
            <a:pPr algn="ctr">
              <a:lnSpc>
                <a:spcPts val="5650"/>
              </a:lnSpc>
            </a:pPr>
            <a:r>
              <a:rPr lang="en-US" sz="5000" spc="-150">
                <a:solidFill>
                  <a:srgbClr val="FFFFFF"/>
                </a:solidFill>
                <a:latin typeface="Poppins Bold"/>
                <a:ea typeface="Poppins Bold"/>
                <a:cs typeface="Poppins Bold"/>
                <a:sym typeface="Poppins Bold"/>
              </a:rPr>
              <a:t>Customer</a:t>
            </a:r>
          </a:p>
          <a:p>
            <a:pPr algn="ctr">
              <a:lnSpc>
                <a:spcPts val="5650"/>
              </a:lnSpc>
            </a:pPr>
            <a:r>
              <a:rPr lang="en-US" sz="5000" spc="-150">
                <a:solidFill>
                  <a:srgbClr val="FFFFFF"/>
                </a:solidFill>
                <a:latin typeface="Poppins Bold"/>
                <a:ea typeface="Poppins Bold"/>
                <a:cs typeface="Poppins Bold"/>
                <a:sym typeface="Poppins Bold"/>
              </a:rPr>
              <a:t> Service</a:t>
            </a:r>
          </a:p>
        </p:txBody>
      </p:sp>
      <p:sp>
        <p:nvSpPr>
          <p:cNvPr id="26" name="TextBox 26"/>
          <p:cNvSpPr txBox="1"/>
          <p:nvPr/>
        </p:nvSpPr>
        <p:spPr>
          <a:xfrm>
            <a:off x="1398797" y="6731282"/>
            <a:ext cx="7165555" cy="1365885"/>
          </a:xfrm>
          <a:prstGeom prst="rect">
            <a:avLst/>
          </a:prstGeom>
        </p:spPr>
        <p:txBody>
          <a:bodyPr lIns="0" tIns="0" rIns="0" bIns="0" rtlCol="0" anchor="t">
            <a:spAutoFit/>
          </a:bodyPr>
          <a:lstStyle/>
          <a:p>
            <a:pPr algn="ctr">
              <a:lnSpc>
                <a:spcPts val="3569"/>
              </a:lnSpc>
            </a:pPr>
            <a:r>
              <a:rPr lang="en-US" sz="2999">
                <a:solidFill>
                  <a:srgbClr val="FFFFFF"/>
                </a:solidFill>
                <a:latin typeface="Poppins"/>
                <a:ea typeface="Poppins"/>
                <a:cs typeface="Poppins"/>
                <a:sym typeface="Poppins"/>
              </a:rPr>
              <a:t>Encompasses the entirety of interactions between a citizen and the State of Missouri</a:t>
            </a:r>
          </a:p>
        </p:txBody>
      </p:sp>
      <p:sp>
        <p:nvSpPr>
          <p:cNvPr id="27" name="TextBox 27"/>
          <p:cNvSpPr txBox="1"/>
          <p:nvPr/>
        </p:nvSpPr>
        <p:spPr>
          <a:xfrm>
            <a:off x="9927150" y="6740807"/>
            <a:ext cx="7165555" cy="918210"/>
          </a:xfrm>
          <a:prstGeom prst="rect">
            <a:avLst/>
          </a:prstGeom>
        </p:spPr>
        <p:txBody>
          <a:bodyPr lIns="0" tIns="0" rIns="0" bIns="0" rtlCol="0" anchor="t">
            <a:spAutoFit/>
          </a:bodyPr>
          <a:lstStyle/>
          <a:p>
            <a:pPr algn="ctr">
              <a:lnSpc>
                <a:spcPts val="3569"/>
              </a:lnSpc>
            </a:pPr>
            <a:r>
              <a:rPr lang="en-US" sz="2999">
                <a:solidFill>
                  <a:srgbClr val="FFFFFF"/>
                </a:solidFill>
                <a:latin typeface="Poppins"/>
                <a:ea typeface="Poppins"/>
                <a:cs typeface="Poppins"/>
                <a:sym typeface="Poppins"/>
              </a:rPr>
              <a:t>Is one part of the entire journey a citizen would take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472240">
            <a:off x="12346385" y="-6053824"/>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971061" y="662244"/>
            <a:ext cx="6944244" cy="9262414"/>
            <a:chOff x="0" y="0"/>
            <a:chExt cx="21447582" cy="28607347"/>
          </a:xfrm>
        </p:grpSpPr>
        <p:sp>
          <p:nvSpPr>
            <p:cNvPr id="6" name="Freeform 6"/>
            <p:cNvSpPr/>
            <p:nvPr/>
          </p:nvSpPr>
          <p:spPr>
            <a:xfrm>
              <a:off x="0" y="0"/>
              <a:ext cx="21447633" cy="28607386"/>
            </a:xfrm>
            <a:custGeom>
              <a:avLst/>
              <a:gdLst/>
              <a:ahLst/>
              <a:cxnLst/>
              <a:rect l="l" t="t" r="r" b="b"/>
              <a:pathLst>
                <a:path w="21447633" h="28607386">
                  <a:moveTo>
                    <a:pt x="0" y="0"/>
                  </a:moveTo>
                  <a:lnTo>
                    <a:pt x="11573002" y="28607386"/>
                  </a:lnTo>
                  <a:lnTo>
                    <a:pt x="21447633" y="28607386"/>
                  </a:lnTo>
                  <a:lnTo>
                    <a:pt x="21447633" y="0"/>
                  </a:lnTo>
                  <a:close/>
                </a:path>
              </a:pathLst>
            </a:custGeom>
            <a:blipFill>
              <a:blip r:embed="rId2"/>
              <a:stretch>
                <a:fillRect l="-16357" r="-16357"/>
              </a:stretch>
            </a:blipFill>
          </p:spPr>
          <p:txBody>
            <a:bodyPr/>
            <a:lstStyle/>
            <a:p>
              <a:endParaRPr lang="en-US"/>
            </a:p>
          </p:txBody>
        </p:sp>
      </p:grpSp>
      <p:sp>
        <p:nvSpPr>
          <p:cNvPr id="7" name="Freeform 7"/>
          <p:cNvSpPr/>
          <p:nvPr/>
        </p:nvSpPr>
        <p:spPr>
          <a:xfrm rot="-5135520" flipV="1">
            <a:off x="6808591" y="7849922"/>
            <a:ext cx="17057187" cy="10660742"/>
          </a:xfrm>
          <a:custGeom>
            <a:avLst/>
            <a:gdLst/>
            <a:ahLst/>
            <a:cxnLst/>
            <a:rect l="l" t="t" r="r" b="b"/>
            <a:pathLst>
              <a:path w="17057187" h="10660742">
                <a:moveTo>
                  <a:pt x="0" y="10660742"/>
                </a:moveTo>
                <a:lnTo>
                  <a:pt x="17057187" y="10660742"/>
                </a:lnTo>
                <a:lnTo>
                  <a:pt x="17057187" y="0"/>
                </a:lnTo>
                <a:lnTo>
                  <a:pt x="0" y="0"/>
                </a:lnTo>
                <a:lnTo>
                  <a:pt x="0"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1124144" y="3881264"/>
            <a:ext cx="7864457" cy="602684"/>
            <a:chOff x="0" y="0"/>
            <a:chExt cx="5303133" cy="406400"/>
          </a:xfrm>
        </p:grpSpPr>
        <p:sp>
          <p:nvSpPr>
            <p:cNvPr id="9" name="Freeform 9"/>
            <p:cNvSpPr/>
            <p:nvPr/>
          </p:nvSpPr>
          <p:spPr>
            <a:xfrm>
              <a:off x="0" y="0"/>
              <a:ext cx="5303133" cy="406400"/>
            </a:xfrm>
            <a:custGeom>
              <a:avLst/>
              <a:gdLst/>
              <a:ahLst/>
              <a:cxnLst/>
              <a:rect l="l" t="t" r="r" b="b"/>
              <a:pathLst>
                <a:path w="5303133" h="406400">
                  <a:moveTo>
                    <a:pt x="0" y="0"/>
                  </a:moveTo>
                  <a:lnTo>
                    <a:pt x="5099933" y="0"/>
                  </a:lnTo>
                  <a:lnTo>
                    <a:pt x="5303133" y="203200"/>
                  </a:lnTo>
                  <a:lnTo>
                    <a:pt x="5099933" y="406400"/>
                  </a:lnTo>
                  <a:lnTo>
                    <a:pt x="0" y="406400"/>
                  </a:lnTo>
                  <a:lnTo>
                    <a:pt x="203200" y="203200"/>
                  </a:lnTo>
                  <a:lnTo>
                    <a:pt x="0" y="0"/>
                  </a:lnTo>
                  <a:close/>
                </a:path>
              </a:pathLst>
            </a:custGeom>
            <a:solidFill>
              <a:srgbClr val="4A4A4A"/>
            </a:solidFill>
          </p:spPr>
          <p:txBody>
            <a:bodyPr/>
            <a:lstStyle/>
            <a:p>
              <a:endParaRPr lang="en-US"/>
            </a:p>
          </p:txBody>
        </p:sp>
        <p:sp>
          <p:nvSpPr>
            <p:cNvPr id="10" name="TextBox 10"/>
            <p:cNvSpPr txBox="1"/>
            <p:nvPr/>
          </p:nvSpPr>
          <p:spPr>
            <a:xfrm>
              <a:off x="177800" y="-57150"/>
              <a:ext cx="5049133"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24144" y="4992109"/>
            <a:ext cx="6865541" cy="602684"/>
            <a:chOff x="0" y="0"/>
            <a:chExt cx="4629548" cy="406400"/>
          </a:xfrm>
        </p:grpSpPr>
        <p:sp>
          <p:nvSpPr>
            <p:cNvPr id="12" name="Freeform 12"/>
            <p:cNvSpPr/>
            <p:nvPr/>
          </p:nvSpPr>
          <p:spPr>
            <a:xfrm>
              <a:off x="0" y="0"/>
              <a:ext cx="4629548" cy="406400"/>
            </a:xfrm>
            <a:custGeom>
              <a:avLst/>
              <a:gdLst/>
              <a:ahLst/>
              <a:cxnLst/>
              <a:rect l="l" t="t" r="r" b="b"/>
              <a:pathLst>
                <a:path w="4629548" h="406400">
                  <a:moveTo>
                    <a:pt x="0" y="0"/>
                  </a:moveTo>
                  <a:lnTo>
                    <a:pt x="4426348" y="0"/>
                  </a:lnTo>
                  <a:lnTo>
                    <a:pt x="4629548" y="203200"/>
                  </a:lnTo>
                  <a:lnTo>
                    <a:pt x="4426348" y="406400"/>
                  </a:lnTo>
                  <a:lnTo>
                    <a:pt x="0" y="406400"/>
                  </a:lnTo>
                  <a:lnTo>
                    <a:pt x="203200" y="203200"/>
                  </a:lnTo>
                  <a:lnTo>
                    <a:pt x="0" y="0"/>
                  </a:lnTo>
                  <a:close/>
                </a:path>
              </a:pathLst>
            </a:custGeom>
            <a:solidFill>
              <a:srgbClr val="4A4A4A"/>
            </a:solidFill>
          </p:spPr>
          <p:txBody>
            <a:bodyPr/>
            <a:lstStyle/>
            <a:p>
              <a:endParaRPr lang="en-US"/>
            </a:p>
          </p:txBody>
        </p:sp>
        <p:sp>
          <p:nvSpPr>
            <p:cNvPr id="13" name="TextBox 13"/>
            <p:cNvSpPr txBox="1"/>
            <p:nvPr/>
          </p:nvSpPr>
          <p:spPr>
            <a:xfrm>
              <a:off x="177800" y="-57150"/>
              <a:ext cx="4375548" cy="463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39166" y="6138831"/>
            <a:ext cx="6023497" cy="602684"/>
            <a:chOff x="0" y="0"/>
            <a:chExt cx="4061744" cy="406400"/>
          </a:xfrm>
        </p:grpSpPr>
        <p:sp>
          <p:nvSpPr>
            <p:cNvPr id="15" name="Freeform 15"/>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16" name="TextBox 16"/>
            <p:cNvSpPr txBox="1"/>
            <p:nvPr/>
          </p:nvSpPr>
          <p:spPr>
            <a:xfrm>
              <a:off x="177800" y="-57150"/>
              <a:ext cx="3807744" cy="463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931643" y="3780028"/>
            <a:ext cx="999271" cy="805157"/>
            <a:chOff x="0" y="0"/>
            <a:chExt cx="882662" cy="711200"/>
          </a:xfrm>
        </p:grpSpPr>
        <p:sp>
          <p:nvSpPr>
            <p:cNvPr id="18" name="Freeform 18"/>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19" name="TextBox 19"/>
            <p:cNvSpPr txBox="1"/>
            <p:nvPr/>
          </p:nvSpPr>
          <p:spPr>
            <a:xfrm>
              <a:off x="137916" y="-6350"/>
              <a:ext cx="606830" cy="3873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5400000">
            <a:off x="931643" y="4922291"/>
            <a:ext cx="999271" cy="805157"/>
            <a:chOff x="0" y="0"/>
            <a:chExt cx="882662" cy="711200"/>
          </a:xfrm>
        </p:grpSpPr>
        <p:sp>
          <p:nvSpPr>
            <p:cNvPr id="21" name="Freeform 21"/>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22" name="TextBox 22"/>
            <p:cNvSpPr txBox="1"/>
            <p:nvPr/>
          </p:nvSpPr>
          <p:spPr>
            <a:xfrm>
              <a:off x="137916" y="-6350"/>
              <a:ext cx="606830" cy="3873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5400000">
            <a:off x="931643" y="6037594"/>
            <a:ext cx="999271" cy="805157"/>
            <a:chOff x="0" y="0"/>
            <a:chExt cx="882662" cy="711200"/>
          </a:xfrm>
        </p:grpSpPr>
        <p:sp>
          <p:nvSpPr>
            <p:cNvPr id="24" name="Freeform 24"/>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25" name="TextBox 25"/>
            <p:cNvSpPr txBox="1"/>
            <p:nvPr/>
          </p:nvSpPr>
          <p:spPr>
            <a:xfrm>
              <a:off x="137916" y="-6350"/>
              <a:ext cx="606830" cy="38735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028700" y="1756118"/>
            <a:ext cx="9358544" cy="1232154"/>
          </a:xfrm>
          <a:prstGeom prst="rect">
            <a:avLst/>
          </a:prstGeom>
        </p:spPr>
        <p:txBody>
          <a:bodyPr lIns="0" tIns="0" rIns="0" bIns="0" rtlCol="0" anchor="t">
            <a:spAutoFit/>
          </a:bodyPr>
          <a:lstStyle/>
          <a:p>
            <a:pPr algn="just">
              <a:lnSpc>
                <a:spcPts val="3212"/>
              </a:lnSpc>
            </a:pPr>
            <a:r>
              <a:rPr lang="en-US" sz="2699" dirty="0">
                <a:solidFill>
                  <a:srgbClr val="000000"/>
                </a:solidFill>
                <a:latin typeface="Poppins"/>
                <a:ea typeface="Poppins"/>
                <a:cs typeface="Poppins"/>
                <a:sym typeface="Poppins"/>
              </a:rPr>
              <a:t>Industry </a:t>
            </a:r>
            <a:r>
              <a:rPr lang="en-US" sz="2699" dirty="0">
                <a:solidFill>
                  <a:srgbClr val="000000"/>
                </a:solidFill>
                <a:latin typeface="Poppins"/>
                <a:ea typeface="Poppins"/>
                <a:cs typeface="Poppins"/>
                <a:sym typeface="Poppins"/>
                <a:hlinkClick r:id="rId5"/>
              </a:rPr>
              <a:t>research</a:t>
            </a:r>
            <a:r>
              <a:rPr lang="en-US" sz="2699" dirty="0">
                <a:solidFill>
                  <a:srgbClr val="000000"/>
                </a:solidFill>
                <a:latin typeface="Poppins"/>
                <a:ea typeface="Poppins"/>
                <a:cs typeface="Poppins"/>
                <a:sym typeface="Poppins"/>
              </a:rPr>
              <a:t> from The McKinsey Institute found that improving customer experience drives better critical outcomes for government agencies, including:</a:t>
            </a:r>
          </a:p>
        </p:txBody>
      </p:sp>
      <p:sp>
        <p:nvSpPr>
          <p:cNvPr id="27" name="TextBox 27"/>
          <p:cNvSpPr txBox="1"/>
          <p:nvPr/>
        </p:nvSpPr>
        <p:spPr>
          <a:xfrm>
            <a:off x="893375" y="444208"/>
            <a:ext cx="9114275" cy="1197610"/>
          </a:xfrm>
          <a:prstGeom prst="rect">
            <a:avLst/>
          </a:prstGeom>
        </p:spPr>
        <p:txBody>
          <a:bodyPr lIns="0" tIns="0" rIns="0" bIns="0" rtlCol="0" anchor="t">
            <a:spAutoFit/>
          </a:bodyPr>
          <a:lstStyle/>
          <a:p>
            <a:pPr algn="l">
              <a:lnSpc>
                <a:spcPts val="4519"/>
              </a:lnSpc>
            </a:pPr>
            <a:r>
              <a:rPr lang="en-US" sz="3999" spc="-119" dirty="0">
                <a:solidFill>
                  <a:srgbClr val="000000"/>
                </a:solidFill>
                <a:latin typeface="Poppins Bold"/>
                <a:ea typeface="Poppins Bold"/>
                <a:cs typeface="Poppins Bold"/>
                <a:sym typeface="Poppins Bold"/>
              </a:rPr>
              <a:t>Why is Customer Experience important?</a:t>
            </a:r>
          </a:p>
        </p:txBody>
      </p:sp>
      <p:sp>
        <p:nvSpPr>
          <p:cNvPr id="28" name="TextBox 28"/>
          <p:cNvSpPr txBox="1"/>
          <p:nvPr/>
        </p:nvSpPr>
        <p:spPr>
          <a:xfrm>
            <a:off x="2071010" y="4016110"/>
            <a:ext cx="6759004" cy="384175"/>
          </a:xfrm>
          <a:prstGeom prst="rect">
            <a:avLst/>
          </a:prstGeom>
        </p:spPr>
        <p:txBody>
          <a:bodyPr lIns="0" tIns="0" rIns="0" bIns="0" rtlCol="0" anchor="t">
            <a:spAutoFit/>
          </a:bodyPr>
          <a:lstStyle/>
          <a:p>
            <a:pPr algn="l">
              <a:lnSpc>
                <a:spcPts val="2824"/>
              </a:lnSpc>
            </a:pPr>
            <a:r>
              <a:rPr lang="en-US" sz="2499" spc="-74">
                <a:solidFill>
                  <a:srgbClr val="FFFFFF"/>
                </a:solidFill>
                <a:latin typeface="Poppins Bold"/>
                <a:ea typeface="Poppins Bold"/>
                <a:cs typeface="Poppins Bold"/>
                <a:sym typeface="Poppins Bold"/>
              </a:rPr>
              <a:t>Continuous Improvement</a:t>
            </a:r>
          </a:p>
        </p:txBody>
      </p:sp>
      <p:sp>
        <p:nvSpPr>
          <p:cNvPr id="29" name="TextBox 29"/>
          <p:cNvSpPr txBox="1"/>
          <p:nvPr/>
        </p:nvSpPr>
        <p:spPr>
          <a:xfrm>
            <a:off x="1064724" y="3989735"/>
            <a:ext cx="444231" cy="385743"/>
          </a:xfrm>
          <a:prstGeom prst="rect">
            <a:avLst/>
          </a:prstGeom>
        </p:spPr>
        <p:txBody>
          <a:bodyPr lIns="0" tIns="0" rIns="0" bIns="0" rtlCol="0" anchor="t">
            <a:spAutoFit/>
          </a:bodyPr>
          <a:lstStyle/>
          <a:p>
            <a:pPr algn="ctr">
              <a:lnSpc>
                <a:spcPts val="2915"/>
              </a:lnSpc>
            </a:pPr>
            <a:r>
              <a:rPr lang="en-US" sz="2580" spc="-77">
                <a:solidFill>
                  <a:srgbClr val="2E323B"/>
                </a:solidFill>
                <a:latin typeface="Poppins Bold"/>
                <a:ea typeface="Poppins Bold"/>
                <a:cs typeface="Poppins Bold"/>
                <a:sym typeface="Poppins Bold"/>
              </a:rPr>
              <a:t>01</a:t>
            </a:r>
          </a:p>
        </p:txBody>
      </p:sp>
      <p:sp>
        <p:nvSpPr>
          <p:cNvPr id="30" name="TextBox 30"/>
          <p:cNvSpPr txBox="1"/>
          <p:nvPr/>
        </p:nvSpPr>
        <p:spPr>
          <a:xfrm>
            <a:off x="1064724" y="5131998"/>
            <a:ext cx="444231" cy="385743"/>
          </a:xfrm>
          <a:prstGeom prst="rect">
            <a:avLst/>
          </a:prstGeom>
        </p:spPr>
        <p:txBody>
          <a:bodyPr lIns="0" tIns="0" rIns="0" bIns="0" rtlCol="0" anchor="t">
            <a:spAutoFit/>
          </a:bodyPr>
          <a:lstStyle/>
          <a:p>
            <a:pPr algn="ctr">
              <a:lnSpc>
                <a:spcPts val="2915"/>
              </a:lnSpc>
            </a:pPr>
            <a:r>
              <a:rPr lang="en-US" sz="2580" spc="-77">
                <a:solidFill>
                  <a:srgbClr val="2E323B"/>
                </a:solidFill>
                <a:latin typeface="Poppins Bold"/>
                <a:ea typeface="Poppins Bold"/>
                <a:cs typeface="Poppins Bold"/>
                <a:sym typeface="Poppins Bold"/>
              </a:rPr>
              <a:t>02</a:t>
            </a:r>
          </a:p>
        </p:txBody>
      </p:sp>
      <p:sp>
        <p:nvSpPr>
          <p:cNvPr id="31" name="TextBox 31"/>
          <p:cNvSpPr txBox="1"/>
          <p:nvPr/>
        </p:nvSpPr>
        <p:spPr>
          <a:xfrm>
            <a:off x="1064724" y="6276596"/>
            <a:ext cx="444231" cy="385743"/>
          </a:xfrm>
          <a:prstGeom prst="rect">
            <a:avLst/>
          </a:prstGeom>
        </p:spPr>
        <p:txBody>
          <a:bodyPr lIns="0" tIns="0" rIns="0" bIns="0" rtlCol="0" anchor="t">
            <a:spAutoFit/>
          </a:bodyPr>
          <a:lstStyle/>
          <a:p>
            <a:pPr algn="ctr">
              <a:lnSpc>
                <a:spcPts val="2915"/>
              </a:lnSpc>
            </a:pPr>
            <a:r>
              <a:rPr lang="en-US" sz="2580" spc="-77">
                <a:solidFill>
                  <a:srgbClr val="2E323B"/>
                </a:solidFill>
                <a:latin typeface="Poppins Bold"/>
                <a:ea typeface="Poppins Bold"/>
                <a:cs typeface="Poppins Bold"/>
                <a:sym typeface="Poppins Bold"/>
              </a:rPr>
              <a:t>03</a:t>
            </a:r>
          </a:p>
        </p:txBody>
      </p:sp>
      <p:sp>
        <p:nvSpPr>
          <p:cNvPr id="32" name="TextBox 32"/>
          <p:cNvSpPr txBox="1"/>
          <p:nvPr/>
        </p:nvSpPr>
        <p:spPr>
          <a:xfrm>
            <a:off x="2018599" y="5096601"/>
            <a:ext cx="5076631" cy="384175"/>
          </a:xfrm>
          <a:prstGeom prst="rect">
            <a:avLst/>
          </a:prstGeom>
        </p:spPr>
        <p:txBody>
          <a:bodyPr lIns="0" tIns="0" rIns="0" bIns="0" rtlCol="0" anchor="t">
            <a:spAutoFit/>
          </a:bodyPr>
          <a:lstStyle/>
          <a:p>
            <a:pPr algn="l">
              <a:lnSpc>
                <a:spcPts val="2824"/>
              </a:lnSpc>
            </a:pPr>
            <a:r>
              <a:rPr lang="en-US" sz="2499" spc="-74">
                <a:solidFill>
                  <a:srgbClr val="FFFFFF"/>
                </a:solidFill>
                <a:latin typeface="Poppins Bold"/>
                <a:ea typeface="Poppins Bold"/>
                <a:cs typeface="Poppins Bold"/>
                <a:sym typeface="Poppins Bold"/>
              </a:rPr>
              <a:t>Decreased Cost to Serve</a:t>
            </a:r>
          </a:p>
        </p:txBody>
      </p:sp>
      <p:sp>
        <p:nvSpPr>
          <p:cNvPr id="33" name="TextBox 33"/>
          <p:cNvSpPr txBox="1"/>
          <p:nvPr/>
        </p:nvSpPr>
        <p:spPr>
          <a:xfrm>
            <a:off x="2071010" y="6243323"/>
            <a:ext cx="4507078" cy="384175"/>
          </a:xfrm>
          <a:prstGeom prst="rect">
            <a:avLst/>
          </a:prstGeom>
        </p:spPr>
        <p:txBody>
          <a:bodyPr lIns="0" tIns="0" rIns="0" bIns="0" rtlCol="0" anchor="t">
            <a:spAutoFit/>
          </a:bodyPr>
          <a:lstStyle/>
          <a:p>
            <a:pPr algn="l">
              <a:lnSpc>
                <a:spcPts val="2824"/>
              </a:lnSpc>
            </a:pPr>
            <a:r>
              <a:rPr lang="en-US" sz="2499" spc="-74">
                <a:solidFill>
                  <a:srgbClr val="FFFFFF"/>
                </a:solidFill>
                <a:latin typeface="Poppins Bold"/>
                <a:ea typeface="Poppins Bold"/>
                <a:cs typeface="Poppins Bold"/>
                <a:sym typeface="Poppins Bold"/>
              </a:rPr>
              <a:t>Improved Employee Morale</a:t>
            </a:r>
          </a:p>
        </p:txBody>
      </p:sp>
      <p:sp>
        <p:nvSpPr>
          <p:cNvPr id="34" name="TextBox 34"/>
          <p:cNvSpPr txBox="1"/>
          <p:nvPr/>
        </p:nvSpPr>
        <p:spPr>
          <a:xfrm>
            <a:off x="2071010" y="7457094"/>
            <a:ext cx="3514827" cy="313944"/>
          </a:xfrm>
          <a:prstGeom prst="rect">
            <a:avLst/>
          </a:prstGeom>
        </p:spPr>
        <p:txBody>
          <a:bodyPr lIns="0" tIns="0" rIns="0" bIns="0" rtlCol="0" anchor="t">
            <a:spAutoFit/>
          </a:bodyPr>
          <a:lstStyle/>
          <a:p>
            <a:pPr algn="l">
              <a:lnSpc>
                <a:spcPts val="2372"/>
              </a:lnSpc>
            </a:pPr>
            <a:r>
              <a:rPr lang="en-US" sz="2100" spc="-63">
                <a:solidFill>
                  <a:srgbClr val="FFFFFF"/>
                </a:solidFill>
                <a:latin typeface="Poppins Bold"/>
                <a:ea typeface="Poppins Bold"/>
                <a:cs typeface="Poppins Bold"/>
                <a:sym typeface="Poppins Bold"/>
              </a:rPr>
              <a:t>Work smarter, not harder</a:t>
            </a:r>
          </a:p>
        </p:txBody>
      </p:sp>
      <p:sp>
        <p:nvSpPr>
          <p:cNvPr id="35" name="TextBox 35"/>
          <p:cNvSpPr txBox="1"/>
          <p:nvPr/>
        </p:nvSpPr>
        <p:spPr>
          <a:xfrm>
            <a:off x="2071010" y="8601692"/>
            <a:ext cx="2079905" cy="313944"/>
          </a:xfrm>
          <a:prstGeom prst="rect">
            <a:avLst/>
          </a:prstGeom>
        </p:spPr>
        <p:txBody>
          <a:bodyPr lIns="0" tIns="0" rIns="0" bIns="0" rtlCol="0" anchor="t">
            <a:spAutoFit/>
          </a:bodyPr>
          <a:lstStyle/>
          <a:p>
            <a:pPr algn="l">
              <a:lnSpc>
                <a:spcPts val="2372"/>
              </a:lnSpc>
            </a:pPr>
            <a:r>
              <a:rPr lang="en-US" sz="2100" spc="-63">
                <a:solidFill>
                  <a:srgbClr val="FFFFFF"/>
                </a:solidFill>
                <a:latin typeface="Poppins Bold"/>
                <a:ea typeface="Poppins Bold"/>
                <a:cs typeface="Poppins Bold"/>
                <a:sym typeface="Poppins Bold"/>
              </a:rPr>
              <a:t>Try new tools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43883" y="2993886"/>
            <a:ext cx="12587883" cy="6264414"/>
            <a:chOff x="0" y="0"/>
            <a:chExt cx="1236361" cy="615281"/>
          </a:xfrm>
        </p:grpSpPr>
        <p:sp>
          <p:nvSpPr>
            <p:cNvPr id="3" name="Freeform 3"/>
            <p:cNvSpPr/>
            <p:nvPr/>
          </p:nvSpPr>
          <p:spPr>
            <a:xfrm>
              <a:off x="0" y="0"/>
              <a:ext cx="1236361" cy="615281"/>
            </a:xfrm>
            <a:custGeom>
              <a:avLst/>
              <a:gdLst/>
              <a:ahLst/>
              <a:cxnLst/>
              <a:rect l="l" t="t" r="r" b="b"/>
              <a:pathLst>
                <a:path w="1236361" h="615281">
                  <a:moveTo>
                    <a:pt x="0" y="0"/>
                  </a:moveTo>
                  <a:lnTo>
                    <a:pt x="1033161" y="0"/>
                  </a:lnTo>
                  <a:lnTo>
                    <a:pt x="1236361" y="307640"/>
                  </a:lnTo>
                  <a:lnTo>
                    <a:pt x="1033161" y="615281"/>
                  </a:lnTo>
                  <a:lnTo>
                    <a:pt x="0" y="615281"/>
                  </a:lnTo>
                  <a:lnTo>
                    <a:pt x="203200" y="307640"/>
                  </a:lnTo>
                  <a:lnTo>
                    <a:pt x="0" y="0"/>
                  </a:lnTo>
                  <a:close/>
                </a:path>
              </a:pathLst>
            </a:custGeom>
            <a:solidFill>
              <a:srgbClr val="4A4A4A"/>
            </a:solidFill>
          </p:spPr>
          <p:txBody>
            <a:bodyPr/>
            <a:lstStyle/>
            <a:p>
              <a:endParaRPr lang="en-US"/>
            </a:p>
          </p:txBody>
        </p:sp>
        <p:sp>
          <p:nvSpPr>
            <p:cNvPr id="4" name="TextBox 4"/>
            <p:cNvSpPr txBox="1"/>
            <p:nvPr/>
          </p:nvSpPr>
          <p:spPr>
            <a:xfrm>
              <a:off x="177800" y="-57150"/>
              <a:ext cx="982361" cy="67243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9144000" y="2993886"/>
            <a:ext cx="12587883" cy="6264414"/>
            <a:chOff x="0" y="0"/>
            <a:chExt cx="1236361" cy="615281"/>
          </a:xfrm>
        </p:grpSpPr>
        <p:sp>
          <p:nvSpPr>
            <p:cNvPr id="6" name="Freeform 6"/>
            <p:cNvSpPr/>
            <p:nvPr/>
          </p:nvSpPr>
          <p:spPr>
            <a:xfrm>
              <a:off x="0" y="0"/>
              <a:ext cx="1236361" cy="615281"/>
            </a:xfrm>
            <a:custGeom>
              <a:avLst/>
              <a:gdLst/>
              <a:ahLst/>
              <a:cxnLst/>
              <a:rect l="l" t="t" r="r" b="b"/>
              <a:pathLst>
                <a:path w="1236361" h="615281">
                  <a:moveTo>
                    <a:pt x="0" y="0"/>
                  </a:moveTo>
                  <a:lnTo>
                    <a:pt x="1033161" y="0"/>
                  </a:lnTo>
                  <a:lnTo>
                    <a:pt x="1236361" y="307640"/>
                  </a:lnTo>
                  <a:lnTo>
                    <a:pt x="1033161" y="615281"/>
                  </a:lnTo>
                  <a:lnTo>
                    <a:pt x="0" y="615281"/>
                  </a:lnTo>
                  <a:lnTo>
                    <a:pt x="203200" y="307640"/>
                  </a:lnTo>
                  <a:lnTo>
                    <a:pt x="0" y="0"/>
                  </a:lnTo>
                  <a:close/>
                </a:path>
              </a:pathLst>
            </a:custGeom>
            <a:solidFill>
              <a:srgbClr val="3EC5E8"/>
            </a:solidFill>
          </p:spPr>
          <p:txBody>
            <a:bodyPr/>
            <a:lstStyle/>
            <a:p>
              <a:endParaRPr lang="en-US"/>
            </a:p>
          </p:txBody>
        </p:sp>
        <p:sp>
          <p:nvSpPr>
            <p:cNvPr id="7" name="TextBox 7"/>
            <p:cNvSpPr txBox="1"/>
            <p:nvPr/>
          </p:nvSpPr>
          <p:spPr>
            <a:xfrm>
              <a:off x="177800" y="-57150"/>
              <a:ext cx="982361" cy="67243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752028" y="5844273"/>
            <a:ext cx="6901787" cy="1041003"/>
          </a:xfrm>
          <a:prstGeom prst="rect">
            <a:avLst/>
          </a:prstGeom>
        </p:spPr>
        <p:txBody>
          <a:bodyPr lIns="0" tIns="0" rIns="0" bIns="0" rtlCol="0" anchor="t">
            <a:spAutoFit/>
          </a:bodyPr>
          <a:lstStyle/>
          <a:p>
            <a:pPr algn="ctr">
              <a:lnSpc>
                <a:spcPts val="3985"/>
              </a:lnSpc>
            </a:pPr>
            <a:r>
              <a:rPr lang="en-US" sz="3526" spc="-105">
                <a:solidFill>
                  <a:srgbClr val="FFFFFF"/>
                </a:solidFill>
                <a:latin typeface="Poppins Bold"/>
                <a:ea typeface="Poppins Bold"/>
                <a:cs typeface="Poppins Bold"/>
                <a:sym typeface="Poppins Bold"/>
              </a:rPr>
              <a:t>More likely to trust the agency providing services</a:t>
            </a:r>
          </a:p>
        </p:txBody>
      </p:sp>
      <p:sp>
        <p:nvSpPr>
          <p:cNvPr id="9" name="TextBox 9"/>
          <p:cNvSpPr txBox="1"/>
          <p:nvPr/>
        </p:nvSpPr>
        <p:spPr>
          <a:xfrm>
            <a:off x="11595379" y="5858004"/>
            <a:ext cx="5663921" cy="1545828"/>
          </a:xfrm>
          <a:prstGeom prst="rect">
            <a:avLst/>
          </a:prstGeom>
        </p:spPr>
        <p:txBody>
          <a:bodyPr lIns="0" tIns="0" rIns="0" bIns="0" rtlCol="0" anchor="t">
            <a:spAutoFit/>
          </a:bodyPr>
          <a:lstStyle/>
          <a:p>
            <a:pPr algn="ctr">
              <a:lnSpc>
                <a:spcPts val="3985"/>
              </a:lnSpc>
            </a:pPr>
            <a:r>
              <a:rPr lang="en-US" sz="3526" spc="-105">
                <a:solidFill>
                  <a:srgbClr val="2E323B"/>
                </a:solidFill>
                <a:latin typeface="Poppins Bold"/>
                <a:ea typeface="Poppins Bold"/>
                <a:cs typeface="Poppins Bold"/>
                <a:sym typeface="Poppins Bold"/>
              </a:rPr>
              <a:t>More likely to agree that the agency is delivering on its mission</a:t>
            </a:r>
          </a:p>
        </p:txBody>
      </p:sp>
      <p:grpSp>
        <p:nvGrpSpPr>
          <p:cNvPr id="10" name="Group 10"/>
          <p:cNvGrpSpPr/>
          <p:nvPr/>
        </p:nvGrpSpPr>
        <p:grpSpPr>
          <a:xfrm rot="7195172">
            <a:off x="16805764" y="-8374682"/>
            <a:ext cx="7685996" cy="13182860"/>
            <a:chOff x="0" y="0"/>
            <a:chExt cx="3235694" cy="5549795"/>
          </a:xfrm>
        </p:grpSpPr>
        <p:sp>
          <p:nvSpPr>
            <p:cNvPr id="11" name="Freeform 11"/>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12" name="TextBox 12"/>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7209643">
            <a:off x="-8293207" y="-7114636"/>
            <a:ext cx="7685996" cy="13182860"/>
            <a:chOff x="0" y="0"/>
            <a:chExt cx="3235694" cy="5549795"/>
          </a:xfrm>
        </p:grpSpPr>
        <p:sp>
          <p:nvSpPr>
            <p:cNvPr id="14" name="Freeform 14"/>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15" name="TextBox 15"/>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rot="-7385021" flipV="1">
            <a:off x="16411412" y="38648"/>
            <a:ext cx="10671213" cy="6669508"/>
          </a:xfrm>
          <a:custGeom>
            <a:avLst/>
            <a:gdLst/>
            <a:ahLst/>
            <a:cxnLst/>
            <a:rect l="l" t="t" r="r" b="b"/>
            <a:pathLst>
              <a:path w="10671213" h="6669508">
                <a:moveTo>
                  <a:pt x="0" y="6669508"/>
                </a:moveTo>
                <a:lnTo>
                  <a:pt x="10671213" y="6669508"/>
                </a:lnTo>
                <a:lnTo>
                  <a:pt x="10671213" y="0"/>
                </a:lnTo>
                <a:lnTo>
                  <a:pt x="0" y="0"/>
                </a:lnTo>
                <a:lnTo>
                  <a:pt x="0"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7382789" flipH="1" flipV="1">
            <a:off x="-8706126" y="38573"/>
            <a:ext cx="10671213" cy="6669508"/>
          </a:xfrm>
          <a:custGeom>
            <a:avLst/>
            <a:gdLst/>
            <a:ahLst/>
            <a:cxnLst/>
            <a:rect l="l" t="t" r="r" b="b"/>
            <a:pathLst>
              <a:path w="10671213" h="6669508">
                <a:moveTo>
                  <a:pt x="10671213" y="6669508"/>
                </a:moveTo>
                <a:lnTo>
                  <a:pt x="0" y="6669508"/>
                </a:lnTo>
                <a:lnTo>
                  <a:pt x="0" y="0"/>
                </a:lnTo>
                <a:lnTo>
                  <a:pt x="10671213" y="0"/>
                </a:lnTo>
                <a:lnTo>
                  <a:pt x="10671213"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TextBox 18"/>
          <p:cNvSpPr txBox="1"/>
          <p:nvPr/>
        </p:nvSpPr>
        <p:spPr>
          <a:xfrm>
            <a:off x="3959346" y="1475035"/>
            <a:ext cx="10959124" cy="13176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When processes are improved and customers are satisfied, customers are more likely to trust the agency and to agree that the agency is delivering on its mission.</a:t>
            </a:r>
          </a:p>
        </p:txBody>
      </p:sp>
      <p:sp>
        <p:nvSpPr>
          <p:cNvPr id="19" name="TextBox 19"/>
          <p:cNvSpPr txBox="1"/>
          <p:nvPr/>
        </p:nvSpPr>
        <p:spPr>
          <a:xfrm>
            <a:off x="5344596" y="301625"/>
            <a:ext cx="7598807" cy="800100"/>
          </a:xfrm>
          <a:prstGeom prst="rect">
            <a:avLst/>
          </a:prstGeom>
        </p:spPr>
        <p:txBody>
          <a:bodyPr lIns="0" tIns="0" rIns="0" bIns="0" rtlCol="0" anchor="t">
            <a:spAutoFit/>
          </a:bodyPr>
          <a:lstStyle/>
          <a:p>
            <a:pPr algn="ctr">
              <a:lnSpc>
                <a:spcPts val="6299"/>
              </a:lnSpc>
            </a:pPr>
            <a:r>
              <a:rPr lang="en-US" sz="4499">
                <a:solidFill>
                  <a:srgbClr val="000000"/>
                </a:solidFill>
                <a:latin typeface="Poppins Bold"/>
                <a:ea typeface="Poppins Bold"/>
                <a:cs typeface="Poppins Bold"/>
                <a:sym typeface="Poppins Bold"/>
              </a:rPr>
              <a:t>Continuous Improvement</a:t>
            </a:r>
          </a:p>
        </p:txBody>
      </p:sp>
      <p:sp>
        <p:nvSpPr>
          <p:cNvPr id="20" name="TextBox 20"/>
          <p:cNvSpPr txBox="1"/>
          <p:nvPr/>
        </p:nvSpPr>
        <p:spPr>
          <a:xfrm>
            <a:off x="208028" y="3582720"/>
            <a:ext cx="6754773" cy="2162205"/>
          </a:xfrm>
          <a:prstGeom prst="rect">
            <a:avLst/>
          </a:prstGeom>
        </p:spPr>
        <p:txBody>
          <a:bodyPr lIns="0" tIns="0" rIns="0" bIns="0" rtlCol="0" anchor="t">
            <a:spAutoFit/>
          </a:bodyPr>
          <a:lstStyle/>
          <a:p>
            <a:pPr algn="ctr">
              <a:lnSpc>
                <a:spcPts val="16798"/>
              </a:lnSpc>
            </a:pPr>
            <a:r>
              <a:rPr lang="en-US" sz="11998">
                <a:solidFill>
                  <a:srgbClr val="FFFFFF"/>
                </a:solidFill>
                <a:latin typeface="Poppins Bold"/>
                <a:ea typeface="Poppins Bold"/>
                <a:cs typeface="Poppins Bold"/>
                <a:sym typeface="Poppins Bold"/>
              </a:rPr>
              <a:t>9x</a:t>
            </a:r>
          </a:p>
        </p:txBody>
      </p:sp>
      <p:sp>
        <p:nvSpPr>
          <p:cNvPr id="21" name="TextBox 21"/>
          <p:cNvSpPr txBox="1"/>
          <p:nvPr/>
        </p:nvSpPr>
        <p:spPr>
          <a:xfrm>
            <a:off x="11049953" y="3582720"/>
            <a:ext cx="6754773" cy="2162205"/>
          </a:xfrm>
          <a:prstGeom prst="rect">
            <a:avLst/>
          </a:prstGeom>
        </p:spPr>
        <p:txBody>
          <a:bodyPr lIns="0" tIns="0" rIns="0" bIns="0" rtlCol="0" anchor="t">
            <a:spAutoFit/>
          </a:bodyPr>
          <a:lstStyle/>
          <a:p>
            <a:pPr algn="ctr">
              <a:lnSpc>
                <a:spcPts val="16798"/>
              </a:lnSpc>
            </a:pPr>
            <a:r>
              <a:rPr lang="en-US" sz="11998">
                <a:solidFill>
                  <a:srgbClr val="2E323B"/>
                </a:solidFill>
                <a:latin typeface="Poppins Bold"/>
                <a:ea typeface="Poppins Bold"/>
                <a:cs typeface="Poppins Bold"/>
                <a:sym typeface="Poppins Bold"/>
              </a:rPr>
              <a:t>9x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337226">
            <a:off x="-4894988" y="-8909947"/>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07059" y="662244"/>
            <a:ext cx="6944248" cy="9262414"/>
            <a:chOff x="0" y="0"/>
            <a:chExt cx="21447595" cy="28607347"/>
          </a:xfrm>
        </p:grpSpPr>
        <p:sp>
          <p:nvSpPr>
            <p:cNvPr id="6" name="Freeform 6"/>
            <p:cNvSpPr/>
            <p:nvPr/>
          </p:nvSpPr>
          <p:spPr>
            <a:xfrm>
              <a:off x="0" y="0"/>
              <a:ext cx="21447633" cy="28607386"/>
            </a:xfrm>
            <a:custGeom>
              <a:avLst/>
              <a:gdLst/>
              <a:ahLst/>
              <a:cxnLst/>
              <a:rect l="l" t="t" r="r" b="b"/>
              <a:pathLst>
                <a:path w="21447633" h="28607386">
                  <a:moveTo>
                    <a:pt x="0" y="0"/>
                  </a:moveTo>
                  <a:lnTo>
                    <a:pt x="0" y="28607386"/>
                  </a:lnTo>
                  <a:lnTo>
                    <a:pt x="9874631" y="28607386"/>
                  </a:lnTo>
                  <a:lnTo>
                    <a:pt x="21447633" y="127"/>
                  </a:lnTo>
                  <a:lnTo>
                    <a:pt x="21447633" y="0"/>
                  </a:lnTo>
                  <a:close/>
                </a:path>
              </a:pathLst>
            </a:custGeom>
            <a:blipFill>
              <a:blip r:embed="rId2"/>
              <a:stretch>
                <a:fillRect l="-71094" r="-72878" b="-21941"/>
              </a:stretch>
            </a:blipFill>
          </p:spPr>
          <p:txBody>
            <a:bodyPr/>
            <a:lstStyle/>
            <a:p>
              <a:endParaRPr lang="en-US"/>
            </a:p>
          </p:txBody>
        </p:sp>
      </p:grpSp>
      <p:sp>
        <p:nvSpPr>
          <p:cNvPr id="7" name="Freeform 7"/>
          <p:cNvSpPr/>
          <p:nvPr/>
        </p:nvSpPr>
        <p:spPr>
          <a:xfrm rot="5129462" flipH="1" flipV="1">
            <a:off x="-5316112" y="7905744"/>
            <a:ext cx="17057187" cy="10660742"/>
          </a:xfrm>
          <a:custGeom>
            <a:avLst/>
            <a:gdLst/>
            <a:ahLst/>
            <a:cxnLst/>
            <a:rect l="l" t="t" r="r" b="b"/>
            <a:pathLst>
              <a:path w="17057187" h="10660742">
                <a:moveTo>
                  <a:pt x="17057187" y="10660742"/>
                </a:moveTo>
                <a:lnTo>
                  <a:pt x="0" y="10660742"/>
                </a:lnTo>
                <a:lnTo>
                  <a:pt x="0" y="0"/>
                </a:lnTo>
                <a:lnTo>
                  <a:pt x="17057187" y="0"/>
                </a:lnTo>
                <a:lnTo>
                  <a:pt x="17057187"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10510746" y="5400286"/>
            <a:ext cx="1505082" cy="1690581"/>
            <a:chOff x="0" y="0"/>
            <a:chExt cx="812800" cy="912976"/>
          </a:xfrm>
        </p:grpSpPr>
        <p:sp>
          <p:nvSpPr>
            <p:cNvPr id="9" name="Freeform 9"/>
            <p:cNvSpPr/>
            <p:nvPr/>
          </p:nvSpPr>
          <p:spPr>
            <a:xfrm>
              <a:off x="0" y="0"/>
              <a:ext cx="812800" cy="912976"/>
            </a:xfrm>
            <a:custGeom>
              <a:avLst/>
              <a:gdLst/>
              <a:ahLst/>
              <a:cxnLst/>
              <a:rect l="l" t="t" r="r" b="b"/>
              <a:pathLst>
                <a:path w="812800" h="912976">
                  <a:moveTo>
                    <a:pt x="406400" y="0"/>
                  </a:moveTo>
                  <a:lnTo>
                    <a:pt x="812800" y="456488"/>
                  </a:lnTo>
                  <a:lnTo>
                    <a:pt x="406400" y="912976"/>
                  </a:lnTo>
                  <a:lnTo>
                    <a:pt x="0" y="456488"/>
                  </a:lnTo>
                  <a:lnTo>
                    <a:pt x="406400" y="0"/>
                  </a:lnTo>
                  <a:close/>
                </a:path>
              </a:pathLst>
            </a:custGeom>
            <a:solidFill>
              <a:srgbClr val="3EC5E8"/>
            </a:solidFill>
            <a:ln w="95250" cap="sq">
              <a:solidFill>
                <a:srgbClr val="4A4A4A"/>
              </a:solidFill>
              <a:prstDash val="solid"/>
              <a:miter/>
            </a:ln>
          </p:spPr>
          <p:txBody>
            <a:bodyPr/>
            <a:lstStyle/>
            <a:p>
              <a:endParaRPr lang="en-US"/>
            </a:p>
          </p:txBody>
        </p:sp>
        <p:sp>
          <p:nvSpPr>
            <p:cNvPr id="10" name="TextBox 10"/>
            <p:cNvSpPr txBox="1"/>
            <p:nvPr/>
          </p:nvSpPr>
          <p:spPr>
            <a:xfrm>
              <a:off x="139700" y="52143"/>
              <a:ext cx="533400" cy="703916"/>
            </a:xfrm>
            <a:prstGeom prst="rect">
              <a:avLst/>
            </a:prstGeom>
          </p:spPr>
          <p:txBody>
            <a:bodyPr lIns="50800" tIns="50800" rIns="50800" bIns="50800" rtlCol="0" anchor="ctr"/>
            <a:lstStyle/>
            <a:p>
              <a:pPr algn="ctr">
                <a:lnSpc>
                  <a:spcPts val="4759"/>
                </a:lnSpc>
              </a:pPr>
              <a:r>
                <a:rPr lang="en-US" sz="3399">
                  <a:solidFill>
                    <a:srgbClr val="000000"/>
                  </a:solidFill>
                  <a:latin typeface="Poppins Bold"/>
                  <a:ea typeface="Poppins Bold"/>
                  <a:cs typeface="Poppins Bold"/>
                  <a:sym typeface="Poppins Bold"/>
                </a:rPr>
                <a:t>2x</a:t>
              </a:r>
            </a:p>
          </p:txBody>
        </p:sp>
      </p:grpSp>
      <p:sp>
        <p:nvSpPr>
          <p:cNvPr id="11" name="TextBox 11"/>
          <p:cNvSpPr txBox="1"/>
          <p:nvPr/>
        </p:nvSpPr>
        <p:spPr>
          <a:xfrm>
            <a:off x="8222950" y="1988820"/>
            <a:ext cx="9036350" cy="3156585"/>
          </a:xfrm>
          <a:prstGeom prst="rect">
            <a:avLst/>
          </a:prstGeom>
        </p:spPr>
        <p:txBody>
          <a:bodyPr lIns="0" tIns="0" rIns="0" bIns="0" rtlCol="0" anchor="t">
            <a:spAutoFit/>
          </a:bodyPr>
          <a:lstStyle/>
          <a:p>
            <a:pPr algn="just">
              <a:lnSpc>
                <a:spcPts val="3569"/>
              </a:lnSpc>
            </a:pPr>
            <a:r>
              <a:rPr lang="en-US" sz="2999">
                <a:solidFill>
                  <a:srgbClr val="000000"/>
                </a:solidFill>
                <a:latin typeface="Poppins"/>
                <a:ea typeface="Poppins"/>
                <a:cs typeface="Poppins"/>
                <a:sym typeface="Poppins"/>
              </a:rPr>
              <a:t>Dissatisfied customers are twice as likely to reach out to an agency three or more times and to publicly express dissatisfaction. By having satisfied customers, who can self-serve, we are able to gain efficiencies and drive our costs down. </a:t>
            </a:r>
          </a:p>
          <a:p>
            <a:pPr algn="just">
              <a:lnSpc>
                <a:spcPts val="3569"/>
              </a:lnSpc>
            </a:pPr>
            <a:endParaRPr lang="en-US" sz="2999">
              <a:solidFill>
                <a:srgbClr val="000000"/>
              </a:solidFill>
              <a:latin typeface="Poppins"/>
              <a:ea typeface="Poppins"/>
              <a:cs typeface="Poppins"/>
              <a:sym typeface="Poppins"/>
            </a:endParaRPr>
          </a:p>
        </p:txBody>
      </p:sp>
      <p:sp>
        <p:nvSpPr>
          <p:cNvPr id="12" name="TextBox 12"/>
          <p:cNvSpPr txBox="1"/>
          <p:nvPr/>
        </p:nvSpPr>
        <p:spPr>
          <a:xfrm>
            <a:off x="10316805" y="1019175"/>
            <a:ext cx="6942495" cy="687705"/>
          </a:xfrm>
          <a:prstGeom prst="rect">
            <a:avLst/>
          </a:prstGeom>
        </p:spPr>
        <p:txBody>
          <a:bodyPr lIns="0" tIns="0" rIns="0" bIns="0" rtlCol="0" anchor="t">
            <a:spAutoFit/>
          </a:bodyPr>
          <a:lstStyle/>
          <a:p>
            <a:pPr algn="r">
              <a:lnSpc>
                <a:spcPts val="5084"/>
              </a:lnSpc>
            </a:pPr>
            <a:r>
              <a:rPr lang="en-US" sz="4499" spc="-134">
                <a:solidFill>
                  <a:srgbClr val="000000"/>
                </a:solidFill>
                <a:latin typeface="Poppins Bold"/>
                <a:ea typeface="Poppins Bold"/>
                <a:cs typeface="Poppins Bold"/>
                <a:sym typeface="Poppins Bold"/>
              </a:rPr>
              <a:t>Decreased Cost to Serve</a:t>
            </a:r>
          </a:p>
        </p:txBody>
      </p:sp>
      <p:sp>
        <p:nvSpPr>
          <p:cNvPr id="13" name="TextBox 13"/>
          <p:cNvSpPr txBox="1"/>
          <p:nvPr/>
        </p:nvSpPr>
        <p:spPr>
          <a:xfrm>
            <a:off x="12231817" y="5622832"/>
            <a:ext cx="4705559" cy="1050464"/>
          </a:xfrm>
          <a:prstGeom prst="rect">
            <a:avLst/>
          </a:prstGeom>
        </p:spPr>
        <p:txBody>
          <a:bodyPr lIns="0" tIns="0" rIns="0" bIns="0" rtlCol="0" anchor="t">
            <a:spAutoFit/>
          </a:bodyPr>
          <a:lstStyle/>
          <a:p>
            <a:pPr algn="ctr">
              <a:lnSpc>
                <a:spcPts val="3977"/>
              </a:lnSpc>
            </a:pPr>
            <a:r>
              <a:rPr lang="en-US" sz="3519" spc="-105">
                <a:solidFill>
                  <a:srgbClr val="000000"/>
                </a:solidFill>
                <a:latin typeface="Poppins Bold"/>
                <a:ea typeface="Poppins Bold"/>
                <a:cs typeface="Poppins Bold"/>
                <a:sym typeface="Poppins Bold"/>
              </a:rPr>
              <a:t>More likely to contact the agency 3+ times</a:t>
            </a:r>
          </a:p>
        </p:txBody>
      </p:sp>
      <p:sp>
        <p:nvSpPr>
          <p:cNvPr id="14" name="TextBox 14"/>
          <p:cNvSpPr txBox="1"/>
          <p:nvPr/>
        </p:nvSpPr>
        <p:spPr>
          <a:xfrm>
            <a:off x="12231817" y="7703011"/>
            <a:ext cx="4705559" cy="1555289"/>
          </a:xfrm>
          <a:prstGeom prst="rect">
            <a:avLst/>
          </a:prstGeom>
        </p:spPr>
        <p:txBody>
          <a:bodyPr lIns="0" tIns="0" rIns="0" bIns="0" rtlCol="0" anchor="t">
            <a:spAutoFit/>
          </a:bodyPr>
          <a:lstStyle/>
          <a:p>
            <a:pPr marL="0" lvl="0" indent="0" algn="ctr">
              <a:lnSpc>
                <a:spcPts val="3977"/>
              </a:lnSpc>
              <a:spcBef>
                <a:spcPct val="0"/>
              </a:spcBef>
            </a:pPr>
            <a:r>
              <a:rPr lang="en-US" sz="3519" u="none" strike="noStrike" spc="-105">
                <a:solidFill>
                  <a:srgbClr val="000000"/>
                </a:solidFill>
                <a:latin typeface="Poppins Bold"/>
                <a:ea typeface="Poppins Bold"/>
                <a:cs typeface="Poppins Bold"/>
                <a:sym typeface="Poppins Bold"/>
              </a:rPr>
              <a:t>More likely to publicly express dissatisfaction</a:t>
            </a:r>
          </a:p>
        </p:txBody>
      </p:sp>
      <p:grpSp>
        <p:nvGrpSpPr>
          <p:cNvPr id="15" name="Group 15"/>
          <p:cNvGrpSpPr/>
          <p:nvPr/>
        </p:nvGrpSpPr>
        <p:grpSpPr>
          <a:xfrm>
            <a:off x="10510746" y="7640128"/>
            <a:ext cx="1505082" cy="1690581"/>
            <a:chOff x="0" y="0"/>
            <a:chExt cx="812800" cy="912976"/>
          </a:xfrm>
        </p:grpSpPr>
        <p:sp>
          <p:nvSpPr>
            <p:cNvPr id="16" name="Freeform 16"/>
            <p:cNvSpPr/>
            <p:nvPr/>
          </p:nvSpPr>
          <p:spPr>
            <a:xfrm>
              <a:off x="0" y="0"/>
              <a:ext cx="812800" cy="912976"/>
            </a:xfrm>
            <a:custGeom>
              <a:avLst/>
              <a:gdLst/>
              <a:ahLst/>
              <a:cxnLst/>
              <a:rect l="l" t="t" r="r" b="b"/>
              <a:pathLst>
                <a:path w="812800" h="912976">
                  <a:moveTo>
                    <a:pt x="406400" y="0"/>
                  </a:moveTo>
                  <a:lnTo>
                    <a:pt x="812800" y="456488"/>
                  </a:lnTo>
                  <a:lnTo>
                    <a:pt x="406400" y="912976"/>
                  </a:lnTo>
                  <a:lnTo>
                    <a:pt x="0" y="456488"/>
                  </a:lnTo>
                  <a:lnTo>
                    <a:pt x="406400" y="0"/>
                  </a:lnTo>
                  <a:close/>
                </a:path>
              </a:pathLst>
            </a:custGeom>
            <a:solidFill>
              <a:srgbClr val="3EC5E8"/>
            </a:solidFill>
            <a:ln w="95250" cap="sq">
              <a:solidFill>
                <a:srgbClr val="4A4A4A"/>
              </a:solidFill>
              <a:prstDash val="solid"/>
              <a:miter/>
            </a:ln>
          </p:spPr>
          <p:txBody>
            <a:bodyPr/>
            <a:lstStyle/>
            <a:p>
              <a:endParaRPr lang="en-US"/>
            </a:p>
          </p:txBody>
        </p:sp>
        <p:sp>
          <p:nvSpPr>
            <p:cNvPr id="17" name="TextBox 17"/>
            <p:cNvSpPr txBox="1"/>
            <p:nvPr/>
          </p:nvSpPr>
          <p:spPr>
            <a:xfrm>
              <a:off x="139700" y="52143"/>
              <a:ext cx="533400" cy="703916"/>
            </a:xfrm>
            <a:prstGeom prst="rect">
              <a:avLst/>
            </a:prstGeom>
          </p:spPr>
          <p:txBody>
            <a:bodyPr lIns="50800" tIns="50800" rIns="50800" bIns="50800" rtlCol="0" anchor="ctr"/>
            <a:lstStyle/>
            <a:p>
              <a:pPr algn="ctr">
                <a:lnSpc>
                  <a:spcPts val="4759"/>
                </a:lnSpc>
              </a:pPr>
              <a:r>
                <a:rPr lang="en-US" sz="3399">
                  <a:solidFill>
                    <a:srgbClr val="000000"/>
                  </a:solidFill>
                  <a:latin typeface="Poppins Bold"/>
                  <a:ea typeface="Poppins Bold"/>
                  <a:cs typeface="Poppins Bold"/>
                  <a:sym typeface="Poppins Bold"/>
                </a:rPr>
                <a:t>2x</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7195172">
            <a:off x="16805764" y="-8374682"/>
            <a:ext cx="7685996" cy="13182860"/>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7209643">
            <a:off x="-8293207" y="-7114636"/>
            <a:ext cx="7685996" cy="13182860"/>
            <a:chOff x="0" y="0"/>
            <a:chExt cx="3235694" cy="5549795"/>
          </a:xfrm>
        </p:grpSpPr>
        <p:sp>
          <p:nvSpPr>
            <p:cNvPr id="6" name="Freeform 6"/>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7" name="TextBox 7"/>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7385021" flipV="1">
            <a:off x="16411412" y="38648"/>
            <a:ext cx="10671213" cy="6669508"/>
          </a:xfrm>
          <a:custGeom>
            <a:avLst/>
            <a:gdLst/>
            <a:ahLst/>
            <a:cxnLst/>
            <a:rect l="l" t="t" r="r" b="b"/>
            <a:pathLst>
              <a:path w="10671213" h="6669508">
                <a:moveTo>
                  <a:pt x="0" y="6669508"/>
                </a:moveTo>
                <a:lnTo>
                  <a:pt x="10671213" y="6669508"/>
                </a:lnTo>
                <a:lnTo>
                  <a:pt x="10671213" y="0"/>
                </a:lnTo>
                <a:lnTo>
                  <a:pt x="0" y="0"/>
                </a:lnTo>
                <a:lnTo>
                  <a:pt x="0"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382789" flipH="1" flipV="1">
            <a:off x="-8706126" y="38573"/>
            <a:ext cx="10671213" cy="6669508"/>
          </a:xfrm>
          <a:custGeom>
            <a:avLst/>
            <a:gdLst/>
            <a:ahLst/>
            <a:cxnLst/>
            <a:rect l="l" t="t" r="r" b="b"/>
            <a:pathLst>
              <a:path w="10671213" h="6669508">
                <a:moveTo>
                  <a:pt x="10671213" y="6669508"/>
                </a:moveTo>
                <a:lnTo>
                  <a:pt x="0" y="6669508"/>
                </a:lnTo>
                <a:lnTo>
                  <a:pt x="0" y="0"/>
                </a:lnTo>
                <a:lnTo>
                  <a:pt x="10671213" y="0"/>
                </a:lnTo>
                <a:lnTo>
                  <a:pt x="10671213"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0093029" y="3877776"/>
            <a:ext cx="4275117" cy="411480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5328004" y="387777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4218658" y="324488"/>
            <a:ext cx="10448292" cy="809625"/>
          </a:xfrm>
          <a:prstGeom prst="rect">
            <a:avLst/>
          </a:prstGeom>
        </p:spPr>
        <p:txBody>
          <a:bodyPr lIns="0" tIns="0" rIns="0" bIns="0" rtlCol="0" anchor="t">
            <a:spAutoFit/>
          </a:bodyPr>
          <a:lstStyle/>
          <a:p>
            <a:pPr algn="ctr">
              <a:lnSpc>
                <a:spcPts val="6299"/>
              </a:lnSpc>
              <a:spcBef>
                <a:spcPct val="0"/>
              </a:spcBef>
            </a:pPr>
            <a:r>
              <a:rPr lang="en-US" sz="4500">
                <a:solidFill>
                  <a:srgbClr val="000000"/>
                </a:solidFill>
                <a:latin typeface="Poppins Bold"/>
                <a:ea typeface="Poppins Bold"/>
                <a:cs typeface="Poppins Bold"/>
                <a:sym typeface="Poppins Bold"/>
              </a:rPr>
              <a:t>Improved Employee Morale</a:t>
            </a:r>
          </a:p>
        </p:txBody>
      </p:sp>
      <p:sp>
        <p:nvSpPr>
          <p:cNvPr id="13" name="TextBox 13"/>
          <p:cNvSpPr txBox="1"/>
          <p:nvPr/>
        </p:nvSpPr>
        <p:spPr>
          <a:xfrm>
            <a:off x="3919854" y="1389205"/>
            <a:ext cx="10448292" cy="1755775"/>
          </a:xfrm>
          <a:prstGeom prst="rect">
            <a:avLst/>
          </a:prstGeom>
        </p:spPr>
        <p:txBody>
          <a:bodyPr lIns="0" tIns="0" rIns="0" bIns="0" rtlCol="0" anchor="t">
            <a:spAutoFit/>
          </a:bodyPr>
          <a:lstStyle/>
          <a:p>
            <a:pPr algn="ctr">
              <a:lnSpc>
                <a:spcPts val="3499"/>
              </a:lnSpc>
            </a:pPr>
            <a:r>
              <a:rPr lang="en-US" sz="2499" dirty="0">
                <a:solidFill>
                  <a:srgbClr val="000000"/>
                </a:solidFill>
                <a:latin typeface="Poppins"/>
                <a:ea typeface="Poppins"/>
                <a:cs typeface="Poppins"/>
                <a:sym typeface="Poppins"/>
              </a:rPr>
              <a:t>Long term organizational success is fifty percent driven by organizational health and is mutually reinforced by CX. </a:t>
            </a:r>
          </a:p>
          <a:p>
            <a:pPr algn="ctr">
              <a:lnSpc>
                <a:spcPts val="3499"/>
              </a:lnSpc>
              <a:spcBef>
                <a:spcPct val="0"/>
              </a:spcBef>
            </a:pPr>
            <a:r>
              <a:rPr lang="en-US" sz="2499" dirty="0">
                <a:solidFill>
                  <a:srgbClr val="000000"/>
                </a:solidFill>
                <a:latin typeface="Poppins"/>
                <a:ea typeface="Poppins"/>
                <a:cs typeface="Poppins"/>
                <a:sym typeface="Poppins"/>
              </a:rPr>
              <a:t>By having satisfied customers, we can have a more engaged and happier workforce. This can be tracked easily by QPS.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28700" y="4510797"/>
            <a:ext cx="7112514" cy="2576746"/>
            <a:chOff x="0" y="0"/>
            <a:chExt cx="1121773" cy="406400"/>
          </a:xfrm>
        </p:grpSpPr>
        <p:sp>
          <p:nvSpPr>
            <p:cNvPr id="3" name="Freeform 3"/>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4A4A4A"/>
            </a:solidFill>
          </p:spPr>
          <p:txBody>
            <a:bodyPr/>
            <a:lstStyle/>
            <a:p>
              <a:endParaRPr lang="en-US"/>
            </a:p>
          </p:txBody>
        </p:sp>
        <p:sp>
          <p:nvSpPr>
            <p:cNvPr id="4" name="TextBox 4"/>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537725" y="4510797"/>
            <a:ext cx="3606275" cy="2576746"/>
            <a:chOff x="0" y="0"/>
            <a:chExt cx="949801" cy="678649"/>
          </a:xfrm>
        </p:grpSpPr>
        <p:sp>
          <p:nvSpPr>
            <p:cNvPr id="6" name="Freeform 6"/>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4A4A4A"/>
            </a:solidFill>
          </p:spPr>
          <p:txBody>
            <a:bodyPr/>
            <a:lstStyle/>
            <a:p>
              <a:endParaRPr lang="en-US"/>
            </a:p>
          </p:txBody>
        </p:sp>
        <p:sp>
          <p:nvSpPr>
            <p:cNvPr id="7" name="TextBox 7"/>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468396" y="5031137"/>
            <a:ext cx="4138659" cy="1526540"/>
          </a:xfrm>
          <a:prstGeom prst="rect">
            <a:avLst/>
          </a:prstGeom>
        </p:spPr>
        <p:txBody>
          <a:bodyPr lIns="0" tIns="0" rIns="0" bIns="0" rtlCol="0" anchor="t">
            <a:spAutoFit/>
          </a:bodyPr>
          <a:lstStyle/>
          <a:p>
            <a:pPr algn="ctr">
              <a:lnSpc>
                <a:spcPts val="3954"/>
              </a:lnSpc>
            </a:pPr>
            <a:r>
              <a:rPr lang="en-US" sz="3499" spc="-104">
                <a:solidFill>
                  <a:srgbClr val="FFFFFF"/>
                </a:solidFill>
                <a:latin typeface="Poppins Bold"/>
                <a:ea typeface="Poppins Bold"/>
                <a:cs typeface="Poppins Bold"/>
                <a:sym typeface="Poppins Bold"/>
              </a:rPr>
              <a:t>Reliable and Responsive Services</a:t>
            </a:r>
          </a:p>
        </p:txBody>
      </p:sp>
      <p:sp>
        <p:nvSpPr>
          <p:cNvPr id="9" name="TextBox 9"/>
          <p:cNvSpPr txBox="1"/>
          <p:nvPr/>
        </p:nvSpPr>
        <p:spPr>
          <a:xfrm>
            <a:off x="10802865" y="8103184"/>
            <a:ext cx="4432210" cy="535940"/>
          </a:xfrm>
          <a:prstGeom prst="rect">
            <a:avLst/>
          </a:prstGeom>
        </p:spPr>
        <p:txBody>
          <a:bodyPr lIns="0" tIns="0" rIns="0" bIns="0" rtlCol="0" anchor="t">
            <a:spAutoFit/>
          </a:bodyPr>
          <a:lstStyle/>
          <a:p>
            <a:pPr algn="l">
              <a:lnSpc>
                <a:spcPts val="3954"/>
              </a:lnSpc>
            </a:pPr>
            <a:r>
              <a:rPr lang="en-US" sz="3499" spc="-104">
                <a:solidFill>
                  <a:srgbClr val="FFFFFF"/>
                </a:solidFill>
                <a:latin typeface="Poppins Bold"/>
                <a:ea typeface="Poppins Bold"/>
                <a:cs typeface="Poppins Bold"/>
                <a:sym typeface="Poppins Bold"/>
              </a:rPr>
              <a:t>Satisfied Customers</a:t>
            </a:r>
          </a:p>
        </p:txBody>
      </p:sp>
      <p:grpSp>
        <p:nvGrpSpPr>
          <p:cNvPr id="10" name="Group 10"/>
          <p:cNvGrpSpPr/>
          <p:nvPr/>
        </p:nvGrpSpPr>
        <p:grpSpPr>
          <a:xfrm>
            <a:off x="10146786" y="4510797"/>
            <a:ext cx="7112514" cy="2576746"/>
            <a:chOff x="0" y="0"/>
            <a:chExt cx="1121773" cy="406400"/>
          </a:xfrm>
        </p:grpSpPr>
        <p:sp>
          <p:nvSpPr>
            <p:cNvPr id="11" name="Freeform 11"/>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3EC5E8"/>
            </a:solidFill>
          </p:spPr>
          <p:txBody>
            <a:bodyPr/>
            <a:lstStyle/>
            <a:p>
              <a:endParaRPr lang="en-US"/>
            </a:p>
          </p:txBody>
        </p:sp>
        <p:sp>
          <p:nvSpPr>
            <p:cNvPr id="12" name="TextBox 12"/>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10800000">
            <a:off x="1028700" y="7087543"/>
            <a:ext cx="7112514" cy="2576746"/>
            <a:chOff x="0" y="0"/>
            <a:chExt cx="1121773" cy="406400"/>
          </a:xfrm>
        </p:grpSpPr>
        <p:sp>
          <p:nvSpPr>
            <p:cNvPr id="14" name="Freeform 14"/>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3EC5E8"/>
            </a:solidFill>
          </p:spPr>
          <p:txBody>
            <a:bodyPr/>
            <a:lstStyle/>
            <a:p>
              <a:endParaRPr lang="en-US"/>
            </a:p>
          </p:txBody>
        </p:sp>
        <p:sp>
          <p:nvSpPr>
            <p:cNvPr id="15" name="TextBox 15"/>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9144000" y="4510797"/>
            <a:ext cx="3606275" cy="2576746"/>
            <a:chOff x="0" y="0"/>
            <a:chExt cx="949801" cy="678649"/>
          </a:xfrm>
        </p:grpSpPr>
        <p:sp>
          <p:nvSpPr>
            <p:cNvPr id="17" name="Freeform 17"/>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3EC5E8"/>
            </a:solidFill>
          </p:spPr>
          <p:txBody>
            <a:bodyPr/>
            <a:lstStyle/>
            <a:p>
              <a:endParaRPr lang="en-US"/>
            </a:p>
          </p:txBody>
        </p:sp>
        <p:sp>
          <p:nvSpPr>
            <p:cNvPr id="18" name="TextBox 18"/>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537725" y="7087543"/>
            <a:ext cx="3606275" cy="2576746"/>
            <a:chOff x="0" y="0"/>
            <a:chExt cx="949801" cy="678649"/>
          </a:xfrm>
        </p:grpSpPr>
        <p:sp>
          <p:nvSpPr>
            <p:cNvPr id="20" name="Freeform 20"/>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3EC5E8"/>
            </a:solidFill>
          </p:spPr>
          <p:txBody>
            <a:bodyPr/>
            <a:lstStyle/>
            <a:p>
              <a:endParaRPr lang="en-US"/>
            </a:p>
          </p:txBody>
        </p:sp>
        <p:sp>
          <p:nvSpPr>
            <p:cNvPr id="21" name="TextBox 21"/>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rot="-10800000">
            <a:off x="1028700" y="1934050"/>
            <a:ext cx="7112514" cy="2576746"/>
            <a:chOff x="0" y="0"/>
            <a:chExt cx="1121773" cy="406400"/>
          </a:xfrm>
        </p:grpSpPr>
        <p:sp>
          <p:nvSpPr>
            <p:cNvPr id="23" name="Freeform 23"/>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3EC5E8"/>
            </a:solidFill>
          </p:spPr>
          <p:txBody>
            <a:bodyPr/>
            <a:lstStyle/>
            <a:p>
              <a:endParaRPr lang="en-US"/>
            </a:p>
          </p:txBody>
        </p:sp>
        <p:sp>
          <p:nvSpPr>
            <p:cNvPr id="24" name="TextBox 24"/>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5537725" y="1934050"/>
            <a:ext cx="3606275" cy="2576746"/>
            <a:chOff x="0" y="0"/>
            <a:chExt cx="949801" cy="678649"/>
          </a:xfrm>
        </p:grpSpPr>
        <p:sp>
          <p:nvSpPr>
            <p:cNvPr id="26" name="Freeform 26"/>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3EC5E8"/>
            </a:solidFill>
          </p:spPr>
          <p:txBody>
            <a:bodyPr/>
            <a:lstStyle/>
            <a:p>
              <a:endParaRPr lang="en-US"/>
            </a:p>
          </p:txBody>
        </p:sp>
        <p:sp>
          <p:nvSpPr>
            <p:cNvPr id="27" name="TextBox 27"/>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10086975" y="1934050"/>
            <a:ext cx="7112514" cy="2576746"/>
            <a:chOff x="0" y="0"/>
            <a:chExt cx="1121773" cy="406400"/>
          </a:xfrm>
        </p:grpSpPr>
        <p:sp>
          <p:nvSpPr>
            <p:cNvPr id="29" name="Freeform 29"/>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4A4A4A"/>
            </a:solidFill>
          </p:spPr>
          <p:txBody>
            <a:bodyPr/>
            <a:lstStyle/>
            <a:p>
              <a:endParaRPr lang="en-US"/>
            </a:p>
          </p:txBody>
        </p:sp>
        <p:sp>
          <p:nvSpPr>
            <p:cNvPr id="30" name="TextBox 30"/>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9144000" y="1934050"/>
            <a:ext cx="3606275" cy="2576746"/>
            <a:chOff x="0" y="0"/>
            <a:chExt cx="949801" cy="678649"/>
          </a:xfrm>
        </p:grpSpPr>
        <p:sp>
          <p:nvSpPr>
            <p:cNvPr id="32" name="Freeform 32"/>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4A4A4A"/>
            </a:solidFill>
          </p:spPr>
          <p:txBody>
            <a:bodyPr/>
            <a:lstStyle/>
            <a:p>
              <a:endParaRPr lang="en-US"/>
            </a:p>
          </p:txBody>
        </p:sp>
        <p:sp>
          <p:nvSpPr>
            <p:cNvPr id="33" name="TextBox 33"/>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a:off x="10146786" y="7087543"/>
            <a:ext cx="7112514" cy="2576746"/>
            <a:chOff x="0" y="0"/>
            <a:chExt cx="1121773" cy="406400"/>
          </a:xfrm>
        </p:grpSpPr>
        <p:sp>
          <p:nvSpPr>
            <p:cNvPr id="35" name="Freeform 35"/>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4A4A4A"/>
            </a:solidFill>
          </p:spPr>
          <p:txBody>
            <a:bodyPr/>
            <a:lstStyle/>
            <a:p>
              <a:endParaRPr lang="en-US"/>
            </a:p>
          </p:txBody>
        </p:sp>
        <p:sp>
          <p:nvSpPr>
            <p:cNvPr id="36" name="TextBox 36"/>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37" name="Group 37"/>
          <p:cNvGrpSpPr/>
          <p:nvPr/>
        </p:nvGrpSpPr>
        <p:grpSpPr>
          <a:xfrm>
            <a:off x="9144000" y="7087543"/>
            <a:ext cx="3606275" cy="2576746"/>
            <a:chOff x="0" y="0"/>
            <a:chExt cx="949801" cy="678649"/>
          </a:xfrm>
        </p:grpSpPr>
        <p:sp>
          <p:nvSpPr>
            <p:cNvPr id="38" name="Freeform 38"/>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4A4A4A"/>
            </a:solidFill>
          </p:spPr>
          <p:txBody>
            <a:bodyPr/>
            <a:lstStyle/>
            <a:p>
              <a:endParaRPr lang="en-US"/>
            </a:p>
          </p:txBody>
        </p:sp>
        <p:sp>
          <p:nvSpPr>
            <p:cNvPr id="39" name="TextBox 39"/>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grpSp>
        <p:nvGrpSpPr>
          <p:cNvPr id="40" name="Group 40"/>
          <p:cNvGrpSpPr/>
          <p:nvPr/>
        </p:nvGrpSpPr>
        <p:grpSpPr>
          <a:xfrm rot="7195172">
            <a:off x="16805764" y="-8374682"/>
            <a:ext cx="7685996" cy="13182860"/>
            <a:chOff x="0" y="0"/>
            <a:chExt cx="3235694" cy="5549795"/>
          </a:xfrm>
        </p:grpSpPr>
        <p:sp>
          <p:nvSpPr>
            <p:cNvPr id="41" name="Freeform 41"/>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2" name="TextBox 42"/>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43" name="Group 43"/>
          <p:cNvGrpSpPr/>
          <p:nvPr/>
        </p:nvGrpSpPr>
        <p:grpSpPr>
          <a:xfrm rot="-7209643">
            <a:off x="-8293207" y="-7114636"/>
            <a:ext cx="7685996" cy="13182860"/>
            <a:chOff x="0" y="0"/>
            <a:chExt cx="3235694" cy="5549795"/>
          </a:xfrm>
        </p:grpSpPr>
        <p:sp>
          <p:nvSpPr>
            <p:cNvPr id="44" name="Freeform 44"/>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5" name="TextBox 45"/>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sp>
        <p:nvSpPr>
          <p:cNvPr id="46" name="Freeform 46"/>
          <p:cNvSpPr/>
          <p:nvPr/>
        </p:nvSpPr>
        <p:spPr>
          <a:xfrm rot="-7385021" flipV="1">
            <a:off x="16411412" y="38648"/>
            <a:ext cx="10671213" cy="6669508"/>
          </a:xfrm>
          <a:custGeom>
            <a:avLst/>
            <a:gdLst/>
            <a:ahLst/>
            <a:cxnLst/>
            <a:rect l="l" t="t" r="r" b="b"/>
            <a:pathLst>
              <a:path w="10671213" h="6669508">
                <a:moveTo>
                  <a:pt x="0" y="6669508"/>
                </a:moveTo>
                <a:lnTo>
                  <a:pt x="10671213" y="6669508"/>
                </a:lnTo>
                <a:lnTo>
                  <a:pt x="10671213" y="0"/>
                </a:lnTo>
                <a:lnTo>
                  <a:pt x="0" y="0"/>
                </a:lnTo>
                <a:lnTo>
                  <a:pt x="0"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7" name="Freeform 47"/>
          <p:cNvSpPr/>
          <p:nvPr/>
        </p:nvSpPr>
        <p:spPr>
          <a:xfrm rot="7382789" flipH="1" flipV="1">
            <a:off x="-8706126" y="38573"/>
            <a:ext cx="10671213" cy="6669508"/>
          </a:xfrm>
          <a:custGeom>
            <a:avLst/>
            <a:gdLst/>
            <a:ahLst/>
            <a:cxnLst/>
            <a:rect l="l" t="t" r="r" b="b"/>
            <a:pathLst>
              <a:path w="10671213" h="6669508">
                <a:moveTo>
                  <a:pt x="10671213" y="6669508"/>
                </a:moveTo>
                <a:lnTo>
                  <a:pt x="0" y="6669508"/>
                </a:lnTo>
                <a:lnTo>
                  <a:pt x="0" y="0"/>
                </a:lnTo>
                <a:lnTo>
                  <a:pt x="10671213" y="0"/>
                </a:lnTo>
                <a:lnTo>
                  <a:pt x="10671213"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8" name="TextBox 48"/>
          <p:cNvSpPr txBox="1"/>
          <p:nvPr/>
        </p:nvSpPr>
        <p:spPr>
          <a:xfrm>
            <a:off x="3275620" y="2949691"/>
            <a:ext cx="4524211" cy="535940"/>
          </a:xfrm>
          <a:prstGeom prst="rect">
            <a:avLst/>
          </a:prstGeom>
        </p:spPr>
        <p:txBody>
          <a:bodyPr lIns="0" tIns="0" rIns="0" bIns="0" rtlCol="0" anchor="t">
            <a:spAutoFit/>
          </a:bodyPr>
          <a:lstStyle/>
          <a:p>
            <a:pPr algn="l">
              <a:lnSpc>
                <a:spcPts val="3954"/>
              </a:lnSpc>
            </a:pPr>
            <a:r>
              <a:rPr lang="en-US" sz="3499" spc="-104">
                <a:solidFill>
                  <a:srgbClr val="2E323B"/>
                </a:solidFill>
                <a:latin typeface="Poppins Bold"/>
                <a:ea typeface="Poppins Bold"/>
                <a:cs typeface="Poppins Bold"/>
                <a:sym typeface="Poppins Bold"/>
              </a:rPr>
              <a:t>Easy To Use Services</a:t>
            </a:r>
          </a:p>
        </p:txBody>
      </p:sp>
      <p:sp>
        <p:nvSpPr>
          <p:cNvPr id="49" name="TextBox 49"/>
          <p:cNvSpPr txBox="1"/>
          <p:nvPr/>
        </p:nvSpPr>
        <p:spPr>
          <a:xfrm>
            <a:off x="3945487" y="685165"/>
            <a:ext cx="10397026" cy="626110"/>
          </a:xfrm>
          <a:prstGeom prst="rect">
            <a:avLst/>
          </a:prstGeom>
        </p:spPr>
        <p:txBody>
          <a:bodyPr lIns="0" tIns="0" rIns="0" bIns="0" rtlCol="0" anchor="t">
            <a:spAutoFit/>
          </a:bodyPr>
          <a:lstStyle/>
          <a:p>
            <a:pPr algn="l">
              <a:lnSpc>
                <a:spcPts val="4519"/>
              </a:lnSpc>
            </a:pPr>
            <a:r>
              <a:rPr lang="en-US" sz="3999" spc="-119">
                <a:solidFill>
                  <a:srgbClr val="000000"/>
                </a:solidFill>
                <a:latin typeface="Poppins Bold"/>
                <a:ea typeface="Poppins Bold"/>
                <a:cs typeface="Poppins Bold"/>
                <a:sym typeface="Poppins Bold"/>
              </a:rPr>
              <a:t>Why is Customer Experience important?</a:t>
            </a:r>
          </a:p>
        </p:txBody>
      </p:sp>
      <p:sp>
        <p:nvSpPr>
          <p:cNvPr id="50" name="TextBox 50"/>
          <p:cNvSpPr txBox="1"/>
          <p:nvPr/>
        </p:nvSpPr>
        <p:spPr>
          <a:xfrm>
            <a:off x="3275620" y="8103184"/>
            <a:ext cx="4524211" cy="535940"/>
          </a:xfrm>
          <a:prstGeom prst="rect">
            <a:avLst/>
          </a:prstGeom>
        </p:spPr>
        <p:txBody>
          <a:bodyPr lIns="0" tIns="0" rIns="0" bIns="0" rtlCol="0" anchor="t">
            <a:spAutoFit/>
          </a:bodyPr>
          <a:lstStyle/>
          <a:p>
            <a:pPr algn="l">
              <a:lnSpc>
                <a:spcPts val="3954"/>
              </a:lnSpc>
            </a:pPr>
            <a:r>
              <a:rPr lang="en-US" sz="3499" spc="-104">
                <a:solidFill>
                  <a:srgbClr val="2E323B"/>
                </a:solidFill>
                <a:latin typeface="Poppins Bold"/>
                <a:ea typeface="Poppins Bold"/>
                <a:cs typeface="Poppins Bold"/>
                <a:sym typeface="Poppins Bold"/>
              </a:rPr>
              <a:t>Satisfied Customers</a:t>
            </a:r>
          </a:p>
        </p:txBody>
      </p:sp>
      <p:sp>
        <p:nvSpPr>
          <p:cNvPr id="51" name="TextBox 51"/>
          <p:cNvSpPr txBox="1"/>
          <p:nvPr/>
        </p:nvSpPr>
        <p:spPr>
          <a:xfrm>
            <a:off x="10947137" y="2702041"/>
            <a:ext cx="4138659" cy="1031240"/>
          </a:xfrm>
          <a:prstGeom prst="rect">
            <a:avLst/>
          </a:prstGeom>
        </p:spPr>
        <p:txBody>
          <a:bodyPr lIns="0" tIns="0" rIns="0" bIns="0" rtlCol="0" anchor="t">
            <a:spAutoFit/>
          </a:bodyPr>
          <a:lstStyle/>
          <a:p>
            <a:pPr algn="ctr">
              <a:lnSpc>
                <a:spcPts val="3954"/>
              </a:lnSpc>
            </a:pPr>
            <a:r>
              <a:rPr lang="en-US" sz="3499" spc="-104">
                <a:solidFill>
                  <a:srgbClr val="FFFFFF"/>
                </a:solidFill>
                <a:latin typeface="Poppins Bold"/>
                <a:ea typeface="Poppins Bold"/>
                <a:cs typeface="Poppins Bold"/>
                <a:sym typeface="Poppins Bold"/>
              </a:rPr>
              <a:t>Decreased Cost to Serve</a:t>
            </a:r>
          </a:p>
        </p:txBody>
      </p:sp>
      <p:sp>
        <p:nvSpPr>
          <p:cNvPr id="52" name="TextBox 52"/>
          <p:cNvSpPr txBox="1"/>
          <p:nvPr/>
        </p:nvSpPr>
        <p:spPr>
          <a:xfrm>
            <a:off x="10710864" y="5278787"/>
            <a:ext cx="4524211" cy="1031240"/>
          </a:xfrm>
          <a:prstGeom prst="rect">
            <a:avLst/>
          </a:prstGeom>
        </p:spPr>
        <p:txBody>
          <a:bodyPr lIns="0" tIns="0" rIns="0" bIns="0" rtlCol="0" anchor="t">
            <a:spAutoFit/>
          </a:bodyPr>
          <a:lstStyle/>
          <a:p>
            <a:pPr algn="ctr">
              <a:lnSpc>
                <a:spcPts val="3954"/>
              </a:lnSpc>
            </a:pPr>
            <a:r>
              <a:rPr lang="en-US" sz="3499" spc="-104">
                <a:solidFill>
                  <a:srgbClr val="2E323B"/>
                </a:solidFill>
                <a:latin typeface="Poppins Bold"/>
                <a:ea typeface="Poppins Bold"/>
                <a:cs typeface="Poppins Bold"/>
                <a:sym typeface="Poppins Bold"/>
              </a:rPr>
              <a:t>Improve Trust and Perception </a:t>
            </a:r>
          </a:p>
        </p:txBody>
      </p:sp>
      <p:sp>
        <p:nvSpPr>
          <p:cNvPr id="53" name="TextBox 53"/>
          <p:cNvSpPr txBox="1"/>
          <p:nvPr/>
        </p:nvSpPr>
        <p:spPr>
          <a:xfrm>
            <a:off x="10903640" y="7855534"/>
            <a:ext cx="4138659" cy="1031240"/>
          </a:xfrm>
          <a:prstGeom prst="rect">
            <a:avLst/>
          </a:prstGeom>
        </p:spPr>
        <p:txBody>
          <a:bodyPr lIns="0" tIns="0" rIns="0" bIns="0" rtlCol="0" anchor="t">
            <a:spAutoFit/>
          </a:bodyPr>
          <a:lstStyle/>
          <a:p>
            <a:pPr algn="ctr">
              <a:lnSpc>
                <a:spcPts val="3954"/>
              </a:lnSpc>
            </a:pPr>
            <a:r>
              <a:rPr lang="en-US" sz="3499" spc="-104">
                <a:solidFill>
                  <a:srgbClr val="FFFFFF"/>
                </a:solidFill>
                <a:latin typeface="Poppins Bold"/>
                <a:ea typeface="Poppins Bold"/>
                <a:cs typeface="Poppins Bold"/>
                <a:sym typeface="Poppins Bold"/>
              </a:rPr>
              <a:t>Boost Employee Morale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4566</TotalTime>
  <Words>546</Words>
  <Application>Microsoft Office PowerPoint</Application>
  <PresentationFormat>Custom</PresentationFormat>
  <Paragraphs>97</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Poppins Bold</vt:lpstr>
      <vt:lpstr>Calibri</vt:lpstr>
      <vt:lpstr>Poppins</vt:lpstr>
      <vt:lpstr>Poppins Medium</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Experience 101</dc:title>
  <dc:creator>McKee, Bobby</dc:creator>
  <cp:lastModifiedBy>Cooper, John (GOV)</cp:lastModifiedBy>
  <cp:revision>19</cp:revision>
  <dcterms:created xsi:type="dcterms:W3CDTF">2006-08-16T00:00:00Z</dcterms:created>
  <dcterms:modified xsi:type="dcterms:W3CDTF">2025-10-21T20:43:40Z</dcterms:modified>
  <dc:identifier>DAGK8-C5tYY</dc:identifier>
</cp:coreProperties>
</file>