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Arimo" panose="020B0604020202020204" charset="0"/>
      <p:regular r:id="rId16"/>
    </p:embeddedFont>
    <p:embeddedFont>
      <p:font typeface="Public Sans" panose="020B0604020202020204" charset="0"/>
      <p:regular r:id="rId17"/>
    </p:embeddedFont>
    <p:embeddedFont>
      <p:font typeface="Public Sans Bold" panose="020B0604020202020204" charset="0"/>
      <p:regular r:id="rId18"/>
    </p:embeddedFont>
    <p:embeddedFont>
      <p:font typeface="Public Sans Heavy" panose="020B0604020202020204" charset="0"/>
      <p:regular r:id="rId19"/>
    </p:embeddedFont>
    <p:embeddedFont>
      <p:font typeface="TAN Angleton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9499"/>
    <a:srgbClr val="E2AB2A"/>
    <a:srgbClr val="5F999C"/>
    <a:srgbClr val="F6EF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153833-68C9-42FE-8DD2-EA7F50930DB6}" v="52" dt="2025-10-13T15:58:49.4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620" autoAdjust="0"/>
    <p:restoredTop sz="70823" autoAdjust="0"/>
  </p:normalViewPr>
  <p:slideViewPr>
    <p:cSldViewPr>
      <p:cViewPr varScale="1">
        <p:scale>
          <a:sx n="51" d="100"/>
          <a:sy n="51" d="100"/>
        </p:scale>
        <p:origin x="19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397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22.10.2025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0436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1605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5.svg"/><Relationship Id="rId3" Type="http://schemas.openxmlformats.org/officeDocument/2006/relationships/image" Target="../media/image16.png"/><Relationship Id="rId7" Type="http://schemas.openxmlformats.org/officeDocument/2006/relationships/image" Target="../media/image22.sv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svg"/><Relationship Id="rId5" Type="http://schemas.openxmlformats.org/officeDocument/2006/relationships/image" Target="../media/image43.svg"/><Relationship Id="rId10" Type="http://schemas.openxmlformats.org/officeDocument/2006/relationships/image" Target="../media/image23.png"/><Relationship Id="rId4" Type="http://schemas.openxmlformats.org/officeDocument/2006/relationships/image" Target="../media/image42.png"/><Relationship Id="rId9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4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15.png"/><Relationship Id="rId15" Type="http://schemas.openxmlformats.org/officeDocument/2006/relationships/image" Target="../media/image64.png"/><Relationship Id="rId10" Type="http://schemas.openxmlformats.org/officeDocument/2006/relationships/image" Target="../media/image60.png"/><Relationship Id="rId19" Type="http://schemas.openxmlformats.org/officeDocument/2006/relationships/image" Target="../media/image66.png"/><Relationship Id="rId4" Type="http://schemas.openxmlformats.org/officeDocument/2006/relationships/image" Target="../media/image13.png"/><Relationship Id="rId9" Type="http://schemas.openxmlformats.org/officeDocument/2006/relationships/image" Target="../media/image59.svg"/><Relationship Id="rId1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4.png"/><Relationship Id="rId3" Type="http://schemas.openxmlformats.org/officeDocument/2006/relationships/image" Target="../media/image70.png"/><Relationship Id="rId7" Type="http://schemas.openxmlformats.org/officeDocument/2006/relationships/image" Target="../media/image8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5" Type="http://schemas.openxmlformats.org/officeDocument/2006/relationships/image" Target="../media/image10.svg"/><Relationship Id="rId10" Type="http://schemas.openxmlformats.org/officeDocument/2006/relationships/image" Target="../media/image74.png"/><Relationship Id="rId4" Type="http://schemas.openxmlformats.org/officeDocument/2006/relationships/image" Target="../media/image54.png"/><Relationship Id="rId9" Type="http://schemas.openxmlformats.org/officeDocument/2006/relationships/image" Target="../media/image73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30.sv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34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2.svg"/><Relationship Id="rId18" Type="http://schemas.openxmlformats.org/officeDocument/2006/relationships/image" Target="../media/image23.png"/><Relationship Id="rId3" Type="http://schemas.openxmlformats.org/officeDocument/2006/relationships/image" Target="../media/image16.png"/><Relationship Id="rId21" Type="http://schemas.openxmlformats.org/officeDocument/2006/relationships/image" Target="../media/image45.svg"/><Relationship Id="rId7" Type="http://schemas.openxmlformats.org/officeDocument/2006/relationships/image" Target="../media/image26.svg"/><Relationship Id="rId12" Type="http://schemas.openxmlformats.org/officeDocument/2006/relationships/image" Target="../media/image21.png"/><Relationship Id="rId17" Type="http://schemas.openxmlformats.org/officeDocument/2006/relationships/image" Target="../media/image30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8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19" Type="http://schemas.openxmlformats.org/officeDocument/2006/relationships/image" Target="../media/image24.svg"/><Relationship Id="rId4" Type="http://schemas.openxmlformats.org/officeDocument/2006/relationships/image" Target="../media/image17.png"/><Relationship Id="rId9" Type="http://schemas.openxmlformats.org/officeDocument/2006/relationships/image" Target="../media/image43.sv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88345" y="5506972"/>
            <a:ext cx="3081244" cy="2025918"/>
          </a:xfrm>
          <a:custGeom>
            <a:avLst/>
            <a:gdLst/>
            <a:ahLst/>
            <a:cxnLst/>
            <a:rect l="l" t="t" r="r" b="b"/>
            <a:pathLst>
              <a:path w="3081244" h="2025918">
                <a:moveTo>
                  <a:pt x="0" y="0"/>
                </a:moveTo>
                <a:lnTo>
                  <a:pt x="3081243" y="0"/>
                </a:lnTo>
                <a:lnTo>
                  <a:pt x="3081243" y="2025918"/>
                </a:lnTo>
                <a:lnTo>
                  <a:pt x="0" y="2025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97183" y="847171"/>
            <a:ext cx="8501901" cy="8448764"/>
          </a:xfrm>
          <a:custGeom>
            <a:avLst/>
            <a:gdLst/>
            <a:ahLst/>
            <a:cxnLst/>
            <a:rect l="l" t="t" r="r" b="b"/>
            <a:pathLst>
              <a:path w="8501901" h="8448764">
                <a:moveTo>
                  <a:pt x="0" y="0"/>
                </a:moveTo>
                <a:lnTo>
                  <a:pt x="8501901" y="0"/>
                </a:lnTo>
                <a:lnTo>
                  <a:pt x="8501901" y="8448764"/>
                </a:lnTo>
                <a:lnTo>
                  <a:pt x="0" y="84487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3888004">
            <a:off x="5518952" y="1505222"/>
            <a:ext cx="7250096" cy="7276556"/>
          </a:xfrm>
          <a:custGeom>
            <a:avLst/>
            <a:gdLst/>
            <a:ahLst/>
            <a:cxnLst/>
            <a:rect l="l" t="t" r="r" b="b"/>
            <a:pathLst>
              <a:path w="7250096" h="7276556">
                <a:moveTo>
                  <a:pt x="0" y="0"/>
                </a:moveTo>
                <a:lnTo>
                  <a:pt x="7250096" y="0"/>
                </a:lnTo>
                <a:lnTo>
                  <a:pt x="7250096" y="7276556"/>
                </a:lnTo>
                <a:lnTo>
                  <a:pt x="0" y="72765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78546" y="559794"/>
            <a:ext cx="10661854" cy="4651234"/>
          </a:xfrm>
          <a:custGeom>
            <a:avLst/>
            <a:gdLst/>
            <a:ahLst/>
            <a:cxnLst/>
            <a:rect l="l" t="t" r="r" b="b"/>
            <a:pathLst>
              <a:path w="10661854" h="4651234">
                <a:moveTo>
                  <a:pt x="0" y="0"/>
                </a:moveTo>
                <a:lnTo>
                  <a:pt x="10661855" y="0"/>
                </a:lnTo>
                <a:lnTo>
                  <a:pt x="10661855" y="4651234"/>
                </a:lnTo>
                <a:lnTo>
                  <a:pt x="0" y="46512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15901" y="-1441876"/>
            <a:ext cx="4140892" cy="3757859"/>
          </a:xfrm>
          <a:custGeom>
            <a:avLst/>
            <a:gdLst/>
            <a:ahLst/>
            <a:cxnLst/>
            <a:rect l="l" t="t" r="r" b="b"/>
            <a:pathLst>
              <a:path w="4140892" h="3757859">
                <a:moveTo>
                  <a:pt x="0" y="0"/>
                </a:moveTo>
                <a:lnTo>
                  <a:pt x="4140892" y="0"/>
                </a:lnTo>
                <a:lnTo>
                  <a:pt x="4140892" y="3757859"/>
                </a:lnTo>
                <a:lnTo>
                  <a:pt x="0" y="37578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54332" y="107034"/>
            <a:ext cx="2204922" cy="3254498"/>
          </a:xfrm>
          <a:custGeom>
            <a:avLst/>
            <a:gdLst/>
            <a:ahLst/>
            <a:cxnLst/>
            <a:rect l="l" t="t" r="r" b="b"/>
            <a:pathLst>
              <a:path w="2204922" h="3254498">
                <a:moveTo>
                  <a:pt x="0" y="0"/>
                </a:moveTo>
                <a:lnTo>
                  <a:pt x="2204922" y="0"/>
                </a:lnTo>
                <a:lnTo>
                  <a:pt x="2204922" y="3254498"/>
                </a:lnTo>
                <a:lnTo>
                  <a:pt x="0" y="32544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0469" y="6771039"/>
            <a:ext cx="5069707" cy="4397971"/>
          </a:xfrm>
          <a:custGeom>
            <a:avLst/>
            <a:gdLst/>
            <a:ahLst/>
            <a:cxnLst/>
            <a:rect l="l" t="t" r="r" b="b"/>
            <a:pathLst>
              <a:path w="5069707" h="4397971">
                <a:moveTo>
                  <a:pt x="0" y="0"/>
                </a:moveTo>
                <a:lnTo>
                  <a:pt x="5069707" y="0"/>
                </a:lnTo>
                <a:lnTo>
                  <a:pt x="5069707" y="4397971"/>
                </a:lnTo>
                <a:lnTo>
                  <a:pt x="0" y="43979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07962">
            <a:off x="3019770" y="4278600"/>
            <a:ext cx="12248460" cy="1630776"/>
          </a:xfrm>
          <a:custGeom>
            <a:avLst/>
            <a:gdLst/>
            <a:ahLst/>
            <a:cxnLst/>
            <a:rect l="l" t="t" r="r" b="b"/>
            <a:pathLst>
              <a:path w="12248460" h="1630776">
                <a:moveTo>
                  <a:pt x="0" y="0"/>
                </a:moveTo>
                <a:lnTo>
                  <a:pt x="12248460" y="0"/>
                </a:lnTo>
                <a:lnTo>
                  <a:pt x="12248460" y="1630776"/>
                </a:lnTo>
                <a:lnTo>
                  <a:pt x="0" y="16307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4885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866410" y="8548745"/>
            <a:ext cx="3037414" cy="1519680"/>
          </a:xfrm>
          <a:custGeom>
            <a:avLst/>
            <a:gdLst/>
            <a:ahLst/>
            <a:cxnLst/>
            <a:rect l="l" t="t" r="r" b="b"/>
            <a:pathLst>
              <a:path w="3037414" h="1519680">
                <a:moveTo>
                  <a:pt x="0" y="0"/>
                </a:moveTo>
                <a:lnTo>
                  <a:pt x="3037414" y="0"/>
                </a:lnTo>
                <a:lnTo>
                  <a:pt x="3037414" y="1519680"/>
                </a:lnTo>
                <a:lnTo>
                  <a:pt x="0" y="15196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 rot="-95085">
            <a:off x="3193128" y="4498882"/>
            <a:ext cx="11924119" cy="1362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7667" b="1" spc="-214" dirty="0">
                <a:solidFill>
                  <a:srgbClr val="000000"/>
                </a:solidFill>
                <a:latin typeface="Public Sans Heavy"/>
                <a:ea typeface="Public Sans Heavy"/>
                <a:cs typeface="Public Sans Heavy"/>
                <a:sym typeface="Public Sans Heavy"/>
              </a:rPr>
              <a:t>FROM LEAN TO CX:</a:t>
            </a:r>
          </a:p>
          <a:p>
            <a:pPr algn="ctr">
              <a:lnSpc>
                <a:spcPts val="4088"/>
              </a:lnSpc>
            </a:pPr>
            <a:r>
              <a:rPr lang="en-US" sz="4867" spc="-136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A New Chapter in Serving Washingtonians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8799406"/>
            <a:ext cx="4734705" cy="79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61"/>
              </a:lnSpc>
            </a:pPr>
            <a:r>
              <a:rPr lang="en-US" sz="2038" b="1" spc="21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PRESENTED BY: </a:t>
            </a:r>
          </a:p>
          <a:p>
            <a:pPr algn="l">
              <a:lnSpc>
                <a:spcPts val="3261"/>
              </a:lnSpc>
              <a:spcBef>
                <a:spcPct val="0"/>
              </a:spcBef>
            </a:pPr>
            <a:r>
              <a:rPr lang="en-US" sz="2038" b="1" spc="21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JEANNIE BOWEN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684299" y="514137"/>
            <a:ext cx="4018899" cy="333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68"/>
              </a:lnSpc>
              <a:spcBef>
                <a:spcPct val="0"/>
              </a:spcBef>
            </a:pPr>
            <a:r>
              <a:rPr lang="en-US" sz="1730" spc="179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OCTOBER, 29 2025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EF71869-E5E3-CD23-00AC-23EB8017A2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39000" y="-1565832"/>
            <a:ext cx="8229600" cy="1143000"/>
          </a:xfrm>
        </p:spPr>
        <p:txBody>
          <a:bodyPr/>
          <a:lstStyle/>
          <a:p>
            <a:r>
              <a:rPr lang="en-US" dirty="0"/>
              <a:t>From Lean to CX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03397" y="2223185"/>
            <a:ext cx="3152877" cy="3250388"/>
          </a:xfrm>
          <a:custGeom>
            <a:avLst/>
            <a:gdLst/>
            <a:ahLst/>
            <a:cxnLst/>
            <a:rect l="l" t="t" r="r" b="b"/>
            <a:pathLst>
              <a:path w="3152877" h="3250388">
                <a:moveTo>
                  <a:pt x="0" y="0"/>
                </a:moveTo>
                <a:lnTo>
                  <a:pt x="3152877" y="0"/>
                </a:lnTo>
                <a:lnTo>
                  <a:pt x="3152877" y="3250389"/>
                </a:lnTo>
                <a:lnTo>
                  <a:pt x="0" y="32503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294217">
            <a:off x="-2186925" y="1496087"/>
            <a:ext cx="2508562" cy="2586146"/>
          </a:xfrm>
          <a:custGeom>
            <a:avLst/>
            <a:gdLst/>
            <a:ahLst/>
            <a:cxnLst/>
            <a:rect l="l" t="t" r="r" b="b"/>
            <a:pathLst>
              <a:path w="2508562" h="2586146">
                <a:moveTo>
                  <a:pt x="0" y="0"/>
                </a:moveTo>
                <a:lnTo>
                  <a:pt x="2508562" y="0"/>
                </a:lnTo>
                <a:lnTo>
                  <a:pt x="2508562" y="2586147"/>
                </a:lnTo>
                <a:lnTo>
                  <a:pt x="0" y="2586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570017" y="1573041"/>
            <a:ext cx="8552035" cy="2739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77"/>
              </a:lnSpc>
            </a:pPr>
            <a:r>
              <a:rPr lang="en-US" sz="7667" b="1" spc="-214" dirty="0">
                <a:solidFill>
                  <a:srgbClr val="000000"/>
                </a:solidFill>
                <a:latin typeface="Public Sans Heavy"/>
                <a:ea typeface="Public Sans Heavy"/>
                <a:cs typeface="Public Sans Heavy"/>
                <a:sym typeface="Public Sans Heavy"/>
              </a:rPr>
              <a:t>WHERE DO YOU SEE GREAT CX IN ACTION?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70017" y="4390596"/>
            <a:ext cx="7419711" cy="3079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0"/>
              </a:lnSpc>
            </a:pPr>
            <a:r>
              <a:rPr lang="en-US" sz="3875" spc="-108" dirty="0">
                <a:solidFill>
                  <a:srgbClr val="000000"/>
                </a:solidFill>
                <a:latin typeface="TAN Angleton"/>
                <a:ea typeface="TAN Angleton"/>
                <a:cs typeface="TAN Angleton"/>
                <a:sym typeface="TAN Angleton"/>
              </a:rPr>
              <a:t>CX isn’t new—many agencies are already applying these principles. </a:t>
            </a:r>
          </a:p>
          <a:p>
            <a:pPr algn="l">
              <a:lnSpc>
                <a:spcPts val="6200"/>
              </a:lnSpc>
            </a:pPr>
            <a:endParaRPr lang="en-US" sz="3875" spc="-108" dirty="0">
              <a:solidFill>
                <a:srgbClr val="000000"/>
              </a:solidFill>
              <a:latin typeface="TAN Angleton"/>
              <a:ea typeface="TAN Angleton"/>
              <a:cs typeface="TAN Angleton"/>
              <a:sym typeface="TAN Angleton"/>
            </a:endParaRPr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9888414">
            <a:off x="16563003" y="-1389765"/>
            <a:ext cx="1542587" cy="1597784"/>
          </a:xfrm>
          <a:custGeom>
            <a:avLst/>
            <a:gdLst/>
            <a:ahLst/>
            <a:cxnLst/>
            <a:rect l="l" t="t" r="r" b="b"/>
            <a:pathLst>
              <a:path w="1542587" h="1597784">
                <a:moveTo>
                  <a:pt x="0" y="0"/>
                </a:moveTo>
                <a:lnTo>
                  <a:pt x="1542587" y="0"/>
                </a:lnTo>
                <a:lnTo>
                  <a:pt x="1542587" y="1597784"/>
                </a:lnTo>
                <a:lnTo>
                  <a:pt x="0" y="15977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180974" y="1039456"/>
            <a:ext cx="4241470" cy="2388971"/>
          </a:xfrm>
          <a:custGeom>
            <a:avLst/>
            <a:gdLst/>
            <a:ahLst/>
            <a:cxnLst/>
            <a:rect l="l" t="t" r="r" b="b"/>
            <a:pathLst>
              <a:path w="4241470" h="2388971">
                <a:moveTo>
                  <a:pt x="0" y="0"/>
                </a:moveTo>
                <a:lnTo>
                  <a:pt x="4241470" y="0"/>
                </a:lnTo>
                <a:lnTo>
                  <a:pt x="4241470" y="2388971"/>
                </a:lnTo>
                <a:lnTo>
                  <a:pt x="0" y="23889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77527" r="-5491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000773">
            <a:off x="18089540" y="8638189"/>
            <a:ext cx="2506652" cy="2614012"/>
          </a:xfrm>
          <a:custGeom>
            <a:avLst/>
            <a:gdLst/>
            <a:ahLst/>
            <a:cxnLst/>
            <a:rect l="l" t="t" r="r" b="b"/>
            <a:pathLst>
              <a:path w="2506652" h="2614012">
                <a:moveTo>
                  <a:pt x="0" y="0"/>
                </a:moveTo>
                <a:lnTo>
                  <a:pt x="2506653" y="0"/>
                </a:lnTo>
                <a:lnTo>
                  <a:pt x="2506653" y="2614012"/>
                </a:lnTo>
                <a:lnTo>
                  <a:pt x="0" y="26140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6156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77374">
            <a:off x="13963340" y="6156836"/>
            <a:ext cx="2843278" cy="4011957"/>
          </a:xfrm>
          <a:custGeom>
            <a:avLst/>
            <a:gdLst/>
            <a:ahLst/>
            <a:cxnLst/>
            <a:rect l="l" t="t" r="r" b="b"/>
            <a:pathLst>
              <a:path w="2843278" h="4011957">
                <a:moveTo>
                  <a:pt x="0" y="0"/>
                </a:moveTo>
                <a:lnTo>
                  <a:pt x="2843278" y="0"/>
                </a:lnTo>
                <a:lnTo>
                  <a:pt x="2843278" y="4011957"/>
                </a:lnTo>
                <a:lnTo>
                  <a:pt x="0" y="40119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3302" r="-3530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333493">
            <a:off x="9673854" y="5262424"/>
            <a:ext cx="2378977" cy="3943279"/>
          </a:xfrm>
          <a:custGeom>
            <a:avLst/>
            <a:gdLst/>
            <a:ahLst/>
            <a:cxnLst/>
            <a:rect l="l" t="t" r="r" b="b"/>
            <a:pathLst>
              <a:path w="2378977" h="3943279">
                <a:moveTo>
                  <a:pt x="0" y="0"/>
                </a:moveTo>
                <a:lnTo>
                  <a:pt x="2378977" y="0"/>
                </a:lnTo>
                <a:lnTo>
                  <a:pt x="2378977" y="3943279"/>
                </a:lnTo>
                <a:lnTo>
                  <a:pt x="0" y="39432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85870" r="-7093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0800000">
            <a:off x="13347513" y="3818952"/>
            <a:ext cx="4021681" cy="2486361"/>
          </a:xfrm>
          <a:custGeom>
            <a:avLst/>
            <a:gdLst/>
            <a:ahLst/>
            <a:cxnLst/>
            <a:rect l="l" t="t" r="r" b="b"/>
            <a:pathLst>
              <a:path w="4021681" h="2486361">
                <a:moveTo>
                  <a:pt x="0" y="0"/>
                </a:moveTo>
                <a:lnTo>
                  <a:pt x="4021681" y="0"/>
                </a:lnTo>
                <a:lnTo>
                  <a:pt x="4021681" y="2486361"/>
                </a:lnTo>
                <a:lnTo>
                  <a:pt x="0" y="248636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4029" t="-50114" r="-2975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TextBox 12"/>
          <p:cNvSpPr txBox="1"/>
          <p:nvPr/>
        </p:nvSpPr>
        <p:spPr>
          <a:xfrm>
            <a:off x="9774490" y="2481479"/>
            <a:ext cx="2810690" cy="2676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3"/>
              </a:lnSpc>
            </a:pPr>
            <a:r>
              <a:rPr lang="en-US" sz="2199" b="1" spc="-6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Start with Listening:</a:t>
            </a:r>
            <a:r>
              <a:rPr lang="en-US" sz="2199" spc="-61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We begin with the voices of customers and staff to ensure solutions are practical and grounded in real needs.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39388" y="6248163"/>
            <a:ext cx="3047908" cy="1914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3"/>
              </a:lnSpc>
            </a:pPr>
            <a:r>
              <a:rPr lang="en-US" sz="2199" b="1" spc="-6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Prototype and Test for Usability Early: </a:t>
            </a:r>
            <a:r>
              <a:rPr lang="en-US" sz="2199" spc="-61" dirty="0">
                <a:solidFill>
                  <a:srgbClr val="000000"/>
                </a:solidFill>
                <a:latin typeface="Public Sans"/>
                <a:ea typeface="Public Sans Bold"/>
                <a:cs typeface="Public Sans Bold"/>
                <a:sym typeface="Public Sans"/>
              </a:rPr>
              <a:t>T</a:t>
            </a:r>
            <a:r>
              <a:rPr lang="en-US" sz="2199" spc="-61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esting helps us improve usability and avoid costly missteps.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625478" y="1438541"/>
            <a:ext cx="3522343" cy="1533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3"/>
              </a:lnSpc>
            </a:pPr>
            <a:r>
              <a:rPr lang="en-US" sz="2199" b="1" spc="-6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Ensure Accessibility for All: </a:t>
            </a:r>
            <a:r>
              <a:rPr lang="en-US" sz="2199" spc="-61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Removing physical, digital, and process barriers makes services usable by everyone.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573259" y="4025480"/>
            <a:ext cx="3686041" cy="1914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3"/>
              </a:lnSpc>
            </a:pPr>
            <a:r>
              <a:rPr lang="en-US" sz="2199" b="1" spc="-6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Design for Equity: </a:t>
            </a:r>
            <a:r>
              <a:rPr lang="en-US" sz="2199" spc="-61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Services should work for those who need them most. Equity-centered design helps us close access gaps.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53016" y="6963085"/>
            <a:ext cx="3326527" cy="2295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3"/>
              </a:lnSpc>
            </a:pPr>
            <a:r>
              <a:rPr lang="en-US" sz="2199" b="1" spc="-6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Evaluate and Evolve: </a:t>
            </a:r>
            <a:r>
              <a:rPr lang="en-US" sz="2199" spc="-61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Ongoing customer feedback and measuring customer satisfaction help us improve over time and build public trust.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0802C668-F53B-F314-A5DD-35B635D84A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1788" y="-15639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Where do you see great CX in action?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182525">
            <a:off x="10485770" y="7553724"/>
            <a:ext cx="1646040" cy="1436170"/>
          </a:xfrm>
          <a:custGeom>
            <a:avLst/>
            <a:gdLst/>
            <a:ahLst/>
            <a:cxnLst/>
            <a:rect l="l" t="t" r="r" b="b"/>
            <a:pathLst>
              <a:path w="1646040" h="1436170">
                <a:moveTo>
                  <a:pt x="0" y="0"/>
                </a:moveTo>
                <a:lnTo>
                  <a:pt x="1646040" y="0"/>
                </a:lnTo>
                <a:lnTo>
                  <a:pt x="1646040" y="1436170"/>
                </a:lnTo>
                <a:lnTo>
                  <a:pt x="0" y="14361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747209">
            <a:off x="15408736" y="2360302"/>
            <a:ext cx="2084056" cy="1771448"/>
          </a:xfrm>
          <a:custGeom>
            <a:avLst/>
            <a:gdLst/>
            <a:ahLst/>
            <a:cxnLst/>
            <a:rect l="l" t="t" r="r" b="b"/>
            <a:pathLst>
              <a:path w="2084056" h="1771448">
                <a:moveTo>
                  <a:pt x="0" y="0"/>
                </a:moveTo>
                <a:lnTo>
                  <a:pt x="2084056" y="0"/>
                </a:lnTo>
                <a:lnTo>
                  <a:pt x="2084056" y="1771448"/>
                </a:lnTo>
                <a:lnTo>
                  <a:pt x="0" y="17714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64175">
            <a:off x="13184601" y="1206763"/>
            <a:ext cx="2240612" cy="2064164"/>
          </a:xfrm>
          <a:custGeom>
            <a:avLst/>
            <a:gdLst/>
            <a:ahLst/>
            <a:cxnLst/>
            <a:rect l="l" t="t" r="r" b="b"/>
            <a:pathLst>
              <a:path w="2240612" h="2064164">
                <a:moveTo>
                  <a:pt x="0" y="0"/>
                </a:moveTo>
                <a:lnTo>
                  <a:pt x="2240612" y="0"/>
                </a:lnTo>
                <a:lnTo>
                  <a:pt x="2240612" y="2064164"/>
                </a:lnTo>
                <a:lnTo>
                  <a:pt x="0" y="20641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917317">
            <a:off x="10905764" y="1281301"/>
            <a:ext cx="1587712" cy="1725774"/>
          </a:xfrm>
          <a:custGeom>
            <a:avLst/>
            <a:gdLst/>
            <a:ahLst/>
            <a:cxnLst/>
            <a:rect l="l" t="t" r="r" b="b"/>
            <a:pathLst>
              <a:path w="1587712" h="1725774">
                <a:moveTo>
                  <a:pt x="0" y="0"/>
                </a:moveTo>
                <a:lnTo>
                  <a:pt x="1587712" y="0"/>
                </a:lnTo>
                <a:lnTo>
                  <a:pt x="1587712" y="1725774"/>
                </a:lnTo>
                <a:lnTo>
                  <a:pt x="0" y="17257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34795">
            <a:off x="15404005" y="6116794"/>
            <a:ext cx="1587712" cy="1208163"/>
          </a:xfrm>
          <a:custGeom>
            <a:avLst/>
            <a:gdLst/>
            <a:ahLst/>
            <a:cxnLst/>
            <a:rect l="l" t="t" r="r" b="b"/>
            <a:pathLst>
              <a:path w="1587712" h="1208163">
                <a:moveTo>
                  <a:pt x="0" y="0"/>
                </a:moveTo>
                <a:lnTo>
                  <a:pt x="1587712" y="0"/>
                </a:lnTo>
                <a:lnTo>
                  <a:pt x="1587712" y="1208163"/>
                </a:lnTo>
                <a:lnTo>
                  <a:pt x="0" y="12081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4284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803948">
            <a:off x="14522902" y="7527608"/>
            <a:ext cx="1725345" cy="939627"/>
          </a:xfrm>
          <a:custGeom>
            <a:avLst/>
            <a:gdLst/>
            <a:ahLst/>
            <a:cxnLst/>
            <a:rect l="l" t="t" r="r" b="b"/>
            <a:pathLst>
              <a:path w="1725345" h="939627">
                <a:moveTo>
                  <a:pt x="0" y="0"/>
                </a:moveTo>
                <a:lnTo>
                  <a:pt x="1725345" y="0"/>
                </a:lnTo>
                <a:lnTo>
                  <a:pt x="1725345" y="939627"/>
                </a:lnTo>
                <a:lnTo>
                  <a:pt x="0" y="9396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75941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479981">
            <a:off x="9150244" y="2685831"/>
            <a:ext cx="1608800" cy="1570774"/>
          </a:xfrm>
          <a:custGeom>
            <a:avLst/>
            <a:gdLst/>
            <a:ahLst/>
            <a:cxnLst/>
            <a:rect l="l" t="t" r="r" b="b"/>
            <a:pathLst>
              <a:path w="1608800" h="1570774">
                <a:moveTo>
                  <a:pt x="0" y="0"/>
                </a:moveTo>
                <a:lnTo>
                  <a:pt x="1608799" y="0"/>
                </a:lnTo>
                <a:lnTo>
                  <a:pt x="1608799" y="1570773"/>
                </a:lnTo>
                <a:lnTo>
                  <a:pt x="0" y="15707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499563">
            <a:off x="12444022" y="7948707"/>
            <a:ext cx="1982173" cy="1098676"/>
          </a:xfrm>
          <a:custGeom>
            <a:avLst/>
            <a:gdLst/>
            <a:ahLst/>
            <a:cxnLst/>
            <a:rect l="l" t="t" r="r" b="b"/>
            <a:pathLst>
              <a:path w="1982173" h="1098676">
                <a:moveTo>
                  <a:pt x="0" y="0"/>
                </a:moveTo>
                <a:lnTo>
                  <a:pt x="1982173" y="0"/>
                </a:lnTo>
                <a:lnTo>
                  <a:pt x="1982173" y="1098676"/>
                </a:lnTo>
                <a:lnTo>
                  <a:pt x="0" y="109867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b="-87687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224319">
            <a:off x="8831718" y="6869745"/>
            <a:ext cx="1638424" cy="1216168"/>
          </a:xfrm>
          <a:custGeom>
            <a:avLst/>
            <a:gdLst/>
            <a:ahLst/>
            <a:cxnLst/>
            <a:rect l="l" t="t" r="r" b="b"/>
            <a:pathLst>
              <a:path w="1638424" h="1216168">
                <a:moveTo>
                  <a:pt x="0" y="0"/>
                </a:moveTo>
                <a:lnTo>
                  <a:pt x="1638423" y="0"/>
                </a:lnTo>
                <a:lnTo>
                  <a:pt x="1638423" y="1216168"/>
                </a:lnTo>
                <a:lnTo>
                  <a:pt x="0" y="121616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221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6880763">
            <a:off x="8571236" y="5118251"/>
            <a:ext cx="2159387" cy="1330722"/>
          </a:xfrm>
          <a:custGeom>
            <a:avLst/>
            <a:gdLst/>
            <a:ahLst/>
            <a:cxnLst/>
            <a:rect l="l" t="t" r="r" b="b"/>
            <a:pathLst>
              <a:path w="2159387" h="1330722">
                <a:moveTo>
                  <a:pt x="0" y="0"/>
                </a:moveTo>
                <a:lnTo>
                  <a:pt x="2159387" y="0"/>
                </a:lnTo>
                <a:lnTo>
                  <a:pt x="2159387" y="1330723"/>
                </a:lnTo>
                <a:lnTo>
                  <a:pt x="0" y="133072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264281">
            <a:off x="15839537" y="4445622"/>
            <a:ext cx="1306027" cy="1492019"/>
          </a:xfrm>
          <a:custGeom>
            <a:avLst/>
            <a:gdLst/>
            <a:ahLst/>
            <a:cxnLst/>
            <a:rect l="l" t="t" r="r" b="b"/>
            <a:pathLst>
              <a:path w="1306027" h="1492019">
                <a:moveTo>
                  <a:pt x="0" y="0"/>
                </a:moveTo>
                <a:lnTo>
                  <a:pt x="1306028" y="0"/>
                </a:lnTo>
                <a:lnTo>
                  <a:pt x="1306028" y="1492019"/>
                </a:lnTo>
                <a:lnTo>
                  <a:pt x="0" y="149201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4657" r="-10325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304907" y="3869977"/>
            <a:ext cx="1229188" cy="1115488"/>
          </a:xfrm>
          <a:custGeom>
            <a:avLst/>
            <a:gdLst/>
            <a:ahLst/>
            <a:cxnLst/>
            <a:rect l="l" t="t" r="r" b="b"/>
            <a:pathLst>
              <a:path w="1229188" h="1115488">
                <a:moveTo>
                  <a:pt x="0" y="0"/>
                </a:moveTo>
                <a:lnTo>
                  <a:pt x="1229187" y="0"/>
                </a:lnTo>
                <a:lnTo>
                  <a:pt x="1229187" y="1115488"/>
                </a:lnTo>
                <a:lnTo>
                  <a:pt x="0" y="111548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10690" y="6457613"/>
            <a:ext cx="977859" cy="986491"/>
          </a:xfrm>
          <a:custGeom>
            <a:avLst/>
            <a:gdLst/>
            <a:ahLst/>
            <a:cxnLst/>
            <a:rect l="l" t="t" r="r" b="b"/>
            <a:pathLst>
              <a:path w="977859" h="986491">
                <a:moveTo>
                  <a:pt x="0" y="0"/>
                </a:moveTo>
                <a:lnTo>
                  <a:pt x="977859" y="0"/>
                </a:lnTo>
                <a:lnTo>
                  <a:pt x="977859" y="986490"/>
                </a:lnTo>
                <a:lnTo>
                  <a:pt x="0" y="98649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94313" y="3185862"/>
            <a:ext cx="905544" cy="836496"/>
          </a:xfrm>
          <a:custGeom>
            <a:avLst/>
            <a:gdLst/>
            <a:ahLst/>
            <a:cxnLst/>
            <a:rect l="l" t="t" r="r" b="b"/>
            <a:pathLst>
              <a:path w="905544" h="836496">
                <a:moveTo>
                  <a:pt x="0" y="0"/>
                </a:moveTo>
                <a:lnTo>
                  <a:pt x="905544" y="0"/>
                </a:lnTo>
                <a:lnTo>
                  <a:pt x="905544" y="836496"/>
                </a:lnTo>
                <a:lnTo>
                  <a:pt x="0" y="83649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TextBox 16"/>
          <p:cNvSpPr txBox="1">
            <a:spLocks noGrp="1"/>
          </p:cNvSpPr>
          <p:nvPr>
            <p:ph type="title" idx="4294967295"/>
          </p:nvPr>
        </p:nvSpPr>
        <p:spPr>
          <a:xfrm>
            <a:off x="773346" y="2015954"/>
            <a:ext cx="7041564" cy="185402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9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67" b="1" i="0" u="none" strike="noStrike" kern="1200" cap="none" spc="-2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ublic Sans Heavy"/>
                <a:ea typeface="Public Sans Heavy"/>
                <a:cs typeface="Public Sans Heavy"/>
                <a:sym typeface="Public Sans Heavy"/>
              </a:rPr>
              <a:t>LET’S HEAR FROM YOU!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03367" y="4094144"/>
            <a:ext cx="7873111" cy="4343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spc="-67" dirty="0">
                <a:solidFill>
                  <a:srgbClr val="000000"/>
                </a:solidFill>
                <a:latin typeface="TAN Angleton"/>
                <a:ea typeface="TAN Angleton"/>
                <a:cs typeface="TAN Angleton"/>
                <a:sym typeface="TAN Angleton"/>
              </a:rPr>
              <a:t>Where have you seen the customer experience matter most in your work?</a:t>
            </a:r>
          </a:p>
          <a:p>
            <a:pPr algn="l">
              <a:lnSpc>
                <a:spcPts val="3359"/>
              </a:lnSpc>
            </a:pPr>
            <a:endParaRPr lang="en-US" sz="2400" spc="-67" dirty="0">
              <a:solidFill>
                <a:srgbClr val="000000"/>
              </a:solidFill>
              <a:latin typeface="TAN Angleton"/>
              <a:ea typeface="TAN Angleton"/>
              <a:cs typeface="TAN Angleton"/>
              <a:sym typeface="TAN Angleton"/>
            </a:endParaRP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spc="-67" dirty="0">
                <a:solidFill>
                  <a:srgbClr val="000000"/>
                </a:solidFill>
                <a:latin typeface="TAN Angleton"/>
                <a:ea typeface="TAN Angleton"/>
                <a:cs typeface="TAN Angleton"/>
                <a:sym typeface="TAN Angleton"/>
              </a:rPr>
              <a:t>What excites or concerns you about this shift from Continuous Improvement methodologies to a more holistic approach with Customer Experience?</a:t>
            </a:r>
          </a:p>
          <a:p>
            <a:pPr algn="l">
              <a:lnSpc>
                <a:spcPts val="3359"/>
              </a:lnSpc>
            </a:pPr>
            <a:endParaRPr lang="en-US" sz="2400" spc="-67" dirty="0">
              <a:solidFill>
                <a:srgbClr val="000000"/>
              </a:solidFill>
              <a:latin typeface="TAN Angleton"/>
              <a:ea typeface="TAN Angleton"/>
              <a:cs typeface="TAN Angleton"/>
              <a:sym typeface="TAN Angleton"/>
            </a:endParaRP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spc="-67" dirty="0">
                <a:solidFill>
                  <a:srgbClr val="000000"/>
                </a:solidFill>
                <a:latin typeface="TAN Angleton"/>
                <a:ea typeface="TAN Angleton"/>
                <a:cs typeface="TAN Angleton"/>
                <a:sym typeface="TAN Angleton"/>
              </a:rPr>
              <a:t>What could support look like as we do this work together?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7946643" y="960120"/>
            <a:ext cx="9376665" cy="534924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00" b="1" i="0" u="none" strike="noStrike" kern="1200" cap="none" spc="-214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Public Sans Heavy"/>
              </a:rPr>
              <a:t>YOUR.WA.GOV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00" b="1" i="0" u="none" strike="noStrike" kern="1200" cap="none" spc="-214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Public Sans Heavy"/>
              </a:rPr>
              <a:t>YOUR CX TOOLKIT</a:t>
            </a:r>
          </a:p>
        </p:txBody>
      </p:sp>
      <p:pic>
        <p:nvPicPr>
          <p:cNvPr id="1026" name="Picture 2" descr="Light bulb on yellow background with sketched light beams and cord">
            <a:extLst>
              <a:ext uri="{FF2B5EF4-FFF2-40B4-BE49-F238E27FC236}">
                <a16:creationId xmlns:a16="http://schemas.microsoft.com/office/drawing/2014/main" id="{388DF4A6-9043-7C46-8681-F99B4C8E1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" r="1" b="1"/>
          <a:stretch>
            <a:fillRect/>
          </a:stretch>
        </p:blipFill>
        <p:spPr bwMode="auto">
          <a:xfrm>
            <a:off x="1" y="10"/>
            <a:ext cx="6986016" cy="10286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293" y="6613900"/>
            <a:ext cx="6365383" cy="27432"/>
          </a:xfrm>
          <a:custGeom>
            <a:avLst/>
            <a:gdLst>
              <a:gd name="connsiteX0" fmla="*/ 0 w 6365383"/>
              <a:gd name="connsiteY0" fmla="*/ 0 h 27432"/>
              <a:gd name="connsiteX1" fmla="*/ 636538 w 6365383"/>
              <a:gd name="connsiteY1" fmla="*/ 0 h 27432"/>
              <a:gd name="connsiteX2" fmla="*/ 1273077 w 6365383"/>
              <a:gd name="connsiteY2" fmla="*/ 0 h 27432"/>
              <a:gd name="connsiteX3" fmla="*/ 1909615 w 6365383"/>
              <a:gd name="connsiteY3" fmla="*/ 0 h 27432"/>
              <a:gd name="connsiteX4" fmla="*/ 2673461 w 6365383"/>
              <a:gd name="connsiteY4" fmla="*/ 0 h 27432"/>
              <a:gd name="connsiteX5" fmla="*/ 3373653 w 6365383"/>
              <a:gd name="connsiteY5" fmla="*/ 0 h 27432"/>
              <a:gd name="connsiteX6" fmla="*/ 3819230 w 6365383"/>
              <a:gd name="connsiteY6" fmla="*/ 0 h 27432"/>
              <a:gd name="connsiteX7" fmla="*/ 4392114 w 6365383"/>
              <a:gd name="connsiteY7" fmla="*/ 0 h 27432"/>
              <a:gd name="connsiteX8" fmla="*/ 5155960 w 6365383"/>
              <a:gd name="connsiteY8" fmla="*/ 0 h 27432"/>
              <a:gd name="connsiteX9" fmla="*/ 5792499 w 6365383"/>
              <a:gd name="connsiteY9" fmla="*/ 0 h 27432"/>
              <a:gd name="connsiteX10" fmla="*/ 6365383 w 6365383"/>
              <a:gd name="connsiteY10" fmla="*/ 0 h 27432"/>
              <a:gd name="connsiteX11" fmla="*/ 6365383 w 6365383"/>
              <a:gd name="connsiteY11" fmla="*/ 27432 h 27432"/>
              <a:gd name="connsiteX12" fmla="*/ 5856152 w 6365383"/>
              <a:gd name="connsiteY12" fmla="*/ 27432 h 27432"/>
              <a:gd name="connsiteX13" fmla="*/ 5092306 w 6365383"/>
              <a:gd name="connsiteY13" fmla="*/ 27432 h 27432"/>
              <a:gd name="connsiteX14" fmla="*/ 4583076 w 6365383"/>
              <a:gd name="connsiteY14" fmla="*/ 27432 h 27432"/>
              <a:gd name="connsiteX15" fmla="*/ 4137499 w 6365383"/>
              <a:gd name="connsiteY15" fmla="*/ 27432 h 27432"/>
              <a:gd name="connsiteX16" fmla="*/ 3691922 w 6365383"/>
              <a:gd name="connsiteY16" fmla="*/ 27432 h 27432"/>
              <a:gd name="connsiteX17" fmla="*/ 2991730 w 6365383"/>
              <a:gd name="connsiteY17" fmla="*/ 27432 h 27432"/>
              <a:gd name="connsiteX18" fmla="*/ 2546153 w 6365383"/>
              <a:gd name="connsiteY18" fmla="*/ 27432 h 27432"/>
              <a:gd name="connsiteX19" fmla="*/ 1909615 w 6365383"/>
              <a:gd name="connsiteY19" fmla="*/ 27432 h 27432"/>
              <a:gd name="connsiteX20" fmla="*/ 1400384 w 6365383"/>
              <a:gd name="connsiteY20" fmla="*/ 27432 h 27432"/>
              <a:gd name="connsiteX21" fmla="*/ 763846 w 6365383"/>
              <a:gd name="connsiteY21" fmla="*/ 27432 h 27432"/>
              <a:gd name="connsiteX22" fmla="*/ 0 w 6365383"/>
              <a:gd name="connsiteY22" fmla="*/ 27432 h 27432"/>
              <a:gd name="connsiteX23" fmla="*/ 0 w 6365383"/>
              <a:gd name="connsiteY23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365383" h="27432" fill="none" extrusionOk="0">
                <a:moveTo>
                  <a:pt x="0" y="0"/>
                </a:moveTo>
                <a:cubicBezTo>
                  <a:pt x="305169" y="21509"/>
                  <a:pt x="334704" y="-24261"/>
                  <a:pt x="636538" y="0"/>
                </a:cubicBezTo>
                <a:cubicBezTo>
                  <a:pt x="938372" y="24261"/>
                  <a:pt x="1068606" y="2269"/>
                  <a:pt x="1273077" y="0"/>
                </a:cubicBezTo>
                <a:cubicBezTo>
                  <a:pt x="1477548" y="-2269"/>
                  <a:pt x="1738189" y="6272"/>
                  <a:pt x="1909615" y="0"/>
                </a:cubicBezTo>
                <a:cubicBezTo>
                  <a:pt x="2081041" y="-6272"/>
                  <a:pt x="2377015" y="16623"/>
                  <a:pt x="2673461" y="0"/>
                </a:cubicBezTo>
                <a:cubicBezTo>
                  <a:pt x="2969907" y="-16623"/>
                  <a:pt x="3126114" y="13194"/>
                  <a:pt x="3373653" y="0"/>
                </a:cubicBezTo>
                <a:cubicBezTo>
                  <a:pt x="3621192" y="-13194"/>
                  <a:pt x="3704499" y="9486"/>
                  <a:pt x="3819230" y="0"/>
                </a:cubicBezTo>
                <a:cubicBezTo>
                  <a:pt x="3933961" y="-9486"/>
                  <a:pt x="4142691" y="-8221"/>
                  <a:pt x="4392114" y="0"/>
                </a:cubicBezTo>
                <a:cubicBezTo>
                  <a:pt x="4641537" y="8221"/>
                  <a:pt x="4974506" y="12257"/>
                  <a:pt x="5155960" y="0"/>
                </a:cubicBezTo>
                <a:cubicBezTo>
                  <a:pt x="5337414" y="-12257"/>
                  <a:pt x="5585731" y="-22537"/>
                  <a:pt x="5792499" y="0"/>
                </a:cubicBezTo>
                <a:cubicBezTo>
                  <a:pt x="5999267" y="22537"/>
                  <a:pt x="6164726" y="7303"/>
                  <a:pt x="6365383" y="0"/>
                </a:cubicBezTo>
                <a:cubicBezTo>
                  <a:pt x="6365125" y="7487"/>
                  <a:pt x="6364462" y="19984"/>
                  <a:pt x="6365383" y="27432"/>
                </a:cubicBezTo>
                <a:cubicBezTo>
                  <a:pt x="6132222" y="28304"/>
                  <a:pt x="6011986" y="2071"/>
                  <a:pt x="5856152" y="27432"/>
                </a:cubicBezTo>
                <a:cubicBezTo>
                  <a:pt x="5700318" y="52793"/>
                  <a:pt x="5410732" y="5357"/>
                  <a:pt x="5092306" y="27432"/>
                </a:cubicBezTo>
                <a:cubicBezTo>
                  <a:pt x="4773880" y="49507"/>
                  <a:pt x="4705351" y="6645"/>
                  <a:pt x="4583076" y="27432"/>
                </a:cubicBezTo>
                <a:cubicBezTo>
                  <a:pt x="4460801" y="48220"/>
                  <a:pt x="4239915" y="42209"/>
                  <a:pt x="4137499" y="27432"/>
                </a:cubicBezTo>
                <a:cubicBezTo>
                  <a:pt x="4035083" y="12655"/>
                  <a:pt x="3883665" y="32012"/>
                  <a:pt x="3691922" y="27432"/>
                </a:cubicBezTo>
                <a:cubicBezTo>
                  <a:pt x="3500179" y="22852"/>
                  <a:pt x="3265830" y="-126"/>
                  <a:pt x="2991730" y="27432"/>
                </a:cubicBezTo>
                <a:cubicBezTo>
                  <a:pt x="2717630" y="54990"/>
                  <a:pt x="2757122" y="34407"/>
                  <a:pt x="2546153" y="27432"/>
                </a:cubicBezTo>
                <a:cubicBezTo>
                  <a:pt x="2335184" y="20457"/>
                  <a:pt x="2107331" y="58889"/>
                  <a:pt x="1909615" y="27432"/>
                </a:cubicBezTo>
                <a:cubicBezTo>
                  <a:pt x="1711899" y="-4025"/>
                  <a:pt x="1634641" y="48316"/>
                  <a:pt x="1400384" y="27432"/>
                </a:cubicBezTo>
                <a:cubicBezTo>
                  <a:pt x="1166127" y="6548"/>
                  <a:pt x="1068288" y="15776"/>
                  <a:pt x="763846" y="27432"/>
                </a:cubicBezTo>
                <a:cubicBezTo>
                  <a:pt x="459404" y="39088"/>
                  <a:pt x="170017" y="14515"/>
                  <a:pt x="0" y="27432"/>
                </a:cubicBezTo>
                <a:cubicBezTo>
                  <a:pt x="-14" y="18173"/>
                  <a:pt x="-517" y="8990"/>
                  <a:pt x="0" y="0"/>
                </a:cubicBezTo>
                <a:close/>
              </a:path>
              <a:path w="6365383" h="27432" stroke="0" extrusionOk="0">
                <a:moveTo>
                  <a:pt x="0" y="0"/>
                </a:moveTo>
                <a:cubicBezTo>
                  <a:pt x="114610" y="-2215"/>
                  <a:pt x="340315" y="12554"/>
                  <a:pt x="572884" y="0"/>
                </a:cubicBezTo>
                <a:cubicBezTo>
                  <a:pt x="805453" y="-12554"/>
                  <a:pt x="832891" y="-10424"/>
                  <a:pt x="1018461" y="0"/>
                </a:cubicBezTo>
                <a:cubicBezTo>
                  <a:pt x="1204031" y="10424"/>
                  <a:pt x="1590875" y="8682"/>
                  <a:pt x="1782307" y="0"/>
                </a:cubicBezTo>
                <a:cubicBezTo>
                  <a:pt x="1973739" y="-8682"/>
                  <a:pt x="2150876" y="5508"/>
                  <a:pt x="2355192" y="0"/>
                </a:cubicBezTo>
                <a:cubicBezTo>
                  <a:pt x="2559508" y="-5508"/>
                  <a:pt x="2790194" y="26965"/>
                  <a:pt x="2928076" y="0"/>
                </a:cubicBezTo>
                <a:cubicBezTo>
                  <a:pt x="3065958" y="-26965"/>
                  <a:pt x="3321537" y="819"/>
                  <a:pt x="3691922" y="0"/>
                </a:cubicBezTo>
                <a:cubicBezTo>
                  <a:pt x="4062307" y="-819"/>
                  <a:pt x="4072238" y="-15327"/>
                  <a:pt x="4201153" y="0"/>
                </a:cubicBezTo>
                <a:cubicBezTo>
                  <a:pt x="4330068" y="15327"/>
                  <a:pt x="4772079" y="-35646"/>
                  <a:pt x="4964999" y="0"/>
                </a:cubicBezTo>
                <a:cubicBezTo>
                  <a:pt x="5157919" y="35646"/>
                  <a:pt x="5543915" y="6802"/>
                  <a:pt x="5728845" y="0"/>
                </a:cubicBezTo>
                <a:cubicBezTo>
                  <a:pt x="5913775" y="-6802"/>
                  <a:pt x="6142952" y="-21408"/>
                  <a:pt x="6365383" y="0"/>
                </a:cubicBezTo>
                <a:cubicBezTo>
                  <a:pt x="6364552" y="6329"/>
                  <a:pt x="6365787" y="16858"/>
                  <a:pt x="6365383" y="27432"/>
                </a:cubicBezTo>
                <a:cubicBezTo>
                  <a:pt x="6176931" y="320"/>
                  <a:pt x="5998736" y="11244"/>
                  <a:pt x="5665191" y="27432"/>
                </a:cubicBezTo>
                <a:cubicBezTo>
                  <a:pt x="5331646" y="43620"/>
                  <a:pt x="5198011" y="28615"/>
                  <a:pt x="4901345" y="27432"/>
                </a:cubicBezTo>
                <a:cubicBezTo>
                  <a:pt x="4604679" y="26249"/>
                  <a:pt x="4422931" y="40617"/>
                  <a:pt x="4137499" y="27432"/>
                </a:cubicBezTo>
                <a:cubicBezTo>
                  <a:pt x="3852067" y="14247"/>
                  <a:pt x="3861939" y="26581"/>
                  <a:pt x="3628268" y="27432"/>
                </a:cubicBezTo>
                <a:cubicBezTo>
                  <a:pt x="3394597" y="28283"/>
                  <a:pt x="3171361" y="44132"/>
                  <a:pt x="2991730" y="27432"/>
                </a:cubicBezTo>
                <a:cubicBezTo>
                  <a:pt x="2812099" y="10732"/>
                  <a:pt x="2469344" y="24737"/>
                  <a:pt x="2227884" y="27432"/>
                </a:cubicBezTo>
                <a:cubicBezTo>
                  <a:pt x="1986424" y="30127"/>
                  <a:pt x="1748067" y="6359"/>
                  <a:pt x="1591346" y="27432"/>
                </a:cubicBezTo>
                <a:cubicBezTo>
                  <a:pt x="1434625" y="48505"/>
                  <a:pt x="1307456" y="39663"/>
                  <a:pt x="1145769" y="27432"/>
                </a:cubicBezTo>
                <a:cubicBezTo>
                  <a:pt x="984082" y="15201"/>
                  <a:pt x="800279" y="41647"/>
                  <a:pt x="636538" y="27432"/>
                </a:cubicBezTo>
                <a:cubicBezTo>
                  <a:pt x="472797" y="13217"/>
                  <a:pt x="160022" y="2213"/>
                  <a:pt x="0" y="27432"/>
                </a:cubicBezTo>
                <a:cubicBezTo>
                  <a:pt x="-177" y="19307"/>
                  <a:pt x="-1145" y="917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58A547D5-B5D3-4C8B-28A7-DEB1499CA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11028873" y="3451360"/>
            <a:ext cx="519299" cy="6683758"/>
          </a:xfrm>
          <a:custGeom>
            <a:avLst/>
            <a:gdLst/>
            <a:ahLst/>
            <a:cxnLst/>
            <a:rect l="l" t="t" r="r" b="b"/>
            <a:pathLst>
              <a:path w="519299" h="3501886">
                <a:moveTo>
                  <a:pt x="0" y="0"/>
                </a:moveTo>
                <a:lnTo>
                  <a:pt x="519300" y="0"/>
                </a:lnTo>
                <a:lnTo>
                  <a:pt x="519300" y="3501886"/>
                </a:lnTo>
                <a:lnTo>
                  <a:pt x="0" y="35018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rgbClr val="5F999C">
                  <a:tint val="45000"/>
                  <a:satMod val="400000"/>
                </a:srgbClr>
              </a:duotone>
            </a:blip>
            <a:stretch>
              <a:fillRect l="-358556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2" name="Picture 2" descr="Light bulb on yellow background with sketched light beams and cord">
            <a:extLst>
              <a:ext uri="{FF2B5EF4-FFF2-40B4-BE49-F238E27FC236}">
                <a16:creationId xmlns:a16="http://schemas.microsoft.com/office/drawing/2014/main" id="{570316A7-E204-7B53-66F5-AC7E6746A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296" b="90143" l="10000" r="89999">
                        <a14:backgroundMark x1="51394" y1="71733" x2="66932" y2="88000"/>
                        <a14:backgroundMark x1="66932" y1="88000" x2="75697" y2="8853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" r="1" b="1"/>
          <a:stretch>
            <a:fillRect/>
          </a:stretch>
        </p:blipFill>
        <p:spPr bwMode="auto">
          <a:xfrm>
            <a:off x="-1" y="0"/>
            <a:ext cx="6986016" cy="10286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7938604">
            <a:off x="4657186" y="5390431"/>
            <a:ext cx="3693641" cy="2516293"/>
          </a:xfrm>
          <a:custGeom>
            <a:avLst/>
            <a:gdLst/>
            <a:ahLst/>
            <a:cxnLst/>
            <a:rect l="l" t="t" r="r" b="b"/>
            <a:pathLst>
              <a:path w="3693641" h="2516293">
                <a:moveTo>
                  <a:pt x="0" y="0"/>
                </a:moveTo>
                <a:lnTo>
                  <a:pt x="3693640" y="0"/>
                </a:lnTo>
                <a:lnTo>
                  <a:pt x="3693640" y="2516292"/>
                </a:lnTo>
                <a:lnTo>
                  <a:pt x="0" y="2516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93458" y="3800202"/>
            <a:ext cx="2828212" cy="2942223"/>
          </a:xfrm>
          <a:custGeom>
            <a:avLst/>
            <a:gdLst/>
            <a:ahLst/>
            <a:cxnLst/>
            <a:rect l="l" t="t" r="r" b="b"/>
            <a:pathLst>
              <a:path w="2828212" h="2942223">
                <a:moveTo>
                  <a:pt x="0" y="0"/>
                </a:moveTo>
                <a:lnTo>
                  <a:pt x="2828212" y="0"/>
                </a:lnTo>
                <a:lnTo>
                  <a:pt x="2828212" y="2942223"/>
                </a:lnTo>
                <a:lnTo>
                  <a:pt x="0" y="29422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16104" y="1356871"/>
            <a:ext cx="5686259" cy="1833819"/>
          </a:xfrm>
          <a:custGeom>
            <a:avLst/>
            <a:gdLst/>
            <a:ahLst/>
            <a:cxnLst/>
            <a:rect l="l" t="t" r="r" b="b"/>
            <a:pathLst>
              <a:path w="5686259" h="1833819">
                <a:moveTo>
                  <a:pt x="0" y="0"/>
                </a:moveTo>
                <a:lnTo>
                  <a:pt x="5686259" y="0"/>
                </a:lnTo>
                <a:lnTo>
                  <a:pt x="5686259" y="1833819"/>
                </a:lnTo>
                <a:lnTo>
                  <a:pt x="0" y="18338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961824">
            <a:off x="4279314" y="-466902"/>
            <a:ext cx="6394087" cy="1686440"/>
          </a:xfrm>
          <a:custGeom>
            <a:avLst/>
            <a:gdLst/>
            <a:ahLst/>
            <a:cxnLst/>
            <a:rect l="l" t="t" r="r" b="b"/>
            <a:pathLst>
              <a:path w="6394087" h="1686440">
                <a:moveTo>
                  <a:pt x="0" y="0"/>
                </a:moveTo>
                <a:lnTo>
                  <a:pt x="6394087" y="0"/>
                </a:lnTo>
                <a:lnTo>
                  <a:pt x="6394087" y="1686440"/>
                </a:lnTo>
                <a:lnTo>
                  <a:pt x="0" y="1686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435691">
            <a:off x="3306963" y="10205925"/>
            <a:ext cx="6394087" cy="1686440"/>
          </a:xfrm>
          <a:custGeom>
            <a:avLst/>
            <a:gdLst/>
            <a:ahLst/>
            <a:cxnLst/>
            <a:rect l="l" t="t" r="r" b="b"/>
            <a:pathLst>
              <a:path w="6394087" h="1686440">
                <a:moveTo>
                  <a:pt x="0" y="0"/>
                </a:moveTo>
                <a:lnTo>
                  <a:pt x="6394086" y="0"/>
                </a:lnTo>
                <a:lnTo>
                  <a:pt x="6394086" y="1686440"/>
                </a:lnTo>
                <a:lnTo>
                  <a:pt x="0" y="1686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398130" y="-428313"/>
            <a:ext cx="2208467" cy="1915845"/>
          </a:xfrm>
          <a:custGeom>
            <a:avLst/>
            <a:gdLst/>
            <a:ahLst/>
            <a:cxnLst/>
            <a:rect l="l" t="t" r="r" b="b"/>
            <a:pathLst>
              <a:path w="2208467" h="1915845">
                <a:moveTo>
                  <a:pt x="0" y="0"/>
                </a:moveTo>
                <a:lnTo>
                  <a:pt x="2208466" y="0"/>
                </a:lnTo>
                <a:lnTo>
                  <a:pt x="2208466" y="1915845"/>
                </a:lnTo>
                <a:lnTo>
                  <a:pt x="0" y="19158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29218" y="646531"/>
            <a:ext cx="2204922" cy="3254498"/>
          </a:xfrm>
          <a:custGeom>
            <a:avLst/>
            <a:gdLst/>
            <a:ahLst/>
            <a:cxnLst/>
            <a:rect l="l" t="t" r="r" b="b"/>
            <a:pathLst>
              <a:path w="2204922" h="3254498">
                <a:moveTo>
                  <a:pt x="0" y="0"/>
                </a:moveTo>
                <a:lnTo>
                  <a:pt x="2204923" y="0"/>
                </a:lnTo>
                <a:lnTo>
                  <a:pt x="2204923" y="3254498"/>
                </a:lnTo>
                <a:lnTo>
                  <a:pt x="0" y="32544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47107" y="4125512"/>
            <a:ext cx="3224386" cy="4242614"/>
          </a:xfrm>
          <a:custGeom>
            <a:avLst/>
            <a:gdLst/>
            <a:ahLst/>
            <a:cxnLst/>
            <a:rect l="l" t="t" r="r" b="b"/>
            <a:pathLst>
              <a:path w="3224386" h="4242614">
                <a:moveTo>
                  <a:pt x="0" y="0"/>
                </a:moveTo>
                <a:lnTo>
                  <a:pt x="3224386" y="0"/>
                </a:lnTo>
                <a:lnTo>
                  <a:pt x="3224386" y="4242614"/>
                </a:lnTo>
                <a:lnTo>
                  <a:pt x="0" y="42426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700000">
            <a:off x="15435635" y="761144"/>
            <a:ext cx="2042953" cy="3095383"/>
          </a:xfrm>
          <a:custGeom>
            <a:avLst/>
            <a:gdLst/>
            <a:ahLst/>
            <a:cxnLst/>
            <a:rect l="l" t="t" r="r" b="b"/>
            <a:pathLst>
              <a:path w="2042953" h="3095383">
                <a:moveTo>
                  <a:pt x="0" y="0"/>
                </a:moveTo>
                <a:lnTo>
                  <a:pt x="2042953" y="0"/>
                </a:lnTo>
                <a:lnTo>
                  <a:pt x="2042953" y="3095383"/>
                </a:lnTo>
                <a:lnTo>
                  <a:pt x="0" y="30953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1998" y="4615737"/>
            <a:ext cx="3419364" cy="3752389"/>
          </a:xfrm>
          <a:custGeom>
            <a:avLst/>
            <a:gdLst/>
            <a:ahLst/>
            <a:cxnLst/>
            <a:rect l="l" t="t" r="r" b="b"/>
            <a:pathLst>
              <a:path w="3419364" h="3752389">
                <a:moveTo>
                  <a:pt x="0" y="0"/>
                </a:moveTo>
                <a:lnTo>
                  <a:pt x="3419364" y="0"/>
                </a:lnTo>
                <a:lnTo>
                  <a:pt x="3419364" y="3752389"/>
                </a:lnTo>
                <a:lnTo>
                  <a:pt x="0" y="375238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0101151">
            <a:off x="9337044" y="7700547"/>
            <a:ext cx="3775926" cy="4242614"/>
          </a:xfrm>
          <a:custGeom>
            <a:avLst/>
            <a:gdLst/>
            <a:ahLst/>
            <a:cxnLst/>
            <a:rect l="l" t="t" r="r" b="b"/>
            <a:pathLst>
              <a:path w="3775926" h="4242614">
                <a:moveTo>
                  <a:pt x="0" y="0"/>
                </a:moveTo>
                <a:lnTo>
                  <a:pt x="3775926" y="0"/>
                </a:lnTo>
                <a:lnTo>
                  <a:pt x="3775926" y="4242614"/>
                </a:lnTo>
                <a:lnTo>
                  <a:pt x="0" y="42426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63084" y="1007261"/>
            <a:ext cx="2585082" cy="4264052"/>
          </a:xfrm>
          <a:custGeom>
            <a:avLst/>
            <a:gdLst/>
            <a:ahLst/>
            <a:cxnLst/>
            <a:rect l="l" t="t" r="r" b="b"/>
            <a:pathLst>
              <a:path w="2585082" h="4264052">
                <a:moveTo>
                  <a:pt x="0" y="0"/>
                </a:moveTo>
                <a:lnTo>
                  <a:pt x="2585082" y="0"/>
                </a:lnTo>
                <a:lnTo>
                  <a:pt x="2585082" y="4264053"/>
                </a:lnTo>
                <a:lnTo>
                  <a:pt x="0" y="42640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07962">
            <a:off x="3378364" y="3920568"/>
            <a:ext cx="11554870" cy="1538430"/>
          </a:xfrm>
          <a:custGeom>
            <a:avLst/>
            <a:gdLst/>
            <a:ahLst/>
            <a:cxnLst/>
            <a:rect l="l" t="t" r="r" b="b"/>
            <a:pathLst>
              <a:path w="11554870" h="1538430">
                <a:moveTo>
                  <a:pt x="0" y="0"/>
                </a:moveTo>
                <a:lnTo>
                  <a:pt x="11554870" y="0"/>
                </a:lnTo>
                <a:lnTo>
                  <a:pt x="11554870" y="1538431"/>
                </a:lnTo>
                <a:lnTo>
                  <a:pt x="0" y="15384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4885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2089" y="8110566"/>
            <a:ext cx="2795720" cy="1398755"/>
          </a:xfrm>
          <a:custGeom>
            <a:avLst/>
            <a:gdLst/>
            <a:ahLst/>
            <a:cxnLst/>
            <a:rect l="l" t="t" r="r" b="b"/>
            <a:pathLst>
              <a:path w="2795720" h="1398755">
                <a:moveTo>
                  <a:pt x="0" y="0"/>
                </a:moveTo>
                <a:lnTo>
                  <a:pt x="2795720" y="0"/>
                </a:lnTo>
                <a:lnTo>
                  <a:pt x="2795720" y="1398756"/>
                </a:lnTo>
                <a:lnTo>
                  <a:pt x="0" y="1398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TextBox 16"/>
          <p:cNvSpPr txBox="1">
            <a:spLocks noGrp="1"/>
          </p:cNvSpPr>
          <p:nvPr>
            <p:ph type="title" idx="4294967295"/>
          </p:nvPr>
        </p:nvSpPr>
        <p:spPr>
          <a:xfrm>
            <a:off x="4785637" y="3803454"/>
            <a:ext cx="8716726" cy="14678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2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67" b="1" i="0" u="none" strike="noStrike" kern="1200" cap="none" spc="-2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ublic Sans Heavy"/>
                <a:ea typeface="Public Sans Heavy"/>
                <a:cs typeface="Public Sans Heavy"/>
                <a:sym typeface="Public Sans Heavy"/>
              </a:rPr>
              <a:t>THANK YOU!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4001" y="9248353"/>
            <a:ext cx="6011113" cy="663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2"/>
              </a:lnSpc>
            </a:pPr>
            <a:r>
              <a:rPr lang="en-US" sz="3601" b="1" spc="-100" dirty="0">
                <a:solidFill>
                  <a:srgbClr val="000000"/>
                </a:solidFill>
                <a:latin typeface="Public Sans Heavy"/>
                <a:ea typeface="Public Sans Heavy"/>
                <a:cs typeface="Public Sans Heavy"/>
                <a:sym typeface="Public Sans Heavy"/>
              </a:rPr>
              <a:t>jeannie.bowen@gov.wa.gov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626277">
            <a:off x="10834776" y="5887512"/>
            <a:ext cx="2583050" cy="2253711"/>
          </a:xfrm>
          <a:custGeom>
            <a:avLst/>
            <a:gdLst/>
            <a:ahLst/>
            <a:cxnLst/>
            <a:rect l="l" t="t" r="r" b="b"/>
            <a:pathLst>
              <a:path w="2583050" h="2253711">
                <a:moveTo>
                  <a:pt x="0" y="0"/>
                </a:moveTo>
                <a:lnTo>
                  <a:pt x="2583050" y="0"/>
                </a:lnTo>
                <a:lnTo>
                  <a:pt x="2583050" y="2253711"/>
                </a:lnTo>
                <a:lnTo>
                  <a:pt x="0" y="22537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396154">
            <a:off x="14133448" y="5238395"/>
            <a:ext cx="2275627" cy="1934283"/>
          </a:xfrm>
          <a:custGeom>
            <a:avLst/>
            <a:gdLst/>
            <a:ahLst/>
            <a:cxnLst/>
            <a:rect l="l" t="t" r="r" b="b"/>
            <a:pathLst>
              <a:path w="2275627" h="1934283">
                <a:moveTo>
                  <a:pt x="0" y="0"/>
                </a:moveTo>
                <a:lnTo>
                  <a:pt x="2275627" y="0"/>
                </a:lnTo>
                <a:lnTo>
                  <a:pt x="2275627" y="1934283"/>
                </a:lnTo>
                <a:lnTo>
                  <a:pt x="0" y="19342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442454">
            <a:off x="8924614" y="3805738"/>
            <a:ext cx="2979059" cy="1835845"/>
          </a:xfrm>
          <a:custGeom>
            <a:avLst/>
            <a:gdLst/>
            <a:ahLst/>
            <a:cxnLst/>
            <a:rect l="l" t="t" r="r" b="b"/>
            <a:pathLst>
              <a:path w="2979059" h="1835845">
                <a:moveTo>
                  <a:pt x="0" y="0"/>
                </a:moveTo>
                <a:lnTo>
                  <a:pt x="2979059" y="0"/>
                </a:lnTo>
                <a:lnTo>
                  <a:pt x="2979059" y="1835845"/>
                </a:lnTo>
                <a:lnTo>
                  <a:pt x="0" y="18358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64175">
            <a:off x="12237533" y="1981735"/>
            <a:ext cx="2794565" cy="2574493"/>
          </a:xfrm>
          <a:custGeom>
            <a:avLst/>
            <a:gdLst/>
            <a:ahLst/>
            <a:cxnLst/>
            <a:rect l="l" t="t" r="r" b="b"/>
            <a:pathLst>
              <a:path w="2794565" h="2574493">
                <a:moveTo>
                  <a:pt x="0" y="0"/>
                </a:moveTo>
                <a:lnTo>
                  <a:pt x="2794565" y="0"/>
                </a:lnTo>
                <a:lnTo>
                  <a:pt x="2794565" y="2574493"/>
                </a:lnTo>
                <a:lnTo>
                  <a:pt x="0" y="25744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1413738" y="2196572"/>
            <a:ext cx="6833471" cy="29760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67" b="1" i="0" u="none" strike="noStrike" kern="1200" cap="none" spc="-2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ublic Sans Heavy"/>
                <a:ea typeface="Public Sans Heavy"/>
                <a:cs typeface="Public Sans Heavy"/>
                <a:sym typeface="Public Sans Heavy"/>
              </a:rPr>
              <a:t>CX:</a:t>
            </a:r>
          </a:p>
          <a:p>
            <a:pPr marL="0" marR="0" lvl="0" indent="0" algn="l" defTabSz="914400" rtl="0" eaLnBrk="1" fontAlgn="auto" latinLnBrk="0" hangingPunct="1">
              <a:lnSpc>
                <a:spcPts val="7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67" b="1" i="0" u="none" strike="noStrike" kern="1200" cap="none" spc="-2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ublic Sans Heavy"/>
                <a:ea typeface="Public Sans Heavy"/>
                <a:cs typeface="Public Sans Heavy"/>
                <a:sym typeface="Public Sans Heavy"/>
              </a:rPr>
              <a:t>THE NEXT EVOLUTION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13738" y="5498325"/>
            <a:ext cx="8228881" cy="2035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25"/>
              </a:lnSpc>
            </a:pPr>
            <a:r>
              <a:rPr lang="en-US" sz="3875" spc="-108" dirty="0">
                <a:solidFill>
                  <a:srgbClr val="000000"/>
                </a:solidFill>
                <a:latin typeface="TAN Angleton"/>
                <a:ea typeface="TAN Angleton"/>
                <a:cs typeface="TAN Angleton"/>
                <a:sym typeface="TAN Angleton"/>
              </a:rPr>
              <a:t>“CX Means Designing Services </a:t>
            </a:r>
            <a:r>
              <a:rPr lang="en-US" sz="3875" b="1" spc="-108" dirty="0">
                <a:solidFill>
                  <a:srgbClr val="000000"/>
                </a:solidFill>
                <a:latin typeface="TAN Angleton"/>
                <a:ea typeface="TAN Angleton"/>
                <a:cs typeface="TAN Angleton"/>
                <a:sym typeface="TAN Angleton"/>
              </a:rPr>
              <a:t>WITH</a:t>
            </a:r>
            <a:r>
              <a:rPr lang="en-US" sz="3875" spc="-108" dirty="0">
                <a:solidFill>
                  <a:srgbClr val="000000"/>
                </a:solidFill>
                <a:latin typeface="TAN Angleton"/>
                <a:ea typeface="TAN Angleton"/>
                <a:cs typeface="TAN Angleton"/>
                <a:sym typeface="TAN Angleton"/>
              </a:rPr>
              <a:t> the People Who Use and Deliver Them”</a:t>
            </a:r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2953759">
            <a:off x="11178218" y="4681732"/>
            <a:ext cx="330110" cy="340319"/>
          </a:xfrm>
          <a:custGeom>
            <a:avLst/>
            <a:gdLst/>
            <a:ahLst/>
            <a:cxnLst/>
            <a:rect l="l" t="t" r="r" b="b"/>
            <a:pathLst>
              <a:path w="330110" h="340319">
                <a:moveTo>
                  <a:pt x="0" y="0"/>
                </a:moveTo>
                <a:lnTo>
                  <a:pt x="330110" y="0"/>
                </a:lnTo>
                <a:lnTo>
                  <a:pt x="330110" y="340319"/>
                </a:lnTo>
                <a:lnTo>
                  <a:pt x="0" y="3403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516995">
            <a:off x="14136658" y="5499530"/>
            <a:ext cx="307972" cy="317497"/>
          </a:xfrm>
          <a:custGeom>
            <a:avLst/>
            <a:gdLst/>
            <a:ahLst/>
            <a:cxnLst/>
            <a:rect l="l" t="t" r="r" b="b"/>
            <a:pathLst>
              <a:path w="307972" h="317497">
                <a:moveTo>
                  <a:pt x="0" y="0"/>
                </a:moveTo>
                <a:lnTo>
                  <a:pt x="307972" y="0"/>
                </a:lnTo>
                <a:lnTo>
                  <a:pt x="307972" y="317497"/>
                </a:lnTo>
                <a:lnTo>
                  <a:pt x="0" y="3174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6986051">
            <a:off x="13162149" y="4802334"/>
            <a:ext cx="330110" cy="340319"/>
          </a:xfrm>
          <a:custGeom>
            <a:avLst/>
            <a:gdLst/>
            <a:ahLst/>
            <a:cxnLst/>
            <a:rect l="l" t="t" r="r" b="b"/>
            <a:pathLst>
              <a:path w="330110" h="340319">
                <a:moveTo>
                  <a:pt x="0" y="0"/>
                </a:moveTo>
                <a:lnTo>
                  <a:pt x="330110" y="0"/>
                </a:lnTo>
                <a:lnTo>
                  <a:pt x="330110" y="340320"/>
                </a:lnTo>
                <a:lnTo>
                  <a:pt x="0" y="3403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6811212">
            <a:off x="12650890" y="4297634"/>
            <a:ext cx="330110" cy="340319"/>
          </a:xfrm>
          <a:custGeom>
            <a:avLst/>
            <a:gdLst/>
            <a:ahLst/>
            <a:cxnLst/>
            <a:rect l="l" t="t" r="r" b="b"/>
            <a:pathLst>
              <a:path w="330110" h="340319">
                <a:moveTo>
                  <a:pt x="0" y="0"/>
                </a:moveTo>
                <a:lnTo>
                  <a:pt x="330109" y="0"/>
                </a:lnTo>
                <a:lnTo>
                  <a:pt x="330109" y="340319"/>
                </a:lnTo>
                <a:lnTo>
                  <a:pt x="0" y="3403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6811212">
            <a:off x="11323413" y="5185118"/>
            <a:ext cx="330110" cy="340319"/>
          </a:xfrm>
          <a:custGeom>
            <a:avLst/>
            <a:gdLst/>
            <a:ahLst/>
            <a:cxnLst/>
            <a:rect l="l" t="t" r="r" b="b"/>
            <a:pathLst>
              <a:path w="330110" h="340319">
                <a:moveTo>
                  <a:pt x="0" y="0"/>
                </a:moveTo>
                <a:lnTo>
                  <a:pt x="330110" y="0"/>
                </a:lnTo>
                <a:lnTo>
                  <a:pt x="330110" y="340319"/>
                </a:lnTo>
                <a:lnTo>
                  <a:pt x="0" y="3403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124714">
            <a:off x="11891287" y="5377171"/>
            <a:ext cx="307316" cy="318312"/>
          </a:xfrm>
          <a:custGeom>
            <a:avLst/>
            <a:gdLst/>
            <a:ahLst/>
            <a:cxnLst/>
            <a:rect l="l" t="t" r="r" b="b"/>
            <a:pathLst>
              <a:path w="307316" h="318312">
                <a:moveTo>
                  <a:pt x="0" y="0"/>
                </a:moveTo>
                <a:lnTo>
                  <a:pt x="307316" y="0"/>
                </a:lnTo>
                <a:lnTo>
                  <a:pt x="307316" y="318313"/>
                </a:lnTo>
                <a:lnTo>
                  <a:pt x="0" y="3183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3082401">
            <a:off x="13824098" y="4850563"/>
            <a:ext cx="307316" cy="318312"/>
          </a:xfrm>
          <a:custGeom>
            <a:avLst/>
            <a:gdLst/>
            <a:ahLst/>
            <a:cxnLst/>
            <a:rect l="l" t="t" r="r" b="b"/>
            <a:pathLst>
              <a:path w="307316" h="318312">
                <a:moveTo>
                  <a:pt x="0" y="0"/>
                </a:moveTo>
                <a:lnTo>
                  <a:pt x="307317" y="0"/>
                </a:lnTo>
                <a:lnTo>
                  <a:pt x="307317" y="318312"/>
                </a:lnTo>
                <a:lnTo>
                  <a:pt x="0" y="318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767759">
            <a:off x="13179134" y="4141402"/>
            <a:ext cx="307316" cy="318312"/>
          </a:xfrm>
          <a:custGeom>
            <a:avLst/>
            <a:gdLst/>
            <a:ahLst/>
            <a:cxnLst/>
            <a:rect l="l" t="t" r="r" b="b"/>
            <a:pathLst>
              <a:path w="307316" h="318312">
                <a:moveTo>
                  <a:pt x="0" y="0"/>
                </a:moveTo>
                <a:lnTo>
                  <a:pt x="307317" y="0"/>
                </a:lnTo>
                <a:lnTo>
                  <a:pt x="307317" y="318312"/>
                </a:lnTo>
                <a:lnTo>
                  <a:pt x="0" y="3183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516995">
            <a:off x="11543745" y="4519529"/>
            <a:ext cx="316234" cy="329778"/>
          </a:xfrm>
          <a:custGeom>
            <a:avLst/>
            <a:gdLst/>
            <a:ahLst/>
            <a:cxnLst/>
            <a:rect l="l" t="t" r="r" b="b"/>
            <a:pathLst>
              <a:path w="316234" h="329778">
                <a:moveTo>
                  <a:pt x="0" y="0"/>
                </a:moveTo>
                <a:lnTo>
                  <a:pt x="316234" y="0"/>
                </a:lnTo>
                <a:lnTo>
                  <a:pt x="316234" y="329778"/>
                </a:lnTo>
                <a:lnTo>
                  <a:pt x="0" y="3297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6156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6850489">
            <a:off x="11613601" y="5851914"/>
            <a:ext cx="305632" cy="303945"/>
          </a:xfrm>
          <a:custGeom>
            <a:avLst/>
            <a:gdLst/>
            <a:ahLst/>
            <a:cxnLst/>
            <a:rect l="l" t="t" r="r" b="b"/>
            <a:pathLst>
              <a:path w="305632" h="303945">
                <a:moveTo>
                  <a:pt x="0" y="0"/>
                </a:moveTo>
                <a:lnTo>
                  <a:pt x="305632" y="0"/>
                </a:lnTo>
                <a:lnTo>
                  <a:pt x="305632" y="303945"/>
                </a:lnTo>
                <a:lnTo>
                  <a:pt x="0" y="3039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7737" r="-44932" b="-557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2091911" y="4419655"/>
            <a:ext cx="299376" cy="308635"/>
          </a:xfrm>
          <a:custGeom>
            <a:avLst/>
            <a:gdLst/>
            <a:ahLst/>
            <a:cxnLst/>
            <a:rect l="l" t="t" r="r" b="b"/>
            <a:pathLst>
              <a:path w="299376" h="308635">
                <a:moveTo>
                  <a:pt x="0" y="0"/>
                </a:moveTo>
                <a:lnTo>
                  <a:pt x="299376" y="0"/>
                </a:lnTo>
                <a:lnTo>
                  <a:pt x="299376" y="308635"/>
                </a:lnTo>
                <a:lnTo>
                  <a:pt x="0" y="3086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684639">
            <a:off x="13187852" y="5948343"/>
            <a:ext cx="278704" cy="288677"/>
          </a:xfrm>
          <a:custGeom>
            <a:avLst/>
            <a:gdLst/>
            <a:ahLst/>
            <a:cxnLst/>
            <a:rect l="l" t="t" r="r" b="b"/>
            <a:pathLst>
              <a:path w="278704" h="288677">
                <a:moveTo>
                  <a:pt x="0" y="0"/>
                </a:moveTo>
                <a:lnTo>
                  <a:pt x="278704" y="0"/>
                </a:lnTo>
                <a:lnTo>
                  <a:pt x="278704" y="288677"/>
                </a:lnTo>
                <a:lnTo>
                  <a:pt x="0" y="2886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Freeform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13546839" y="5575968"/>
            <a:ext cx="262330" cy="320907"/>
          </a:xfrm>
          <a:custGeom>
            <a:avLst/>
            <a:gdLst/>
            <a:ahLst/>
            <a:cxnLst/>
            <a:rect l="l" t="t" r="r" b="b"/>
            <a:pathLst>
              <a:path w="262330" h="320907">
                <a:moveTo>
                  <a:pt x="0" y="0"/>
                </a:moveTo>
                <a:lnTo>
                  <a:pt x="262331" y="0"/>
                </a:lnTo>
                <a:lnTo>
                  <a:pt x="262331" y="320906"/>
                </a:lnTo>
                <a:lnTo>
                  <a:pt x="0" y="3209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r="-1810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1" name="Freeform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77374">
            <a:off x="13555935" y="5937657"/>
            <a:ext cx="269919" cy="281480"/>
          </a:xfrm>
          <a:custGeom>
            <a:avLst/>
            <a:gdLst/>
            <a:ahLst/>
            <a:cxnLst/>
            <a:rect l="l" t="t" r="r" b="b"/>
            <a:pathLst>
              <a:path w="269919" h="281480">
                <a:moveTo>
                  <a:pt x="0" y="0"/>
                </a:moveTo>
                <a:lnTo>
                  <a:pt x="269920" y="0"/>
                </a:lnTo>
                <a:lnTo>
                  <a:pt x="269920" y="281480"/>
                </a:lnTo>
                <a:lnTo>
                  <a:pt x="0" y="28148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-6156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2" name="Freeform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564993">
            <a:off x="12258029" y="5774641"/>
            <a:ext cx="314380" cy="327845"/>
          </a:xfrm>
          <a:custGeom>
            <a:avLst/>
            <a:gdLst/>
            <a:ahLst/>
            <a:cxnLst/>
            <a:rect l="l" t="t" r="r" b="b"/>
            <a:pathLst>
              <a:path w="314380" h="327845">
                <a:moveTo>
                  <a:pt x="0" y="0"/>
                </a:moveTo>
                <a:lnTo>
                  <a:pt x="314380" y="0"/>
                </a:lnTo>
                <a:lnTo>
                  <a:pt x="314380" y="327845"/>
                </a:lnTo>
                <a:lnTo>
                  <a:pt x="0" y="327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6156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3" name="Freeform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126551" y="4994702"/>
            <a:ext cx="288668" cy="297596"/>
          </a:xfrm>
          <a:custGeom>
            <a:avLst/>
            <a:gdLst/>
            <a:ahLst/>
            <a:cxnLst/>
            <a:rect l="l" t="t" r="r" b="b"/>
            <a:pathLst>
              <a:path w="288668" h="297596">
                <a:moveTo>
                  <a:pt x="0" y="0"/>
                </a:moveTo>
                <a:lnTo>
                  <a:pt x="288668" y="0"/>
                </a:lnTo>
                <a:lnTo>
                  <a:pt x="288668" y="297596"/>
                </a:lnTo>
                <a:lnTo>
                  <a:pt x="0" y="2975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4" name="Freeform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294217">
            <a:off x="12622313" y="5050319"/>
            <a:ext cx="309418" cy="318988"/>
          </a:xfrm>
          <a:custGeom>
            <a:avLst/>
            <a:gdLst/>
            <a:ahLst/>
            <a:cxnLst/>
            <a:rect l="l" t="t" r="r" b="b"/>
            <a:pathLst>
              <a:path w="309418" h="318988">
                <a:moveTo>
                  <a:pt x="0" y="0"/>
                </a:moveTo>
                <a:lnTo>
                  <a:pt x="309418" y="0"/>
                </a:lnTo>
                <a:lnTo>
                  <a:pt x="309418" y="318988"/>
                </a:lnTo>
                <a:lnTo>
                  <a:pt x="0" y="3189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5" name="Freeform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07839" y="5531106"/>
            <a:ext cx="259994" cy="271130"/>
          </a:xfrm>
          <a:custGeom>
            <a:avLst/>
            <a:gdLst/>
            <a:ahLst/>
            <a:cxnLst/>
            <a:rect l="l" t="t" r="r" b="b"/>
            <a:pathLst>
              <a:path w="259994" h="271130">
                <a:moveTo>
                  <a:pt x="0" y="0"/>
                </a:moveTo>
                <a:lnTo>
                  <a:pt x="259994" y="0"/>
                </a:lnTo>
                <a:lnTo>
                  <a:pt x="259994" y="271130"/>
                </a:lnTo>
                <a:lnTo>
                  <a:pt x="0" y="2711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6156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6" name="Freeform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7425436">
            <a:off x="12415219" y="4654760"/>
            <a:ext cx="259994" cy="271130"/>
          </a:xfrm>
          <a:custGeom>
            <a:avLst/>
            <a:gdLst/>
            <a:ahLst/>
            <a:cxnLst/>
            <a:rect l="l" t="t" r="r" b="b"/>
            <a:pathLst>
              <a:path w="259994" h="271130">
                <a:moveTo>
                  <a:pt x="0" y="0"/>
                </a:moveTo>
                <a:lnTo>
                  <a:pt x="259994" y="0"/>
                </a:lnTo>
                <a:lnTo>
                  <a:pt x="259994" y="271129"/>
                </a:lnTo>
                <a:lnTo>
                  <a:pt x="0" y="27112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61565"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63815" y="2696460"/>
            <a:ext cx="3360370" cy="970307"/>
          </a:xfrm>
          <a:custGeom>
            <a:avLst/>
            <a:gdLst/>
            <a:ahLst/>
            <a:cxnLst/>
            <a:rect l="l" t="t" r="r" b="b"/>
            <a:pathLst>
              <a:path w="3360370" h="970307">
                <a:moveTo>
                  <a:pt x="0" y="0"/>
                </a:moveTo>
                <a:lnTo>
                  <a:pt x="3360370" y="0"/>
                </a:lnTo>
                <a:lnTo>
                  <a:pt x="3360370" y="970307"/>
                </a:lnTo>
                <a:lnTo>
                  <a:pt x="0" y="970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65298" y="6323526"/>
            <a:ext cx="3360370" cy="949305"/>
          </a:xfrm>
          <a:custGeom>
            <a:avLst/>
            <a:gdLst/>
            <a:ahLst/>
            <a:cxnLst/>
            <a:rect l="l" t="t" r="r" b="b"/>
            <a:pathLst>
              <a:path w="3360370" h="949305">
                <a:moveTo>
                  <a:pt x="0" y="0"/>
                </a:moveTo>
                <a:lnTo>
                  <a:pt x="3360370" y="0"/>
                </a:lnTo>
                <a:lnTo>
                  <a:pt x="3360370" y="949304"/>
                </a:lnTo>
                <a:lnTo>
                  <a:pt x="0" y="9493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36457" y="1532974"/>
            <a:ext cx="2481154" cy="2133793"/>
          </a:xfrm>
          <a:custGeom>
            <a:avLst/>
            <a:gdLst/>
            <a:ahLst/>
            <a:cxnLst/>
            <a:rect l="l" t="t" r="r" b="b"/>
            <a:pathLst>
              <a:path w="2481154" h="2133793">
                <a:moveTo>
                  <a:pt x="0" y="0"/>
                </a:moveTo>
                <a:lnTo>
                  <a:pt x="2481154" y="0"/>
                </a:lnTo>
                <a:lnTo>
                  <a:pt x="2481154" y="2133793"/>
                </a:lnTo>
                <a:lnTo>
                  <a:pt x="0" y="21337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3201359" y="3767678"/>
            <a:ext cx="11888248" cy="23355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75" b="0" i="0" u="none" strike="noStrike" kern="1200" cap="none" spc="-10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N Angleton"/>
                <a:ea typeface="TAN Angleton"/>
                <a:cs typeface="TAN Angleton"/>
                <a:sym typeface="TAN Angleton"/>
              </a:rPr>
              <a:t>Think of a great customer experience you have had.  What where you thinking, feeling, saying, and doing?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2122430" y="1325349"/>
            <a:ext cx="14280358" cy="9470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82" b="1" i="0" u="none" strike="noStrike" kern="1200" cap="none" spc="-1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ublic Sans Heavy"/>
                <a:ea typeface="Public Sans Heavy"/>
                <a:cs typeface="Public Sans Heavy"/>
                <a:sym typeface="Public Sans Heavy"/>
              </a:rPr>
              <a:t>THE 3 ASPECTS OF CUSTOMER EXPERIENCE</a:t>
            </a:r>
          </a:p>
        </p:txBody>
      </p:sp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7133407" y="944468"/>
            <a:ext cx="519299" cy="3501886"/>
          </a:xfrm>
          <a:custGeom>
            <a:avLst/>
            <a:gdLst/>
            <a:ahLst/>
            <a:cxnLst/>
            <a:rect l="l" t="t" r="r" b="b"/>
            <a:pathLst>
              <a:path w="519299" h="3501886">
                <a:moveTo>
                  <a:pt x="0" y="0"/>
                </a:moveTo>
                <a:lnTo>
                  <a:pt x="519300" y="0"/>
                </a:lnTo>
                <a:lnTo>
                  <a:pt x="519300" y="3501886"/>
                </a:lnTo>
                <a:lnTo>
                  <a:pt x="0" y="35018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855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10635293" y="944468"/>
            <a:ext cx="519299" cy="3501886"/>
          </a:xfrm>
          <a:custGeom>
            <a:avLst/>
            <a:gdLst/>
            <a:ahLst/>
            <a:cxnLst/>
            <a:rect l="l" t="t" r="r" b="b"/>
            <a:pathLst>
              <a:path w="519299" h="3501886">
                <a:moveTo>
                  <a:pt x="0" y="0"/>
                </a:moveTo>
                <a:lnTo>
                  <a:pt x="519300" y="0"/>
                </a:lnTo>
                <a:lnTo>
                  <a:pt x="519300" y="3501886"/>
                </a:lnTo>
                <a:lnTo>
                  <a:pt x="0" y="35018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9428" r="-109128"/>
            </a:stretch>
          </a:blip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502253"/>
              </p:ext>
            </p:extLst>
          </p:nvPr>
        </p:nvGraphicFramePr>
        <p:xfrm>
          <a:off x="1836287" y="3639619"/>
          <a:ext cx="14852643" cy="4391024"/>
        </p:xfrm>
        <a:graphic>
          <a:graphicData uri="http://schemas.openxmlformats.org/drawingml/2006/table">
            <a:tbl>
              <a:tblPr firstRow="1"/>
              <a:tblGrid>
                <a:gridCol w="4950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0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50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9685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F6EFEA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EMOTIONAL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94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F6EFEA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SOCIAL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94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F6EFEA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FUNCTIONAL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9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7113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It answers:</a:t>
                      </a:r>
                      <a:endParaRPr lang="en-US" sz="1100" dirty="0"/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Am I doing this right?</a:t>
                      </a: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It answers:</a:t>
                      </a:r>
                      <a:endParaRPr lang="en-US" sz="1100" dirty="0"/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Do they think I’m capable?</a:t>
                      </a: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It answers: </a:t>
                      </a:r>
                      <a:endParaRPr lang="en-US" sz="1100" dirty="0"/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Can I get this done easily?</a:t>
                      </a: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7113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  “I want to feel confident I submitted everything correctly.”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B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“I want to be seen as capable and responsible.”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B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“I need to renew my license.”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B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7113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People want to feel confident, understood, and respected.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Experiences impact people’s sense of identity, belonging, and respect.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These are practical tasks people need to complete.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6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80121" y="8549604"/>
            <a:ext cx="3408810" cy="830510"/>
          </a:xfrm>
          <a:custGeom>
            <a:avLst/>
            <a:gdLst/>
            <a:ahLst/>
            <a:cxnLst/>
            <a:rect l="l" t="t" r="r" b="b"/>
            <a:pathLst>
              <a:path w="3408810" h="830510">
                <a:moveTo>
                  <a:pt x="0" y="0"/>
                </a:moveTo>
                <a:lnTo>
                  <a:pt x="3408810" y="0"/>
                </a:lnTo>
                <a:lnTo>
                  <a:pt x="3408810" y="830510"/>
                </a:lnTo>
                <a:lnTo>
                  <a:pt x="0" y="8305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15162" y="1006771"/>
            <a:ext cx="1852877" cy="1910182"/>
          </a:xfrm>
          <a:custGeom>
            <a:avLst/>
            <a:gdLst/>
            <a:ahLst/>
            <a:cxnLst/>
            <a:rect l="l" t="t" r="r" b="b"/>
            <a:pathLst>
              <a:path w="1852877" h="1910182">
                <a:moveTo>
                  <a:pt x="0" y="0"/>
                </a:moveTo>
                <a:lnTo>
                  <a:pt x="1852877" y="0"/>
                </a:lnTo>
                <a:lnTo>
                  <a:pt x="1852877" y="1910182"/>
                </a:lnTo>
                <a:lnTo>
                  <a:pt x="0" y="1910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9066468" y="5195168"/>
            <a:ext cx="2075965" cy="2140170"/>
          </a:xfrm>
          <a:custGeom>
            <a:avLst/>
            <a:gdLst/>
            <a:ahLst/>
            <a:cxnLst/>
            <a:rect l="l" t="t" r="r" b="b"/>
            <a:pathLst>
              <a:path w="2075965" h="2140170">
                <a:moveTo>
                  <a:pt x="0" y="0"/>
                </a:moveTo>
                <a:lnTo>
                  <a:pt x="2075965" y="0"/>
                </a:lnTo>
                <a:lnTo>
                  <a:pt x="2075965" y="2140170"/>
                </a:lnTo>
                <a:lnTo>
                  <a:pt x="0" y="21401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823864" y="7388808"/>
            <a:ext cx="2240651" cy="2309949"/>
          </a:xfrm>
          <a:custGeom>
            <a:avLst/>
            <a:gdLst/>
            <a:ahLst/>
            <a:cxnLst/>
            <a:rect l="l" t="t" r="r" b="b"/>
            <a:pathLst>
              <a:path w="2240651" h="2309949">
                <a:moveTo>
                  <a:pt x="0" y="0"/>
                </a:moveTo>
                <a:lnTo>
                  <a:pt x="2240651" y="0"/>
                </a:lnTo>
                <a:lnTo>
                  <a:pt x="2240651" y="2309949"/>
                </a:lnTo>
                <a:lnTo>
                  <a:pt x="0" y="23099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69056">
            <a:off x="13810592" y="3042439"/>
            <a:ext cx="1957596" cy="2018140"/>
          </a:xfrm>
          <a:custGeom>
            <a:avLst/>
            <a:gdLst/>
            <a:ahLst/>
            <a:cxnLst/>
            <a:rect l="l" t="t" r="r" b="b"/>
            <a:pathLst>
              <a:path w="1957596" h="2018140">
                <a:moveTo>
                  <a:pt x="0" y="0"/>
                </a:moveTo>
                <a:lnTo>
                  <a:pt x="1957596" y="0"/>
                </a:lnTo>
                <a:lnTo>
                  <a:pt x="1957596" y="2018140"/>
                </a:lnTo>
                <a:lnTo>
                  <a:pt x="0" y="20181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756436" y="2331965"/>
            <a:ext cx="7954724" cy="20045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6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67" b="1" i="0" u="none" strike="noStrike" kern="1200" cap="none" spc="-2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ublic Sans Heavy"/>
                <a:ea typeface="Public Sans Heavy"/>
                <a:cs typeface="Public Sans Heavy"/>
                <a:sym typeface="Public Sans Heavy"/>
              </a:rPr>
              <a:t>FOUNDATIONAL CAPABILITIES</a:t>
            </a:r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58826" y="3061389"/>
            <a:ext cx="1950592" cy="2020387"/>
          </a:xfrm>
          <a:custGeom>
            <a:avLst/>
            <a:gdLst/>
            <a:ahLst/>
            <a:cxnLst/>
            <a:rect l="l" t="t" r="r" b="b"/>
            <a:pathLst>
              <a:path w="1950592" h="2020387">
                <a:moveTo>
                  <a:pt x="0" y="0"/>
                </a:moveTo>
                <a:lnTo>
                  <a:pt x="1950593" y="0"/>
                </a:lnTo>
                <a:lnTo>
                  <a:pt x="1950593" y="2020387"/>
                </a:lnTo>
                <a:lnTo>
                  <a:pt x="0" y="20203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684639">
            <a:off x="11414004" y="7465837"/>
            <a:ext cx="2061366" cy="2135125"/>
          </a:xfrm>
          <a:custGeom>
            <a:avLst/>
            <a:gdLst/>
            <a:ahLst/>
            <a:cxnLst/>
            <a:rect l="l" t="t" r="r" b="b"/>
            <a:pathLst>
              <a:path w="2061366" h="2135125">
                <a:moveTo>
                  <a:pt x="0" y="0"/>
                </a:moveTo>
                <a:lnTo>
                  <a:pt x="2061365" y="0"/>
                </a:lnTo>
                <a:lnTo>
                  <a:pt x="2061365" y="2135125"/>
                </a:lnTo>
                <a:lnTo>
                  <a:pt x="0" y="2135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9888414">
            <a:off x="2008139" y="-1388777"/>
            <a:ext cx="1542587" cy="1597784"/>
          </a:xfrm>
          <a:custGeom>
            <a:avLst/>
            <a:gdLst/>
            <a:ahLst/>
            <a:cxnLst/>
            <a:rect l="l" t="t" r="r" b="b"/>
            <a:pathLst>
              <a:path w="1542587" h="1597784">
                <a:moveTo>
                  <a:pt x="0" y="0"/>
                </a:moveTo>
                <a:lnTo>
                  <a:pt x="1542587" y="0"/>
                </a:lnTo>
                <a:lnTo>
                  <a:pt x="1542587" y="1597784"/>
                </a:lnTo>
                <a:lnTo>
                  <a:pt x="0" y="1597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13932344" y="5013129"/>
            <a:ext cx="1918029" cy="2346311"/>
          </a:xfrm>
          <a:custGeom>
            <a:avLst/>
            <a:gdLst/>
            <a:ahLst/>
            <a:cxnLst/>
            <a:rect l="l" t="t" r="r" b="b"/>
            <a:pathLst>
              <a:path w="1918029" h="2346311">
                <a:moveTo>
                  <a:pt x="0" y="0"/>
                </a:moveTo>
                <a:lnTo>
                  <a:pt x="1918030" y="0"/>
                </a:lnTo>
                <a:lnTo>
                  <a:pt x="1918030" y="2346311"/>
                </a:lnTo>
                <a:lnTo>
                  <a:pt x="0" y="23463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1810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31448" y="763764"/>
            <a:ext cx="2084872" cy="2174167"/>
          </a:xfrm>
          <a:custGeom>
            <a:avLst/>
            <a:gdLst/>
            <a:ahLst/>
            <a:cxnLst/>
            <a:rect l="l" t="t" r="r" b="b"/>
            <a:pathLst>
              <a:path w="2084872" h="2174167">
                <a:moveTo>
                  <a:pt x="0" y="0"/>
                </a:moveTo>
                <a:lnTo>
                  <a:pt x="2084872" y="0"/>
                </a:lnTo>
                <a:lnTo>
                  <a:pt x="2084872" y="2174168"/>
                </a:lnTo>
                <a:lnTo>
                  <a:pt x="0" y="21741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6156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000773">
            <a:off x="-793675" y="9114034"/>
            <a:ext cx="1587349" cy="1655335"/>
          </a:xfrm>
          <a:custGeom>
            <a:avLst/>
            <a:gdLst/>
            <a:ahLst/>
            <a:cxnLst/>
            <a:rect l="l" t="t" r="r" b="b"/>
            <a:pathLst>
              <a:path w="1587349" h="1655335">
                <a:moveTo>
                  <a:pt x="0" y="0"/>
                </a:moveTo>
                <a:lnTo>
                  <a:pt x="1587350" y="0"/>
                </a:lnTo>
                <a:lnTo>
                  <a:pt x="1587350" y="1655335"/>
                </a:lnTo>
                <a:lnTo>
                  <a:pt x="0" y="16553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6156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66876" y="7668523"/>
            <a:ext cx="1885655" cy="1966418"/>
          </a:xfrm>
          <a:custGeom>
            <a:avLst/>
            <a:gdLst/>
            <a:ahLst/>
            <a:cxnLst/>
            <a:rect l="l" t="t" r="r" b="b"/>
            <a:pathLst>
              <a:path w="1885655" h="1966418">
                <a:moveTo>
                  <a:pt x="0" y="0"/>
                </a:moveTo>
                <a:lnTo>
                  <a:pt x="1885655" y="0"/>
                </a:lnTo>
                <a:lnTo>
                  <a:pt x="1885655" y="1966418"/>
                </a:lnTo>
                <a:lnTo>
                  <a:pt x="0" y="196641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6156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77374">
            <a:off x="11482212" y="5198288"/>
            <a:ext cx="1964479" cy="2048617"/>
          </a:xfrm>
          <a:custGeom>
            <a:avLst/>
            <a:gdLst/>
            <a:ahLst/>
            <a:cxnLst/>
            <a:rect l="l" t="t" r="r" b="b"/>
            <a:pathLst>
              <a:path w="1964479" h="2048617">
                <a:moveTo>
                  <a:pt x="0" y="0"/>
                </a:moveTo>
                <a:lnTo>
                  <a:pt x="1964479" y="0"/>
                </a:lnTo>
                <a:lnTo>
                  <a:pt x="1964479" y="2048617"/>
                </a:lnTo>
                <a:lnTo>
                  <a:pt x="0" y="204861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6156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333493">
            <a:off x="9224620" y="3103294"/>
            <a:ext cx="1982852" cy="1971903"/>
          </a:xfrm>
          <a:custGeom>
            <a:avLst/>
            <a:gdLst/>
            <a:ahLst/>
            <a:cxnLst/>
            <a:rect l="l" t="t" r="r" b="b"/>
            <a:pathLst>
              <a:path w="1982852" h="1971903">
                <a:moveTo>
                  <a:pt x="0" y="0"/>
                </a:moveTo>
                <a:lnTo>
                  <a:pt x="1982853" y="0"/>
                </a:lnTo>
                <a:lnTo>
                  <a:pt x="1982853" y="1971903"/>
                </a:lnTo>
                <a:lnTo>
                  <a:pt x="0" y="197190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17737" r="-44932" b="-557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0800000">
            <a:off x="13654328" y="875081"/>
            <a:ext cx="2061637" cy="1951533"/>
          </a:xfrm>
          <a:custGeom>
            <a:avLst/>
            <a:gdLst/>
            <a:ahLst/>
            <a:cxnLst/>
            <a:rect l="l" t="t" r="r" b="b"/>
            <a:pathLst>
              <a:path w="2061637" h="1951533">
                <a:moveTo>
                  <a:pt x="0" y="0"/>
                </a:moveTo>
                <a:lnTo>
                  <a:pt x="2061638" y="0"/>
                </a:lnTo>
                <a:lnTo>
                  <a:pt x="2061638" y="1951534"/>
                </a:lnTo>
                <a:lnTo>
                  <a:pt x="0" y="195153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-16305" r="-3034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TextBox 18"/>
          <p:cNvSpPr txBox="1"/>
          <p:nvPr/>
        </p:nvSpPr>
        <p:spPr>
          <a:xfrm rot="-1775227">
            <a:off x="9036153" y="1748452"/>
            <a:ext cx="2413206" cy="351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3"/>
              </a:lnSpc>
              <a:spcBef>
                <a:spcPct val="0"/>
              </a:spcBef>
            </a:pPr>
            <a:r>
              <a:rPr lang="en-US" sz="2052" b="1" u="none" strike="noStrike" spc="-57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COMMUNICATION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738551" y="1590500"/>
            <a:ext cx="1357036" cy="707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3"/>
              </a:lnSpc>
              <a:spcBef>
                <a:spcPct val="0"/>
              </a:spcBef>
            </a:pPr>
            <a:r>
              <a:rPr lang="en-US" sz="2052" b="1" u="none" strike="noStrike" spc="-57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ACTIVE </a:t>
            </a:r>
          </a:p>
          <a:p>
            <a:pPr marL="0" lvl="0" indent="0" algn="ctr">
              <a:lnSpc>
                <a:spcPts val="2873"/>
              </a:lnSpc>
              <a:spcBef>
                <a:spcPct val="0"/>
              </a:spcBef>
            </a:pPr>
            <a:r>
              <a:rPr lang="en-US" sz="2052" b="1" u="none" strike="noStrike" spc="-57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LISTENING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654328" y="1561329"/>
            <a:ext cx="2013403" cy="719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873"/>
              </a:lnSpc>
              <a:spcBef>
                <a:spcPct val="0"/>
              </a:spcBef>
            </a:pPr>
            <a:r>
              <a:rPr lang="en-US" sz="2052" b="1" u="none" strike="noStrike" spc="-57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TIME</a:t>
            </a:r>
          </a:p>
          <a:p>
            <a:pPr marL="0" lvl="0" indent="0" algn="ctr">
              <a:lnSpc>
                <a:spcPts val="2873"/>
              </a:lnSpc>
              <a:spcBef>
                <a:spcPct val="0"/>
              </a:spcBef>
            </a:pPr>
            <a:r>
              <a:rPr lang="en-US" sz="2052" b="1" u="none" strike="noStrike" spc="-57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MANAGEMENT</a:t>
            </a:r>
          </a:p>
        </p:txBody>
      </p:sp>
      <p:sp>
        <p:nvSpPr>
          <p:cNvPr id="20" name="TextBox 20"/>
          <p:cNvSpPr txBox="1"/>
          <p:nvPr/>
        </p:nvSpPr>
        <p:spPr>
          <a:xfrm rot="1861710">
            <a:off x="9282660" y="3841665"/>
            <a:ext cx="2016601" cy="351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3"/>
              </a:lnSpc>
              <a:spcBef>
                <a:spcPct val="0"/>
              </a:spcBef>
            </a:pPr>
            <a:r>
              <a:rPr lang="en-US" sz="2052" b="1" u="none" strike="noStrike" spc="-57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ORGANIZATION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720932" y="3979257"/>
            <a:ext cx="1310101" cy="339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873"/>
              </a:lnSpc>
              <a:spcBef>
                <a:spcPct val="0"/>
              </a:spcBef>
            </a:pPr>
            <a:r>
              <a:rPr lang="en-US" sz="2052" b="1" u="none" strike="noStrike" spc="-57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EMPATHY</a:t>
            </a:r>
          </a:p>
        </p:txBody>
      </p:sp>
      <p:sp>
        <p:nvSpPr>
          <p:cNvPr id="21" name="TextBox 21"/>
          <p:cNvSpPr txBox="1"/>
          <p:nvPr/>
        </p:nvSpPr>
        <p:spPr>
          <a:xfrm rot="-1987036">
            <a:off x="13766903" y="3855884"/>
            <a:ext cx="2124297" cy="351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3"/>
              </a:lnSpc>
              <a:spcBef>
                <a:spcPct val="0"/>
              </a:spcBef>
            </a:pPr>
            <a:r>
              <a:rPr lang="en-US" sz="2052" b="1" u="none" strike="noStrike" spc="-57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PRIORITIZATION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144000" y="5827185"/>
            <a:ext cx="1960777" cy="7072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873"/>
              </a:lnSpc>
              <a:spcBef>
                <a:spcPct val="0"/>
              </a:spcBef>
            </a:pPr>
            <a:r>
              <a:rPr lang="en-US" sz="2052" b="1" u="none" strike="noStrike" spc="-57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CULTURAL</a:t>
            </a:r>
          </a:p>
          <a:p>
            <a:pPr marL="0" lvl="0" indent="0" algn="ctr">
              <a:lnSpc>
                <a:spcPts val="2873"/>
              </a:lnSpc>
              <a:spcBef>
                <a:spcPct val="0"/>
              </a:spcBef>
            </a:pPr>
            <a:r>
              <a:rPr lang="en-US" sz="2052" b="1" u="none" strike="noStrike" spc="-57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COMPETENCY</a:t>
            </a:r>
          </a:p>
        </p:txBody>
      </p:sp>
      <p:sp>
        <p:nvSpPr>
          <p:cNvPr id="23" name="TextBox 23"/>
          <p:cNvSpPr txBox="1"/>
          <p:nvPr/>
        </p:nvSpPr>
        <p:spPr>
          <a:xfrm rot="1752782">
            <a:off x="11416891" y="6049249"/>
            <a:ext cx="2177457" cy="316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13"/>
              </a:lnSpc>
              <a:spcBef>
                <a:spcPct val="0"/>
              </a:spcBef>
            </a:pPr>
            <a:r>
              <a:rPr lang="en-US" sz="1938" b="1" spc="-54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COLLABORATION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905528" y="5842168"/>
            <a:ext cx="1873068" cy="707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3"/>
              </a:lnSpc>
              <a:spcBef>
                <a:spcPct val="0"/>
              </a:spcBef>
            </a:pPr>
            <a:r>
              <a:rPr lang="en-US" sz="2052" b="1" u="none" strike="noStrike" spc="-57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RELATIONSHIP</a:t>
            </a:r>
          </a:p>
          <a:p>
            <a:pPr marL="0" lvl="0" indent="0" algn="ctr">
              <a:lnSpc>
                <a:spcPts val="2873"/>
              </a:lnSpc>
              <a:spcBef>
                <a:spcPct val="0"/>
              </a:spcBef>
            </a:pPr>
            <a:r>
              <a:rPr lang="en-US" sz="2052" b="1" u="none" strike="noStrike" spc="-57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BUILDING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336379" y="8213835"/>
            <a:ext cx="1544191" cy="7072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873"/>
              </a:lnSpc>
              <a:spcBef>
                <a:spcPct val="0"/>
              </a:spcBef>
            </a:pPr>
            <a:r>
              <a:rPr lang="en-US" sz="2052" b="1" u="none" strike="noStrike" spc="-57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CUSTOMER</a:t>
            </a:r>
          </a:p>
          <a:p>
            <a:pPr marL="0" lvl="0" indent="0" algn="ctr">
              <a:lnSpc>
                <a:spcPts val="2873"/>
              </a:lnSpc>
              <a:spcBef>
                <a:spcPct val="0"/>
              </a:spcBef>
            </a:pPr>
            <a:r>
              <a:rPr lang="en-US" sz="2052" b="1" u="none" strike="noStrike" spc="-57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SERVICE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804782" y="8155975"/>
            <a:ext cx="1279809" cy="707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3"/>
              </a:lnSpc>
              <a:spcBef>
                <a:spcPct val="0"/>
              </a:spcBef>
            </a:pPr>
            <a:r>
              <a:rPr lang="en-US" sz="2052" b="1" u="none" strike="noStrike" spc="-57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PROBLEM </a:t>
            </a:r>
          </a:p>
          <a:p>
            <a:pPr marL="0" lvl="0" indent="0" algn="ctr">
              <a:lnSpc>
                <a:spcPts val="2873"/>
              </a:lnSpc>
              <a:spcBef>
                <a:spcPct val="0"/>
              </a:spcBef>
            </a:pPr>
            <a:r>
              <a:rPr lang="en-US" sz="2052" b="1" u="none" strike="noStrike" spc="-57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SOLVING</a:t>
            </a:r>
          </a:p>
        </p:txBody>
      </p:sp>
      <p:sp>
        <p:nvSpPr>
          <p:cNvPr id="27" name="TextBox 27"/>
          <p:cNvSpPr txBox="1"/>
          <p:nvPr/>
        </p:nvSpPr>
        <p:spPr>
          <a:xfrm rot="-1961788">
            <a:off x="13923191" y="8145190"/>
            <a:ext cx="2016270" cy="351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3"/>
              </a:lnSpc>
              <a:spcBef>
                <a:spcPct val="0"/>
              </a:spcBef>
            </a:pPr>
            <a:r>
              <a:rPr lang="en-US" sz="2052" b="1" u="none" strike="noStrike" spc="-57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FACILITATION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816829" y="866645"/>
            <a:ext cx="17207241" cy="10329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6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67" b="1" i="0" u="none" strike="noStrike" kern="1200" cap="none" spc="-2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ublic Sans Heavy"/>
                <a:ea typeface="Public Sans Heavy"/>
                <a:cs typeface="Public Sans Heavy"/>
                <a:sym typeface="Public Sans Heavy"/>
              </a:rPr>
              <a:t>LEVERAGING OUR  FOUNDATION</a:t>
            </a:r>
          </a:p>
        </p:txBody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093187"/>
              </p:ext>
            </p:extLst>
          </p:nvPr>
        </p:nvGraphicFramePr>
        <p:xfrm>
          <a:off x="683623" y="2231700"/>
          <a:ext cx="16692442" cy="7188655"/>
        </p:xfrm>
        <a:graphic>
          <a:graphicData uri="http://schemas.openxmlformats.org/drawingml/2006/table">
            <a:tbl>
              <a:tblPr firstRow="1"/>
              <a:tblGrid>
                <a:gridCol w="83347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57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2805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 b="1" dirty="0">
                          <a:solidFill>
                            <a:srgbClr val="FFFFFF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LEAN SKILL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95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200"/>
                        </a:lnSpc>
                        <a:defRPr/>
                      </a:pPr>
                      <a:r>
                        <a:rPr lang="en-US" sz="3000" b="1" dirty="0">
                          <a:solidFill>
                            <a:srgbClr val="FFFFFF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ADAPTED FOR CX AND HCD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9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5975">
                <a:tc>
                  <a:txBody>
                    <a:bodyPr/>
                    <a:lstStyle/>
                    <a:p>
                      <a:pPr algn="l">
                        <a:lnSpc>
                          <a:spcPts val="2853"/>
                        </a:lnSpc>
                        <a:defRPr/>
                      </a:pPr>
                      <a:r>
                        <a:rPr lang="en-US" sz="2038" dirty="0">
                          <a:solidFill>
                            <a:srgbClr val="000000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Asking Questions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5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853"/>
                        </a:lnSpc>
                        <a:defRPr/>
                      </a:pPr>
                      <a:r>
                        <a:rPr lang="en-US" sz="2038" b="1" dirty="0">
                          <a:solidFill>
                            <a:srgbClr val="000000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Structured Interviews &amp; Human-Centered Research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E05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5975">
                <a:tc>
                  <a:txBody>
                    <a:bodyPr/>
                    <a:lstStyle/>
                    <a:p>
                      <a:pPr algn="l">
                        <a:lnSpc>
                          <a:spcPts val="2853"/>
                        </a:lnSpc>
                        <a:defRPr/>
                      </a:pPr>
                      <a:r>
                        <a:rPr lang="en-US" sz="2038" dirty="0">
                          <a:solidFill>
                            <a:srgbClr val="000000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Research and Information Gathering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5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C9C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853"/>
                        </a:lnSpc>
                        <a:defRPr/>
                      </a:pPr>
                      <a:r>
                        <a:rPr lang="en-US" sz="2038" b="1" dirty="0">
                          <a:solidFill>
                            <a:srgbClr val="000000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Field Observation, Contextual Inquiry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E05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C9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5975">
                <a:tc>
                  <a:txBody>
                    <a:bodyPr/>
                    <a:lstStyle/>
                    <a:p>
                      <a:pPr algn="l">
                        <a:lnSpc>
                          <a:spcPts val="2853"/>
                        </a:lnSpc>
                        <a:defRPr/>
                      </a:pPr>
                      <a:r>
                        <a:rPr lang="en-US" sz="2038" dirty="0">
                          <a:solidFill>
                            <a:srgbClr val="000000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Creativity &amp; Innovation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5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853"/>
                        </a:lnSpc>
                        <a:defRPr/>
                      </a:pPr>
                      <a:r>
                        <a:rPr lang="en-US" sz="2038" b="1" dirty="0">
                          <a:solidFill>
                            <a:srgbClr val="000000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Divergent/Convergent Thinking Techniques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E05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5975">
                <a:tc>
                  <a:txBody>
                    <a:bodyPr/>
                    <a:lstStyle/>
                    <a:p>
                      <a:pPr algn="l">
                        <a:lnSpc>
                          <a:spcPts val="2853"/>
                        </a:lnSpc>
                        <a:defRPr/>
                      </a:pPr>
                      <a:r>
                        <a:rPr lang="en-US" sz="2038" dirty="0">
                          <a:solidFill>
                            <a:srgbClr val="000000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Systems Thinking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5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C9C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853"/>
                        </a:lnSpc>
                        <a:defRPr/>
                      </a:pPr>
                      <a:r>
                        <a:rPr lang="en-US" sz="2038" b="1" dirty="0">
                          <a:solidFill>
                            <a:srgbClr val="000000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Applied to Service Design &amp; Policy Impact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E05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C9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5975">
                <a:tc>
                  <a:txBody>
                    <a:bodyPr/>
                    <a:lstStyle/>
                    <a:p>
                      <a:pPr algn="l">
                        <a:lnSpc>
                          <a:spcPts val="2853"/>
                        </a:lnSpc>
                        <a:defRPr/>
                      </a:pPr>
                      <a:r>
                        <a:rPr lang="en-US" sz="2038" dirty="0">
                          <a:solidFill>
                            <a:srgbClr val="000000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Risk Assessment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5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853"/>
                        </a:lnSpc>
                        <a:defRPr/>
                      </a:pPr>
                      <a:r>
                        <a:rPr lang="en-US" sz="2038" b="1" dirty="0">
                          <a:solidFill>
                            <a:srgbClr val="000000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Considering Customer Impact and Equity Risks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E05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5975">
                <a:tc>
                  <a:txBody>
                    <a:bodyPr/>
                    <a:lstStyle/>
                    <a:p>
                      <a:pPr algn="l">
                        <a:lnSpc>
                          <a:spcPts val="2853"/>
                        </a:lnSpc>
                        <a:defRPr/>
                      </a:pPr>
                      <a:r>
                        <a:rPr lang="en-US" sz="2038" dirty="0">
                          <a:solidFill>
                            <a:srgbClr val="000000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Process Mapping and Analysis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05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C9C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853"/>
                        </a:lnSpc>
                        <a:defRPr/>
                      </a:pPr>
                      <a:r>
                        <a:rPr lang="en-US" sz="2038" b="1" dirty="0">
                          <a:solidFill>
                            <a:srgbClr val="000000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Journey Mapping &amp; Service Blueprinting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E05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C9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0550" y="2231700"/>
            <a:ext cx="16692442" cy="7188654"/>
            <a:chOff x="0" y="0"/>
            <a:chExt cx="22256589" cy="9584871"/>
          </a:xfrm>
        </p:grpSpPr>
        <p:sp>
          <p:nvSpPr>
            <p:cNvPr id="5" name="AutoShape 5"/>
            <p:cNvSpPr/>
            <p:nvPr/>
          </p:nvSpPr>
          <p:spPr>
            <a:xfrm>
              <a:off x="3716446" y="701002"/>
              <a:ext cx="11042735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AutoShape 6"/>
            <p:cNvSpPr/>
            <p:nvPr/>
          </p:nvSpPr>
          <p:spPr>
            <a:xfrm>
              <a:off x="6295144" y="3464363"/>
              <a:ext cx="9193490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AutoShape 7"/>
            <p:cNvSpPr/>
            <p:nvPr/>
          </p:nvSpPr>
          <p:spPr>
            <a:xfrm flipV="1">
              <a:off x="4215538" y="4762500"/>
              <a:ext cx="10363648" cy="2540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AutoShape 8"/>
            <p:cNvSpPr/>
            <p:nvPr/>
          </p:nvSpPr>
          <p:spPr>
            <a:xfrm>
              <a:off x="3371475" y="6172200"/>
              <a:ext cx="11514706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AutoShape 9"/>
            <p:cNvSpPr/>
            <p:nvPr/>
          </p:nvSpPr>
          <p:spPr>
            <a:xfrm>
              <a:off x="3241870" y="7505700"/>
              <a:ext cx="10766682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5405496" y="8890000"/>
              <a:ext cx="9711493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3371475" y="2130863"/>
              <a:ext cx="9864903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US" dirty="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44774" flipV="1">
            <a:off x="17583111" y="-1575385"/>
            <a:ext cx="4506400" cy="12860120"/>
          </a:xfrm>
          <a:custGeom>
            <a:avLst/>
            <a:gdLst/>
            <a:ahLst/>
            <a:cxnLst/>
            <a:rect l="l" t="t" r="r" b="b"/>
            <a:pathLst>
              <a:path w="4506400" h="12860120">
                <a:moveTo>
                  <a:pt x="0" y="12860120"/>
                </a:moveTo>
                <a:lnTo>
                  <a:pt x="4506400" y="12860120"/>
                </a:lnTo>
                <a:lnTo>
                  <a:pt x="4506400" y="0"/>
                </a:lnTo>
                <a:lnTo>
                  <a:pt x="0" y="0"/>
                </a:lnTo>
                <a:lnTo>
                  <a:pt x="0" y="1286012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910965">
            <a:off x="-1258354" y="-5855688"/>
            <a:ext cx="4574108" cy="11447195"/>
          </a:xfrm>
          <a:custGeom>
            <a:avLst/>
            <a:gdLst/>
            <a:ahLst/>
            <a:cxnLst/>
            <a:rect l="l" t="t" r="r" b="b"/>
            <a:pathLst>
              <a:path w="4574108" h="11447195">
                <a:moveTo>
                  <a:pt x="0" y="0"/>
                </a:moveTo>
                <a:lnTo>
                  <a:pt x="4574108" y="0"/>
                </a:lnTo>
                <a:lnTo>
                  <a:pt x="4574108" y="11447195"/>
                </a:lnTo>
                <a:lnTo>
                  <a:pt x="0" y="11447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79804" y="5877780"/>
            <a:ext cx="880667" cy="613727"/>
          </a:xfrm>
          <a:custGeom>
            <a:avLst/>
            <a:gdLst/>
            <a:ahLst/>
            <a:cxnLst/>
            <a:rect l="l" t="t" r="r" b="b"/>
            <a:pathLst>
              <a:path w="880667" h="613727">
                <a:moveTo>
                  <a:pt x="0" y="0"/>
                </a:moveTo>
                <a:lnTo>
                  <a:pt x="880667" y="0"/>
                </a:lnTo>
                <a:lnTo>
                  <a:pt x="880667" y="613726"/>
                </a:lnTo>
                <a:lnTo>
                  <a:pt x="0" y="6137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7735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0712873">
            <a:off x="9119909" y="5434617"/>
            <a:ext cx="880667" cy="469395"/>
          </a:xfrm>
          <a:custGeom>
            <a:avLst/>
            <a:gdLst/>
            <a:ahLst/>
            <a:cxnLst/>
            <a:rect l="l" t="t" r="r" b="b"/>
            <a:pathLst>
              <a:path w="880667" h="469395">
                <a:moveTo>
                  <a:pt x="0" y="0"/>
                </a:moveTo>
                <a:lnTo>
                  <a:pt x="880667" y="0"/>
                </a:lnTo>
                <a:lnTo>
                  <a:pt x="880667" y="469395"/>
                </a:lnTo>
                <a:lnTo>
                  <a:pt x="0" y="4693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b="-13188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TextBox 8"/>
          <p:cNvSpPr txBox="1"/>
          <p:nvPr/>
        </p:nvSpPr>
        <p:spPr>
          <a:xfrm>
            <a:off x="2603618" y="2248491"/>
            <a:ext cx="13878950" cy="1210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88"/>
              </a:lnSpc>
            </a:pPr>
            <a:r>
              <a:rPr lang="en-US" sz="6367" b="1" spc="-178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WHAT IS CUSTOMER EXPERIENCE?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80622" y="3561894"/>
            <a:ext cx="14324942" cy="1581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6"/>
              </a:lnSpc>
            </a:pPr>
            <a:r>
              <a:rPr lang="en-US" sz="2666" spc="-74" dirty="0">
                <a:solidFill>
                  <a:srgbClr val="000000"/>
                </a:solidFill>
                <a:latin typeface="TAN Angleton"/>
                <a:ea typeface="TAN Angleton"/>
                <a:cs typeface="TAN Angleton"/>
                <a:sym typeface="TAN Angleton"/>
              </a:rPr>
              <a:t>Customer experience doesn’t start at the front counter—IT STARTS INSIDE. How leaders support staff, and how managers treat their teams, directly shapes the experience we deliver to the public. – Jesse Jones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55592" y="6501898"/>
            <a:ext cx="8327099" cy="1068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994"/>
              </a:lnSpc>
              <a:spcBef>
                <a:spcPct val="0"/>
              </a:spcBef>
            </a:pPr>
            <a:r>
              <a:rPr lang="en-US" sz="5621" b="1" u="none" strike="noStrike" spc="-157" dirty="0">
                <a:solidFill>
                  <a:srgbClr val="DF472C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WHO IS A CUSTOMER?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04420" y="7636032"/>
            <a:ext cx="11629445" cy="1567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7"/>
              </a:lnSpc>
            </a:pPr>
            <a:r>
              <a:rPr lang="en-US" sz="2660" spc="-71" dirty="0">
                <a:solidFill>
                  <a:srgbClr val="DF472C"/>
                </a:solidFill>
                <a:latin typeface="TAN Angleton"/>
                <a:ea typeface="TAN Angleton"/>
                <a:cs typeface="TAN Angleton"/>
                <a:sym typeface="TAN Angleton"/>
              </a:rPr>
              <a:t> Customers are anyone who interacts with a state program or service— residents, businesses, organizations, or staff. In simple terms: </a:t>
            </a:r>
            <a:r>
              <a:rPr lang="en-US" sz="2660" u="sng" spc="-71" dirty="0">
                <a:solidFill>
                  <a:srgbClr val="DF472C"/>
                </a:solidFill>
                <a:latin typeface="TAN Angleton"/>
                <a:ea typeface="TAN Angleton"/>
                <a:cs typeface="TAN Angleton"/>
                <a:sym typeface="TAN Angleton"/>
              </a:rPr>
              <a:t>those we serve, and those who serve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339FA93-D712-2EFF-C8BD-B94E06CEA9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0" y="-1515344"/>
            <a:ext cx="8229600" cy="1143000"/>
          </a:xfrm>
        </p:spPr>
        <p:txBody>
          <a:bodyPr/>
          <a:lstStyle/>
          <a:p>
            <a:r>
              <a:rPr lang="en-US" dirty="0"/>
              <a:t>What is Customer Experience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7133407" y="673362"/>
            <a:ext cx="519299" cy="3501886"/>
          </a:xfrm>
          <a:custGeom>
            <a:avLst/>
            <a:gdLst/>
            <a:ahLst/>
            <a:cxnLst/>
            <a:rect l="l" t="t" r="r" b="b"/>
            <a:pathLst>
              <a:path w="519299" h="3501886">
                <a:moveTo>
                  <a:pt x="0" y="0"/>
                </a:moveTo>
                <a:lnTo>
                  <a:pt x="519300" y="0"/>
                </a:lnTo>
                <a:lnTo>
                  <a:pt x="519300" y="3501886"/>
                </a:lnTo>
                <a:lnTo>
                  <a:pt x="0" y="35018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2115" r="-246441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10635293" y="673362"/>
            <a:ext cx="519299" cy="3501886"/>
          </a:xfrm>
          <a:custGeom>
            <a:avLst/>
            <a:gdLst/>
            <a:ahLst/>
            <a:cxnLst/>
            <a:rect l="l" t="t" r="r" b="b"/>
            <a:pathLst>
              <a:path w="519299" h="3501886">
                <a:moveTo>
                  <a:pt x="0" y="0"/>
                </a:moveTo>
                <a:lnTo>
                  <a:pt x="519300" y="0"/>
                </a:lnTo>
                <a:lnTo>
                  <a:pt x="519300" y="3501886"/>
                </a:lnTo>
                <a:lnTo>
                  <a:pt x="0" y="35018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5855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415384" y="2181637"/>
            <a:ext cx="1322899" cy="3674718"/>
          </a:xfrm>
          <a:custGeom>
            <a:avLst/>
            <a:gdLst/>
            <a:ahLst/>
            <a:cxnLst/>
            <a:rect l="l" t="t" r="r" b="b"/>
            <a:pathLst>
              <a:path w="1322899" h="3674718">
                <a:moveTo>
                  <a:pt x="0" y="0"/>
                </a:moveTo>
                <a:lnTo>
                  <a:pt x="1322898" y="0"/>
                </a:lnTo>
                <a:lnTo>
                  <a:pt x="1322898" y="3674718"/>
                </a:lnTo>
                <a:lnTo>
                  <a:pt x="0" y="367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4007642" y="1070702"/>
            <a:ext cx="10272716" cy="9470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82" b="1" i="0" u="none" strike="noStrike" kern="1200" cap="none" spc="-1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ublic Sans Heavy"/>
                <a:ea typeface="Public Sans Heavy"/>
                <a:cs typeface="Public Sans Heavy"/>
                <a:sym typeface="Public Sans Heavy"/>
              </a:rPr>
              <a:t>THE CX VALUE CIRCLE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153624" y="4134773"/>
            <a:ext cx="2984525" cy="1440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40"/>
              </a:lnSpc>
              <a:spcBef>
                <a:spcPct val="0"/>
              </a:spcBef>
            </a:pPr>
            <a:r>
              <a:rPr lang="en-US" sz="2400" b="1" u="none" strike="noStrike" spc="-67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EMPLOYEES AS CUSTOMERS OF THE ORGANIZATION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93057" y="8213874"/>
            <a:ext cx="3123572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40"/>
              </a:lnSpc>
              <a:spcBef>
                <a:spcPct val="0"/>
              </a:spcBef>
            </a:pPr>
            <a:r>
              <a:rPr lang="en-US" sz="2400" b="1" u="none" strike="noStrike" spc="-67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EMPLOYEES AS SERVICE PROVIDERS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354999" y="4027916"/>
            <a:ext cx="3817308" cy="1440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2400" b="1" spc="-67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EMPLOYEES AS PUBLIC CUSTOMERS AND SERVICE RECIPIENTS</a:t>
            </a:r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8228047">
            <a:off x="11222136" y="5534257"/>
            <a:ext cx="1322899" cy="3674718"/>
          </a:xfrm>
          <a:custGeom>
            <a:avLst/>
            <a:gdLst/>
            <a:ahLst/>
            <a:cxnLst/>
            <a:rect l="l" t="t" r="r" b="b"/>
            <a:pathLst>
              <a:path w="1322899" h="3674718">
                <a:moveTo>
                  <a:pt x="0" y="0"/>
                </a:moveTo>
                <a:lnTo>
                  <a:pt x="1322898" y="0"/>
                </a:lnTo>
                <a:lnTo>
                  <a:pt x="1322898" y="3674718"/>
                </a:lnTo>
                <a:lnTo>
                  <a:pt x="0" y="367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2147299">
            <a:off x="5282252" y="5543696"/>
            <a:ext cx="1322899" cy="3674718"/>
          </a:xfrm>
          <a:custGeom>
            <a:avLst/>
            <a:gdLst/>
            <a:ahLst/>
            <a:cxnLst/>
            <a:rect l="l" t="t" r="r" b="b"/>
            <a:pathLst>
              <a:path w="1322899" h="3674718">
                <a:moveTo>
                  <a:pt x="0" y="0"/>
                </a:moveTo>
                <a:lnTo>
                  <a:pt x="1322899" y="0"/>
                </a:lnTo>
                <a:lnTo>
                  <a:pt x="1322899" y="3674718"/>
                </a:lnTo>
                <a:lnTo>
                  <a:pt x="0" y="367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667996">
            <a:off x="1713694" y="2447397"/>
            <a:ext cx="3516664" cy="3658428"/>
          </a:xfrm>
          <a:custGeom>
            <a:avLst/>
            <a:gdLst/>
            <a:ahLst/>
            <a:cxnLst/>
            <a:rect l="l" t="t" r="r" b="b"/>
            <a:pathLst>
              <a:path w="3516664" h="3658428">
                <a:moveTo>
                  <a:pt x="0" y="0"/>
                </a:moveTo>
                <a:lnTo>
                  <a:pt x="3516664" y="0"/>
                </a:lnTo>
                <a:lnTo>
                  <a:pt x="3516664" y="3658429"/>
                </a:lnTo>
                <a:lnTo>
                  <a:pt x="0" y="3658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399999" flipH="1">
            <a:off x="13218232" y="2436429"/>
            <a:ext cx="3316851" cy="3450560"/>
          </a:xfrm>
          <a:custGeom>
            <a:avLst/>
            <a:gdLst/>
            <a:ahLst/>
            <a:cxnLst/>
            <a:rect l="l" t="t" r="r" b="b"/>
            <a:pathLst>
              <a:path w="3316851" h="3450560">
                <a:moveTo>
                  <a:pt x="3316850" y="0"/>
                </a:moveTo>
                <a:lnTo>
                  <a:pt x="0" y="0"/>
                </a:lnTo>
                <a:lnTo>
                  <a:pt x="0" y="3450559"/>
                </a:lnTo>
                <a:lnTo>
                  <a:pt x="3316850" y="3450559"/>
                </a:lnTo>
                <a:lnTo>
                  <a:pt x="331685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61928" y="2589422"/>
            <a:ext cx="3317960" cy="3359960"/>
          </a:xfrm>
          <a:custGeom>
            <a:avLst/>
            <a:gdLst/>
            <a:ahLst/>
            <a:cxnLst/>
            <a:rect l="l" t="t" r="r" b="b"/>
            <a:pathLst>
              <a:path w="3317960" h="3359960">
                <a:moveTo>
                  <a:pt x="0" y="0"/>
                </a:moveTo>
                <a:lnTo>
                  <a:pt x="3317960" y="0"/>
                </a:lnTo>
                <a:lnTo>
                  <a:pt x="3317960" y="3359960"/>
                </a:lnTo>
                <a:lnTo>
                  <a:pt x="0" y="33599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60297" y="2589422"/>
            <a:ext cx="3259161" cy="3359960"/>
          </a:xfrm>
          <a:custGeom>
            <a:avLst/>
            <a:gdLst/>
            <a:ahLst/>
            <a:cxnLst/>
            <a:rect l="l" t="t" r="r" b="b"/>
            <a:pathLst>
              <a:path w="3259161" h="3359960">
                <a:moveTo>
                  <a:pt x="0" y="0"/>
                </a:moveTo>
                <a:lnTo>
                  <a:pt x="3259161" y="0"/>
                </a:lnTo>
                <a:lnTo>
                  <a:pt x="3259161" y="3359960"/>
                </a:lnTo>
                <a:lnTo>
                  <a:pt x="0" y="33599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5206390" y="1060854"/>
            <a:ext cx="7875219" cy="9681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9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67" b="1" i="0" u="none" strike="noStrike" kern="1200" cap="none" spc="-2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ublic Sans Heavy"/>
                <a:ea typeface="Public Sans Heavy"/>
                <a:cs typeface="Public Sans Heavy"/>
                <a:sym typeface="Public Sans Heavy"/>
              </a:rPr>
              <a:t>CX PRINCIPLES</a:t>
            </a:r>
          </a:p>
        </p:txBody>
      </p:sp>
      <p:sp>
        <p:nvSpPr>
          <p:cNvPr id="6" name="TextBox 6"/>
          <p:cNvSpPr txBox="1"/>
          <p:nvPr/>
        </p:nvSpPr>
        <p:spPr>
          <a:xfrm rot="-325053">
            <a:off x="1610380" y="3526555"/>
            <a:ext cx="3816277" cy="917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5"/>
              </a:lnSpc>
            </a:pPr>
            <a:r>
              <a:rPr lang="en-US" sz="3515" spc="-98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Lead with</a:t>
            </a:r>
            <a:r>
              <a:rPr lang="en-US" sz="3515" b="1" spc="-98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Empathy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18721" y="4009194"/>
            <a:ext cx="2822426" cy="917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15"/>
              </a:lnSpc>
              <a:spcBef>
                <a:spcPct val="0"/>
              </a:spcBef>
            </a:pPr>
            <a:r>
              <a:rPr lang="en-US" sz="3515" u="none" strike="noStrike" spc="-98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Seek first to</a:t>
            </a:r>
            <a:r>
              <a:rPr lang="en-US" sz="3515" b="1" u="none" strike="noStrike" spc="-98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Understand</a:t>
            </a:r>
          </a:p>
        </p:txBody>
      </p:sp>
      <p:sp>
        <p:nvSpPr>
          <p:cNvPr id="9" name="TextBox 9"/>
          <p:cNvSpPr txBox="1"/>
          <p:nvPr/>
        </p:nvSpPr>
        <p:spPr>
          <a:xfrm rot="641991">
            <a:off x="9674244" y="3525926"/>
            <a:ext cx="2822426" cy="918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3519" spc="-98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Embrace </a:t>
            </a:r>
            <a:r>
              <a:rPr lang="en-US" sz="3519" b="1" spc="-98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Ambiguity</a:t>
            </a:r>
          </a:p>
        </p:txBody>
      </p:sp>
      <p:sp>
        <p:nvSpPr>
          <p:cNvPr id="10" name="TextBox 10"/>
          <p:cNvSpPr txBox="1"/>
          <p:nvPr/>
        </p:nvSpPr>
        <p:spPr>
          <a:xfrm rot="-325053">
            <a:off x="13284865" y="3834067"/>
            <a:ext cx="2822426" cy="918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3519" spc="-98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Lead with </a:t>
            </a:r>
            <a:r>
              <a:rPr lang="en-US" sz="3519" b="1" spc="-98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Optimism</a:t>
            </a:r>
          </a:p>
        </p:txBody>
      </p:sp>
      <p:sp>
        <p:nvSpPr>
          <p:cNvPr id="11" name="TextBox 11"/>
          <p:cNvSpPr txBox="1"/>
          <p:nvPr/>
        </p:nvSpPr>
        <p:spPr>
          <a:xfrm rot="676376">
            <a:off x="2221358" y="7666742"/>
            <a:ext cx="2822426" cy="918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3519" spc="-98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Creative </a:t>
            </a:r>
            <a:r>
              <a:rPr lang="en-US" sz="3519" b="1" spc="-98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Confidence</a:t>
            </a:r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02098" y="6387364"/>
            <a:ext cx="3259161" cy="3359960"/>
          </a:xfrm>
          <a:custGeom>
            <a:avLst/>
            <a:gdLst/>
            <a:ahLst/>
            <a:cxnLst/>
            <a:rect l="l" t="t" r="r" b="b"/>
            <a:pathLst>
              <a:path w="3259161" h="3359960">
                <a:moveTo>
                  <a:pt x="0" y="0"/>
                </a:moveTo>
                <a:lnTo>
                  <a:pt x="3259161" y="0"/>
                </a:lnTo>
                <a:lnTo>
                  <a:pt x="3259161" y="3359960"/>
                </a:lnTo>
                <a:lnTo>
                  <a:pt x="0" y="33599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 rot="-325053">
            <a:off x="6032321" y="7541673"/>
            <a:ext cx="2822426" cy="918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3519" b="1" spc="-98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Learning</a:t>
            </a:r>
            <a:r>
              <a:rPr lang="en-US" sz="3519" spc="-98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from Failure</a:t>
            </a:r>
          </a:p>
        </p:txBody>
      </p:sp>
      <p:sp>
        <p:nvSpPr>
          <p:cNvPr id="14" name="TextBox 14"/>
          <p:cNvSpPr txBox="1"/>
          <p:nvPr/>
        </p:nvSpPr>
        <p:spPr>
          <a:xfrm rot="-64068">
            <a:off x="9823253" y="8462086"/>
            <a:ext cx="2822426" cy="479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3519" b="1" spc="-98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Make it!</a:t>
            </a:r>
          </a:p>
        </p:txBody>
      </p:sp>
      <p:sp>
        <p:nvSpPr>
          <p:cNvPr id="15" name="TextBox 15"/>
          <p:cNvSpPr txBox="1"/>
          <p:nvPr/>
        </p:nvSpPr>
        <p:spPr>
          <a:xfrm rot="770674">
            <a:off x="13884184" y="7198849"/>
            <a:ext cx="2822426" cy="1356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3519" spc="-98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Iterate, </a:t>
            </a:r>
            <a:r>
              <a:rPr lang="en-US" sz="3519" b="1" spc="-98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Iterate</a:t>
            </a:r>
            <a:r>
              <a:rPr lang="en-US" sz="3519" spc="-98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, Iterate</a:t>
            </a:r>
          </a:p>
        </p:txBody>
      </p:sp>
      <p:sp>
        <p:nvSpPr>
          <p:cNvPr id="16" name="Freeform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406797" y="6244139"/>
            <a:ext cx="3317960" cy="3359960"/>
          </a:xfrm>
          <a:custGeom>
            <a:avLst/>
            <a:gdLst/>
            <a:ahLst/>
            <a:cxnLst/>
            <a:rect l="l" t="t" r="r" b="b"/>
            <a:pathLst>
              <a:path w="3317960" h="3359960">
                <a:moveTo>
                  <a:pt x="0" y="0"/>
                </a:moveTo>
                <a:lnTo>
                  <a:pt x="3317961" y="0"/>
                </a:lnTo>
                <a:lnTo>
                  <a:pt x="3317961" y="3359960"/>
                </a:lnTo>
                <a:lnTo>
                  <a:pt x="0" y="33599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83746">
            <a:off x="1878893" y="6217291"/>
            <a:ext cx="3516664" cy="3658428"/>
          </a:xfrm>
          <a:custGeom>
            <a:avLst/>
            <a:gdLst/>
            <a:ahLst/>
            <a:cxnLst/>
            <a:rect l="l" t="t" r="r" b="b"/>
            <a:pathLst>
              <a:path w="3516664" h="3658428">
                <a:moveTo>
                  <a:pt x="0" y="0"/>
                </a:moveTo>
                <a:lnTo>
                  <a:pt x="3516665" y="0"/>
                </a:lnTo>
                <a:lnTo>
                  <a:pt x="3516665" y="3658429"/>
                </a:lnTo>
                <a:lnTo>
                  <a:pt x="0" y="3658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9575597" y="6244139"/>
            <a:ext cx="3316851" cy="3450560"/>
          </a:xfrm>
          <a:custGeom>
            <a:avLst/>
            <a:gdLst/>
            <a:ahLst/>
            <a:cxnLst/>
            <a:rect l="l" t="t" r="r" b="b"/>
            <a:pathLst>
              <a:path w="3316851" h="3450560">
                <a:moveTo>
                  <a:pt x="3316850" y="0"/>
                </a:moveTo>
                <a:lnTo>
                  <a:pt x="0" y="0"/>
                </a:lnTo>
                <a:lnTo>
                  <a:pt x="0" y="3450559"/>
                </a:lnTo>
                <a:lnTo>
                  <a:pt x="3316850" y="3450559"/>
                </a:lnTo>
                <a:lnTo>
                  <a:pt x="331685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609</Words>
  <Application>Microsoft Office PowerPoint</Application>
  <PresentationFormat>Custom</PresentationFormat>
  <Paragraphs>122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Public Sans</vt:lpstr>
      <vt:lpstr>Arial</vt:lpstr>
      <vt:lpstr>TAN Angleton</vt:lpstr>
      <vt:lpstr>Public Sans Bold</vt:lpstr>
      <vt:lpstr>Calibri</vt:lpstr>
      <vt:lpstr>Public Sans Heavy</vt:lpstr>
      <vt:lpstr>Arimo</vt:lpstr>
      <vt:lpstr>Office Theme</vt:lpstr>
      <vt:lpstr>From Lean to CX</vt:lpstr>
      <vt:lpstr>CX: THE NEXT EVOLUTION</vt:lpstr>
      <vt:lpstr>Think of a great customer experience you have had.  What where you thinking, feeling, saying, and doing?</vt:lpstr>
      <vt:lpstr>THE 3 ASPECTS OF CUSTOMER EXPERIENCE</vt:lpstr>
      <vt:lpstr>FOUNDATIONAL CAPABILITIES</vt:lpstr>
      <vt:lpstr>LEVERAGING OUR  FOUNDATION</vt:lpstr>
      <vt:lpstr>What is Customer Experience</vt:lpstr>
      <vt:lpstr>THE CX VALUE CIRCLE</vt:lpstr>
      <vt:lpstr>CX PRINCIPLES</vt:lpstr>
      <vt:lpstr>Where do you see great CX in action?</vt:lpstr>
      <vt:lpstr>LET’S HEAR FROM YOU!</vt:lpstr>
      <vt:lpstr>YOUR.WA.GOV  YOUR CX TOOLKIT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Lean to CX</dc:title>
  <dc:creator>Bowen, Jeannie (GOV)</dc:creator>
  <cp:lastModifiedBy>Cooper, John (GOV)</cp:lastModifiedBy>
  <cp:revision>5</cp:revision>
  <dcterms:created xsi:type="dcterms:W3CDTF">2006-08-16T00:00:00Z</dcterms:created>
  <dcterms:modified xsi:type="dcterms:W3CDTF">2025-10-22T15:08:11Z</dcterms:modified>
  <dc:identifier>DAGzX6ulVQs</dc:identifier>
</cp:coreProperties>
</file>