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60" r:id="rId5"/>
    <p:sldId id="261" r:id="rId6"/>
    <p:sldId id="262" r:id="rId7"/>
    <p:sldId id="266" r:id="rId8"/>
    <p:sldId id="264" r:id="rId9"/>
    <p:sldId id="263" r:id="rId10"/>
    <p:sldId id="265" r:id="rId11"/>
    <p:sldId id="269" r:id="rId12"/>
    <p:sldId id="300" r:id="rId13"/>
    <p:sldId id="270" r:id="rId14"/>
    <p:sldId id="271" r:id="rId15"/>
    <p:sldId id="272" r:id="rId16"/>
    <p:sldId id="273" r:id="rId17"/>
    <p:sldId id="274" r:id="rId18"/>
    <p:sldId id="275" r:id="rId19"/>
    <p:sldId id="278"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191AF-B99C-45BD-9AF1-0AE158F3DC89}" v="319" dt="2025-10-21T18:17:08.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8" autoAdjust="0"/>
    <p:restoredTop sz="72026" autoAdjust="0"/>
  </p:normalViewPr>
  <p:slideViewPr>
    <p:cSldViewPr snapToGrid="0">
      <p:cViewPr varScale="1">
        <p:scale>
          <a:sx n="44" d="100"/>
          <a:sy n="44" d="100"/>
        </p:scale>
        <p:origin x="128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7B272-F08A-4DC1-AFD6-8AFC497FFBAA}"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E71D-97DC-499E-82D6-BD9A6924DA31}" type="slidenum">
              <a:rPr lang="en-US" smtClean="0"/>
              <a:t>‹#›</a:t>
            </a:fld>
            <a:endParaRPr lang="en-US"/>
          </a:p>
        </p:txBody>
      </p:sp>
    </p:spTree>
    <p:extLst>
      <p:ext uri="{BB962C8B-B14F-4D97-AF65-F5344CB8AC3E}">
        <p14:creationId xmlns:p14="http://schemas.microsoft.com/office/powerpoint/2010/main" val="388426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1</a:t>
            </a:fld>
            <a:endParaRPr lang="en-US"/>
          </a:p>
        </p:txBody>
      </p:sp>
    </p:spTree>
    <p:extLst>
      <p:ext uri="{BB962C8B-B14F-4D97-AF65-F5344CB8AC3E}">
        <p14:creationId xmlns:p14="http://schemas.microsoft.com/office/powerpoint/2010/main" val="2955602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10</a:t>
            </a:fld>
            <a:endParaRPr lang="en-US"/>
          </a:p>
        </p:txBody>
      </p:sp>
    </p:spTree>
    <p:extLst>
      <p:ext uri="{BB962C8B-B14F-4D97-AF65-F5344CB8AC3E}">
        <p14:creationId xmlns:p14="http://schemas.microsoft.com/office/powerpoint/2010/main" val="1731112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11</a:t>
            </a:fld>
            <a:endParaRPr lang="en-US"/>
          </a:p>
        </p:txBody>
      </p:sp>
    </p:spTree>
    <p:extLst>
      <p:ext uri="{BB962C8B-B14F-4D97-AF65-F5344CB8AC3E}">
        <p14:creationId xmlns:p14="http://schemas.microsoft.com/office/powerpoint/2010/main" val="2711348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12</a:t>
            </a:fld>
            <a:endParaRPr lang="en-US"/>
          </a:p>
        </p:txBody>
      </p:sp>
    </p:spTree>
    <p:extLst>
      <p:ext uri="{BB962C8B-B14F-4D97-AF65-F5344CB8AC3E}">
        <p14:creationId xmlns:p14="http://schemas.microsoft.com/office/powerpoint/2010/main" val="4600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13</a:t>
            </a:fld>
            <a:endParaRPr lang="en-US"/>
          </a:p>
        </p:txBody>
      </p:sp>
    </p:spTree>
    <p:extLst>
      <p:ext uri="{BB962C8B-B14F-4D97-AF65-F5344CB8AC3E}">
        <p14:creationId xmlns:p14="http://schemas.microsoft.com/office/powerpoint/2010/main" val="38993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14</a:t>
            </a:fld>
            <a:endParaRPr lang="en-US"/>
          </a:p>
        </p:txBody>
      </p:sp>
    </p:spTree>
    <p:extLst>
      <p:ext uri="{BB962C8B-B14F-4D97-AF65-F5344CB8AC3E}">
        <p14:creationId xmlns:p14="http://schemas.microsoft.com/office/powerpoint/2010/main" val="3535190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15</a:t>
            </a:fld>
            <a:endParaRPr lang="en-US"/>
          </a:p>
        </p:txBody>
      </p:sp>
    </p:spTree>
    <p:extLst>
      <p:ext uri="{BB962C8B-B14F-4D97-AF65-F5344CB8AC3E}">
        <p14:creationId xmlns:p14="http://schemas.microsoft.com/office/powerpoint/2010/main" val="1809623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16</a:t>
            </a:fld>
            <a:endParaRPr lang="en-US"/>
          </a:p>
        </p:txBody>
      </p:sp>
    </p:spTree>
    <p:extLst>
      <p:ext uri="{BB962C8B-B14F-4D97-AF65-F5344CB8AC3E}">
        <p14:creationId xmlns:p14="http://schemas.microsoft.com/office/powerpoint/2010/main" val="7434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17</a:t>
            </a:fld>
            <a:endParaRPr lang="en-US"/>
          </a:p>
        </p:txBody>
      </p:sp>
    </p:spTree>
    <p:extLst>
      <p:ext uri="{BB962C8B-B14F-4D97-AF65-F5344CB8AC3E}">
        <p14:creationId xmlns:p14="http://schemas.microsoft.com/office/powerpoint/2010/main" val="111505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18</a:t>
            </a:fld>
            <a:endParaRPr lang="en-US"/>
          </a:p>
        </p:txBody>
      </p:sp>
    </p:spTree>
    <p:extLst>
      <p:ext uri="{BB962C8B-B14F-4D97-AF65-F5344CB8AC3E}">
        <p14:creationId xmlns:p14="http://schemas.microsoft.com/office/powerpoint/2010/main" val="3158907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19</a:t>
            </a:fld>
            <a:endParaRPr lang="en-US"/>
          </a:p>
        </p:txBody>
      </p:sp>
    </p:spTree>
    <p:extLst>
      <p:ext uri="{BB962C8B-B14F-4D97-AF65-F5344CB8AC3E}">
        <p14:creationId xmlns:p14="http://schemas.microsoft.com/office/powerpoint/2010/main" val="151935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2</a:t>
            </a:fld>
            <a:endParaRPr lang="en-US"/>
          </a:p>
        </p:txBody>
      </p:sp>
    </p:spTree>
    <p:extLst>
      <p:ext uri="{BB962C8B-B14F-4D97-AF65-F5344CB8AC3E}">
        <p14:creationId xmlns:p14="http://schemas.microsoft.com/office/powerpoint/2010/main" val="2660089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20</a:t>
            </a:fld>
            <a:endParaRPr lang="en-US"/>
          </a:p>
        </p:txBody>
      </p:sp>
    </p:spTree>
    <p:extLst>
      <p:ext uri="{BB962C8B-B14F-4D97-AF65-F5344CB8AC3E}">
        <p14:creationId xmlns:p14="http://schemas.microsoft.com/office/powerpoint/2010/main" val="377423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21</a:t>
            </a:fld>
            <a:endParaRPr lang="en-US"/>
          </a:p>
        </p:txBody>
      </p:sp>
    </p:spTree>
    <p:extLst>
      <p:ext uri="{BB962C8B-B14F-4D97-AF65-F5344CB8AC3E}">
        <p14:creationId xmlns:p14="http://schemas.microsoft.com/office/powerpoint/2010/main" val="357882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22</a:t>
            </a:fld>
            <a:endParaRPr lang="en-US"/>
          </a:p>
        </p:txBody>
      </p:sp>
    </p:spTree>
    <p:extLst>
      <p:ext uri="{BB962C8B-B14F-4D97-AF65-F5344CB8AC3E}">
        <p14:creationId xmlns:p14="http://schemas.microsoft.com/office/powerpoint/2010/main" val="21806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23</a:t>
            </a:fld>
            <a:endParaRPr lang="en-US"/>
          </a:p>
        </p:txBody>
      </p:sp>
    </p:spTree>
    <p:extLst>
      <p:ext uri="{BB962C8B-B14F-4D97-AF65-F5344CB8AC3E}">
        <p14:creationId xmlns:p14="http://schemas.microsoft.com/office/powerpoint/2010/main" val="1135639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24</a:t>
            </a:fld>
            <a:endParaRPr lang="en-US"/>
          </a:p>
        </p:txBody>
      </p:sp>
    </p:spTree>
    <p:extLst>
      <p:ext uri="{BB962C8B-B14F-4D97-AF65-F5344CB8AC3E}">
        <p14:creationId xmlns:p14="http://schemas.microsoft.com/office/powerpoint/2010/main" val="417793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25</a:t>
            </a:fld>
            <a:endParaRPr lang="en-US"/>
          </a:p>
        </p:txBody>
      </p:sp>
    </p:spTree>
    <p:extLst>
      <p:ext uri="{BB962C8B-B14F-4D97-AF65-F5344CB8AC3E}">
        <p14:creationId xmlns:p14="http://schemas.microsoft.com/office/powerpoint/2010/main" val="130583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26</a:t>
            </a:fld>
            <a:endParaRPr lang="en-US"/>
          </a:p>
        </p:txBody>
      </p:sp>
    </p:spTree>
    <p:extLst>
      <p:ext uri="{BB962C8B-B14F-4D97-AF65-F5344CB8AC3E}">
        <p14:creationId xmlns:p14="http://schemas.microsoft.com/office/powerpoint/2010/main" val="3200883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27</a:t>
            </a:fld>
            <a:endParaRPr lang="en-US"/>
          </a:p>
        </p:txBody>
      </p:sp>
    </p:spTree>
    <p:extLst>
      <p:ext uri="{BB962C8B-B14F-4D97-AF65-F5344CB8AC3E}">
        <p14:creationId xmlns:p14="http://schemas.microsoft.com/office/powerpoint/2010/main" val="2555890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28</a:t>
            </a:fld>
            <a:endParaRPr lang="en-US"/>
          </a:p>
        </p:txBody>
      </p:sp>
    </p:spTree>
    <p:extLst>
      <p:ext uri="{BB962C8B-B14F-4D97-AF65-F5344CB8AC3E}">
        <p14:creationId xmlns:p14="http://schemas.microsoft.com/office/powerpoint/2010/main" val="279264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29</a:t>
            </a:fld>
            <a:endParaRPr lang="en-US"/>
          </a:p>
        </p:txBody>
      </p:sp>
    </p:spTree>
    <p:extLst>
      <p:ext uri="{BB962C8B-B14F-4D97-AF65-F5344CB8AC3E}">
        <p14:creationId xmlns:p14="http://schemas.microsoft.com/office/powerpoint/2010/main" val="406518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a:t>
            </a:fld>
            <a:endParaRPr lang="en-US"/>
          </a:p>
        </p:txBody>
      </p:sp>
    </p:spTree>
    <p:extLst>
      <p:ext uri="{BB962C8B-B14F-4D97-AF65-F5344CB8AC3E}">
        <p14:creationId xmlns:p14="http://schemas.microsoft.com/office/powerpoint/2010/main" val="2682870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30</a:t>
            </a:fld>
            <a:endParaRPr lang="en-US"/>
          </a:p>
        </p:txBody>
      </p:sp>
    </p:spTree>
    <p:extLst>
      <p:ext uri="{BB962C8B-B14F-4D97-AF65-F5344CB8AC3E}">
        <p14:creationId xmlns:p14="http://schemas.microsoft.com/office/powerpoint/2010/main" val="3478065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31</a:t>
            </a:fld>
            <a:endParaRPr lang="en-US"/>
          </a:p>
        </p:txBody>
      </p:sp>
    </p:spTree>
    <p:extLst>
      <p:ext uri="{BB962C8B-B14F-4D97-AF65-F5344CB8AC3E}">
        <p14:creationId xmlns:p14="http://schemas.microsoft.com/office/powerpoint/2010/main" val="753093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32</a:t>
            </a:fld>
            <a:endParaRPr lang="en-US"/>
          </a:p>
        </p:txBody>
      </p:sp>
    </p:spTree>
    <p:extLst>
      <p:ext uri="{BB962C8B-B14F-4D97-AF65-F5344CB8AC3E}">
        <p14:creationId xmlns:p14="http://schemas.microsoft.com/office/powerpoint/2010/main" val="838007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33</a:t>
            </a:fld>
            <a:endParaRPr lang="en-US"/>
          </a:p>
        </p:txBody>
      </p:sp>
    </p:spTree>
    <p:extLst>
      <p:ext uri="{BB962C8B-B14F-4D97-AF65-F5344CB8AC3E}">
        <p14:creationId xmlns:p14="http://schemas.microsoft.com/office/powerpoint/2010/main" val="1437427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34</a:t>
            </a:fld>
            <a:endParaRPr lang="en-US"/>
          </a:p>
        </p:txBody>
      </p:sp>
    </p:spTree>
    <p:extLst>
      <p:ext uri="{BB962C8B-B14F-4D97-AF65-F5344CB8AC3E}">
        <p14:creationId xmlns:p14="http://schemas.microsoft.com/office/powerpoint/2010/main" val="1518028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35</a:t>
            </a:fld>
            <a:endParaRPr lang="en-US"/>
          </a:p>
        </p:txBody>
      </p:sp>
    </p:spTree>
    <p:extLst>
      <p:ext uri="{BB962C8B-B14F-4D97-AF65-F5344CB8AC3E}">
        <p14:creationId xmlns:p14="http://schemas.microsoft.com/office/powerpoint/2010/main" val="1231724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36</a:t>
            </a:fld>
            <a:endParaRPr lang="en-US"/>
          </a:p>
        </p:txBody>
      </p:sp>
    </p:spTree>
    <p:extLst>
      <p:ext uri="{BB962C8B-B14F-4D97-AF65-F5344CB8AC3E}">
        <p14:creationId xmlns:p14="http://schemas.microsoft.com/office/powerpoint/2010/main" val="32837254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37</a:t>
            </a:fld>
            <a:endParaRPr lang="en-US"/>
          </a:p>
        </p:txBody>
      </p:sp>
    </p:spTree>
    <p:extLst>
      <p:ext uri="{BB962C8B-B14F-4D97-AF65-F5344CB8AC3E}">
        <p14:creationId xmlns:p14="http://schemas.microsoft.com/office/powerpoint/2010/main" val="3997948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38</a:t>
            </a:fld>
            <a:endParaRPr lang="en-US"/>
          </a:p>
        </p:txBody>
      </p:sp>
    </p:spTree>
    <p:extLst>
      <p:ext uri="{BB962C8B-B14F-4D97-AF65-F5344CB8AC3E}">
        <p14:creationId xmlns:p14="http://schemas.microsoft.com/office/powerpoint/2010/main" val="976427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39</a:t>
            </a:fld>
            <a:endParaRPr lang="en-US"/>
          </a:p>
        </p:txBody>
      </p:sp>
    </p:spTree>
    <p:extLst>
      <p:ext uri="{BB962C8B-B14F-4D97-AF65-F5344CB8AC3E}">
        <p14:creationId xmlns:p14="http://schemas.microsoft.com/office/powerpoint/2010/main" val="351941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4</a:t>
            </a:fld>
            <a:endParaRPr lang="en-US"/>
          </a:p>
        </p:txBody>
      </p:sp>
    </p:spTree>
    <p:extLst>
      <p:ext uri="{BB962C8B-B14F-4D97-AF65-F5344CB8AC3E}">
        <p14:creationId xmlns:p14="http://schemas.microsoft.com/office/powerpoint/2010/main" val="1598371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40</a:t>
            </a:fld>
            <a:endParaRPr lang="en-US"/>
          </a:p>
        </p:txBody>
      </p:sp>
    </p:spTree>
    <p:extLst>
      <p:ext uri="{BB962C8B-B14F-4D97-AF65-F5344CB8AC3E}">
        <p14:creationId xmlns:p14="http://schemas.microsoft.com/office/powerpoint/2010/main" val="3329909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41</a:t>
            </a:fld>
            <a:endParaRPr lang="en-US"/>
          </a:p>
        </p:txBody>
      </p:sp>
    </p:spTree>
    <p:extLst>
      <p:ext uri="{BB962C8B-B14F-4D97-AF65-F5344CB8AC3E}">
        <p14:creationId xmlns:p14="http://schemas.microsoft.com/office/powerpoint/2010/main" val="1951353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42</a:t>
            </a:fld>
            <a:endParaRPr lang="en-US"/>
          </a:p>
        </p:txBody>
      </p:sp>
    </p:spTree>
    <p:extLst>
      <p:ext uri="{BB962C8B-B14F-4D97-AF65-F5344CB8AC3E}">
        <p14:creationId xmlns:p14="http://schemas.microsoft.com/office/powerpoint/2010/main" val="1916591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43</a:t>
            </a:fld>
            <a:endParaRPr lang="en-US"/>
          </a:p>
        </p:txBody>
      </p:sp>
    </p:spTree>
    <p:extLst>
      <p:ext uri="{BB962C8B-B14F-4D97-AF65-F5344CB8AC3E}">
        <p14:creationId xmlns:p14="http://schemas.microsoft.com/office/powerpoint/2010/main" val="354302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5</a:t>
            </a:fld>
            <a:endParaRPr lang="en-US"/>
          </a:p>
        </p:txBody>
      </p:sp>
    </p:spTree>
    <p:extLst>
      <p:ext uri="{BB962C8B-B14F-4D97-AF65-F5344CB8AC3E}">
        <p14:creationId xmlns:p14="http://schemas.microsoft.com/office/powerpoint/2010/main" val="327829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6</a:t>
            </a:fld>
            <a:endParaRPr lang="en-US"/>
          </a:p>
        </p:txBody>
      </p:sp>
    </p:spTree>
    <p:extLst>
      <p:ext uri="{BB962C8B-B14F-4D97-AF65-F5344CB8AC3E}">
        <p14:creationId xmlns:p14="http://schemas.microsoft.com/office/powerpoint/2010/main" val="138515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7</a:t>
            </a:fld>
            <a:endParaRPr lang="en-US"/>
          </a:p>
        </p:txBody>
      </p:sp>
    </p:spTree>
    <p:extLst>
      <p:ext uri="{BB962C8B-B14F-4D97-AF65-F5344CB8AC3E}">
        <p14:creationId xmlns:p14="http://schemas.microsoft.com/office/powerpoint/2010/main" val="71337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E71D-97DC-499E-82D6-BD9A6924DA31}" type="slidenum">
              <a:rPr lang="en-US" smtClean="0"/>
              <a:t>8</a:t>
            </a:fld>
            <a:endParaRPr lang="en-US"/>
          </a:p>
        </p:txBody>
      </p:sp>
    </p:spTree>
    <p:extLst>
      <p:ext uri="{BB962C8B-B14F-4D97-AF65-F5344CB8AC3E}">
        <p14:creationId xmlns:p14="http://schemas.microsoft.com/office/powerpoint/2010/main" val="181662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661E71D-97DC-499E-82D6-BD9A6924DA31}" type="slidenum">
              <a:rPr lang="en-US" smtClean="0"/>
              <a:t>9</a:t>
            </a:fld>
            <a:endParaRPr lang="en-US"/>
          </a:p>
        </p:txBody>
      </p:sp>
    </p:spTree>
    <p:extLst>
      <p:ext uri="{BB962C8B-B14F-4D97-AF65-F5344CB8AC3E}">
        <p14:creationId xmlns:p14="http://schemas.microsoft.com/office/powerpoint/2010/main" val="388215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A49D-DB8B-C289-45DB-F57E335C5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63E5E-E698-E41B-0D2A-9F6AF43AE0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9C58ED-8DFD-14DE-D451-E0336DE28446}"/>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5" name="Footer Placeholder 4">
            <a:extLst>
              <a:ext uri="{FF2B5EF4-FFF2-40B4-BE49-F238E27FC236}">
                <a16:creationId xmlns:a16="http://schemas.microsoft.com/office/drawing/2014/main" id="{22AE042A-7096-5049-D34E-AB1824E2A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F49EE-4262-D422-61B7-B75004B9111E}"/>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208630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F8923-3CFE-884D-675A-E0649D7A88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9A0F79-BA7A-2365-ADB4-6D1B8B859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8AC55-C308-2E6A-6103-CFBD68293120}"/>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5" name="Footer Placeholder 4">
            <a:extLst>
              <a:ext uri="{FF2B5EF4-FFF2-40B4-BE49-F238E27FC236}">
                <a16:creationId xmlns:a16="http://schemas.microsoft.com/office/drawing/2014/main" id="{A7B394FA-1E13-2E3E-3C09-6AD2CA9D4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CA212-A09D-FCB0-92A1-CB2C8A535E69}"/>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213279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903006-A103-98CB-71B3-02A54395E0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62A154-84A4-C620-64D7-1D4F511B94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31559B-094A-8C86-355A-FD94F7C4A3DA}"/>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5" name="Footer Placeholder 4">
            <a:extLst>
              <a:ext uri="{FF2B5EF4-FFF2-40B4-BE49-F238E27FC236}">
                <a16:creationId xmlns:a16="http://schemas.microsoft.com/office/drawing/2014/main" id="{2FD0ABE1-5DB6-4555-521C-7493D30D1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5E3F7-D85F-7237-3BB8-5D86B49E4CEE}"/>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126130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FD8D-FA33-DD64-C6B4-27788F3EA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B3FFE-9FDC-ED64-0440-A4F51937B8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39154-756D-0C82-24BB-B06176FA1BD5}"/>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5" name="Footer Placeholder 4">
            <a:extLst>
              <a:ext uri="{FF2B5EF4-FFF2-40B4-BE49-F238E27FC236}">
                <a16:creationId xmlns:a16="http://schemas.microsoft.com/office/drawing/2014/main" id="{EC0448FF-1A7C-0885-D2A6-EA80EEB24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82A8C-C28C-8556-D08C-3D0B0AD50633}"/>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3154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7C61-DD7B-D7F0-6F42-EB6C77CB88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FBA1E-9833-E589-B7E1-E6173D3FAF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2B3E7-6599-3FCB-6C3C-8032C7D0773F}"/>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5" name="Footer Placeholder 4">
            <a:extLst>
              <a:ext uri="{FF2B5EF4-FFF2-40B4-BE49-F238E27FC236}">
                <a16:creationId xmlns:a16="http://schemas.microsoft.com/office/drawing/2014/main" id="{EB1B0A52-844C-4253-80F3-DFB76BD19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5EBD0-9B4F-85A8-0A5D-54C32C00F8F2}"/>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4290253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CC83-CB92-2BAA-9ED7-B5533AE65F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D0E23A-01CD-EF44-A203-5A34D38379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10BFB5-0B0E-0497-D6F9-F2AA00E00E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63D3EA-00D3-D0E7-75C2-FB587CF3104B}"/>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6" name="Footer Placeholder 5">
            <a:extLst>
              <a:ext uri="{FF2B5EF4-FFF2-40B4-BE49-F238E27FC236}">
                <a16:creationId xmlns:a16="http://schemas.microsoft.com/office/drawing/2014/main" id="{131B2F03-ADE1-83ED-36E5-E48DE0924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A18CA-5149-0720-DFEC-1680C6E5BC06}"/>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329948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E447-A9EE-52A9-AFC7-9F9E70D734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A47801-A03C-9733-1E6E-46728BC78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9D3ABF-4E6A-7E4D-D73A-040BD9EF67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11B865-6D90-C1C8-4139-2FBFC4BD8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4C4EC-2125-B850-7E61-C15A04E3E9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DF231-BDAD-0F34-73D8-17AC8F7FA94F}"/>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8" name="Footer Placeholder 7">
            <a:extLst>
              <a:ext uri="{FF2B5EF4-FFF2-40B4-BE49-F238E27FC236}">
                <a16:creationId xmlns:a16="http://schemas.microsoft.com/office/drawing/2014/main" id="{EC889161-E6F5-1F99-8C42-4E08821FB7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7AE752-3419-77CC-6A35-9A94970AB771}"/>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3358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AC25-3D1B-1D35-AEB5-CDEDEDDFF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767E06-208E-AE9D-8ADE-6707777DD561}"/>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4" name="Footer Placeholder 3">
            <a:extLst>
              <a:ext uri="{FF2B5EF4-FFF2-40B4-BE49-F238E27FC236}">
                <a16:creationId xmlns:a16="http://schemas.microsoft.com/office/drawing/2014/main" id="{B9CD6B3A-AFD1-10CA-030A-15D0ABE728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411F5A-3E2E-2DD9-7B6D-2572BA20741B}"/>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147742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F6917-5DD7-567F-553B-97D11B03EC8B}"/>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3" name="Footer Placeholder 2">
            <a:extLst>
              <a:ext uri="{FF2B5EF4-FFF2-40B4-BE49-F238E27FC236}">
                <a16:creationId xmlns:a16="http://schemas.microsoft.com/office/drawing/2014/main" id="{4657AE05-ADB7-01B8-C666-B3BD48767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7CFDF-1879-8B11-155C-1AC034546E2F}"/>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406247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F867-4EB0-3C94-C3BB-FE43C70D72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B6C7A-D4EC-C766-A96B-F53157F48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7D6527-D7C9-1D6C-82A5-1DA0E1FC5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1F41B-EE01-C4DA-5F05-5404647FAC49}"/>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6" name="Footer Placeholder 5">
            <a:extLst>
              <a:ext uri="{FF2B5EF4-FFF2-40B4-BE49-F238E27FC236}">
                <a16:creationId xmlns:a16="http://schemas.microsoft.com/office/drawing/2014/main" id="{4BADAFA0-6AA2-61C1-F025-6899B9510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DF6EC-5122-0CD1-8DE9-3B7EB268C392}"/>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448319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EC89-F278-1CA1-FB9A-1A41FEC13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3D4B46-9CE9-58E7-3D34-B21D217533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7181CA-0903-35B8-7A9D-43F607D63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53338-DABA-A5B5-B347-FC602065BC9F}"/>
              </a:ext>
            </a:extLst>
          </p:cNvPr>
          <p:cNvSpPr>
            <a:spLocks noGrp="1"/>
          </p:cNvSpPr>
          <p:nvPr>
            <p:ph type="dt" sz="half" idx="10"/>
          </p:nvPr>
        </p:nvSpPr>
        <p:spPr/>
        <p:txBody>
          <a:bodyPr/>
          <a:lstStyle/>
          <a:p>
            <a:fld id="{9DF91D6E-EC68-4EA5-8E42-C7FC64F43BA3}" type="datetimeFigureOut">
              <a:rPr lang="en-US" smtClean="0"/>
              <a:t>10/21/2025</a:t>
            </a:fld>
            <a:endParaRPr lang="en-US"/>
          </a:p>
        </p:txBody>
      </p:sp>
      <p:sp>
        <p:nvSpPr>
          <p:cNvPr id="6" name="Footer Placeholder 5">
            <a:extLst>
              <a:ext uri="{FF2B5EF4-FFF2-40B4-BE49-F238E27FC236}">
                <a16:creationId xmlns:a16="http://schemas.microsoft.com/office/drawing/2014/main" id="{3E701F31-47C7-9E8C-A53D-2969968E51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54759-35F9-B9F0-40C9-B5FDEB19BDE8}"/>
              </a:ext>
            </a:extLst>
          </p:cNvPr>
          <p:cNvSpPr>
            <a:spLocks noGrp="1"/>
          </p:cNvSpPr>
          <p:nvPr>
            <p:ph type="sldNum" sz="quarter" idx="12"/>
          </p:nvPr>
        </p:nvSpPr>
        <p:spPr/>
        <p:txBody>
          <a:bodyPr/>
          <a:lstStyle/>
          <a:p>
            <a:fld id="{13C4950B-A6C7-46A6-97F0-96BACDF77442}" type="slidenum">
              <a:rPr lang="en-US" smtClean="0"/>
              <a:t>‹#›</a:t>
            </a:fld>
            <a:endParaRPr lang="en-US"/>
          </a:p>
        </p:txBody>
      </p:sp>
    </p:spTree>
    <p:extLst>
      <p:ext uri="{BB962C8B-B14F-4D97-AF65-F5344CB8AC3E}">
        <p14:creationId xmlns:p14="http://schemas.microsoft.com/office/powerpoint/2010/main" val="215354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6000" r="-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A888E2-DCA1-F17B-B8C7-C92E67C7B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1C5F-6BA2-092D-4FF9-6441111A8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49DCC-D99F-5809-0C8E-978B97EF66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F91D6E-EC68-4EA5-8E42-C7FC64F43BA3}" type="datetimeFigureOut">
              <a:rPr lang="en-US" smtClean="0"/>
              <a:t>10/21/2025</a:t>
            </a:fld>
            <a:endParaRPr lang="en-US"/>
          </a:p>
        </p:txBody>
      </p:sp>
      <p:sp>
        <p:nvSpPr>
          <p:cNvPr id="5" name="Footer Placeholder 4">
            <a:extLst>
              <a:ext uri="{FF2B5EF4-FFF2-40B4-BE49-F238E27FC236}">
                <a16:creationId xmlns:a16="http://schemas.microsoft.com/office/drawing/2014/main" id="{EA02A470-0FD4-7155-4AD3-374DF50E5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2F7988-190B-AFBD-FEC5-3F13A9979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C4950B-A6C7-46A6-97F0-96BACDF77442}" type="slidenum">
              <a:rPr lang="en-US" smtClean="0"/>
              <a:t>‹#›</a:t>
            </a:fld>
            <a:endParaRPr lang="en-US"/>
          </a:p>
        </p:txBody>
      </p:sp>
    </p:spTree>
    <p:extLst>
      <p:ext uri="{BB962C8B-B14F-4D97-AF65-F5344CB8AC3E}">
        <p14:creationId xmlns:p14="http://schemas.microsoft.com/office/powerpoint/2010/main" val="1265162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ournalhumanservices.org/article/89008-an-exploratory-study-of-employee-engagement-in-human-service-agenc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humancentereddesign.org/inclusive-design/history#:~:text=The%20evolution%20toward%20inclusive%20design,condition%20for%20achieving%20civil%20righ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sign.ncsu.edu/wp-content/uploads/2022/11/principles-of-universal-desig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design.ncsu.edu/wp-content/uploads/2022/11/principles-of-universal-design.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esign.ncsu.edu/wp-content/uploads/2022/11/principles-of-universal-design.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graphicdesign.stackexchange.com/questions/19376/good-visual-alternatives-of-representing-the-push-and-pull-signs-on-doo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design.ncsu.edu/wp-content/uploads/2022/11/principles-of-universal-design.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esign.ncsu.edu/wp-content/uploads/2022/11/principles-of-universal-design.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esign.ncsu.edu/wp-content/uploads/2022/11/principles-of-universal-design.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esign.ncsu.edu/wp-content/uploads/2022/11/principles-of-universal-design.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din@ofm.wa.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wsroom.accenture.com/news/2023/companies-that-lead-in-disability-inclusion-outperform-peers-financially-reveals-new-research-from-accentu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www.air.org/sites/default/files/2022-03/Hidden-Market-Spending-Power-of-People-with-Disabilities-April-2018.pdf#:~:text=One%20study%20found%20that%2092%%20of%20consumers,disabilities%20(Siperstein%2C%20Romano%2C%20Mohler%2C%20&amp;%20Parker%2C%202006).&amp;text=Companies%20recognize%20that%20hiring%20people%20with%20disabilities,their%20bottom%20line%20while%20increasing%20customer%20loyal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65F4-728A-ABBE-D0A7-C044F83629BB}"/>
              </a:ext>
            </a:extLst>
          </p:cNvPr>
          <p:cNvSpPr>
            <a:spLocks noGrp="1"/>
          </p:cNvSpPr>
          <p:nvPr>
            <p:ph type="ctrTitle"/>
          </p:nvPr>
        </p:nvSpPr>
        <p:spPr>
          <a:xfrm>
            <a:off x="1524000" y="1216742"/>
            <a:ext cx="9144000" cy="3030794"/>
          </a:xfrm>
        </p:spPr>
        <p:txBody>
          <a:bodyPr>
            <a:normAutofit fontScale="90000"/>
          </a:bodyPr>
          <a:lstStyle/>
          <a:p>
            <a:r>
              <a:rPr lang="en-US" b="1" dirty="0">
                <a:solidFill>
                  <a:schemeClr val="tx2">
                    <a:lumMod val="75000"/>
                    <a:lumOff val="25000"/>
                  </a:schemeClr>
                </a:solidFill>
              </a:rPr>
              <a:t>Design that delivers: Enhancing customer experience through universal design</a:t>
            </a:r>
            <a:endParaRPr lang="en-US" dirty="0">
              <a:solidFill>
                <a:schemeClr val="tx2">
                  <a:lumMod val="75000"/>
                  <a:lumOff val="25000"/>
                </a:schemeClr>
              </a:solidFill>
            </a:endParaRPr>
          </a:p>
        </p:txBody>
      </p:sp>
      <p:sp>
        <p:nvSpPr>
          <p:cNvPr id="3" name="Subtitle 2">
            <a:extLst>
              <a:ext uri="{FF2B5EF4-FFF2-40B4-BE49-F238E27FC236}">
                <a16:creationId xmlns:a16="http://schemas.microsoft.com/office/drawing/2014/main" id="{2A89D2F2-C6F7-68E5-BF3C-CEC4686CA021}"/>
              </a:ext>
            </a:extLst>
          </p:cNvPr>
          <p:cNvSpPr>
            <a:spLocks noGrp="1"/>
          </p:cNvSpPr>
          <p:nvPr>
            <p:ph type="subTitle" idx="1"/>
          </p:nvPr>
        </p:nvSpPr>
        <p:spPr>
          <a:xfrm>
            <a:off x="1524000" y="4914645"/>
            <a:ext cx="9144000" cy="1655762"/>
          </a:xfrm>
        </p:spPr>
        <p:txBody>
          <a:bodyPr>
            <a:normAutofit lnSpcReduction="10000"/>
          </a:bodyPr>
          <a:lstStyle/>
          <a:p>
            <a:r>
              <a:rPr lang="en-US" dirty="0"/>
              <a:t>Sarah Norton</a:t>
            </a:r>
          </a:p>
          <a:p>
            <a:r>
              <a:rPr lang="en-US" dirty="0"/>
              <a:t>Co-Chair, Disability Inclusion Network (DIN)</a:t>
            </a:r>
            <a:br>
              <a:rPr lang="en-US" dirty="0"/>
            </a:br>
            <a:r>
              <a:rPr lang="en-US" dirty="0"/>
              <a:t>A WA State Business Resource Group</a:t>
            </a:r>
          </a:p>
          <a:p>
            <a:r>
              <a:rPr lang="en-US" dirty="0"/>
              <a:t>DIN@ofm.wa.gov</a:t>
            </a:r>
          </a:p>
        </p:txBody>
      </p:sp>
    </p:spTree>
    <p:extLst>
      <p:ext uri="{BB962C8B-B14F-4D97-AF65-F5344CB8AC3E}">
        <p14:creationId xmlns:p14="http://schemas.microsoft.com/office/powerpoint/2010/main" val="53912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7816A-55C8-2B4B-8E1F-DD7F7F551A6F}"/>
              </a:ext>
            </a:extLst>
          </p:cNvPr>
          <p:cNvSpPr>
            <a:spLocks noGrp="1"/>
          </p:cNvSpPr>
          <p:nvPr>
            <p:ph type="title"/>
          </p:nvPr>
        </p:nvSpPr>
        <p:spPr/>
        <p:txBody>
          <a:bodyPr/>
          <a:lstStyle/>
          <a:p>
            <a:r>
              <a:rPr lang="en-US" dirty="0">
                <a:solidFill>
                  <a:schemeClr val="tx2">
                    <a:lumMod val="75000"/>
                    <a:lumOff val="25000"/>
                  </a:schemeClr>
                </a:solidFill>
              </a:rPr>
              <a:t>Employee Engagement</a:t>
            </a:r>
          </a:p>
        </p:txBody>
      </p:sp>
      <p:sp>
        <p:nvSpPr>
          <p:cNvPr id="3" name="Content Placeholder 2">
            <a:extLst>
              <a:ext uri="{FF2B5EF4-FFF2-40B4-BE49-F238E27FC236}">
                <a16:creationId xmlns:a16="http://schemas.microsoft.com/office/drawing/2014/main" id="{810FCFFD-DC5F-A757-A1C0-DBE1636F9741}"/>
              </a:ext>
            </a:extLst>
          </p:cNvPr>
          <p:cNvSpPr>
            <a:spLocks noGrp="1"/>
          </p:cNvSpPr>
          <p:nvPr>
            <p:ph idx="1"/>
          </p:nvPr>
        </p:nvSpPr>
        <p:spPr>
          <a:xfrm>
            <a:off x="367553" y="1570131"/>
            <a:ext cx="6409765" cy="4696198"/>
          </a:xfrm>
        </p:spPr>
        <p:txBody>
          <a:bodyPr>
            <a:normAutofit fontScale="85000" lnSpcReduction="20000"/>
          </a:bodyPr>
          <a:lstStyle/>
          <a:p>
            <a:r>
              <a:rPr lang="en-US" dirty="0"/>
              <a:t>Direct link between supervisor support and transformational leadership and employee engagement and well-being</a:t>
            </a:r>
          </a:p>
          <a:p>
            <a:pPr lvl="1"/>
            <a:r>
              <a:rPr lang="en-US" dirty="0"/>
              <a:t>Achievement and development</a:t>
            </a:r>
          </a:p>
          <a:p>
            <a:pPr lvl="1"/>
            <a:r>
              <a:rPr lang="en-US" dirty="0"/>
              <a:t>Empathy and compassion</a:t>
            </a:r>
          </a:p>
          <a:p>
            <a:pPr lvl="1">
              <a:spcAft>
                <a:spcPts val="1200"/>
              </a:spcAft>
            </a:pPr>
            <a:r>
              <a:rPr lang="en-US" dirty="0"/>
              <a:t>Support and guidance</a:t>
            </a:r>
          </a:p>
          <a:p>
            <a:pPr>
              <a:spcAft>
                <a:spcPts val="1200"/>
              </a:spcAft>
            </a:pPr>
            <a:r>
              <a:rPr lang="en-US" dirty="0"/>
              <a:t>Perception of organizations ethical/unethical environment correlates to trust/mistrust in the organization</a:t>
            </a:r>
          </a:p>
          <a:p>
            <a:r>
              <a:rPr lang="en-US" dirty="0"/>
              <a:t>Higher engagement leads to:</a:t>
            </a:r>
          </a:p>
          <a:p>
            <a:pPr lvl="1"/>
            <a:r>
              <a:rPr lang="en-US" dirty="0"/>
              <a:t>Increased productivity</a:t>
            </a:r>
          </a:p>
          <a:p>
            <a:pPr lvl="1"/>
            <a:r>
              <a:rPr lang="en-US" dirty="0"/>
              <a:t>Better organizational citizenship behaviors</a:t>
            </a:r>
          </a:p>
          <a:p>
            <a:pPr lvl="1"/>
            <a:r>
              <a:rPr lang="en-US" dirty="0"/>
              <a:t>Improved overall job performance</a:t>
            </a:r>
          </a:p>
          <a:p>
            <a:pPr lvl="1"/>
            <a:r>
              <a:rPr lang="en-US" dirty="0"/>
              <a:t>Increased retention</a:t>
            </a:r>
          </a:p>
        </p:txBody>
      </p:sp>
      <p:sp>
        <p:nvSpPr>
          <p:cNvPr id="4" name="TextBox 3">
            <a:extLst>
              <a:ext uri="{FF2B5EF4-FFF2-40B4-BE49-F238E27FC236}">
                <a16:creationId xmlns:a16="http://schemas.microsoft.com/office/drawing/2014/main" id="{B0954AB0-AD3D-0DF5-693E-C2180D64EA64}"/>
              </a:ext>
            </a:extLst>
          </p:cNvPr>
          <p:cNvSpPr txBox="1"/>
          <p:nvPr/>
        </p:nvSpPr>
        <p:spPr>
          <a:xfrm>
            <a:off x="188259" y="6488668"/>
            <a:ext cx="5924892" cy="307777"/>
          </a:xfrm>
          <a:prstGeom prst="rect">
            <a:avLst/>
          </a:prstGeom>
          <a:noFill/>
        </p:spPr>
        <p:txBody>
          <a:bodyPr wrap="none" rtlCol="0">
            <a:spAutoFit/>
          </a:bodyPr>
          <a:lstStyle/>
          <a:p>
            <a:r>
              <a:rPr lang="en-US" sz="1400" dirty="0">
                <a:hlinkClick r:id="rId3"/>
              </a:rPr>
              <a:t>An Exploratory Study of Employee Engagement in Human Service Agencies</a:t>
            </a:r>
            <a:endParaRPr lang="en-US" sz="1400" dirty="0"/>
          </a:p>
        </p:txBody>
      </p:sp>
      <p:pic>
        <p:nvPicPr>
          <p:cNvPr id="1026" name="Picture 2">
            <a:extLst>
              <a:ext uri="{FF2B5EF4-FFF2-40B4-BE49-F238E27FC236}">
                <a16:creationId xmlns:a16="http://schemas.microsoft.com/office/drawing/2014/main" id="{B7028AEE-C2DC-6139-F3E0-1A1BFED8A2A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318" y="1887724"/>
            <a:ext cx="5283878" cy="352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1250"/>
                            </p:stCondLst>
                            <p:childTnLst>
                              <p:par>
                                <p:cTn id="12" presetID="10" presetClass="entr" presetSubtype="0" fill="hold" nodeType="after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2500"/>
                            </p:stCondLst>
                            <p:childTnLst>
                              <p:par>
                                <p:cTn id="16" presetID="10" presetClass="entr" presetSubtype="0" fill="hold" nodeType="afterEffect">
                                  <p:stCondLst>
                                    <p:cond delay="75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0" presetClass="entr" presetSubtype="0" fill="hold" nodeType="afterEffect">
                                  <p:stCondLst>
                                    <p:cond delay="75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par>
                          <p:cTn id="31" fill="hold">
                            <p:stCondLst>
                              <p:cond delay="1250"/>
                            </p:stCondLst>
                            <p:childTnLst>
                              <p:par>
                                <p:cTn id="32" presetID="10" presetClass="entr" presetSubtype="0" fill="hold" nodeType="afterEffect">
                                  <p:stCondLst>
                                    <p:cond delay="75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2500"/>
                            </p:stCondLst>
                            <p:childTnLst>
                              <p:par>
                                <p:cTn id="36" presetID="10" presetClass="entr" presetSubtype="0" fill="hold" nodeType="afterEffect">
                                  <p:stCondLst>
                                    <p:cond delay="75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par>
                          <p:cTn id="39" fill="hold">
                            <p:stCondLst>
                              <p:cond delay="3750"/>
                            </p:stCondLst>
                            <p:childTnLst>
                              <p:par>
                                <p:cTn id="40" presetID="10" presetClass="entr" presetSubtype="0" fill="hold" nodeType="afterEffect">
                                  <p:stCondLst>
                                    <p:cond delay="75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2094-CB2C-A0A7-5255-BF1E2152D0EE}"/>
              </a:ext>
            </a:extLst>
          </p:cNvPr>
          <p:cNvSpPr>
            <a:spLocks noGrp="1"/>
          </p:cNvSpPr>
          <p:nvPr>
            <p:ph type="title"/>
          </p:nvPr>
        </p:nvSpPr>
        <p:spPr>
          <a:xfrm>
            <a:off x="838200" y="486615"/>
            <a:ext cx="10515600" cy="1325563"/>
          </a:xfrm>
        </p:spPr>
        <p:txBody>
          <a:bodyPr/>
          <a:lstStyle/>
          <a:p>
            <a:pPr algn="ctr"/>
            <a:r>
              <a:rPr lang="en-US" dirty="0">
                <a:solidFill>
                  <a:schemeClr val="tx2">
                    <a:lumMod val="75000"/>
                    <a:lumOff val="25000"/>
                  </a:schemeClr>
                </a:solidFill>
              </a:rPr>
              <a:t>Universal Design	</a:t>
            </a:r>
          </a:p>
        </p:txBody>
      </p:sp>
      <p:sp>
        <p:nvSpPr>
          <p:cNvPr id="3" name="Content Placeholder 2">
            <a:extLst>
              <a:ext uri="{FF2B5EF4-FFF2-40B4-BE49-F238E27FC236}">
                <a16:creationId xmlns:a16="http://schemas.microsoft.com/office/drawing/2014/main" id="{F9B849A8-5F60-BD9E-90F4-89F6839F31DF}"/>
              </a:ext>
            </a:extLst>
          </p:cNvPr>
          <p:cNvSpPr>
            <a:spLocks noGrp="1"/>
          </p:cNvSpPr>
          <p:nvPr>
            <p:ph idx="1"/>
          </p:nvPr>
        </p:nvSpPr>
        <p:spPr>
          <a:xfrm>
            <a:off x="596153" y="1825625"/>
            <a:ext cx="10515600" cy="1603375"/>
          </a:xfrm>
        </p:spPr>
        <p:txBody>
          <a:bodyPr/>
          <a:lstStyle/>
          <a:p>
            <a:pPr marL="0" indent="0" algn="ctr">
              <a:buNone/>
            </a:pPr>
            <a:r>
              <a:rPr lang="en-US" dirty="0"/>
              <a:t>“The design of products and environments to be usable by all people, to the greatest extent possible, without the need for adaptation or specialized design.”</a:t>
            </a:r>
          </a:p>
        </p:txBody>
      </p:sp>
      <p:pic>
        <p:nvPicPr>
          <p:cNvPr id="5" name="Picture 4">
            <a:extLst>
              <a:ext uri="{FF2B5EF4-FFF2-40B4-BE49-F238E27FC236}">
                <a16:creationId xmlns:a16="http://schemas.microsoft.com/office/drawing/2014/main" id="{441B09DF-D9C2-155A-839A-1A411E896D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511" y="3178082"/>
            <a:ext cx="5994978" cy="3357188"/>
          </a:xfrm>
          <a:prstGeom prst="rect">
            <a:avLst/>
          </a:prstGeom>
        </p:spPr>
      </p:pic>
      <p:sp>
        <p:nvSpPr>
          <p:cNvPr id="6" name="TextBox 5">
            <a:extLst>
              <a:ext uri="{FF2B5EF4-FFF2-40B4-BE49-F238E27FC236}">
                <a16:creationId xmlns:a16="http://schemas.microsoft.com/office/drawing/2014/main" id="{67392B99-46EA-63E2-3A56-37D915C27115}"/>
              </a:ext>
            </a:extLst>
          </p:cNvPr>
          <p:cNvSpPr txBox="1"/>
          <p:nvPr/>
        </p:nvSpPr>
        <p:spPr>
          <a:xfrm>
            <a:off x="273424" y="6438620"/>
            <a:ext cx="2092111" cy="307777"/>
          </a:xfrm>
          <a:prstGeom prst="rect">
            <a:avLst/>
          </a:prstGeom>
          <a:noFill/>
        </p:spPr>
        <p:txBody>
          <a:bodyPr wrap="none" rtlCol="0">
            <a:spAutoFit/>
          </a:bodyPr>
          <a:lstStyle/>
          <a:p>
            <a:r>
              <a:rPr lang="en-US" sz="1400" dirty="0">
                <a:hlinkClick r:id="rId4"/>
              </a:rPr>
              <a:t>Human Centered Design</a:t>
            </a:r>
            <a:endParaRPr lang="en-US" sz="1400" dirty="0"/>
          </a:p>
        </p:txBody>
      </p:sp>
    </p:spTree>
    <p:extLst>
      <p:ext uri="{BB962C8B-B14F-4D97-AF65-F5344CB8AC3E}">
        <p14:creationId xmlns:p14="http://schemas.microsoft.com/office/powerpoint/2010/main" val="308113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76095-6267-ED4A-E577-EBD142C03E1B}"/>
              </a:ext>
            </a:extLst>
          </p:cNvPr>
          <p:cNvSpPr>
            <a:spLocks noGrp="1"/>
          </p:cNvSpPr>
          <p:nvPr>
            <p:ph type="title"/>
          </p:nvPr>
        </p:nvSpPr>
        <p:spPr>
          <a:xfrm>
            <a:off x="5935717" y="2353611"/>
            <a:ext cx="5961994" cy="1650830"/>
          </a:xfrm>
        </p:spPr>
        <p:txBody>
          <a:bodyPr>
            <a:normAutofit/>
          </a:bodyPr>
          <a:lstStyle/>
          <a:p>
            <a:pPr algn="ctr"/>
            <a:r>
              <a:rPr lang="en-US" sz="5400" b="1" dirty="0">
                <a:solidFill>
                  <a:schemeClr val="tx2">
                    <a:lumMod val="75000"/>
                    <a:lumOff val="25000"/>
                  </a:schemeClr>
                </a:solidFill>
              </a:rPr>
              <a:t>Create Your Plan of Action!</a:t>
            </a:r>
          </a:p>
        </p:txBody>
      </p:sp>
      <p:pic>
        <p:nvPicPr>
          <p:cNvPr id="5" name="Picture 4">
            <a:extLst>
              <a:ext uri="{FF2B5EF4-FFF2-40B4-BE49-F238E27FC236}">
                <a16:creationId xmlns:a16="http://schemas.microsoft.com/office/drawing/2014/main" id="{9A2B06A2-1FF6-CE14-4BCF-902DB6126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3233" y="94592"/>
            <a:ext cx="5173883" cy="6671029"/>
          </a:xfrm>
          <a:prstGeom prst="rect">
            <a:avLst/>
          </a:prstGeom>
          <a:ln w="19050">
            <a:solidFill>
              <a:schemeClr val="tx1"/>
            </a:solidFill>
          </a:ln>
        </p:spPr>
      </p:pic>
    </p:spTree>
    <p:extLst>
      <p:ext uri="{BB962C8B-B14F-4D97-AF65-F5344CB8AC3E}">
        <p14:creationId xmlns:p14="http://schemas.microsoft.com/office/powerpoint/2010/main" val="180936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EFB1-7BE5-C656-F464-1CB77C5A3759}"/>
              </a:ext>
            </a:extLst>
          </p:cNvPr>
          <p:cNvSpPr>
            <a:spLocks noGrp="1"/>
          </p:cNvSpPr>
          <p:nvPr>
            <p:ph type="title"/>
          </p:nvPr>
        </p:nvSpPr>
        <p:spPr/>
        <p:txBody>
          <a:bodyPr/>
          <a:lstStyle/>
          <a:p>
            <a:r>
              <a:rPr lang="en-US" dirty="0">
                <a:solidFill>
                  <a:schemeClr val="tx2">
                    <a:lumMod val="75000"/>
                    <a:lumOff val="25000"/>
                  </a:schemeClr>
                </a:solidFill>
              </a:rPr>
              <a:t>Principle 1 – Equitable Use</a:t>
            </a:r>
          </a:p>
        </p:txBody>
      </p:sp>
      <p:sp>
        <p:nvSpPr>
          <p:cNvPr id="3" name="Content Placeholder 2">
            <a:extLst>
              <a:ext uri="{FF2B5EF4-FFF2-40B4-BE49-F238E27FC236}">
                <a16:creationId xmlns:a16="http://schemas.microsoft.com/office/drawing/2014/main" id="{C0DF1D10-B828-8A8E-309D-5F6BA586FB40}"/>
              </a:ext>
            </a:extLst>
          </p:cNvPr>
          <p:cNvSpPr>
            <a:spLocks noGrp="1"/>
          </p:cNvSpPr>
          <p:nvPr>
            <p:ph idx="1"/>
          </p:nvPr>
        </p:nvSpPr>
        <p:spPr>
          <a:xfrm>
            <a:off x="649941" y="1946181"/>
            <a:ext cx="10515600" cy="4170839"/>
          </a:xfrm>
        </p:spPr>
        <p:txBody>
          <a:bodyPr>
            <a:normAutofit/>
          </a:bodyPr>
          <a:lstStyle/>
          <a:p>
            <a:pPr>
              <a:spcAft>
                <a:spcPts val="1200"/>
              </a:spcAft>
            </a:pPr>
            <a:r>
              <a:rPr lang="en-US" sz="3200" dirty="0"/>
              <a:t>The design is useful and marketable to people with diverse abilities. </a:t>
            </a:r>
          </a:p>
          <a:p>
            <a:pPr lvl="1">
              <a:spcAft>
                <a:spcPts val="1200"/>
              </a:spcAft>
            </a:pPr>
            <a:r>
              <a:rPr lang="en-US" sz="2800" dirty="0"/>
              <a:t>1a. Provide the same means of use for all users: identical whenever possible; equivalent when not.</a:t>
            </a:r>
          </a:p>
          <a:p>
            <a:pPr lvl="1">
              <a:spcAft>
                <a:spcPts val="1200"/>
              </a:spcAft>
            </a:pPr>
            <a:r>
              <a:rPr lang="en-US" sz="2800" dirty="0"/>
              <a:t>1b. Avoid segregating or stigmatizing users.</a:t>
            </a:r>
          </a:p>
          <a:p>
            <a:pPr lvl="1">
              <a:spcAft>
                <a:spcPts val="1200"/>
              </a:spcAft>
            </a:pPr>
            <a:r>
              <a:rPr lang="en-US" sz="2800" dirty="0"/>
              <a:t>1c. Make provisions for privacy, security, and safety equally available to all users.</a:t>
            </a:r>
          </a:p>
          <a:p>
            <a:pPr lvl="1">
              <a:spcAft>
                <a:spcPts val="1200"/>
              </a:spcAft>
            </a:pPr>
            <a:r>
              <a:rPr lang="en-US" sz="2800" dirty="0"/>
              <a:t>1d. Make the design appealing to all users. </a:t>
            </a:r>
          </a:p>
        </p:txBody>
      </p:sp>
      <p:sp>
        <p:nvSpPr>
          <p:cNvPr id="4" name="TextBox 3">
            <a:extLst>
              <a:ext uri="{FF2B5EF4-FFF2-40B4-BE49-F238E27FC236}">
                <a16:creationId xmlns:a16="http://schemas.microsoft.com/office/drawing/2014/main" id="{B09F029F-0026-5B14-686F-5D555640E0F5}"/>
              </a:ext>
            </a:extLst>
          </p:cNvPr>
          <p:cNvSpPr txBox="1"/>
          <p:nvPr/>
        </p:nvSpPr>
        <p:spPr>
          <a:xfrm>
            <a:off x="399393" y="6400800"/>
            <a:ext cx="4413516" cy="307777"/>
          </a:xfrm>
          <a:prstGeom prst="rect">
            <a:avLst/>
          </a:prstGeom>
          <a:noFill/>
        </p:spPr>
        <p:txBody>
          <a:bodyPr wrap="none" rtlCol="0">
            <a:spAutoFit/>
          </a:bodyPr>
          <a:lstStyle/>
          <a:p>
            <a:r>
              <a:rPr lang="en-US" sz="1400" dirty="0">
                <a:hlinkClick r:id="rId3"/>
              </a:rPr>
              <a:t>Principles of Universal Design from NC State University</a:t>
            </a:r>
            <a:endParaRPr lang="en-US" sz="1400" dirty="0"/>
          </a:p>
        </p:txBody>
      </p:sp>
    </p:spTree>
    <p:extLst>
      <p:ext uri="{BB962C8B-B14F-4D97-AF65-F5344CB8AC3E}">
        <p14:creationId xmlns:p14="http://schemas.microsoft.com/office/powerpoint/2010/main" val="182197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E009-E3D7-66F1-FB65-E814E82A4C0C}"/>
              </a:ext>
            </a:extLst>
          </p:cNvPr>
          <p:cNvSpPr>
            <a:spLocks noGrp="1"/>
          </p:cNvSpPr>
          <p:nvPr>
            <p:ph type="title"/>
          </p:nvPr>
        </p:nvSpPr>
        <p:spPr/>
        <p:txBody>
          <a:bodyPr/>
          <a:lstStyle/>
          <a:p>
            <a:r>
              <a:rPr lang="en-US" dirty="0">
                <a:solidFill>
                  <a:schemeClr val="tx2">
                    <a:lumMod val="75000"/>
                    <a:lumOff val="25000"/>
                  </a:schemeClr>
                </a:solidFill>
              </a:rPr>
              <a:t>Examples of Principle 1</a:t>
            </a:r>
          </a:p>
        </p:txBody>
      </p:sp>
      <p:pic>
        <p:nvPicPr>
          <p:cNvPr id="5" name="Picture 4" descr="Inside of a bank. There are three teller stations. The station on the far left and far right had customers standing at them talking to the tellers who are seated behind the desks. The station in the middle has a customer seated in a wheelchair talking to a teller who is standing. ">
            <a:extLst>
              <a:ext uri="{FF2B5EF4-FFF2-40B4-BE49-F238E27FC236}">
                <a16:creationId xmlns:a16="http://schemas.microsoft.com/office/drawing/2014/main" id="{C9F729C3-58E4-BC40-F32D-19C1B4307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053" y="1690688"/>
            <a:ext cx="8027894" cy="4495621"/>
          </a:xfrm>
          <a:prstGeom prst="rect">
            <a:avLst/>
          </a:prstGeom>
        </p:spPr>
      </p:pic>
    </p:spTree>
    <p:extLst>
      <p:ext uri="{BB962C8B-B14F-4D97-AF65-F5344CB8AC3E}">
        <p14:creationId xmlns:p14="http://schemas.microsoft.com/office/powerpoint/2010/main" val="418237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6DA-C3D7-0620-5CBF-5D389C093E9F}"/>
              </a:ext>
            </a:extLst>
          </p:cNvPr>
          <p:cNvSpPr>
            <a:spLocks noGrp="1"/>
          </p:cNvSpPr>
          <p:nvPr>
            <p:ph type="title"/>
          </p:nvPr>
        </p:nvSpPr>
        <p:spPr/>
        <p:txBody>
          <a:bodyPr/>
          <a:lstStyle/>
          <a:p>
            <a:r>
              <a:rPr lang="en-US" dirty="0">
                <a:solidFill>
                  <a:schemeClr val="tx2">
                    <a:lumMod val="75000"/>
                    <a:lumOff val="25000"/>
                  </a:schemeClr>
                </a:solidFill>
              </a:rPr>
              <a:t>Principle 1 – What not to do</a:t>
            </a:r>
          </a:p>
        </p:txBody>
      </p:sp>
      <p:pic>
        <p:nvPicPr>
          <p:cNvPr id="5" name="Picture 4" descr="Front of a large building with four round columns and a large set of stairs leading to the front door. A sign at the bottom of the stairs says &quot;Disabled entrance in back.&quot;">
            <a:extLst>
              <a:ext uri="{FF2B5EF4-FFF2-40B4-BE49-F238E27FC236}">
                <a16:creationId xmlns:a16="http://schemas.microsoft.com/office/drawing/2014/main" id="{CD4DC7F4-D433-4798-5D37-FE9B2FD7C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264" y="1690688"/>
            <a:ext cx="8135471" cy="4555864"/>
          </a:xfrm>
          <a:prstGeom prst="rect">
            <a:avLst/>
          </a:prstGeom>
        </p:spPr>
      </p:pic>
    </p:spTree>
    <p:extLst>
      <p:ext uri="{BB962C8B-B14F-4D97-AF65-F5344CB8AC3E}">
        <p14:creationId xmlns:p14="http://schemas.microsoft.com/office/powerpoint/2010/main" val="1373865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340F-DE59-6DDC-68C7-3AE9DFF1EE08}"/>
              </a:ext>
            </a:extLst>
          </p:cNvPr>
          <p:cNvSpPr>
            <a:spLocks noGrp="1"/>
          </p:cNvSpPr>
          <p:nvPr>
            <p:ph type="title"/>
          </p:nvPr>
        </p:nvSpPr>
        <p:spPr/>
        <p:txBody>
          <a:bodyPr/>
          <a:lstStyle/>
          <a:p>
            <a:r>
              <a:rPr lang="en-US" dirty="0">
                <a:solidFill>
                  <a:schemeClr val="tx2">
                    <a:lumMod val="75000"/>
                    <a:lumOff val="25000"/>
                  </a:schemeClr>
                </a:solidFill>
              </a:rPr>
              <a:t>Principle 1 – PDF v. </a:t>
            </a:r>
            <a:r>
              <a:rPr lang="en-US" dirty="0" err="1">
                <a:solidFill>
                  <a:schemeClr val="tx2">
                    <a:lumMod val="75000"/>
                    <a:lumOff val="25000"/>
                  </a:schemeClr>
                </a:solidFill>
              </a:rPr>
              <a:t>PPTx</a:t>
            </a:r>
            <a:endParaRPr lang="en-US" dirty="0">
              <a:solidFill>
                <a:schemeClr val="tx2">
                  <a:lumMod val="75000"/>
                  <a:lumOff val="25000"/>
                </a:schemeClr>
              </a:solidFill>
            </a:endParaRPr>
          </a:p>
        </p:txBody>
      </p:sp>
      <p:pic>
        <p:nvPicPr>
          <p:cNvPr id="2050" name="Picture 2" descr="Logo showing an upper case A in red and below in black lettering PDF. ">
            <a:extLst>
              <a:ext uri="{FF2B5EF4-FFF2-40B4-BE49-F238E27FC236}">
                <a16:creationId xmlns:a16="http://schemas.microsoft.com/office/drawing/2014/main" id="{A429FF62-9C82-55D8-4E84-C969FE7C3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672" y="1848691"/>
            <a:ext cx="3405187" cy="4195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werPoint Logo - a circle with one quarter showing a light orange, one half showing a dark orange, and one quarter showing a medium shade of orange. Over part of the circle is a square in a different shade of orange with a white uppercase P in the middle. ">
            <a:extLst>
              <a:ext uri="{FF2B5EF4-FFF2-40B4-BE49-F238E27FC236}">
                <a16:creationId xmlns:a16="http://schemas.microsoft.com/office/drawing/2014/main" id="{D46E69FD-BE54-81BA-0369-E9363C1835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73" t="10197" r="22964" b="9018"/>
          <a:stretch>
            <a:fillRect/>
          </a:stretch>
        </p:blipFill>
        <p:spPr bwMode="auto">
          <a:xfrm>
            <a:off x="6770595" y="1709344"/>
            <a:ext cx="4583205" cy="447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4877-FE94-27EB-F53A-CBD485E670E0}"/>
              </a:ext>
            </a:extLst>
          </p:cNvPr>
          <p:cNvSpPr>
            <a:spLocks noGrp="1"/>
          </p:cNvSpPr>
          <p:nvPr>
            <p:ph type="title"/>
          </p:nvPr>
        </p:nvSpPr>
        <p:spPr/>
        <p:txBody>
          <a:bodyPr/>
          <a:lstStyle/>
          <a:p>
            <a:r>
              <a:rPr lang="en-US" dirty="0">
                <a:solidFill>
                  <a:schemeClr val="tx2">
                    <a:lumMod val="75000"/>
                    <a:lumOff val="25000"/>
                  </a:schemeClr>
                </a:solidFill>
              </a:rPr>
              <a:t>Principle 2 – Flexibility in Use</a:t>
            </a:r>
          </a:p>
        </p:txBody>
      </p:sp>
      <p:sp>
        <p:nvSpPr>
          <p:cNvPr id="3" name="Content Placeholder 2">
            <a:extLst>
              <a:ext uri="{FF2B5EF4-FFF2-40B4-BE49-F238E27FC236}">
                <a16:creationId xmlns:a16="http://schemas.microsoft.com/office/drawing/2014/main" id="{8A34711E-AA04-3730-F0DF-43601E075511}"/>
              </a:ext>
            </a:extLst>
          </p:cNvPr>
          <p:cNvSpPr>
            <a:spLocks noGrp="1"/>
          </p:cNvSpPr>
          <p:nvPr>
            <p:ph idx="1"/>
          </p:nvPr>
        </p:nvSpPr>
        <p:spPr/>
        <p:txBody>
          <a:bodyPr/>
          <a:lstStyle/>
          <a:p>
            <a:pPr>
              <a:spcAft>
                <a:spcPts val="1200"/>
              </a:spcAft>
            </a:pPr>
            <a:r>
              <a:rPr lang="en-US" dirty="0"/>
              <a:t>The design accommodates a wide range of individual preferences and abilities. </a:t>
            </a:r>
          </a:p>
          <a:p>
            <a:pPr lvl="1">
              <a:spcAft>
                <a:spcPts val="1200"/>
              </a:spcAft>
            </a:pPr>
            <a:r>
              <a:rPr lang="en-US" dirty="0"/>
              <a:t>2a. Provide choice in methods of use.</a:t>
            </a:r>
          </a:p>
          <a:p>
            <a:pPr lvl="1">
              <a:spcAft>
                <a:spcPts val="1200"/>
              </a:spcAft>
            </a:pPr>
            <a:r>
              <a:rPr lang="en-US" dirty="0"/>
              <a:t>2b. Accommodation right- or left-handed access and use.</a:t>
            </a:r>
          </a:p>
          <a:p>
            <a:pPr lvl="1">
              <a:spcAft>
                <a:spcPts val="1200"/>
              </a:spcAft>
            </a:pPr>
            <a:r>
              <a:rPr lang="en-US" dirty="0"/>
              <a:t>2c. Facilitate the user’s accuracy and precision.</a:t>
            </a:r>
          </a:p>
          <a:p>
            <a:pPr lvl="1">
              <a:spcAft>
                <a:spcPts val="1200"/>
              </a:spcAft>
            </a:pPr>
            <a:r>
              <a:rPr lang="en-US" dirty="0"/>
              <a:t>2d. Provide adaptability to the user’s pace. </a:t>
            </a:r>
          </a:p>
        </p:txBody>
      </p:sp>
      <p:sp>
        <p:nvSpPr>
          <p:cNvPr id="4" name="TextBox 3">
            <a:extLst>
              <a:ext uri="{FF2B5EF4-FFF2-40B4-BE49-F238E27FC236}">
                <a16:creationId xmlns:a16="http://schemas.microsoft.com/office/drawing/2014/main" id="{821AB294-7B54-9FBE-FDEA-F499839C6BD8}"/>
              </a:ext>
            </a:extLst>
          </p:cNvPr>
          <p:cNvSpPr txBox="1"/>
          <p:nvPr/>
        </p:nvSpPr>
        <p:spPr>
          <a:xfrm>
            <a:off x="399393" y="6400800"/>
            <a:ext cx="4413516" cy="307777"/>
          </a:xfrm>
          <a:prstGeom prst="rect">
            <a:avLst/>
          </a:prstGeom>
          <a:noFill/>
        </p:spPr>
        <p:txBody>
          <a:bodyPr wrap="none" rtlCol="0">
            <a:spAutoFit/>
          </a:bodyPr>
          <a:lstStyle/>
          <a:p>
            <a:r>
              <a:rPr lang="en-US" sz="1400" dirty="0">
                <a:hlinkClick r:id="rId3"/>
              </a:rPr>
              <a:t>Principles of Universal Design from NC State University</a:t>
            </a:r>
            <a:endParaRPr lang="en-US" sz="1400" dirty="0"/>
          </a:p>
        </p:txBody>
      </p:sp>
    </p:spTree>
    <p:extLst>
      <p:ext uri="{BB962C8B-B14F-4D97-AF65-F5344CB8AC3E}">
        <p14:creationId xmlns:p14="http://schemas.microsoft.com/office/powerpoint/2010/main" val="58653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362C-7B74-4ABA-65D6-C2B8B5A5C560}"/>
              </a:ext>
            </a:extLst>
          </p:cNvPr>
          <p:cNvSpPr>
            <a:spLocks noGrp="1"/>
          </p:cNvSpPr>
          <p:nvPr>
            <p:ph type="title"/>
          </p:nvPr>
        </p:nvSpPr>
        <p:spPr>
          <a:xfrm>
            <a:off x="838200" y="-50753"/>
            <a:ext cx="10515600" cy="1325563"/>
          </a:xfrm>
        </p:spPr>
        <p:txBody>
          <a:bodyPr/>
          <a:lstStyle/>
          <a:p>
            <a:r>
              <a:rPr lang="en-US" dirty="0">
                <a:solidFill>
                  <a:schemeClr val="tx2">
                    <a:lumMod val="75000"/>
                    <a:lumOff val="25000"/>
                  </a:schemeClr>
                </a:solidFill>
              </a:rPr>
              <a:t>Example – Principle 2</a:t>
            </a:r>
          </a:p>
        </p:txBody>
      </p:sp>
      <p:sp>
        <p:nvSpPr>
          <p:cNvPr id="3" name="Content Placeholder 2">
            <a:extLst>
              <a:ext uri="{FF2B5EF4-FFF2-40B4-BE49-F238E27FC236}">
                <a16:creationId xmlns:a16="http://schemas.microsoft.com/office/drawing/2014/main" id="{9C010E8E-2E74-1EE1-7500-783CF054807D}"/>
              </a:ext>
            </a:extLst>
          </p:cNvPr>
          <p:cNvSpPr>
            <a:spLocks noGrp="1"/>
          </p:cNvSpPr>
          <p:nvPr>
            <p:ph idx="1"/>
          </p:nvPr>
        </p:nvSpPr>
        <p:spPr>
          <a:xfrm>
            <a:off x="717176" y="997558"/>
            <a:ext cx="10515600" cy="554504"/>
          </a:xfrm>
        </p:spPr>
        <p:txBody>
          <a:bodyPr>
            <a:normAutofit/>
          </a:bodyPr>
          <a:lstStyle/>
          <a:p>
            <a:pPr marL="0" indent="0">
              <a:buNone/>
            </a:pPr>
            <a:r>
              <a:rPr lang="en-US" sz="3200" dirty="0"/>
              <a:t>How would you like to receive information from us?</a:t>
            </a:r>
          </a:p>
        </p:txBody>
      </p:sp>
      <p:pic>
        <p:nvPicPr>
          <p:cNvPr id="5" name="Picture 4" descr="A person seated in a wheelchair talking to an employee who is standing on the other side of a counter. The counter is lowered so the person in the wheelchair can easily see across it.">
            <a:extLst>
              <a:ext uri="{FF2B5EF4-FFF2-40B4-BE49-F238E27FC236}">
                <a16:creationId xmlns:a16="http://schemas.microsoft.com/office/drawing/2014/main" id="{CC0E14CD-C9F7-E0F9-75DD-611E4E454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31" y="1621375"/>
            <a:ext cx="4102954" cy="2297654"/>
          </a:xfrm>
          <a:prstGeom prst="rect">
            <a:avLst/>
          </a:prstGeom>
        </p:spPr>
      </p:pic>
      <p:pic>
        <p:nvPicPr>
          <p:cNvPr id="7" name="Picture 6" descr="A person talking on a cordless phone. ">
            <a:extLst>
              <a:ext uri="{FF2B5EF4-FFF2-40B4-BE49-F238E27FC236}">
                <a16:creationId xmlns:a16="http://schemas.microsoft.com/office/drawing/2014/main" id="{32D60DC3-B0DF-D630-CC87-E74DDAC01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304" y="1621375"/>
            <a:ext cx="4102954" cy="2297654"/>
          </a:xfrm>
          <a:prstGeom prst="rect">
            <a:avLst/>
          </a:prstGeom>
        </p:spPr>
      </p:pic>
      <p:pic>
        <p:nvPicPr>
          <p:cNvPr id="9" name="Picture 8" descr="Side view of a person's head and hands. Their hands are typing on a laptop keyboard and on the screen is an open email. ">
            <a:extLst>
              <a:ext uri="{FF2B5EF4-FFF2-40B4-BE49-F238E27FC236}">
                <a16:creationId xmlns:a16="http://schemas.microsoft.com/office/drawing/2014/main" id="{2C04BF5F-4A0F-A2CB-E6FA-705B53443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1231" y="4265594"/>
            <a:ext cx="4081983" cy="2297654"/>
          </a:xfrm>
          <a:prstGeom prst="rect">
            <a:avLst/>
          </a:prstGeom>
        </p:spPr>
      </p:pic>
      <p:pic>
        <p:nvPicPr>
          <p:cNvPr id="11" name="Picture 10" descr="A person is sending a text message on a cell phone. ">
            <a:extLst>
              <a:ext uri="{FF2B5EF4-FFF2-40B4-BE49-F238E27FC236}">
                <a16:creationId xmlns:a16="http://schemas.microsoft.com/office/drawing/2014/main" id="{60DF6AA5-95B9-EE2B-14DF-6B43BEFA1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3305" y="4265594"/>
            <a:ext cx="4102953" cy="2297654"/>
          </a:xfrm>
          <a:prstGeom prst="rect">
            <a:avLst/>
          </a:prstGeom>
        </p:spPr>
      </p:pic>
    </p:spTree>
    <p:extLst>
      <p:ext uri="{BB962C8B-B14F-4D97-AF65-F5344CB8AC3E}">
        <p14:creationId xmlns:p14="http://schemas.microsoft.com/office/powerpoint/2010/main" val="1982102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9B41-EFE8-ADD1-FA99-B68AD4394CF6}"/>
              </a:ext>
            </a:extLst>
          </p:cNvPr>
          <p:cNvSpPr>
            <a:spLocks noGrp="1"/>
          </p:cNvSpPr>
          <p:nvPr>
            <p:ph type="title"/>
          </p:nvPr>
        </p:nvSpPr>
        <p:spPr>
          <a:xfrm>
            <a:off x="838200" y="0"/>
            <a:ext cx="10515600" cy="1325563"/>
          </a:xfrm>
        </p:spPr>
        <p:txBody>
          <a:bodyPr/>
          <a:lstStyle/>
          <a:p>
            <a:r>
              <a:rPr lang="en-US" dirty="0">
                <a:solidFill>
                  <a:schemeClr val="tx2">
                    <a:lumMod val="75000"/>
                    <a:lumOff val="25000"/>
                  </a:schemeClr>
                </a:solidFill>
              </a:rPr>
              <a:t>Principle 2 – What not to do</a:t>
            </a:r>
          </a:p>
        </p:txBody>
      </p:sp>
      <p:sp>
        <p:nvSpPr>
          <p:cNvPr id="3" name="Content Placeholder 2">
            <a:extLst>
              <a:ext uri="{FF2B5EF4-FFF2-40B4-BE49-F238E27FC236}">
                <a16:creationId xmlns:a16="http://schemas.microsoft.com/office/drawing/2014/main" id="{0DD945ED-46C9-3BF3-2C51-4106538CA3B0}"/>
              </a:ext>
            </a:extLst>
          </p:cNvPr>
          <p:cNvSpPr>
            <a:spLocks noGrp="1"/>
          </p:cNvSpPr>
          <p:nvPr>
            <p:ph idx="1"/>
          </p:nvPr>
        </p:nvSpPr>
        <p:spPr>
          <a:xfrm>
            <a:off x="838200" y="2141537"/>
            <a:ext cx="10515600" cy="4351338"/>
          </a:xfrm>
        </p:spPr>
        <p:txBody>
          <a:bodyPr>
            <a:normAutofit lnSpcReduction="10000"/>
          </a:bodyPr>
          <a:lstStyle/>
          <a:p>
            <a:r>
              <a:rPr lang="en-US" dirty="0"/>
              <a:t>You sent an electronic request for information on submitting a claim</a:t>
            </a:r>
          </a:p>
          <a:p>
            <a:r>
              <a:rPr lang="en-US" dirty="0"/>
              <a:t>You received an electronic reply </a:t>
            </a:r>
          </a:p>
          <a:p>
            <a:r>
              <a:rPr lang="en-US" dirty="0"/>
              <a:t>You were told you had to submit the claim in writing! </a:t>
            </a:r>
          </a:p>
          <a:p>
            <a:pPr lvl="1"/>
            <a:r>
              <a:rPr lang="en-US" dirty="0"/>
              <a:t>Find an envelope</a:t>
            </a:r>
          </a:p>
          <a:p>
            <a:pPr lvl="1"/>
            <a:r>
              <a:rPr lang="en-US" dirty="0"/>
              <a:t>Find a photocopier</a:t>
            </a:r>
          </a:p>
          <a:p>
            <a:pPr lvl="1"/>
            <a:r>
              <a:rPr lang="en-US" dirty="0"/>
              <a:t>Find a printer – with ink and that will actually connect to your printer</a:t>
            </a:r>
          </a:p>
          <a:p>
            <a:pPr lvl="1"/>
            <a:r>
              <a:rPr lang="en-US" dirty="0"/>
              <a:t>Find a stamp (or find a way to get to the store to buy a stamp)</a:t>
            </a:r>
          </a:p>
          <a:p>
            <a:pPr lvl="1"/>
            <a:r>
              <a:rPr lang="en-US" dirty="0"/>
              <a:t>Remember to photocopy the invoice (because that is your only copy)</a:t>
            </a:r>
          </a:p>
          <a:p>
            <a:pPr lvl="1"/>
            <a:r>
              <a:rPr lang="en-US" dirty="0"/>
              <a:t>Remember to write the letter requesting reimbursement</a:t>
            </a:r>
          </a:p>
          <a:p>
            <a:pPr lvl="1"/>
            <a:r>
              <a:rPr lang="en-US" dirty="0"/>
              <a:t>Remember to mail the letter</a:t>
            </a:r>
          </a:p>
        </p:txBody>
      </p:sp>
      <p:sp>
        <p:nvSpPr>
          <p:cNvPr id="4" name="TextBox 3">
            <a:extLst>
              <a:ext uri="{FF2B5EF4-FFF2-40B4-BE49-F238E27FC236}">
                <a16:creationId xmlns:a16="http://schemas.microsoft.com/office/drawing/2014/main" id="{ADFD9F1A-BFE5-07D2-1BBA-55F684C05DCE}"/>
              </a:ext>
            </a:extLst>
          </p:cNvPr>
          <p:cNvSpPr txBox="1"/>
          <p:nvPr/>
        </p:nvSpPr>
        <p:spPr>
          <a:xfrm>
            <a:off x="838200" y="1064319"/>
            <a:ext cx="11201400" cy="1077218"/>
          </a:xfrm>
          <a:prstGeom prst="rect">
            <a:avLst/>
          </a:prstGeom>
          <a:noFill/>
        </p:spPr>
        <p:txBody>
          <a:bodyPr wrap="square" rtlCol="0">
            <a:spAutoFit/>
          </a:bodyPr>
          <a:lstStyle/>
          <a:p>
            <a:r>
              <a:rPr lang="en-US" sz="3200" b="1" dirty="0"/>
              <a:t>Scenario</a:t>
            </a:r>
            <a:r>
              <a:rPr lang="en-US" sz="3200" dirty="0"/>
              <a:t>: You needed to submit a claim to insurance for reimbursement</a:t>
            </a:r>
          </a:p>
        </p:txBody>
      </p:sp>
    </p:spTree>
    <p:extLst>
      <p:ext uri="{BB962C8B-B14F-4D97-AF65-F5344CB8AC3E}">
        <p14:creationId xmlns:p14="http://schemas.microsoft.com/office/powerpoint/2010/main" val="23529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500"/>
                            </p:stCondLst>
                            <p:childTnLst>
                              <p:par>
                                <p:cTn id="25" presetID="10" presetClass="entr" presetSubtype="0" fill="hold" nodeType="afterEffect">
                                  <p:stCondLst>
                                    <p:cond delay="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1500"/>
                            </p:stCondLst>
                            <p:childTnLst>
                              <p:par>
                                <p:cTn id="29" presetID="10" presetClass="entr" presetSubtype="0" fill="hold" nodeType="after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2500"/>
                            </p:stCondLst>
                            <p:childTnLst>
                              <p:par>
                                <p:cTn id="33" presetID="10" presetClass="entr" presetSubtype="0" fill="hold" nodeType="afterEffect">
                                  <p:stCondLst>
                                    <p:cond delay="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3500"/>
                            </p:stCondLst>
                            <p:childTnLst>
                              <p:par>
                                <p:cTn id="37" presetID="10" presetClass="entr" presetSubtype="0" fill="hold" nodeType="afterEffect">
                                  <p:stCondLst>
                                    <p:cond delay="5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5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500"/>
                            </p:stCondLst>
                            <p:childTnLst>
                              <p:par>
                                <p:cTn id="45" presetID="10" presetClass="entr" presetSubtype="0" fill="hold" nodeType="afterEffect">
                                  <p:stCondLst>
                                    <p:cond delay="50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1F4A-AC8C-F38A-90D4-EAA95D84B55B}"/>
              </a:ext>
            </a:extLst>
          </p:cNvPr>
          <p:cNvSpPr>
            <a:spLocks noGrp="1"/>
          </p:cNvSpPr>
          <p:nvPr>
            <p:ph type="title"/>
          </p:nvPr>
        </p:nvSpPr>
        <p:spPr/>
        <p:txBody>
          <a:bodyPr/>
          <a:lstStyle/>
          <a:p>
            <a:r>
              <a:rPr lang="en-US" dirty="0">
                <a:solidFill>
                  <a:schemeClr val="tx2">
                    <a:lumMod val="75000"/>
                    <a:lumOff val="25000"/>
                  </a:schemeClr>
                </a:solidFill>
              </a:rPr>
              <a:t>Sarah Norton (She/her)</a:t>
            </a:r>
          </a:p>
        </p:txBody>
      </p:sp>
      <p:sp>
        <p:nvSpPr>
          <p:cNvPr id="3" name="Content Placeholder 2">
            <a:extLst>
              <a:ext uri="{FF2B5EF4-FFF2-40B4-BE49-F238E27FC236}">
                <a16:creationId xmlns:a16="http://schemas.microsoft.com/office/drawing/2014/main" id="{EC96E99B-5CEE-7E22-FA4D-A30F1E06A482}"/>
              </a:ext>
            </a:extLst>
          </p:cNvPr>
          <p:cNvSpPr>
            <a:spLocks noGrp="1"/>
          </p:cNvSpPr>
          <p:nvPr>
            <p:ph idx="1"/>
          </p:nvPr>
        </p:nvSpPr>
        <p:spPr>
          <a:xfrm>
            <a:off x="158791" y="1771086"/>
            <a:ext cx="6840794" cy="4721789"/>
          </a:xfrm>
        </p:spPr>
        <p:txBody>
          <a:bodyPr>
            <a:normAutofit fontScale="92500" lnSpcReduction="20000"/>
          </a:bodyPr>
          <a:lstStyle/>
          <a:p>
            <a:r>
              <a:rPr lang="en-US" dirty="0"/>
              <a:t>Multiply Neurodivergent </a:t>
            </a:r>
          </a:p>
          <a:p>
            <a:pPr lvl="1"/>
            <a:r>
              <a:rPr lang="en-US" dirty="0"/>
              <a:t>Tourette’s Syndrome, Autistic, ADHD, OCD, Anxiety, Auditory and Sensory Processing disorders</a:t>
            </a:r>
          </a:p>
          <a:p>
            <a:r>
              <a:rPr lang="en-US" dirty="0"/>
              <a:t>Bookworm</a:t>
            </a:r>
          </a:p>
          <a:p>
            <a:pPr lvl="1"/>
            <a:r>
              <a:rPr lang="en-US" dirty="0"/>
              <a:t> Favorite genres : Science Fiction and Murder Mysteries </a:t>
            </a:r>
          </a:p>
          <a:p>
            <a:pPr lvl="1"/>
            <a:r>
              <a:rPr lang="en-US" dirty="0"/>
              <a:t>Some favorite books: Ender’s Game, House of Leaves, Great Gatsby, The Giver, Hitchhikers Guide to the Galaxy </a:t>
            </a:r>
          </a:p>
          <a:p>
            <a:r>
              <a:rPr lang="en-US" dirty="0"/>
              <a:t>Physical Disabled </a:t>
            </a:r>
          </a:p>
          <a:p>
            <a:pPr lvl="1"/>
            <a:r>
              <a:rPr lang="en-US" dirty="0"/>
              <a:t>Psoriatic Arthritis, Psoriasis, Migraines</a:t>
            </a:r>
          </a:p>
          <a:p>
            <a:r>
              <a:rPr lang="en-US" dirty="0"/>
              <a:t>Favorite dinosaur</a:t>
            </a:r>
          </a:p>
          <a:p>
            <a:pPr lvl="1"/>
            <a:r>
              <a:rPr lang="en-US" dirty="0"/>
              <a:t>The Tri-SARAH-Tops</a:t>
            </a:r>
          </a:p>
          <a:p>
            <a:pPr marL="457200" lvl="1" indent="0">
              <a:buNone/>
            </a:pPr>
            <a:endParaRPr lang="en-US" dirty="0"/>
          </a:p>
          <a:p>
            <a:pPr marL="0" indent="0">
              <a:buNone/>
            </a:pPr>
            <a:endParaRPr lang="en-US" dirty="0"/>
          </a:p>
          <a:p>
            <a:endParaRPr lang="en-US" dirty="0"/>
          </a:p>
        </p:txBody>
      </p:sp>
      <p:pic>
        <p:nvPicPr>
          <p:cNvPr id="5" name="Picture 4" descr="A triceratops is sitting on an asteroid that is floating in space, reading a book. Behind the asteroid is a blue and purple nebular with bright stars throughout it. ">
            <a:extLst>
              <a:ext uri="{FF2B5EF4-FFF2-40B4-BE49-F238E27FC236}">
                <a16:creationId xmlns:a16="http://schemas.microsoft.com/office/drawing/2014/main" id="{F6CA2A81-81C2-F246-D2B2-EFE7A74B8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7487" y="2219642"/>
            <a:ext cx="5356548" cy="3043238"/>
          </a:xfrm>
          <a:prstGeom prst="rect">
            <a:avLst/>
          </a:prstGeom>
        </p:spPr>
      </p:pic>
    </p:spTree>
    <p:extLst>
      <p:ext uri="{BB962C8B-B14F-4D97-AF65-F5344CB8AC3E}">
        <p14:creationId xmlns:p14="http://schemas.microsoft.com/office/powerpoint/2010/main" val="3664548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B801-B0D4-4378-42C1-33CD01E1816C}"/>
              </a:ext>
            </a:extLst>
          </p:cNvPr>
          <p:cNvSpPr>
            <a:spLocks noGrp="1"/>
          </p:cNvSpPr>
          <p:nvPr>
            <p:ph type="title"/>
          </p:nvPr>
        </p:nvSpPr>
        <p:spPr>
          <a:xfrm>
            <a:off x="838200" y="-128862"/>
            <a:ext cx="10515600" cy="1325563"/>
          </a:xfrm>
        </p:spPr>
        <p:txBody>
          <a:bodyPr/>
          <a:lstStyle/>
          <a:p>
            <a:r>
              <a:rPr lang="en-US" dirty="0">
                <a:solidFill>
                  <a:schemeClr val="tx2">
                    <a:lumMod val="75000"/>
                    <a:lumOff val="25000"/>
                  </a:schemeClr>
                </a:solidFill>
              </a:rPr>
              <a:t>Another Example – Principle 2</a:t>
            </a:r>
          </a:p>
        </p:txBody>
      </p:sp>
      <p:pic>
        <p:nvPicPr>
          <p:cNvPr id="5" name="Picture 4" descr="Screenshot of training video with text reading:&#10;Choose your learning experience&#10;Instructions:&#10;Select Podcast to listen to the content with support of a captioned video&#10;Select Visual for an interactive experience with real life scenarios&#10;For Screen readers we recommend the podcast experience for the most effective navigation. &#10;You only need to complete one experience to complete the course.&#10; &#10;After the instructions are two buttons, one says &quot;podcast&quot; and one says &quot;visual&quot; then there is the DOL logo. ">
            <a:extLst>
              <a:ext uri="{FF2B5EF4-FFF2-40B4-BE49-F238E27FC236}">
                <a16:creationId xmlns:a16="http://schemas.microsoft.com/office/drawing/2014/main" id="{4499759B-E70B-6E58-BF91-3777C9E42FF2}"/>
              </a:ext>
            </a:extLst>
          </p:cNvPr>
          <p:cNvPicPr>
            <a:picLocks noChangeAspect="1"/>
          </p:cNvPicPr>
          <p:nvPr/>
        </p:nvPicPr>
        <p:blipFill>
          <a:blip r:embed="rId3"/>
          <a:stretch>
            <a:fillRect/>
          </a:stretch>
        </p:blipFill>
        <p:spPr>
          <a:xfrm>
            <a:off x="1246364" y="948332"/>
            <a:ext cx="10107436" cy="5591955"/>
          </a:xfrm>
          <a:prstGeom prst="rect">
            <a:avLst/>
          </a:prstGeom>
          <a:ln w="19050">
            <a:solidFill>
              <a:schemeClr val="tx1"/>
            </a:solidFill>
          </a:ln>
        </p:spPr>
      </p:pic>
    </p:spTree>
    <p:extLst>
      <p:ext uri="{BB962C8B-B14F-4D97-AF65-F5344CB8AC3E}">
        <p14:creationId xmlns:p14="http://schemas.microsoft.com/office/powerpoint/2010/main" val="215757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8C84-6409-AA04-7E1C-6A6A7AB5A2C3}"/>
              </a:ext>
            </a:extLst>
          </p:cNvPr>
          <p:cNvSpPr>
            <a:spLocks noGrp="1"/>
          </p:cNvSpPr>
          <p:nvPr>
            <p:ph type="title"/>
          </p:nvPr>
        </p:nvSpPr>
        <p:spPr/>
        <p:txBody>
          <a:bodyPr/>
          <a:lstStyle/>
          <a:p>
            <a:r>
              <a:rPr lang="en-US" dirty="0">
                <a:solidFill>
                  <a:schemeClr val="tx2">
                    <a:lumMod val="75000"/>
                    <a:lumOff val="25000"/>
                  </a:schemeClr>
                </a:solidFill>
              </a:rPr>
              <a:t>Principle 3 – Simple and Intuitive Use</a:t>
            </a:r>
          </a:p>
        </p:txBody>
      </p:sp>
      <p:sp>
        <p:nvSpPr>
          <p:cNvPr id="3" name="Content Placeholder 2">
            <a:extLst>
              <a:ext uri="{FF2B5EF4-FFF2-40B4-BE49-F238E27FC236}">
                <a16:creationId xmlns:a16="http://schemas.microsoft.com/office/drawing/2014/main" id="{D7EBACDB-5FA0-2F72-45E1-D0ACA01D70FB}"/>
              </a:ext>
            </a:extLst>
          </p:cNvPr>
          <p:cNvSpPr>
            <a:spLocks noGrp="1"/>
          </p:cNvSpPr>
          <p:nvPr>
            <p:ph idx="1"/>
          </p:nvPr>
        </p:nvSpPr>
        <p:spPr/>
        <p:txBody>
          <a:bodyPr/>
          <a:lstStyle/>
          <a:p>
            <a:pPr>
              <a:spcAft>
                <a:spcPts val="1200"/>
              </a:spcAft>
            </a:pPr>
            <a:r>
              <a:rPr lang="en-US" dirty="0"/>
              <a:t>Use of the design is easy to understand, regardless of the user’s experience, knowledge, language skills, or current concentration level.</a:t>
            </a:r>
          </a:p>
          <a:p>
            <a:pPr lvl="1">
              <a:spcAft>
                <a:spcPts val="1200"/>
              </a:spcAft>
            </a:pPr>
            <a:r>
              <a:rPr lang="en-US" dirty="0"/>
              <a:t>3a. Eliminate unnecessary complexity.</a:t>
            </a:r>
          </a:p>
          <a:p>
            <a:pPr lvl="1">
              <a:spcAft>
                <a:spcPts val="1200"/>
              </a:spcAft>
            </a:pPr>
            <a:r>
              <a:rPr lang="en-US" dirty="0"/>
              <a:t>3b. Be consistent with user expectations and intuition.</a:t>
            </a:r>
          </a:p>
          <a:p>
            <a:pPr lvl="1">
              <a:spcAft>
                <a:spcPts val="1200"/>
              </a:spcAft>
            </a:pPr>
            <a:r>
              <a:rPr lang="en-US" dirty="0"/>
              <a:t>3c. Accommodate a wide range of literacy and language skills.</a:t>
            </a:r>
          </a:p>
          <a:p>
            <a:pPr lvl="1">
              <a:spcAft>
                <a:spcPts val="1200"/>
              </a:spcAft>
            </a:pPr>
            <a:r>
              <a:rPr lang="en-US" dirty="0"/>
              <a:t>3d. Arrange information consistent with its importance.</a:t>
            </a:r>
          </a:p>
          <a:p>
            <a:pPr lvl="1">
              <a:spcAft>
                <a:spcPts val="1200"/>
              </a:spcAft>
            </a:pPr>
            <a:r>
              <a:rPr lang="en-US" dirty="0"/>
              <a:t>3e. Provide effective prompting and feedback during and after task completion. </a:t>
            </a:r>
          </a:p>
        </p:txBody>
      </p:sp>
      <p:sp>
        <p:nvSpPr>
          <p:cNvPr id="4" name="TextBox 3">
            <a:extLst>
              <a:ext uri="{FF2B5EF4-FFF2-40B4-BE49-F238E27FC236}">
                <a16:creationId xmlns:a16="http://schemas.microsoft.com/office/drawing/2014/main" id="{69D7307C-EBA7-5CCE-91FD-94EFCCF6F6D0}"/>
              </a:ext>
            </a:extLst>
          </p:cNvPr>
          <p:cNvSpPr txBox="1"/>
          <p:nvPr/>
        </p:nvSpPr>
        <p:spPr>
          <a:xfrm>
            <a:off x="399393" y="6400800"/>
            <a:ext cx="4413516" cy="307777"/>
          </a:xfrm>
          <a:prstGeom prst="rect">
            <a:avLst/>
          </a:prstGeom>
          <a:noFill/>
        </p:spPr>
        <p:txBody>
          <a:bodyPr wrap="none" rtlCol="0">
            <a:spAutoFit/>
          </a:bodyPr>
          <a:lstStyle/>
          <a:p>
            <a:r>
              <a:rPr lang="en-US" sz="1400" dirty="0">
                <a:hlinkClick r:id="rId3"/>
              </a:rPr>
              <a:t>Principles of Universal Design from NC State University</a:t>
            </a:r>
            <a:endParaRPr lang="en-US" sz="1400" dirty="0"/>
          </a:p>
        </p:txBody>
      </p:sp>
    </p:spTree>
    <p:extLst>
      <p:ext uri="{BB962C8B-B14F-4D97-AF65-F5344CB8AC3E}">
        <p14:creationId xmlns:p14="http://schemas.microsoft.com/office/powerpoint/2010/main" val="4039257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F2F1-5E4F-25A6-53DB-E9ABE351C036}"/>
              </a:ext>
            </a:extLst>
          </p:cNvPr>
          <p:cNvSpPr>
            <a:spLocks noGrp="1"/>
          </p:cNvSpPr>
          <p:nvPr>
            <p:ph type="title"/>
          </p:nvPr>
        </p:nvSpPr>
        <p:spPr/>
        <p:txBody>
          <a:bodyPr/>
          <a:lstStyle/>
          <a:p>
            <a:r>
              <a:rPr lang="en-US" dirty="0">
                <a:solidFill>
                  <a:schemeClr val="tx2">
                    <a:lumMod val="75000"/>
                    <a:lumOff val="25000"/>
                  </a:schemeClr>
                </a:solidFill>
              </a:rPr>
              <a:t>Example – Principle 3</a:t>
            </a:r>
          </a:p>
        </p:txBody>
      </p:sp>
      <p:pic>
        <p:nvPicPr>
          <p:cNvPr id="3074" name="Picture 2" descr="Two signs. The sign on the left has the word PUSH with an illustration of a person pushing on a door that is curving under the push. The sign on the right has the word PULL with an illustration of a person pulling on a door, and the door is curving from their pulling. ">
            <a:extLst>
              <a:ext uri="{FF2B5EF4-FFF2-40B4-BE49-F238E27FC236}">
                <a16:creationId xmlns:a16="http://schemas.microsoft.com/office/drawing/2014/main" id="{124E534F-43CC-2BA8-3A3E-83D825E2B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1835244"/>
            <a:ext cx="8667750"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7193D88-1F94-C2CE-F777-EC6FA39A1BE7}"/>
              </a:ext>
            </a:extLst>
          </p:cNvPr>
          <p:cNvSpPr txBox="1"/>
          <p:nvPr/>
        </p:nvSpPr>
        <p:spPr>
          <a:xfrm>
            <a:off x="219635" y="6492875"/>
            <a:ext cx="1685398" cy="307777"/>
          </a:xfrm>
          <a:prstGeom prst="rect">
            <a:avLst/>
          </a:prstGeom>
          <a:noFill/>
        </p:spPr>
        <p:txBody>
          <a:bodyPr wrap="none" rtlCol="0">
            <a:spAutoFit/>
          </a:bodyPr>
          <a:lstStyle/>
          <a:p>
            <a:r>
              <a:rPr lang="en-US" sz="1400" dirty="0">
                <a:hlinkClick r:id="rId4"/>
              </a:rPr>
              <a:t>Push Pull Door Sign</a:t>
            </a:r>
            <a:endParaRPr lang="en-US" sz="1400" dirty="0"/>
          </a:p>
        </p:txBody>
      </p:sp>
    </p:spTree>
    <p:extLst>
      <p:ext uri="{BB962C8B-B14F-4D97-AF65-F5344CB8AC3E}">
        <p14:creationId xmlns:p14="http://schemas.microsoft.com/office/powerpoint/2010/main" val="254538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34A1-E17E-6CE7-6703-95F76564A2EA}"/>
              </a:ext>
            </a:extLst>
          </p:cNvPr>
          <p:cNvSpPr>
            <a:spLocks noGrp="1"/>
          </p:cNvSpPr>
          <p:nvPr>
            <p:ph type="title"/>
          </p:nvPr>
        </p:nvSpPr>
        <p:spPr>
          <a:xfrm>
            <a:off x="838200" y="207470"/>
            <a:ext cx="10515600" cy="1325563"/>
          </a:xfrm>
        </p:spPr>
        <p:txBody>
          <a:bodyPr/>
          <a:lstStyle/>
          <a:p>
            <a:r>
              <a:rPr lang="en-US" dirty="0">
                <a:solidFill>
                  <a:schemeClr val="tx2">
                    <a:lumMod val="75000"/>
                    <a:lumOff val="25000"/>
                  </a:schemeClr>
                </a:solidFill>
              </a:rPr>
              <a:t>Principle 3 – What not to do</a:t>
            </a:r>
          </a:p>
        </p:txBody>
      </p:sp>
      <p:pic>
        <p:nvPicPr>
          <p:cNvPr id="5" name="Picture 4" descr="An incredibly complex flowchart taking up the entire page with boxes and lines connecting various boxes to each other. ">
            <a:extLst>
              <a:ext uri="{FF2B5EF4-FFF2-40B4-BE49-F238E27FC236}">
                <a16:creationId xmlns:a16="http://schemas.microsoft.com/office/drawing/2014/main" id="{AD5F0B3D-C88E-3DA4-60DA-BE70D0CC1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153" y="1333052"/>
            <a:ext cx="8713694" cy="4879669"/>
          </a:xfrm>
          <a:prstGeom prst="rect">
            <a:avLst/>
          </a:prstGeom>
        </p:spPr>
      </p:pic>
    </p:spTree>
    <p:extLst>
      <p:ext uri="{BB962C8B-B14F-4D97-AF65-F5344CB8AC3E}">
        <p14:creationId xmlns:p14="http://schemas.microsoft.com/office/powerpoint/2010/main" val="135282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1A00-D58D-091E-020D-D38BD8AE8ABC}"/>
              </a:ext>
            </a:extLst>
          </p:cNvPr>
          <p:cNvSpPr>
            <a:spLocks noGrp="1"/>
          </p:cNvSpPr>
          <p:nvPr>
            <p:ph type="title"/>
          </p:nvPr>
        </p:nvSpPr>
        <p:spPr>
          <a:xfrm>
            <a:off x="278526" y="0"/>
            <a:ext cx="10515600" cy="1325563"/>
          </a:xfrm>
        </p:spPr>
        <p:txBody>
          <a:bodyPr/>
          <a:lstStyle/>
          <a:p>
            <a:r>
              <a:rPr lang="en-US" dirty="0">
                <a:solidFill>
                  <a:schemeClr val="tx2">
                    <a:lumMod val="75000"/>
                    <a:lumOff val="25000"/>
                  </a:schemeClr>
                </a:solidFill>
              </a:rPr>
              <a:t>Another Example – Principle 3</a:t>
            </a:r>
          </a:p>
        </p:txBody>
      </p:sp>
      <p:pic>
        <p:nvPicPr>
          <p:cNvPr id="5" name="Content Placeholder 4" descr="Screen shot of the About the Conference section of the Your WA 2025 WA State Customer Experience Conference webpage. &#10;&#10;Along with providing two paragraphs of text about the conference it ends with informing about the frequently asked questions showing next to this section on the webpage and a contact email if further information is needed. ">
            <a:extLst>
              <a:ext uri="{FF2B5EF4-FFF2-40B4-BE49-F238E27FC236}">
                <a16:creationId xmlns:a16="http://schemas.microsoft.com/office/drawing/2014/main" id="{291DB7A9-EA4B-11C0-75AC-CEEEEFA4F27F}"/>
              </a:ext>
            </a:extLst>
          </p:cNvPr>
          <p:cNvPicPr>
            <a:picLocks noGrp="1" noChangeAspect="1"/>
          </p:cNvPicPr>
          <p:nvPr>
            <p:ph idx="1"/>
          </p:nvPr>
        </p:nvPicPr>
        <p:blipFill>
          <a:blip r:embed="rId3"/>
          <a:srcRect t="8647"/>
          <a:stretch>
            <a:fillRect/>
          </a:stretch>
        </p:blipFill>
        <p:spPr>
          <a:xfrm>
            <a:off x="2182961" y="1325563"/>
            <a:ext cx="4214062" cy="4802187"/>
          </a:xfrm>
          <a:prstGeom prst="rect">
            <a:avLst/>
          </a:prstGeom>
          <a:ln w="19050">
            <a:solidFill>
              <a:schemeClr val="tx1"/>
            </a:solidFill>
          </a:ln>
        </p:spPr>
      </p:pic>
      <p:pic>
        <p:nvPicPr>
          <p:cNvPr id="7" name="Picture 6" descr="Screen shot of the list of frequently asked questions from the Your WA 2025 WA State Customer experience conference webpage. The list of questions is next to the About the conference section on the webpage. Next to each question is a plus sign to expand that area to read the answer to the question. ">
            <a:extLst>
              <a:ext uri="{FF2B5EF4-FFF2-40B4-BE49-F238E27FC236}">
                <a16:creationId xmlns:a16="http://schemas.microsoft.com/office/drawing/2014/main" id="{94AC147B-279E-E115-9158-0247E8EE2FAB}"/>
              </a:ext>
            </a:extLst>
          </p:cNvPr>
          <p:cNvPicPr>
            <a:picLocks noChangeAspect="1"/>
          </p:cNvPicPr>
          <p:nvPr/>
        </p:nvPicPr>
        <p:blipFill>
          <a:blip r:embed="rId4"/>
          <a:stretch>
            <a:fillRect/>
          </a:stretch>
        </p:blipFill>
        <p:spPr>
          <a:xfrm>
            <a:off x="7681291" y="420413"/>
            <a:ext cx="2734462" cy="6188021"/>
          </a:xfrm>
          <a:prstGeom prst="rect">
            <a:avLst/>
          </a:prstGeom>
          <a:ln w="19050">
            <a:solidFill>
              <a:schemeClr val="tx1"/>
            </a:solidFill>
          </a:ln>
        </p:spPr>
      </p:pic>
    </p:spTree>
    <p:extLst>
      <p:ext uri="{BB962C8B-B14F-4D97-AF65-F5344CB8AC3E}">
        <p14:creationId xmlns:p14="http://schemas.microsoft.com/office/powerpoint/2010/main" val="3242107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EBAEC-BD32-9121-B32E-22CF2EDEA663}"/>
              </a:ext>
            </a:extLst>
          </p:cNvPr>
          <p:cNvSpPr>
            <a:spLocks noGrp="1"/>
          </p:cNvSpPr>
          <p:nvPr>
            <p:ph type="title"/>
          </p:nvPr>
        </p:nvSpPr>
        <p:spPr/>
        <p:txBody>
          <a:bodyPr/>
          <a:lstStyle/>
          <a:p>
            <a:r>
              <a:rPr lang="en-US" dirty="0">
                <a:solidFill>
                  <a:schemeClr val="tx2">
                    <a:lumMod val="75000"/>
                    <a:lumOff val="25000"/>
                  </a:schemeClr>
                </a:solidFill>
              </a:rPr>
              <a:t>Principle 4 – Perceptible Information</a:t>
            </a:r>
          </a:p>
        </p:txBody>
      </p:sp>
      <p:sp>
        <p:nvSpPr>
          <p:cNvPr id="3" name="Content Placeholder 2">
            <a:extLst>
              <a:ext uri="{FF2B5EF4-FFF2-40B4-BE49-F238E27FC236}">
                <a16:creationId xmlns:a16="http://schemas.microsoft.com/office/drawing/2014/main" id="{8547D1C8-C3C7-42C0-9209-A6ED08E15A8E}"/>
              </a:ext>
            </a:extLst>
          </p:cNvPr>
          <p:cNvSpPr>
            <a:spLocks noGrp="1"/>
          </p:cNvSpPr>
          <p:nvPr>
            <p:ph idx="1"/>
          </p:nvPr>
        </p:nvSpPr>
        <p:spPr/>
        <p:txBody>
          <a:bodyPr>
            <a:normAutofit lnSpcReduction="10000"/>
          </a:bodyPr>
          <a:lstStyle/>
          <a:p>
            <a:pPr>
              <a:spcAft>
                <a:spcPts val="1200"/>
              </a:spcAft>
            </a:pPr>
            <a:r>
              <a:rPr lang="en-US" dirty="0"/>
              <a:t>The design communicates necessary information effectively to the user, regardless of ambient conditions or the user’s sensory abilities. </a:t>
            </a:r>
          </a:p>
          <a:p>
            <a:pPr lvl="1">
              <a:spcAft>
                <a:spcPts val="1200"/>
              </a:spcAft>
            </a:pPr>
            <a:r>
              <a:rPr lang="en-US" dirty="0"/>
              <a:t>4a. Use different modes (pictorial, verbal, tactile) for redundant presentation of essential information.</a:t>
            </a:r>
          </a:p>
          <a:p>
            <a:pPr lvl="1">
              <a:spcAft>
                <a:spcPts val="1200"/>
              </a:spcAft>
            </a:pPr>
            <a:r>
              <a:rPr lang="en-US" dirty="0"/>
              <a:t>4b. Maximize “legibility” of essential information.</a:t>
            </a:r>
          </a:p>
          <a:p>
            <a:pPr lvl="1">
              <a:spcAft>
                <a:spcPts val="1200"/>
              </a:spcAft>
            </a:pPr>
            <a:r>
              <a:rPr lang="en-US" dirty="0"/>
              <a:t>4c. Differentiate elements in ways that can be described (i.e., make it easy to give instructions or directions).</a:t>
            </a:r>
          </a:p>
          <a:p>
            <a:pPr lvl="1">
              <a:spcAft>
                <a:spcPts val="1200"/>
              </a:spcAft>
            </a:pPr>
            <a:r>
              <a:rPr lang="en-US" dirty="0"/>
              <a:t>4d. Provide compatibility with a variety of techniques or devices used by people with sensory limitations. </a:t>
            </a:r>
          </a:p>
        </p:txBody>
      </p:sp>
      <p:sp>
        <p:nvSpPr>
          <p:cNvPr id="4" name="TextBox 3">
            <a:extLst>
              <a:ext uri="{FF2B5EF4-FFF2-40B4-BE49-F238E27FC236}">
                <a16:creationId xmlns:a16="http://schemas.microsoft.com/office/drawing/2014/main" id="{F08F7532-245A-A646-DDC0-120B590DF97B}"/>
              </a:ext>
            </a:extLst>
          </p:cNvPr>
          <p:cNvSpPr txBox="1"/>
          <p:nvPr/>
        </p:nvSpPr>
        <p:spPr>
          <a:xfrm>
            <a:off x="399393" y="6400800"/>
            <a:ext cx="4413516" cy="307777"/>
          </a:xfrm>
          <a:prstGeom prst="rect">
            <a:avLst/>
          </a:prstGeom>
          <a:noFill/>
        </p:spPr>
        <p:txBody>
          <a:bodyPr wrap="none" rtlCol="0">
            <a:spAutoFit/>
          </a:bodyPr>
          <a:lstStyle/>
          <a:p>
            <a:r>
              <a:rPr lang="en-US" sz="1400" dirty="0">
                <a:hlinkClick r:id="rId3"/>
              </a:rPr>
              <a:t>Principles of Universal Design from NC State University</a:t>
            </a:r>
            <a:endParaRPr lang="en-US" sz="1400" dirty="0"/>
          </a:p>
        </p:txBody>
      </p:sp>
    </p:spTree>
    <p:extLst>
      <p:ext uri="{BB962C8B-B14F-4D97-AF65-F5344CB8AC3E}">
        <p14:creationId xmlns:p14="http://schemas.microsoft.com/office/powerpoint/2010/main" val="2238688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8510-A890-5D4C-B210-09B9439C140B}"/>
              </a:ext>
            </a:extLst>
          </p:cNvPr>
          <p:cNvSpPr>
            <a:spLocks noGrp="1"/>
          </p:cNvSpPr>
          <p:nvPr>
            <p:ph type="title"/>
          </p:nvPr>
        </p:nvSpPr>
        <p:spPr>
          <a:xfrm>
            <a:off x="511478" y="0"/>
            <a:ext cx="10515600" cy="1325563"/>
          </a:xfrm>
        </p:spPr>
        <p:txBody>
          <a:bodyPr/>
          <a:lstStyle/>
          <a:p>
            <a:r>
              <a:rPr lang="en-US" dirty="0">
                <a:solidFill>
                  <a:schemeClr val="tx2">
                    <a:lumMod val="75000"/>
                    <a:lumOff val="25000"/>
                  </a:schemeClr>
                </a:solidFill>
              </a:rPr>
              <a:t>Example – Principle 4</a:t>
            </a:r>
          </a:p>
        </p:txBody>
      </p:sp>
      <p:pic>
        <p:nvPicPr>
          <p:cNvPr id="7" name="Picture 6" descr="Screenshot of the DSHS homepage opened on a desktop browser. ">
            <a:extLst>
              <a:ext uri="{FF2B5EF4-FFF2-40B4-BE49-F238E27FC236}">
                <a16:creationId xmlns:a16="http://schemas.microsoft.com/office/drawing/2014/main" id="{AB1539B0-8E22-A324-5ADB-D4661706C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78" y="1471448"/>
            <a:ext cx="6120550" cy="4247242"/>
          </a:xfrm>
          <a:prstGeom prst="rect">
            <a:avLst/>
          </a:prstGeom>
          <a:ln w="19050">
            <a:solidFill>
              <a:schemeClr val="tx1"/>
            </a:solidFill>
          </a:ln>
        </p:spPr>
      </p:pic>
      <p:pic>
        <p:nvPicPr>
          <p:cNvPr id="9" name="Picture 8" descr="Screen shot of the DSHS homepage opened on a mobile device. ">
            <a:extLst>
              <a:ext uri="{FF2B5EF4-FFF2-40B4-BE49-F238E27FC236}">
                <a16:creationId xmlns:a16="http://schemas.microsoft.com/office/drawing/2014/main" id="{EEAEBF4B-79B1-4F32-FDA7-98504CB63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039" y="159738"/>
            <a:ext cx="2811755" cy="6538523"/>
          </a:xfrm>
          <a:prstGeom prst="rect">
            <a:avLst/>
          </a:prstGeom>
          <a:ln w="19050">
            <a:solidFill>
              <a:schemeClr val="tx1"/>
            </a:solidFill>
          </a:ln>
        </p:spPr>
      </p:pic>
    </p:spTree>
    <p:extLst>
      <p:ext uri="{BB962C8B-B14F-4D97-AF65-F5344CB8AC3E}">
        <p14:creationId xmlns:p14="http://schemas.microsoft.com/office/powerpoint/2010/main" val="1149108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52613-9EC6-09E3-2526-DEDA83FC635B}"/>
              </a:ext>
            </a:extLst>
          </p:cNvPr>
          <p:cNvSpPr>
            <a:spLocks noGrp="1"/>
          </p:cNvSpPr>
          <p:nvPr>
            <p:ph type="title"/>
          </p:nvPr>
        </p:nvSpPr>
        <p:spPr/>
        <p:txBody>
          <a:bodyPr/>
          <a:lstStyle/>
          <a:p>
            <a:r>
              <a:rPr lang="en-US" dirty="0">
                <a:solidFill>
                  <a:schemeClr val="tx2">
                    <a:lumMod val="75000"/>
                    <a:lumOff val="25000"/>
                  </a:schemeClr>
                </a:solidFill>
              </a:rPr>
              <a:t>Principle 4 – What not to do</a:t>
            </a:r>
          </a:p>
        </p:txBody>
      </p:sp>
      <p:sp>
        <p:nvSpPr>
          <p:cNvPr id="3" name="Content Placeholder 2">
            <a:extLst>
              <a:ext uri="{FF2B5EF4-FFF2-40B4-BE49-F238E27FC236}">
                <a16:creationId xmlns:a16="http://schemas.microsoft.com/office/drawing/2014/main" id="{A7958939-498C-B176-16AF-F109F7BDF32B}"/>
              </a:ext>
            </a:extLst>
          </p:cNvPr>
          <p:cNvSpPr>
            <a:spLocks noGrp="1"/>
          </p:cNvSpPr>
          <p:nvPr>
            <p:ph idx="1"/>
          </p:nvPr>
        </p:nvSpPr>
        <p:spPr>
          <a:xfrm>
            <a:off x="838200" y="2162284"/>
            <a:ext cx="10515600" cy="4055636"/>
          </a:xfrm>
        </p:spPr>
        <p:txBody>
          <a:bodyPr>
            <a:normAutofit/>
          </a:bodyPr>
          <a:lstStyle/>
          <a:p>
            <a:r>
              <a:rPr lang="en-US" sz="3200" dirty="0"/>
              <a:t>Auto-captioning – “It’s good enough.” – </a:t>
            </a:r>
            <a:r>
              <a:rPr lang="en-US" sz="3600" b="1" dirty="0">
                <a:solidFill>
                  <a:srgbClr val="C00000"/>
                </a:solidFill>
              </a:rPr>
              <a:t>NO! IT ISN’T!</a:t>
            </a:r>
          </a:p>
          <a:p>
            <a:endParaRPr lang="en-US" sz="3200" dirty="0"/>
          </a:p>
          <a:p>
            <a:r>
              <a:rPr lang="en-US" sz="3200" dirty="0"/>
              <a:t>Real word example of Auto-Captioning gone wrong:</a:t>
            </a:r>
          </a:p>
          <a:p>
            <a:pPr lvl="1"/>
            <a:r>
              <a:rPr lang="en-US" sz="2800" dirty="0"/>
              <a:t>What auto-captioning said: “Sarah is god and must be followed”</a:t>
            </a:r>
          </a:p>
          <a:p>
            <a:pPr lvl="1"/>
            <a:r>
              <a:rPr lang="en-US" sz="2800" dirty="0"/>
              <a:t>What the speaker said: “UCERA is law and must be followed”</a:t>
            </a:r>
          </a:p>
        </p:txBody>
      </p:sp>
    </p:spTree>
    <p:extLst>
      <p:ext uri="{BB962C8B-B14F-4D97-AF65-F5344CB8AC3E}">
        <p14:creationId xmlns:p14="http://schemas.microsoft.com/office/powerpoint/2010/main" val="4590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18B0-E8D7-63D0-9087-441FFD29F2FE}"/>
              </a:ext>
            </a:extLst>
          </p:cNvPr>
          <p:cNvSpPr>
            <a:spLocks noGrp="1"/>
          </p:cNvSpPr>
          <p:nvPr>
            <p:ph type="title"/>
          </p:nvPr>
        </p:nvSpPr>
        <p:spPr/>
        <p:txBody>
          <a:bodyPr/>
          <a:lstStyle/>
          <a:p>
            <a:r>
              <a:rPr lang="en-US" dirty="0">
                <a:solidFill>
                  <a:schemeClr val="tx2">
                    <a:lumMod val="75000"/>
                    <a:lumOff val="25000"/>
                  </a:schemeClr>
                </a:solidFill>
              </a:rPr>
              <a:t>Another Example – Principle 4</a:t>
            </a:r>
          </a:p>
        </p:txBody>
      </p:sp>
      <p:pic>
        <p:nvPicPr>
          <p:cNvPr id="5" name="Picture 4" descr="Two people are standing next to each other looking at a set of blueprints. The person on the left is pointing to the blueprint. ">
            <a:extLst>
              <a:ext uri="{FF2B5EF4-FFF2-40B4-BE49-F238E27FC236}">
                <a16:creationId xmlns:a16="http://schemas.microsoft.com/office/drawing/2014/main" id="{E387E790-5CB8-AA1C-7871-FABA3881F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269" y="1507708"/>
            <a:ext cx="8597461" cy="4814578"/>
          </a:xfrm>
          <a:prstGeom prst="rect">
            <a:avLst/>
          </a:prstGeom>
        </p:spPr>
      </p:pic>
    </p:spTree>
    <p:extLst>
      <p:ext uri="{BB962C8B-B14F-4D97-AF65-F5344CB8AC3E}">
        <p14:creationId xmlns:p14="http://schemas.microsoft.com/office/powerpoint/2010/main" val="176379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B4CC-1AED-A8ED-A0C4-CF24EFAA1141}"/>
              </a:ext>
            </a:extLst>
          </p:cNvPr>
          <p:cNvSpPr>
            <a:spLocks noGrp="1"/>
          </p:cNvSpPr>
          <p:nvPr>
            <p:ph type="title"/>
          </p:nvPr>
        </p:nvSpPr>
        <p:spPr/>
        <p:txBody>
          <a:bodyPr/>
          <a:lstStyle/>
          <a:p>
            <a:r>
              <a:rPr lang="en-US" dirty="0">
                <a:solidFill>
                  <a:schemeClr val="tx2">
                    <a:lumMod val="75000"/>
                    <a:lumOff val="25000"/>
                  </a:schemeClr>
                </a:solidFill>
              </a:rPr>
              <a:t>Principle 5 – Tolerance for Error</a:t>
            </a:r>
          </a:p>
        </p:txBody>
      </p:sp>
      <p:sp>
        <p:nvSpPr>
          <p:cNvPr id="3" name="Content Placeholder 2">
            <a:extLst>
              <a:ext uri="{FF2B5EF4-FFF2-40B4-BE49-F238E27FC236}">
                <a16:creationId xmlns:a16="http://schemas.microsoft.com/office/drawing/2014/main" id="{CFF93EC7-5F9B-0C4F-A1B0-977F62AC6560}"/>
              </a:ext>
            </a:extLst>
          </p:cNvPr>
          <p:cNvSpPr>
            <a:spLocks noGrp="1"/>
          </p:cNvSpPr>
          <p:nvPr>
            <p:ph idx="1"/>
          </p:nvPr>
        </p:nvSpPr>
        <p:spPr/>
        <p:txBody>
          <a:bodyPr/>
          <a:lstStyle/>
          <a:p>
            <a:pPr>
              <a:spcAft>
                <a:spcPts val="1200"/>
              </a:spcAft>
            </a:pPr>
            <a:r>
              <a:rPr lang="en-US" dirty="0"/>
              <a:t>The design minimizes hazards and the adverse consequences of accidental or unintended actions.</a:t>
            </a:r>
          </a:p>
          <a:p>
            <a:pPr lvl="1">
              <a:spcAft>
                <a:spcPts val="1200"/>
              </a:spcAft>
            </a:pPr>
            <a:r>
              <a:rPr lang="en-US" dirty="0"/>
              <a:t>5a. Arrange elements to minimize hazards and errors: most used elements, most accessible; hazardous elements eliminated, isolated, or shielded.</a:t>
            </a:r>
          </a:p>
          <a:p>
            <a:pPr lvl="1">
              <a:spcAft>
                <a:spcPts val="1200"/>
              </a:spcAft>
            </a:pPr>
            <a:r>
              <a:rPr lang="en-US" dirty="0"/>
              <a:t>5b. Provide warnings of hazards and errors.</a:t>
            </a:r>
          </a:p>
          <a:p>
            <a:pPr lvl="1">
              <a:spcAft>
                <a:spcPts val="1200"/>
              </a:spcAft>
            </a:pPr>
            <a:r>
              <a:rPr lang="en-US" dirty="0"/>
              <a:t>5c. Provide fail safe features.</a:t>
            </a:r>
          </a:p>
          <a:p>
            <a:pPr lvl="1">
              <a:spcAft>
                <a:spcPts val="1200"/>
              </a:spcAft>
            </a:pPr>
            <a:r>
              <a:rPr lang="en-US" dirty="0"/>
              <a:t>5d. Discourage unconscious action in tasks that require vigilance. </a:t>
            </a:r>
          </a:p>
        </p:txBody>
      </p:sp>
      <p:sp>
        <p:nvSpPr>
          <p:cNvPr id="4" name="TextBox 3">
            <a:extLst>
              <a:ext uri="{FF2B5EF4-FFF2-40B4-BE49-F238E27FC236}">
                <a16:creationId xmlns:a16="http://schemas.microsoft.com/office/drawing/2014/main" id="{2D5668CC-49F6-A2F4-EA62-FE56B7D73DA3}"/>
              </a:ext>
            </a:extLst>
          </p:cNvPr>
          <p:cNvSpPr txBox="1"/>
          <p:nvPr/>
        </p:nvSpPr>
        <p:spPr>
          <a:xfrm>
            <a:off x="399393" y="6400800"/>
            <a:ext cx="4413516" cy="307777"/>
          </a:xfrm>
          <a:prstGeom prst="rect">
            <a:avLst/>
          </a:prstGeom>
          <a:noFill/>
        </p:spPr>
        <p:txBody>
          <a:bodyPr wrap="none" rtlCol="0">
            <a:spAutoFit/>
          </a:bodyPr>
          <a:lstStyle/>
          <a:p>
            <a:r>
              <a:rPr lang="en-US" sz="1400" dirty="0">
                <a:hlinkClick r:id="rId3"/>
              </a:rPr>
              <a:t>Principles of Universal Design from NC State University</a:t>
            </a:r>
            <a:endParaRPr lang="en-US" sz="1400" dirty="0"/>
          </a:p>
        </p:txBody>
      </p:sp>
    </p:spTree>
    <p:extLst>
      <p:ext uri="{BB962C8B-B14F-4D97-AF65-F5344CB8AC3E}">
        <p14:creationId xmlns:p14="http://schemas.microsoft.com/office/powerpoint/2010/main" val="266026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E023-C638-6DFB-CB2A-6A170CB3BF8C}"/>
              </a:ext>
            </a:extLst>
          </p:cNvPr>
          <p:cNvSpPr>
            <a:spLocks noGrp="1"/>
          </p:cNvSpPr>
          <p:nvPr>
            <p:ph type="title"/>
          </p:nvPr>
        </p:nvSpPr>
        <p:spPr>
          <a:xfrm>
            <a:off x="2440827" y="111920"/>
            <a:ext cx="6858115" cy="1325563"/>
          </a:xfrm>
        </p:spPr>
        <p:txBody>
          <a:bodyPr>
            <a:normAutofit/>
          </a:bodyPr>
          <a:lstStyle/>
          <a:p>
            <a:pPr algn="ctr"/>
            <a:r>
              <a:rPr lang="en-US" dirty="0">
                <a:solidFill>
                  <a:schemeClr val="tx2">
                    <a:lumMod val="75000"/>
                    <a:lumOff val="25000"/>
                  </a:schemeClr>
                </a:solidFill>
              </a:rPr>
              <a:t>What will you walk out of here knowing?</a:t>
            </a:r>
          </a:p>
        </p:txBody>
      </p:sp>
      <p:sp>
        <p:nvSpPr>
          <p:cNvPr id="3" name="Content Placeholder 2">
            <a:extLst>
              <a:ext uri="{FF2B5EF4-FFF2-40B4-BE49-F238E27FC236}">
                <a16:creationId xmlns:a16="http://schemas.microsoft.com/office/drawing/2014/main" id="{7F9B3AD8-13ED-5FEB-7763-D1BD759A5085}"/>
              </a:ext>
            </a:extLst>
          </p:cNvPr>
          <p:cNvSpPr>
            <a:spLocks noGrp="1"/>
          </p:cNvSpPr>
          <p:nvPr>
            <p:ph idx="1"/>
          </p:nvPr>
        </p:nvSpPr>
        <p:spPr>
          <a:xfrm>
            <a:off x="838200" y="1658540"/>
            <a:ext cx="10515600" cy="3168502"/>
          </a:xfrm>
        </p:spPr>
        <p:txBody>
          <a:bodyPr>
            <a:normAutofit/>
          </a:bodyPr>
          <a:lstStyle/>
          <a:p>
            <a:pPr marL="0" indent="0" algn="ctr">
              <a:buNone/>
            </a:pPr>
            <a:r>
              <a:rPr lang="en-US" sz="3600" dirty="0"/>
              <a:t>I can apply the principles of universal design when creating or improving existing systems, processes, procedures, environments etc. </a:t>
            </a:r>
          </a:p>
        </p:txBody>
      </p:sp>
      <p:pic>
        <p:nvPicPr>
          <p:cNvPr id="5" name="Picture 4">
            <a:extLst>
              <a:ext uri="{FF2B5EF4-FFF2-40B4-BE49-F238E27FC236}">
                <a16:creationId xmlns:a16="http://schemas.microsoft.com/office/drawing/2014/main" id="{43795D9F-27D5-02D4-0B11-F00EA3D4FC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0806" b="16150"/>
          <a:stretch>
            <a:fillRect/>
          </a:stretch>
        </p:blipFill>
        <p:spPr>
          <a:xfrm>
            <a:off x="3298135" y="3869000"/>
            <a:ext cx="5143500" cy="2504662"/>
          </a:xfrm>
          <a:prstGeom prst="rect">
            <a:avLst/>
          </a:prstGeom>
        </p:spPr>
      </p:pic>
    </p:spTree>
    <p:extLst>
      <p:ext uri="{BB962C8B-B14F-4D97-AF65-F5344CB8AC3E}">
        <p14:creationId xmlns:p14="http://schemas.microsoft.com/office/powerpoint/2010/main" val="1750543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B4A1-1D9D-23EE-6074-AC758F31BE99}"/>
              </a:ext>
            </a:extLst>
          </p:cNvPr>
          <p:cNvSpPr>
            <a:spLocks noGrp="1"/>
          </p:cNvSpPr>
          <p:nvPr>
            <p:ph type="title"/>
          </p:nvPr>
        </p:nvSpPr>
        <p:spPr/>
        <p:txBody>
          <a:bodyPr/>
          <a:lstStyle/>
          <a:p>
            <a:r>
              <a:rPr lang="en-US" dirty="0">
                <a:solidFill>
                  <a:schemeClr val="tx2">
                    <a:lumMod val="75000"/>
                    <a:lumOff val="25000"/>
                  </a:schemeClr>
                </a:solidFill>
              </a:rPr>
              <a:t>Example – Principle 5</a:t>
            </a:r>
          </a:p>
        </p:txBody>
      </p:sp>
      <p:pic>
        <p:nvPicPr>
          <p:cNvPr id="5" name="Picture 4" descr="Screen shot of a word document with a pop up box asking &quot;Save changes to this file?&quot; and options to saving the document. ">
            <a:extLst>
              <a:ext uri="{FF2B5EF4-FFF2-40B4-BE49-F238E27FC236}">
                <a16:creationId xmlns:a16="http://schemas.microsoft.com/office/drawing/2014/main" id="{CC0E6DE3-6A1A-B23A-CE7F-39EAB23A45A2}"/>
              </a:ext>
            </a:extLst>
          </p:cNvPr>
          <p:cNvPicPr>
            <a:picLocks noChangeAspect="1"/>
          </p:cNvPicPr>
          <p:nvPr/>
        </p:nvPicPr>
        <p:blipFill>
          <a:blip r:embed="rId3"/>
          <a:stretch>
            <a:fillRect/>
          </a:stretch>
        </p:blipFill>
        <p:spPr>
          <a:xfrm>
            <a:off x="2796936" y="1557269"/>
            <a:ext cx="6598127" cy="4935606"/>
          </a:xfrm>
          <a:prstGeom prst="rect">
            <a:avLst/>
          </a:prstGeom>
          <a:ln w="19050">
            <a:solidFill>
              <a:schemeClr val="tx1"/>
            </a:solidFill>
          </a:ln>
        </p:spPr>
      </p:pic>
    </p:spTree>
    <p:extLst>
      <p:ext uri="{BB962C8B-B14F-4D97-AF65-F5344CB8AC3E}">
        <p14:creationId xmlns:p14="http://schemas.microsoft.com/office/powerpoint/2010/main" val="2633804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8F983-6D40-126D-F747-971D389D628A}"/>
              </a:ext>
            </a:extLst>
          </p:cNvPr>
          <p:cNvSpPr>
            <a:spLocks noGrp="1"/>
          </p:cNvSpPr>
          <p:nvPr>
            <p:ph type="title"/>
          </p:nvPr>
        </p:nvSpPr>
        <p:spPr/>
        <p:txBody>
          <a:bodyPr/>
          <a:lstStyle/>
          <a:p>
            <a:r>
              <a:rPr lang="en-US" dirty="0">
                <a:solidFill>
                  <a:schemeClr val="tx2">
                    <a:lumMod val="75000"/>
                    <a:lumOff val="25000"/>
                  </a:schemeClr>
                </a:solidFill>
              </a:rPr>
              <a:t>Principle 5 – What not to do</a:t>
            </a:r>
          </a:p>
        </p:txBody>
      </p:sp>
      <p:pic>
        <p:nvPicPr>
          <p:cNvPr id="5" name="Picture 4" descr="a person is walking down a stairwell, but they have missed a step and are starting to fall forward with a startled look on their face. ">
            <a:extLst>
              <a:ext uri="{FF2B5EF4-FFF2-40B4-BE49-F238E27FC236}">
                <a16:creationId xmlns:a16="http://schemas.microsoft.com/office/drawing/2014/main" id="{C0AFEEEC-A475-EEE3-086B-70A67766D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66" y="2137092"/>
            <a:ext cx="5043184" cy="2824183"/>
          </a:xfrm>
          <a:prstGeom prst="rect">
            <a:avLst/>
          </a:prstGeom>
        </p:spPr>
      </p:pic>
      <p:pic>
        <p:nvPicPr>
          <p:cNvPr id="7" name="Picture 6" descr="A set of stairs where each edge of the stairs on the top and front has a black and yellow strip of tape. ">
            <a:extLst>
              <a:ext uri="{FF2B5EF4-FFF2-40B4-BE49-F238E27FC236}">
                <a16:creationId xmlns:a16="http://schemas.microsoft.com/office/drawing/2014/main" id="{DE22B0B6-1D3F-051E-93EC-1FA45E187D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435" y="2137092"/>
            <a:ext cx="5043184" cy="2824183"/>
          </a:xfrm>
          <a:prstGeom prst="rect">
            <a:avLst/>
          </a:prstGeom>
        </p:spPr>
      </p:pic>
      <p:sp>
        <p:nvSpPr>
          <p:cNvPr id="8" name="Flowchart: Summing Junction 7">
            <a:extLst>
              <a:ext uri="{FF2B5EF4-FFF2-40B4-BE49-F238E27FC236}">
                <a16:creationId xmlns:a16="http://schemas.microsoft.com/office/drawing/2014/main" id="{DFF16DD5-0D23-FB88-F3AF-AFD032416D0B}"/>
              </a:ext>
              <a:ext uri="{C183D7F6-B498-43B3-948B-1728B52AA6E4}">
                <adec:decorative xmlns:adec="http://schemas.microsoft.com/office/drawing/2017/decorative" val="1"/>
              </a:ext>
            </a:extLst>
          </p:cNvPr>
          <p:cNvSpPr/>
          <p:nvPr/>
        </p:nvSpPr>
        <p:spPr>
          <a:xfrm>
            <a:off x="755854" y="1384738"/>
            <a:ext cx="4477407" cy="4088524"/>
          </a:xfrm>
          <a:prstGeom prst="flowChartSummingJunction">
            <a:avLst/>
          </a:prstGeom>
          <a:noFill/>
          <a:ln w="1936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6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38C1-72C2-76BC-BA61-0E815858B4EA}"/>
              </a:ext>
            </a:extLst>
          </p:cNvPr>
          <p:cNvSpPr>
            <a:spLocks noGrp="1"/>
          </p:cNvSpPr>
          <p:nvPr>
            <p:ph type="title"/>
          </p:nvPr>
        </p:nvSpPr>
        <p:spPr/>
        <p:txBody>
          <a:bodyPr/>
          <a:lstStyle/>
          <a:p>
            <a:r>
              <a:rPr lang="en-US" dirty="0">
                <a:solidFill>
                  <a:schemeClr val="tx2">
                    <a:lumMod val="75000"/>
                    <a:lumOff val="25000"/>
                  </a:schemeClr>
                </a:solidFill>
              </a:rPr>
              <a:t>Another Example – Principle 5</a:t>
            </a:r>
          </a:p>
        </p:txBody>
      </p:sp>
      <p:pic>
        <p:nvPicPr>
          <p:cNvPr id="5" name="Picture 4" descr="Clear plastic sign attached to a wall that says &quot;30 day return policy. No questions asked. Paid return shipping.&quot;">
            <a:extLst>
              <a:ext uri="{FF2B5EF4-FFF2-40B4-BE49-F238E27FC236}">
                <a16:creationId xmlns:a16="http://schemas.microsoft.com/office/drawing/2014/main" id="{8CE64B85-3A58-1D61-274A-B0B4AECA4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04" y="1690688"/>
            <a:ext cx="7914290" cy="4432003"/>
          </a:xfrm>
          <a:prstGeom prst="rect">
            <a:avLst/>
          </a:prstGeom>
        </p:spPr>
      </p:pic>
    </p:spTree>
    <p:extLst>
      <p:ext uri="{BB962C8B-B14F-4D97-AF65-F5344CB8AC3E}">
        <p14:creationId xmlns:p14="http://schemas.microsoft.com/office/powerpoint/2010/main" val="1599829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CC9C-2D30-57B7-D1B3-E7B16EB3DEB3}"/>
              </a:ext>
            </a:extLst>
          </p:cNvPr>
          <p:cNvSpPr>
            <a:spLocks noGrp="1"/>
          </p:cNvSpPr>
          <p:nvPr>
            <p:ph type="title"/>
          </p:nvPr>
        </p:nvSpPr>
        <p:spPr/>
        <p:txBody>
          <a:bodyPr/>
          <a:lstStyle/>
          <a:p>
            <a:r>
              <a:rPr lang="en-US" dirty="0">
                <a:solidFill>
                  <a:schemeClr val="tx2">
                    <a:lumMod val="75000"/>
                    <a:lumOff val="25000"/>
                  </a:schemeClr>
                </a:solidFill>
              </a:rPr>
              <a:t>Principle 6 – Low Physical Effort</a:t>
            </a:r>
          </a:p>
        </p:txBody>
      </p:sp>
      <p:sp>
        <p:nvSpPr>
          <p:cNvPr id="3" name="Content Placeholder 2">
            <a:extLst>
              <a:ext uri="{FF2B5EF4-FFF2-40B4-BE49-F238E27FC236}">
                <a16:creationId xmlns:a16="http://schemas.microsoft.com/office/drawing/2014/main" id="{E4567B9F-36F1-45B9-DA65-8384CF17F088}"/>
              </a:ext>
            </a:extLst>
          </p:cNvPr>
          <p:cNvSpPr>
            <a:spLocks noGrp="1"/>
          </p:cNvSpPr>
          <p:nvPr>
            <p:ph idx="1"/>
          </p:nvPr>
        </p:nvSpPr>
        <p:spPr>
          <a:xfrm>
            <a:off x="838200" y="1825625"/>
            <a:ext cx="10515600" cy="3608223"/>
          </a:xfrm>
        </p:spPr>
        <p:txBody>
          <a:bodyPr/>
          <a:lstStyle/>
          <a:p>
            <a:pPr>
              <a:spcAft>
                <a:spcPts val="1200"/>
              </a:spcAft>
            </a:pPr>
            <a:r>
              <a:rPr lang="en-US" dirty="0"/>
              <a:t>The design can be used efficiently and comfortably and with a minimum of fatigue. </a:t>
            </a:r>
          </a:p>
          <a:p>
            <a:pPr lvl="1">
              <a:spcAft>
                <a:spcPts val="1200"/>
              </a:spcAft>
            </a:pPr>
            <a:r>
              <a:rPr lang="en-US" dirty="0"/>
              <a:t>6a. Allow user to maintain a neutral body position.</a:t>
            </a:r>
          </a:p>
          <a:p>
            <a:pPr lvl="1">
              <a:spcAft>
                <a:spcPts val="1200"/>
              </a:spcAft>
            </a:pPr>
            <a:r>
              <a:rPr lang="en-US" dirty="0"/>
              <a:t>6b. Use reasonable operating forces.</a:t>
            </a:r>
          </a:p>
          <a:p>
            <a:pPr lvl="1">
              <a:spcAft>
                <a:spcPts val="1200"/>
              </a:spcAft>
            </a:pPr>
            <a:r>
              <a:rPr lang="en-US" dirty="0"/>
              <a:t>6c. Minimize repetitive actions. </a:t>
            </a:r>
          </a:p>
          <a:p>
            <a:pPr lvl="1">
              <a:spcAft>
                <a:spcPts val="1200"/>
              </a:spcAft>
            </a:pPr>
            <a:r>
              <a:rPr lang="en-US" dirty="0"/>
              <a:t>6d. Minimize sustained physical effort. </a:t>
            </a:r>
          </a:p>
        </p:txBody>
      </p:sp>
      <p:sp>
        <p:nvSpPr>
          <p:cNvPr id="4" name="TextBox 3">
            <a:extLst>
              <a:ext uri="{FF2B5EF4-FFF2-40B4-BE49-F238E27FC236}">
                <a16:creationId xmlns:a16="http://schemas.microsoft.com/office/drawing/2014/main" id="{4C07319D-7257-5B2E-E122-3AF9EA3669C3}"/>
              </a:ext>
            </a:extLst>
          </p:cNvPr>
          <p:cNvSpPr txBox="1"/>
          <p:nvPr/>
        </p:nvSpPr>
        <p:spPr>
          <a:xfrm>
            <a:off x="399393" y="6400800"/>
            <a:ext cx="4413516" cy="307777"/>
          </a:xfrm>
          <a:prstGeom prst="rect">
            <a:avLst/>
          </a:prstGeom>
          <a:noFill/>
        </p:spPr>
        <p:txBody>
          <a:bodyPr wrap="none" rtlCol="0">
            <a:spAutoFit/>
          </a:bodyPr>
          <a:lstStyle/>
          <a:p>
            <a:r>
              <a:rPr lang="en-US" sz="1400" dirty="0">
                <a:hlinkClick r:id="rId3"/>
              </a:rPr>
              <a:t>Principles of Universal Design from NC State University</a:t>
            </a:r>
            <a:endParaRPr lang="en-US" sz="1400" dirty="0"/>
          </a:p>
        </p:txBody>
      </p:sp>
    </p:spTree>
    <p:extLst>
      <p:ext uri="{BB962C8B-B14F-4D97-AF65-F5344CB8AC3E}">
        <p14:creationId xmlns:p14="http://schemas.microsoft.com/office/powerpoint/2010/main" val="3599988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255F-A079-2923-244C-39BD069AE36C}"/>
              </a:ext>
            </a:extLst>
          </p:cNvPr>
          <p:cNvSpPr>
            <a:spLocks noGrp="1"/>
          </p:cNvSpPr>
          <p:nvPr>
            <p:ph type="title"/>
          </p:nvPr>
        </p:nvSpPr>
        <p:spPr/>
        <p:txBody>
          <a:bodyPr/>
          <a:lstStyle/>
          <a:p>
            <a:r>
              <a:rPr lang="en-US" dirty="0">
                <a:solidFill>
                  <a:schemeClr val="tx2">
                    <a:lumMod val="75000"/>
                    <a:lumOff val="25000"/>
                  </a:schemeClr>
                </a:solidFill>
              </a:rPr>
              <a:t>Example – Principle 6</a:t>
            </a:r>
          </a:p>
        </p:txBody>
      </p:sp>
      <p:pic>
        <p:nvPicPr>
          <p:cNvPr id="5" name="Picture 4" descr="A person is seated at a desk in an office environment. On the desk is a platform that is raised up with a monitor and keyboard on it so the person has correct ergonomic posture when typing on the keyboard. ">
            <a:extLst>
              <a:ext uri="{FF2B5EF4-FFF2-40B4-BE49-F238E27FC236}">
                <a16:creationId xmlns:a16="http://schemas.microsoft.com/office/drawing/2014/main" id="{2A531B0D-659C-89C1-2CF6-B92355537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434" y="1690688"/>
            <a:ext cx="7872248" cy="4408459"/>
          </a:xfrm>
          <a:prstGeom prst="rect">
            <a:avLst/>
          </a:prstGeom>
        </p:spPr>
      </p:pic>
    </p:spTree>
    <p:extLst>
      <p:ext uri="{BB962C8B-B14F-4D97-AF65-F5344CB8AC3E}">
        <p14:creationId xmlns:p14="http://schemas.microsoft.com/office/powerpoint/2010/main" val="3598276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FED2-A660-E7AE-E20C-12C55F6086F3}"/>
              </a:ext>
            </a:extLst>
          </p:cNvPr>
          <p:cNvSpPr>
            <a:spLocks noGrp="1"/>
          </p:cNvSpPr>
          <p:nvPr>
            <p:ph type="title"/>
          </p:nvPr>
        </p:nvSpPr>
        <p:spPr/>
        <p:txBody>
          <a:bodyPr/>
          <a:lstStyle/>
          <a:p>
            <a:r>
              <a:rPr lang="en-US" dirty="0">
                <a:solidFill>
                  <a:schemeClr val="tx2">
                    <a:lumMod val="75000"/>
                    <a:lumOff val="25000"/>
                  </a:schemeClr>
                </a:solidFill>
              </a:rPr>
              <a:t>Principle 6 – What not to do</a:t>
            </a:r>
          </a:p>
        </p:txBody>
      </p:sp>
      <p:sp>
        <p:nvSpPr>
          <p:cNvPr id="4" name="TextBox 3">
            <a:extLst>
              <a:ext uri="{FF2B5EF4-FFF2-40B4-BE49-F238E27FC236}">
                <a16:creationId xmlns:a16="http://schemas.microsoft.com/office/drawing/2014/main" id="{A45F687E-A247-B805-7B51-D038C067FD3F}"/>
              </a:ext>
            </a:extLst>
          </p:cNvPr>
          <p:cNvSpPr txBox="1"/>
          <p:nvPr/>
        </p:nvSpPr>
        <p:spPr>
          <a:xfrm>
            <a:off x="557048" y="1403199"/>
            <a:ext cx="11077903" cy="1200329"/>
          </a:xfrm>
          <a:prstGeom prst="rect">
            <a:avLst/>
          </a:prstGeom>
          <a:noFill/>
        </p:spPr>
        <p:txBody>
          <a:bodyPr wrap="square" rtlCol="0">
            <a:spAutoFit/>
          </a:bodyPr>
          <a:lstStyle/>
          <a:p>
            <a:r>
              <a:rPr lang="en-US" sz="2400" b="1" dirty="0"/>
              <a:t>Scenario: </a:t>
            </a:r>
            <a:r>
              <a:rPr lang="en-US" sz="2400" dirty="0"/>
              <a:t>There is a job posting for an entry level position at a call center taking incoming calls, and answering general questions or forwarding the . The only required qualification for the job is to have a high school diploma or a GED. </a:t>
            </a:r>
          </a:p>
        </p:txBody>
      </p:sp>
      <p:sp>
        <p:nvSpPr>
          <p:cNvPr id="5" name="TextBox 4">
            <a:extLst>
              <a:ext uri="{FF2B5EF4-FFF2-40B4-BE49-F238E27FC236}">
                <a16:creationId xmlns:a16="http://schemas.microsoft.com/office/drawing/2014/main" id="{3AF5B835-5E38-5F2B-5EB6-A2A103AB44E5}"/>
              </a:ext>
            </a:extLst>
          </p:cNvPr>
          <p:cNvSpPr txBox="1"/>
          <p:nvPr/>
        </p:nvSpPr>
        <p:spPr>
          <a:xfrm>
            <a:off x="1019502" y="2728762"/>
            <a:ext cx="974309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job posting scores at a grade 14+ reading level.</a:t>
            </a:r>
          </a:p>
          <a:p>
            <a:pPr marL="285750" indent="-285750">
              <a:buFont typeface="Arial" panose="020B0604020202020204" pitchFamily="34" charset="0"/>
              <a:buChar char="•"/>
            </a:pPr>
            <a:r>
              <a:rPr lang="en-US" sz="2400" dirty="0"/>
              <a:t>The application process requires: </a:t>
            </a:r>
          </a:p>
          <a:p>
            <a:pPr marL="742950" lvl="1" indent="-285750">
              <a:buFont typeface="Arial" panose="020B0604020202020204" pitchFamily="34" charset="0"/>
              <a:buChar char="•"/>
            </a:pPr>
            <a:r>
              <a:rPr lang="en-US" sz="2400" dirty="0"/>
              <a:t>An application asking about the duties performed at past/current work, or other experience. </a:t>
            </a:r>
          </a:p>
          <a:p>
            <a:pPr marL="742950" lvl="1" indent="-285750">
              <a:buFont typeface="Arial" panose="020B0604020202020204" pitchFamily="34" charset="0"/>
              <a:buChar char="•"/>
            </a:pPr>
            <a:r>
              <a:rPr lang="en-US" sz="2400" dirty="0"/>
              <a:t>A resume.</a:t>
            </a:r>
          </a:p>
          <a:p>
            <a:pPr marL="742950" lvl="1" indent="-285750">
              <a:buFont typeface="Arial" panose="020B0604020202020204" pitchFamily="34" charset="0"/>
              <a:buChar char="•"/>
            </a:pPr>
            <a:r>
              <a:rPr lang="en-US" sz="2400" dirty="0"/>
              <a:t>A cover letter explaining.</a:t>
            </a:r>
          </a:p>
          <a:p>
            <a:pPr marL="742950" lvl="1" indent="-285750">
              <a:buFont typeface="Arial" panose="020B0604020202020204" pitchFamily="34" charset="0"/>
              <a:buChar char="•"/>
            </a:pPr>
            <a:r>
              <a:rPr lang="en-US" sz="2400" dirty="0"/>
              <a:t>Supplemental question asking “How do your skills and experience qualify you for this position? (Do not write “see attached documents”)</a:t>
            </a:r>
          </a:p>
        </p:txBody>
      </p:sp>
    </p:spTree>
    <p:extLst>
      <p:ext uri="{BB962C8B-B14F-4D97-AF65-F5344CB8AC3E}">
        <p14:creationId xmlns:p14="http://schemas.microsoft.com/office/powerpoint/2010/main" val="42619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FABD-9234-A6E4-C091-0FEA8CCA120E}"/>
              </a:ext>
            </a:extLst>
          </p:cNvPr>
          <p:cNvSpPr>
            <a:spLocks noGrp="1"/>
          </p:cNvSpPr>
          <p:nvPr>
            <p:ph type="title"/>
          </p:nvPr>
        </p:nvSpPr>
        <p:spPr/>
        <p:txBody>
          <a:bodyPr/>
          <a:lstStyle/>
          <a:p>
            <a:r>
              <a:rPr lang="en-US" dirty="0">
                <a:solidFill>
                  <a:schemeClr val="tx2">
                    <a:lumMod val="75000"/>
                    <a:lumOff val="25000"/>
                  </a:schemeClr>
                </a:solidFill>
              </a:rPr>
              <a:t>Another Example – Principle 6</a:t>
            </a:r>
          </a:p>
        </p:txBody>
      </p:sp>
      <p:pic>
        <p:nvPicPr>
          <p:cNvPr id="6" name="Picture 5" descr="Image of a cell phone screen. On the screen is a form asking for name, address, phone number. At the bottom of the screen is a button that says &quot;Autofill.&quot;">
            <a:extLst>
              <a:ext uri="{FF2B5EF4-FFF2-40B4-BE49-F238E27FC236}">
                <a16:creationId xmlns:a16="http://schemas.microsoft.com/office/drawing/2014/main" id="{5D6D19A2-632F-5F3F-A8CF-8A8A82056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558" y="1690688"/>
            <a:ext cx="8008883" cy="4484975"/>
          </a:xfrm>
          <a:prstGeom prst="rect">
            <a:avLst/>
          </a:prstGeom>
        </p:spPr>
      </p:pic>
    </p:spTree>
    <p:extLst>
      <p:ext uri="{BB962C8B-B14F-4D97-AF65-F5344CB8AC3E}">
        <p14:creationId xmlns:p14="http://schemas.microsoft.com/office/powerpoint/2010/main" val="78451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0FFF-B40B-B68E-F00A-F6DF70D580C5}"/>
              </a:ext>
            </a:extLst>
          </p:cNvPr>
          <p:cNvSpPr>
            <a:spLocks noGrp="1"/>
          </p:cNvSpPr>
          <p:nvPr>
            <p:ph type="title"/>
          </p:nvPr>
        </p:nvSpPr>
        <p:spPr>
          <a:xfrm>
            <a:off x="178675" y="365125"/>
            <a:ext cx="11666483" cy="1325563"/>
          </a:xfrm>
        </p:spPr>
        <p:txBody>
          <a:bodyPr/>
          <a:lstStyle/>
          <a:p>
            <a:r>
              <a:rPr lang="en-US" dirty="0">
                <a:solidFill>
                  <a:schemeClr val="tx2">
                    <a:lumMod val="75000"/>
                    <a:lumOff val="25000"/>
                  </a:schemeClr>
                </a:solidFill>
              </a:rPr>
              <a:t>Principle 7 – Size and Space for Approach and Use</a:t>
            </a:r>
          </a:p>
        </p:txBody>
      </p:sp>
      <p:sp>
        <p:nvSpPr>
          <p:cNvPr id="3" name="Content Placeholder 2">
            <a:extLst>
              <a:ext uri="{FF2B5EF4-FFF2-40B4-BE49-F238E27FC236}">
                <a16:creationId xmlns:a16="http://schemas.microsoft.com/office/drawing/2014/main" id="{99568EA4-C273-12F3-2DD5-6D340F72FA40}"/>
              </a:ext>
            </a:extLst>
          </p:cNvPr>
          <p:cNvSpPr>
            <a:spLocks noGrp="1"/>
          </p:cNvSpPr>
          <p:nvPr>
            <p:ph idx="1"/>
          </p:nvPr>
        </p:nvSpPr>
        <p:spPr/>
        <p:txBody>
          <a:bodyPr/>
          <a:lstStyle/>
          <a:p>
            <a:pPr>
              <a:spcAft>
                <a:spcPts val="1200"/>
              </a:spcAft>
            </a:pPr>
            <a:r>
              <a:rPr lang="en-US" dirty="0"/>
              <a:t>Appropriate size and space is provided for reach, manipulation, and use regardless of user’s body size, posture, or mobility.</a:t>
            </a:r>
          </a:p>
          <a:p>
            <a:pPr lvl="1">
              <a:spcAft>
                <a:spcPts val="1200"/>
              </a:spcAft>
            </a:pPr>
            <a:r>
              <a:rPr lang="en-US" dirty="0"/>
              <a:t>7a. Provide a clear line of sight to important elements for any seated or standing user.</a:t>
            </a:r>
          </a:p>
          <a:p>
            <a:pPr lvl="1">
              <a:spcAft>
                <a:spcPts val="1200"/>
              </a:spcAft>
            </a:pPr>
            <a:r>
              <a:rPr lang="en-US" dirty="0"/>
              <a:t>7b. Make reach to all components comfortable for any seated or standing user.</a:t>
            </a:r>
          </a:p>
          <a:p>
            <a:pPr lvl="1">
              <a:spcAft>
                <a:spcPts val="1200"/>
              </a:spcAft>
            </a:pPr>
            <a:r>
              <a:rPr lang="en-US" dirty="0"/>
              <a:t>7c. Accommodate variations in hand and grip size.</a:t>
            </a:r>
          </a:p>
          <a:p>
            <a:pPr lvl="1">
              <a:spcAft>
                <a:spcPts val="1200"/>
              </a:spcAft>
            </a:pPr>
            <a:r>
              <a:rPr lang="en-US" dirty="0"/>
              <a:t>7d. Provide adequate space for the use of assistive devices or personal assistance. </a:t>
            </a:r>
          </a:p>
        </p:txBody>
      </p:sp>
      <p:sp>
        <p:nvSpPr>
          <p:cNvPr id="4" name="TextBox 3">
            <a:extLst>
              <a:ext uri="{FF2B5EF4-FFF2-40B4-BE49-F238E27FC236}">
                <a16:creationId xmlns:a16="http://schemas.microsoft.com/office/drawing/2014/main" id="{3A8AED2B-E2B5-C1DD-F198-6D2FB82F45DA}"/>
              </a:ext>
            </a:extLst>
          </p:cNvPr>
          <p:cNvSpPr txBox="1"/>
          <p:nvPr/>
        </p:nvSpPr>
        <p:spPr>
          <a:xfrm>
            <a:off x="399393" y="6400800"/>
            <a:ext cx="4413516" cy="307777"/>
          </a:xfrm>
          <a:prstGeom prst="rect">
            <a:avLst/>
          </a:prstGeom>
          <a:noFill/>
        </p:spPr>
        <p:txBody>
          <a:bodyPr wrap="none" rtlCol="0">
            <a:spAutoFit/>
          </a:bodyPr>
          <a:lstStyle/>
          <a:p>
            <a:r>
              <a:rPr lang="en-US" sz="1400" dirty="0">
                <a:hlinkClick r:id="rId3"/>
              </a:rPr>
              <a:t>Principles of Universal Design from NC State University</a:t>
            </a:r>
            <a:endParaRPr lang="en-US" sz="1400" dirty="0"/>
          </a:p>
        </p:txBody>
      </p:sp>
    </p:spTree>
    <p:extLst>
      <p:ext uri="{BB962C8B-B14F-4D97-AF65-F5344CB8AC3E}">
        <p14:creationId xmlns:p14="http://schemas.microsoft.com/office/powerpoint/2010/main" val="3251883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0BEE-DEE4-D94B-6578-A6694E877EE5}"/>
              </a:ext>
            </a:extLst>
          </p:cNvPr>
          <p:cNvSpPr>
            <a:spLocks noGrp="1"/>
          </p:cNvSpPr>
          <p:nvPr>
            <p:ph type="title"/>
          </p:nvPr>
        </p:nvSpPr>
        <p:spPr/>
        <p:txBody>
          <a:bodyPr/>
          <a:lstStyle/>
          <a:p>
            <a:r>
              <a:rPr lang="en-US" dirty="0">
                <a:solidFill>
                  <a:schemeClr val="tx2">
                    <a:lumMod val="75000"/>
                    <a:lumOff val="25000"/>
                  </a:schemeClr>
                </a:solidFill>
              </a:rPr>
              <a:t>Example – Principle 7</a:t>
            </a:r>
          </a:p>
        </p:txBody>
      </p:sp>
      <p:pic>
        <p:nvPicPr>
          <p:cNvPr id="5" name="Picture 4" descr="A person seated in a wheelchair with a service dog at their side going down a center aisle in a conference room with rows of chairs on either side of the aisle. ">
            <a:extLst>
              <a:ext uri="{FF2B5EF4-FFF2-40B4-BE49-F238E27FC236}">
                <a16:creationId xmlns:a16="http://schemas.microsoft.com/office/drawing/2014/main" id="{5BD378AA-2EB1-7ED7-1E2D-003BDD7DF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476" y="1690688"/>
            <a:ext cx="8177048" cy="4579147"/>
          </a:xfrm>
          <a:prstGeom prst="rect">
            <a:avLst/>
          </a:prstGeom>
        </p:spPr>
      </p:pic>
    </p:spTree>
    <p:extLst>
      <p:ext uri="{BB962C8B-B14F-4D97-AF65-F5344CB8AC3E}">
        <p14:creationId xmlns:p14="http://schemas.microsoft.com/office/powerpoint/2010/main" val="1206905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D2FE-37ED-6BCB-1CBE-D32AE1CD6BFC}"/>
              </a:ext>
            </a:extLst>
          </p:cNvPr>
          <p:cNvSpPr>
            <a:spLocks noGrp="1"/>
          </p:cNvSpPr>
          <p:nvPr>
            <p:ph type="title"/>
          </p:nvPr>
        </p:nvSpPr>
        <p:spPr/>
        <p:txBody>
          <a:bodyPr/>
          <a:lstStyle/>
          <a:p>
            <a:r>
              <a:rPr lang="en-US" dirty="0">
                <a:solidFill>
                  <a:schemeClr val="tx2">
                    <a:lumMod val="75000"/>
                    <a:lumOff val="25000"/>
                  </a:schemeClr>
                </a:solidFill>
              </a:rPr>
              <a:t>Principle 7 – What not to do</a:t>
            </a:r>
          </a:p>
        </p:txBody>
      </p:sp>
      <p:pic>
        <p:nvPicPr>
          <p:cNvPr id="5" name="Picture 4" descr="A large green plant is partially obscuring a sign that reads &quot;Restrooms.&quot;">
            <a:extLst>
              <a:ext uri="{FF2B5EF4-FFF2-40B4-BE49-F238E27FC236}">
                <a16:creationId xmlns:a16="http://schemas.microsoft.com/office/drawing/2014/main" id="{6040F858-0DBC-CE87-E563-D381936F76E4}"/>
              </a:ext>
            </a:extLst>
          </p:cNvPr>
          <p:cNvPicPr>
            <a:picLocks noChangeAspect="1"/>
          </p:cNvPicPr>
          <p:nvPr/>
        </p:nvPicPr>
        <p:blipFill>
          <a:blip r:embed="rId3">
            <a:extLst>
              <a:ext uri="{28A0092B-C50C-407E-A947-70E740481C1C}">
                <a14:useLocalDpi xmlns:a14="http://schemas.microsoft.com/office/drawing/2010/main" val="0"/>
              </a:ext>
            </a:extLst>
          </a:blip>
          <a:srcRect r="24224"/>
          <a:stretch>
            <a:fillRect/>
          </a:stretch>
        </p:blipFill>
        <p:spPr>
          <a:xfrm>
            <a:off x="2610261" y="1427929"/>
            <a:ext cx="6971477" cy="5152072"/>
          </a:xfrm>
          <a:prstGeom prst="rect">
            <a:avLst/>
          </a:prstGeom>
        </p:spPr>
      </p:pic>
    </p:spTree>
    <p:extLst>
      <p:ext uri="{BB962C8B-B14F-4D97-AF65-F5344CB8AC3E}">
        <p14:creationId xmlns:p14="http://schemas.microsoft.com/office/powerpoint/2010/main" val="303425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A461-443E-9A3C-8466-BA581925758F}"/>
              </a:ext>
            </a:extLst>
          </p:cNvPr>
          <p:cNvSpPr>
            <a:spLocks noGrp="1"/>
          </p:cNvSpPr>
          <p:nvPr>
            <p:ph type="title"/>
          </p:nvPr>
        </p:nvSpPr>
        <p:spPr>
          <a:xfrm>
            <a:off x="838200" y="2559685"/>
            <a:ext cx="10515600" cy="1325563"/>
          </a:xfrm>
        </p:spPr>
        <p:txBody>
          <a:bodyPr>
            <a:normAutofit/>
          </a:bodyPr>
          <a:lstStyle/>
          <a:p>
            <a:pPr algn="ctr"/>
            <a:r>
              <a:rPr lang="en-US" sz="6000" b="1" dirty="0">
                <a:solidFill>
                  <a:srgbClr val="0070C0"/>
                </a:solidFill>
              </a:rPr>
              <a:t>Important Terms and Concepts</a:t>
            </a:r>
          </a:p>
        </p:txBody>
      </p:sp>
    </p:spTree>
    <p:extLst>
      <p:ext uri="{BB962C8B-B14F-4D97-AF65-F5344CB8AC3E}">
        <p14:creationId xmlns:p14="http://schemas.microsoft.com/office/powerpoint/2010/main" val="809382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CEC63-2570-FB91-5BFA-B2D4322CF066}"/>
              </a:ext>
            </a:extLst>
          </p:cNvPr>
          <p:cNvSpPr>
            <a:spLocks noGrp="1"/>
          </p:cNvSpPr>
          <p:nvPr>
            <p:ph type="title"/>
          </p:nvPr>
        </p:nvSpPr>
        <p:spPr/>
        <p:txBody>
          <a:bodyPr/>
          <a:lstStyle/>
          <a:p>
            <a:r>
              <a:rPr lang="en-US" dirty="0">
                <a:solidFill>
                  <a:schemeClr val="tx2">
                    <a:lumMod val="75000"/>
                    <a:lumOff val="25000"/>
                  </a:schemeClr>
                </a:solidFill>
              </a:rPr>
              <a:t>Another Example – Principle 7</a:t>
            </a:r>
          </a:p>
        </p:txBody>
      </p:sp>
      <p:pic>
        <p:nvPicPr>
          <p:cNvPr id="7" name="Picture 6" descr="A reception desk with someone standing at the desk talking to an employee behind it. In front of the desk is a self service kiosk with a screen that says “Press next to enter the waiting line” and a large “NEXT” touch button on the screen. In front of the kiosk is a person seated in a wheelchair. ">
            <a:extLst>
              <a:ext uri="{FF2B5EF4-FFF2-40B4-BE49-F238E27FC236}">
                <a16:creationId xmlns:a16="http://schemas.microsoft.com/office/drawing/2014/main" id="{87F5AC0A-C85C-E9B8-2805-C7F90913A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710" y="1690688"/>
            <a:ext cx="8208579" cy="4596804"/>
          </a:xfrm>
          <a:prstGeom prst="rect">
            <a:avLst/>
          </a:prstGeom>
        </p:spPr>
      </p:pic>
    </p:spTree>
    <p:extLst>
      <p:ext uri="{BB962C8B-B14F-4D97-AF65-F5344CB8AC3E}">
        <p14:creationId xmlns:p14="http://schemas.microsoft.com/office/powerpoint/2010/main" val="1703644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8777-4F44-88F9-2064-ED2617707D51}"/>
              </a:ext>
            </a:extLst>
          </p:cNvPr>
          <p:cNvSpPr>
            <a:spLocks noGrp="1"/>
          </p:cNvSpPr>
          <p:nvPr>
            <p:ph type="title"/>
          </p:nvPr>
        </p:nvSpPr>
        <p:spPr/>
        <p:txBody>
          <a:bodyPr>
            <a:normAutofit/>
          </a:bodyPr>
          <a:lstStyle/>
          <a:p>
            <a:pPr algn="ctr"/>
            <a:r>
              <a:rPr lang="en-US" sz="6600" dirty="0">
                <a:solidFill>
                  <a:schemeClr val="tx2">
                    <a:lumMod val="75000"/>
                    <a:lumOff val="25000"/>
                  </a:schemeClr>
                </a:solidFill>
              </a:rPr>
              <a:t>Putting it in Action!</a:t>
            </a:r>
          </a:p>
        </p:txBody>
      </p:sp>
      <p:pic>
        <p:nvPicPr>
          <p:cNvPr id="5" name="Picture 4" descr="An old camera for recording films on a tripod aimed at a studio with stage lighting, in front of the camera an outstretched arm is holding a clapperboard. ">
            <a:extLst>
              <a:ext uri="{FF2B5EF4-FFF2-40B4-BE49-F238E27FC236}">
                <a16:creationId xmlns:a16="http://schemas.microsoft.com/office/drawing/2014/main" id="{A1BB60F7-E707-DFAA-A84B-AB8943EA6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103" y="1938634"/>
            <a:ext cx="7409793" cy="4149484"/>
          </a:xfrm>
          <a:prstGeom prst="rect">
            <a:avLst/>
          </a:prstGeom>
        </p:spPr>
      </p:pic>
    </p:spTree>
    <p:extLst>
      <p:ext uri="{BB962C8B-B14F-4D97-AF65-F5344CB8AC3E}">
        <p14:creationId xmlns:p14="http://schemas.microsoft.com/office/powerpoint/2010/main" val="1459203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4011-0893-3EE6-6FC9-31D166604238}"/>
              </a:ext>
            </a:extLst>
          </p:cNvPr>
          <p:cNvSpPr>
            <a:spLocks noGrp="1"/>
          </p:cNvSpPr>
          <p:nvPr>
            <p:ph type="title"/>
          </p:nvPr>
        </p:nvSpPr>
        <p:spPr/>
        <p:txBody>
          <a:bodyPr/>
          <a:lstStyle/>
          <a:p>
            <a:r>
              <a:rPr lang="en-US" dirty="0">
                <a:solidFill>
                  <a:schemeClr val="tx2">
                    <a:lumMod val="75000"/>
                    <a:lumOff val="25000"/>
                  </a:schemeClr>
                </a:solidFill>
              </a:rPr>
              <a:t>Who to contact</a:t>
            </a:r>
          </a:p>
        </p:txBody>
      </p:sp>
      <p:sp>
        <p:nvSpPr>
          <p:cNvPr id="3" name="Content Placeholder 2">
            <a:extLst>
              <a:ext uri="{FF2B5EF4-FFF2-40B4-BE49-F238E27FC236}">
                <a16:creationId xmlns:a16="http://schemas.microsoft.com/office/drawing/2014/main" id="{D8D4C1B8-23DB-E25D-ECD7-483E352B2EFD}"/>
              </a:ext>
            </a:extLst>
          </p:cNvPr>
          <p:cNvSpPr>
            <a:spLocks noGrp="1"/>
          </p:cNvSpPr>
          <p:nvPr>
            <p:ph idx="1"/>
          </p:nvPr>
        </p:nvSpPr>
        <p:spPr/>
        <p:txBody>
          <a:bodyPr/>
          <a:lstStyle/>
          <a:p>
            <a:r>
              <a:rPr lang="en-US" dirty="0"/>
              <a:t>Physical building issues – Facilities/Maintenance</a:t>
            </a:r>
          </a:p>
          <a:p>
            <a:endParaRPr lang="en-US" sz="1200" dirty="0"/>
          </a:p>
          <a:p>
            <a:r>
              <a:rPr lang="en-US" dirty="0"/>
              <a:t>Meeting rooms (Virtual and In-Person) – Host of event </a:t>
            </a:r>
          </a:p>
          <a:p>
            <a:endParaRPr lang="en-US" sz="1100" dirty="0"/>
          </a:p>
          <a:p>
            <a:r>
              <a:rPr lang="en-US" dirty="0"/>
              <a:t>Emergency preparedness – Safety Coordinators</a:t>
            </a:r>
          </a:p>
          <a:p>
            <a:endParaRPr lang="en-US" sz="1100" dirty="0"/>
          </a:p>
          <a:p>
            <a:r>
              <a:rPr lang="en-US" dirty="0"/>
              <a:t>Policies/Procedures – Supervisor, Manager, HR, DEI Coordinator</a:t>
            </a:r>
          </a:p>
          <a:p>
            <a:endParaRPr lang="en-US" sz="1100" dirty="0"/>
          </a:p>
          <a:p>
            <a:r>
              <a:rPr lang="en-US" dirty="0"/>
              <a:t>Consultation, trainings, general questions – </a:t>
            </a:r>
            <a:r>
              <a:rPr lang="en-US" dirty="0">
                <a:hlinkClick r:id="rId3"/>
              </a:rPr>
              <a:t>Disability Inclusion Network!</a:t>
            </a:r>
            <a:endParaRPr lang="en-US" dirty="0"/>
          </a:p>
          <a:p>
            <a:endParaRPr lang="en-US" dirty="0"/>
          </a:p>
        </p:txBody>
      </p:sp>
    </p:spTree>
    <p:extLst>
      <p:ext uri="{BB962C8B-B14F-4D97-AF65-F5344CB8AC3E}">
        <p14:creationId xmlns:p14="http://schemas.microsoft.com/office/powerpoint/2010/main" val="523484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86C1-66AE-F194-02CC-F7194AE27DE9}"/>
              </a:ext>
            </a:extLst>
          </p:cNvPr>
          <p:cNvSpPr>
            <a:spLocks noGrp="1"/>
          </p:cNvSpPr>
          <p:nvPr>
            <p:ph type="title"/>
          </p:nvPr>
        </p:nvSpPr>
        <p:spPr>
          <a:xfrm>
            <a:off x="3619500" y="2766218"/>
            <a:ext cx="4953000" cy="1325563"/>
          </a:xfrm>
        </p:spPr>
        <p:txBody>
          <a:bodyPr>
            <a:normAutofit/>
          </a:bodyPr>
          <a:lstStyle/>
          <a:p>
            <a:r>
              <a:rPr lang="en-US" sz="6600" b="1" dirty="0">
                <a:solidFill>
                  <a:schemeClr val="tx2">
                    <a:lumMod val="75000"/>
                    <a:lumOff val="25000"/>
                  </a:schemeClr>
                </a:solidFill>
              </a:rPr>
              <a:t>THANK YOU</a:t>
            </a:r>
          </a:p>
        </p:txBody>
      </p:sp>
    </p:spTree>
    <p:extLst>
      <p:ext uri="{BB962C8B-B14F-4D97-AF65-F5344CB8AC3E}">
        <p14:creationId xmlns:p14="http://schemas.microsoft.com/office/powerpoint/2010/main" val="394305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699C-9B53-C7D3-734C-639EF4C2BC2B}"/>
              </a:ext>
            </a:extLst>
          </p:cNvPr>
          <p:cNvSpPr>
            <a:spLocks noGrp="1"/>
          </p:cNvSpPr>
          <p:nvPr>
            <p:ph type="title"/>
          </p:nvPr>
        </p:nvSpPr>
        <p:spPr/>
        <p:txBody>
          <a:bodyPr/>
          <a:lstStyle/>
          <a:p>
            <a:r>
              <a:rPr lang="en-US" dirty="0">
                <a:solidFill>
                  <a:schemeClr val="tx2">
                    <a:lumMod val="75000"/>
                    <a:lumOff val="25000"/>
                  </a:schemeClr>
                </a:solidFill>
              </a:rPr>
              <a:t>Terms and Concepts </a:t>
            </a:r>
            <a:r>
              <a:rPr lang="en-US" sz="3200" dirty="0">
                <a:solidFill>
                  <a:schemeClr val="tx2">
                    <a:lumMod val="75000"/>
                    <a:lumOff val="25000"/>
                  </a:schemeClr>
                </a:solidFill>
              </a:rPr>
              <a:t>(1)</a:t>
            </a:r>
            <a:endParaRPr lang="en-US"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4EC0D3E8-A45A-CDA4-FBB5-4E65FC45F247}"/>
              </a:ext>
            </a:extLst>
          </p:cNvPr>
          <p:cNvSpPr>
            <a:spLocks noGrp="1"/>
          </p:cNvSpPr>
          <p:nvPr>
            <p:ph idx="1"/>
          </p:nvPr>
        </p:nvSpPr>
        <p:spPr>
          <a:xfrm>
            <a:off x="734961" y="1690688"/>
            <a:ext cx="10515600" cy="4973791"/>
          </a:xfrm>
        </p:spPr>
        <p:txBody>
          <a:bodyPr/>
          <a:lstStyle/>
          <a:p>
            <a:pPr>
              <a:spcAft>
                <a:spcPts val="1000"/>
              </a:spcAft>
            </a:pPr>
            <a:r>
              <a:rPr lang="en-US" b="1" dirty="0"/>
              <a:t>Customer</a:t>
            </a:r>
            <a:r>
              <a:rPr lang="en-US" dirty="0"/>
              <a:t>: Person or business that purchases goods or services or a consumer of a product or service.</a:t>
            </a:r>
          </a:p>
          <a:p>
            <a:pPr>
              <a:spcAft>
                <a:spcPts val="1000"/>
              </a:spcAft>
            </a:pPr>
            <a:r>
              <a:rPr lang="en-US" b="1" dirty="0"/>
              <a:t>Accessibility</a:t>
            </a:r>
            <a:r>
              <a:rPr lang="en-US" dirty="0"/>
              <a:t>: The ability to independently interact with your environment without the assistance of another person; The ability for all people, to the greatest extent possible, to use goods, services, and products independently without the need for adaptation or specialized design. </a:t>
            </a:r>
          </a:p>
          <a:p>
            <a:pPr>
              <a:spcAft>
                <a:spcPts val="1000"/>
              </a:spcAft>
            </a:pPr>
            <a:r>
              <a:rPr lang="en-US" b="1" dirty="0"/>
              <a:t>Equity</a:t>
            </a:r>
            <a:r>
              <a:rPr lang="en-US" dirty="0"/>
              <a:t>: Fairness and justice in how people are treated. Equity is NOT equality. Equity is when everyone has what they need to have the same experiences. </a:t>
            </a:r>
          </a:p>
        </p:txBody>
      </p:sp>
    </p:spTree>
    <p:extLst>
      <p:ext uri="{BB962C8B-B14F-4D97-AF65-F5344CB8AC3E}">
        <p14:creationId xmlns:p14="http://schemas.microsoft.com/office/powerpoint/2010/main" val="30857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F47B-8794-ED53-9E3D-868C2BCAEA2E}"/>
              </a:ext>
            </a:extLst>
          </p:cNvPr>
          <p:cNvSpPr>
            <a:spLocks noGrp="1"/>
          </p:cNvSpPr>
          <p:nvPr>
            <p:ph type="title"/>
          </p:nvPr>
        </p:nvSpPr>
        <p:spPr/>
        <p:txBody>
          <a:bodyPr/>
          <a:lstStyle/>
          <a:p>
            <a:r>
              <a:rPr lang="en-US" dirty="0">
                <a:solidFill>
                  <a:schemeClr val="tx2">
                    <a:lumMod val="75000"/>
                    <a:lumOff val="25000"/>
                  </a:schemeClr>
                </a:solidFill>
              </a:rPr>
              <a:t>Terms and Concepts </a:t>
            </a:r>
            <a:r>
              <a:rPr lang="en-US" sz="3200" dirty="0">
                <a:solidFill>
                  <a:schemeClr val="tx2">
                    <a:lumMod val="75000"/>
                    <a:lumOff val="25000"/>
                  </a:schemeClr>
                </a:solidFill>
              </a:rPr>
              <a:t>(2)</a:t>
            </a:r>
            <a:endParaRPr lang="en-US"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73218FDC-59E7-7C14-2BEF-9CEEAE608139}"/>
              </a:ext>
            </a:extLst>
          </p:cNvPr>
          <p:cNvSpPr>
            <a:spLocks noGrp="1"/>
          </p:cNvSpPr>
          <p:nvPr>
            <p:ph idx="1"/>
          </p:nvPr>
        </p:nvSpPr>
        <p:spPr>
          <a:xfrm>
            <a:off x="427382" y="1690688"/>
            <a:ext cx="11128514" cy="4020999"/>
          </a:xfrm>
        </p:spPr>
        <p:txBody>
          <a:bodyPr>
            <a:normAutofit lnSpcReduction="10000"/>
          </a:bodyPr>
          <a:lstStyle/>
          <a:p>
            <a:pPr>
              <a:spcAft>
                <a:spcPts val="2400"/>
              </a:spcAft>
            </a:pPr>
            <a:r>
              <a:rPr lang="en-US" b="1" dirty="0"/>
              <a:t>Customer Trust: </a:t>
            </a:r>
            <a:r>
              <a:rPr lang="en-US" dirty="0"/>
              <a:t>The confidence the customer has in you to fulfill your promise and uphold your commitments.</a:t>
            </a:r>
          </a:p>
          <a:p>
            <a:pPr>
              <a:spcAft>
                <a:spcPts val="2400"/>
              </a:spcAft>
            </a:pPr>
            <a:r>
              <a:rPr lang="en-US" b="1" dirty="0"/>
              <a:t>Customer Loyalty</a:t>
            </a:r>
            <a:r>
              <a:rPr lang="en-US" dirty="0"/>
              <a:t>: The commitment a customer makes to continue as your customer. </a:t>
            </a:r>
          </a:p>
          <a:p>
            <a:pPr>
              <a:spcAft>
                <a:spcPts val="2400"/>
              </a:spcAft>
            </a:pPr>
            <a:r>
              <a:rPr lang="en-US" b="1" dirty="0"/>
              <a:t>Customer Satisfaction</a:t>
            </a:r>
            <a:r>
              <a:rPr lang="en-US" dirty="0"/>
              <a:t>: How much                                                                  the services and products meet and,                                                  hopefully, exceed the customer’s                                                        expectations. </a:t>
            </a:r>
          </a:p>
        </p:txBody>
      </p:sp>
      <p:pic>
        <p:nvPicPr>
          <p:cNvPr id="5" name="Picture 4">
            <a:extLst>
              <a:ext uri="{FF2B5EF4-FFF2-40B4-BE49-F238E27FC236}">
                <a16:creationId xmlns:a16="http://schemas.microsoft.com/office/drawing/2014/main" id="{AADBB94F-B033-30A8-F577-BE34C8C8F6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808" y="3528909"/>
            <a:ext cx="5102088" cy="2857169"/>
          </a:xfrm>
          <a:prstGeom prst="rect">
            <a:avLst/>
          </a:prstGeom>
        </p:spPr>
      </p:pic>
    </p:spTree>
    <p:extLst>
      <p:ext uri="{BB962C8B-B14F-4D97-AF65-F5344CB8AC3E}">
        <p14:creationId xmlns:p14="http://schemas.microsoft.com/office/powerpoint/2010/main" val="4861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58B4-0F30-89BB-D80A-6EEDA7C70D97}"/>
              </a:ext>
            </a:extLst>
          </p:cNvPr>
          <p:cNvSpPr>
            <a:spLocks noGrp="1"/>
          </p:cNvSpPr>
          <p:nvPr>
            <p:ph type="title"/>
          </p:nvPr>
        </p:nvSpPr>
        <p:spPr/>
        <p:txBody>
          <a:bodyPr/>
          <a:lstStyle/>
          <a:p>
            <a:r>
              <a:rPr lang="en-US" dirty="0">
                <a:solidFill>
                  <a:schemeClr val="tx2">
                    <a:lumMod val="75000"/>
                    <a:lumOff val="25000"/>
                  </a:schemeClr>
                </a:solidFill>
              </a:rPr>
              <a:t>Terms and Concepts </a:t>
            </a:r>
            <a:r>
              <a:rPr lang="en-US" sz="3200" dirty="0">
                <a:solidFill>
                  <a:schemeClr val="tx2">
                    <a:lumMod val="75000"/>
                    <a:lumOff val="25000"/>
                  </a:schemeClr>
                </a:solidFill>
              </a:rPr>
              <a:t>(3)</a:t>
            </a:r>
            <a:endParaRPr lang="en-US" dirty="0">
              <a:solidFill>
                <a:schemeClr val="tx2">
                  <a:lumMod val="75000"/>
                  <a:lumOff val="25000"/>
                </a:schemeClr>
              </a:solidFill>
            </a:endParaRPr>
          </a:p>
        </p:txBody>
      </p:sp>
      <p:sp>
        <p:nvSpPr>
          <p:cNvPr id="3" name="Content Placeholder 2">
            <a:extLst>
              <a:ext uri="{FF2B5EF4-FFF2-40B4-BE49-F238E27FC236}">
                <a16:creationId xmlns:a16="http://schemas.microsoft.com/office/drawing/2014/main" id="{FCCBB0FD-251C-842D-4EF8-B98662A0EB11}"/>
              </a:ext>
            </a:extLst>
          </p:cNvPr>
          <p:cNvSpPr>
            <a:spLocks noGrp="1"/>
          </p:cNvSpPr>
          <p:nvPr>
            <p:ph idx="1"/>
          </p:nvPr>
        </p:nvSpPr>
        <p:spPr>
          <a:xfrm>
            <a:off x="300318" y="1690688"/>
            <a:ext cx="11053481" cy="4351338"/>
          </a:xfrm>
        </p:spPr>
        <p:txBody>
          <a:bodyPr>
            <a:normAutofit lnSpcReduction="10000"/>
          </a:bodyPr>
          <a:lstStyle/>
          <a:p>
            <a:r>
              <a:rPr lang="en-US" b="1" dirty="0"/>
              <a:t>Curb cut effect </a:t>
            </a:r>
            <a:r>
              <a:rPr lang="en-US" dirty="0"/>
              <a:t>– something that was created for disabled people but benefits all people</a:t>
            </a:r>
          </a:p>
          <a:p>
            <a:pPr lvl="1"/>
            <a:r>
              <a:rPr lang="en-US" dirty="0"/>
              <a:t>Elevators and escalators</a:t>
            </a:r>
          </a:p>
          <a:p>
            <a:pPr lvl="1"/>
            <a:r>
              <a:rPr lang="en-US" dirty="0"/>
              <a:t>Automatic doors</a:t>
            </a:r>
          </a:p>
          <a:p>
            <a:pPr lvl="1"/>
            <a:r>
              <a:rPr lang="en-US" dirty="0"/>
              <a:t>Voice to text and text to voice</a:t>
            </a:r>
          </a:p>
          <a:p>
            <a:pPr lvl="1"/>
            <a:r>
              <a:rPr lang="en-US" dirty="0"/>
              <a:t>Trainings in multiple formats</a:t>
            </a:r>
          </a:p>
          <a:p>
            <a:pPr lvl="1"/>
            <a:r>
              <a:rPr lang="en-US" dirty="0"/>
              <a:t>Closed captioning</a:t>
            </a:r>
          </a:p>
          <a:p>
            <a:pPr lvl="1"/>
            <a:r>
              <a:rPr lang="en-US" dirty="0"/>
              <a:t>Breaks in meetings over 1-1.5 hours</a:t>
            </a:r>
          </a:p>
          <a:p>
            <a:pPr lvl="1"/>
            <a:r>
              <a:rPr lang="en-US" dirty="0"/>
              <a:t>Meeting agenda’s ahead of time</a:t>
            </a:r>
          </a:p>
          <a:p>
            <a:pPr lvl="1"/>
            <a:r>
              <a:rPr lang="en-US" dirty="0"/>
              <a:t>Meeting notes sent out after</a:t>
            </a:r>
          </a:p>
          <a:p>
            <a:pPr lvl="1"/>
            <a:r>
              <a:rPr lang="en-US" dirty="0"/>
              <a:t>Plain-language versions of policies</a:t>
            </a:r>
          </a:p>
        </p:txBody>
      </p:sp>
      <p:pic>
        <p:nvPicPr>
          <p:cNvPr id="5" name="Picture 4">
            <a:extLst>
              <a:ext uri="{FF2B5EF4-FFF2-40B4-BE49-F238E27FC236}">
                <a16:creationId xmlns:a16="http://schemas.microsoft.com/office/drawing/2014/main" id="{4C0C6B19-6AEC-22CF-A9A6-BC3D52FF50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12042" r="16734"/>
          <a:stretch>
            <a:fillRect/>
          </a:stretch>
        </p:blipFill>
        <p:spPr>
          <a:xfrm>
            <a:off x="6795246" y="2368475"/>
            <a:ext cx="4957482" cy="3897854"/>
          </a:xfrm>
          <a:prstGeom prst="rect">
            <a:avLst/>
          </a:prstGeom>
        </p:spPr>
      </p:pic>
    </p:spTree>
    <p:extLst>
      <p:ext uri="{BB962C8B-B14F-4D97-AF65-F5344CB8AC3E}">
        <p14:creationId xmlns:p14="http://schemas.microsoft.com/office/powerpoint/2010/main" val="421338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6EF6-9393-B933-E3C9-F7813011653A}"/>
              </a:ext>
            </a:extLst>
          </p:cNvPr>
          <p:cNvSpPr>
            <a:spLocks noGrp="1"/>
          </p:cNvSpPr>
          <p:nvPr>
            <p:ph type="title"/>
          </p:nvPr>
        </p:nvSpPr>
        <p:spPr>
          <a:xfrm>
            <a:off x="838200" y="2766218"/>
            <a:ext cx="10515600" cy="1325563"/>
          </a:xfrm>
        </p:spPr>
        <p:txBody>
          <a:bodyPr>
            <a:normAutofit fontScale="90000"/>
          </a:bodyPr>
          <a:lstStyle/>
          <a:p>
            <a:pPr algn="ctr"/>
            <a:r>
              <a:rPr lang="en-US" sz="6600" dirty="0">
                <a:solidFill>
                  <a:schemeClr val="tx2">
                    <a:lumMod val="75000"/>
                    <a:lumOff val="25000"/>
                  </a:schemeClr>
                </a:solidFill>
              </a:rPr>
              <a:t>Accessibility = Smart Business</a:t>
            </a:r>
          </a:p>
        </p:txBody>
      </p:sp>
    </p:spTree>
    <p:extLst>
      <p:ext uri="{BB962C8B-B14F-4D97-AF65-F5344CB8AC3E}">
        <p14:creationId xmlns:p14="http://schemas.microsoft.com/office/powerpoint/2010/main" val="3073771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7F72-92FA-4A2A-D239-07E8187C6EEB}"/>
              </a:ext>
            </a:extLst>
          </p:cNvPr>
          <p:cNvSpPr>
            <a:spLocks noGrp="1"/>
          </p:cNvSpPr>
          <p:nvPr>
            <p:ph type="title"/>
          </p:nvPr>
        </p:nvSpPr>
        <p:spPr/>
        <p:txBody>
          <a:bodyPr/>
          <a:lstStyle/>
          <a:p>
            <a:r>
              <a:rPr lang="en-US" dirty="0">
                <a:solidFill>
                  <a:schemeClr val="tx2">
                    <a:lumMod val="75000"/>
                    <a:lumOff val="25000"/>
                  </a:schemeClr>
                </a:solidFill>
              </a:rPr>
              <a:t>Return on Investment (ROI)</a:t>
            </a:r>
          </a:p>
        </p:txBody>
      </p:sp>
      <p:sp>
        <p:nvSpPr>
          <p:cNvPr id="3" name="Content Placeholder 2">
            <a:extLst>
              <a:ext uri="{FF2B5EF4-FFF2-40B4-BE49-F238E27FC236}">
                <a16:creationId xmlns:a16="http://schemas.microsoft.com/office/drawing/2014/main" id="{960620CE-0A30-CE3F-1A85-DCB62D0EC468}"/>
              </a:ext>
            </a:extLst>
          </p:cNvPr>
          <p:cNvSpPr>
            <a:spLocks noGrp="1"/>
          </p:cNvSpPr>
          <p:nvPr>
            <p:ph idx="1"/>
          </p:nvPr>
        </p:nvSpPr>
        <p:spPr>
          <a:xfrm>
            <a:off x="417443" y="1690688"/>
            <a:ext cx="10515600" cy="4351338"/>
          </a:xfrm>
        </p:spPr>
        <p:txBody>
          <a:bodyPr>
            <a:normAutofit fontScale="92500" lnSpcReduction="10000"/>
          </a:bodyPr>
          <a:lstStyle/>
          <a:p>
            <a:r>
              <a:rPr lang="en-US" sz="3600" dirty="0"/>
              <a:t>Prioritizing accessibility leads to</a:t>
            </a:r>
            <a:r>
              <a:rPr lang="en-US" sz="3600" baseline="30000" dirty="0"/>
              <a:t>1</a:t>
            </a:r>
            <a:r>
              <a:rPr lang="en-US" sz="3600" dirty="0"/>
              <a:t>:</a:t>
            </a:r>
          </a:p>
          <a:p>
            <a:pPr lvl="1"/>
            <a:r>
              <a:rPr lang="en-US" sz="3200" dirty="0"/>
              <a:t>Higher revenue (1.6x)</a:t>
            </a:r>
          </a:p>
          <a:p>
            <a:pPr lvl="1"/>
            <a:r>
              <a:rPr lang="en-US" sz="3200" dirty="0"/>
              <a:t>Higher net income (2.6x)</a:t>
            </a:r>
          </a:p>
          <a:p>
            <a:pPr lvl="1"/>
            <a:r>
              <a:rPr lang="en-US" sz="3200" dirty="0"/>
              <a:t>Higher economic profit (2x)</a:t>
            </a:r>
          </a:p>
          <a:p>
            <a:pPr lvl="1"/>
            <a:r>
              <a:rPr lang="en-US" sz="3200" dirty="0"/>
              <a:t>Higher customer loyalty (60%)</a:t>
            </a:r>
          </a:p>
          <a:p>
            <a:pPr lvl="1"/>
            <a:r>
              <a:rPr lang="en-US" sz="3200" dirty="0"/>
              <a:t>Global disability market ~ $18 Trillion</a:t>
            </a:r>
          </a:p>
          <a:p>
            <a:endParaRPr lang="en-US" sz="3600" dirty="0"/>
          </a:p>
          <a:p>
            <a:r>
              <a:rPr lang="en-US" sz="3600" dirty="0"/>
              <a:t>92% - customers who have a move favorable perception of companies that hire people with disabilities.</a:t>
            </a:r>
            <a:r>
              <a:rPr lang="en-US" sz="3600" baseline="30000" dirty="0"/>
              <a:t>2</a:t>
            </a:r>
          </a:p>
          <a:p>
            <a:pPr marL="457200" lvl="1" indent="0">
              <a:buNone/>
            </a:pPr>
            <a:endParaRPr lang="en-US" sz="3200" dirty="0"/>
          </a:p>
        </p:txBody>
      </p:sp>
      <p:sp>
        <p:nvSpPr>
          <p:cNvPr id="4" name="TextBox 3">
            <a:extLst>
              <a:ext uri="{FF2B5EF4-FFF2-40B4-BE49-F238E27FC236}">
                <a16:creationId xmlns:a16="http://schemas.microsoft.com/office/drawing/2014/main" id="{D09E86FE-45C7-8BAE-7F1B-693D0DBE72EB}"/>
              </a:ext>
            </a:extLst>
          </p:cNvPr>
          <p:cNvSpPr txBox="1"/>
          <p:nvPr/>
        </p:nvSpPr>
        <p:spPr>
          <a:xfrm>
            <a:off x="119269" y="6311900"/>
            <a:ext cx="10813774" cy="523220"/>
          </a:xfrm>
          <a:prstGeom prst="rect">
            <a:avLst/>
          </a:prstGeom>
          <a:noFill/>
        </p:spPr>
        <p:txBody>
          <a:bodyPr wrap="square" rtlCol="0">
            <a:spAutoFit/>
          </a:bodyPr>
          <a:lstStyle/>
          <a:p>
            <a:r>
              <a:rPr lang="en-US" sz="1400" dirty="0">
                <a:hlinkClick r:id="rId3"/>
              </a:rPr>
              <a:t>1. Companies that Lead in Disability Inclusion Outperform Peers Financially, Reveals New Research from Accenture</a:t>
            </a:r>
            <a:endParaRPr lang="en-US" sz="1400" dirty="0">
              <a:hlinkClick r:id="rId4"/>
            </a:endParaRPr>
          </a:p>
          <a:p>
            <a:r>
              <a:rPr lang="en-US" sz="1400" dirty="0">
                <a:hlinkClick r:id="rId4"/>
              </a:rPr>
              <a:t>2, A Hidden Market: The Purchasing Power of Working-Age Adults with Disabilities</a:t>
            </a:r>
            <a:endParaRPr lang="en-US" sz="1400" dirty="0"/>
          </a:p>
        </p:txBody>
      </p:sp>
      <p:pic>
        <p:nvPicPr>
          <p:cNvPr id="6" name="Picture 5">
            <a:extLst>
              <a:ext uri="{FF2B5EF4-FFF2-40B4-BE49-F238E27FC236}">
                <a16:creationId xmlns:a16="http://schemas.microsoft.com/office/drawing/2014/main" id="{30E9EF38-02A2-7178-4D9B-9D382234F8A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896" y="1610307"/>
            <a:ext cx="4028661" cy="2256050"/>
          </a:xfrm>
          <a:prstGeom prst="rect">
            <a:avLst/>
          </a:prstGeom>
        </p:spPr>
      </p:pic>
    </p:spTree>
    <p:extLst>
      <p:ext uri="{BB962C8B-B14F-4D97-AF65-F5344CB8AC3E}">
        <p14:creationId xmlns:p14="http://schemas.microsoft.com/office/powerpoint/2010/main" val="24216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75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1250"/>
                            </p:stCondLst>
                            <p:childTnLst>
                              <p:par>
                                <p:cTn id="12" presetID="10" presetClass="entr" presetSubtype="0" fill="hold" nodeType="afterEffect">
                                  <p:stCondLst>
                                    <p:cond delay="7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2500"/>
                            </p:stCondLst>
                            <p:childTnLst>
                              <p:par>
                                <p:cTn id="16" presetID="10" presetClass="entr" presetSubtype="0" fill="hold" nodeType="afterEffect">
                                  <p:stCondLst>
                                    <p:cond delay="75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3750"/>
                            </p:stCondLst>
                            <p:childTnLst>
                              <p:par>
                                <p:cTn id="20" presetID="10" presetClass="entr" presetSubtype="0" fill="hold" nodeType="afterEffect">
                                  <p:stCondLst>
                                    <p:cond delay="75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5000"/>
                            </p:stCondLst>
                            <p:childTnLst>
                              <p:par>
                                <p:cTn id="24" presetID="10" presetClass="entr" presetSubtype="0" fill="hold" nodeType="afterEffect">
                                  <p:stCondLst>
                                    <p:cond delay="75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otalTime>1081</TotalTime>
  <Words>1628</Words>
  <Application>Microsoft Office PowerPoint</Application>
  <PresentationFormat>Widescreen</PresentationFormat>
  <Paragraphs>216</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Aptos</vt:lpstr>
      <vt:lpstr>Aptos Display</vt:lpstr>
      <vt:lpstr>Arial</vt:lpstr>
      <vt:lpstr>Office Theme</vt:lpstr>
      <vt:lpstr>Design that delivers: Enhancing customer experience through universal design</vt:lpstr>
      <vt:lpstr>Sarah Norton (She/her)</vt:lpstr>
      <vt:lpstr>What will you walk out of here knowing?</vt:lpstr>
      <vt:lpstr>Important Terms and Concepts</vt:lpstr>
      <vt:lpstr>Terms and Concepts (1)</vt:lpstr>
      <vt:lpstr>Terms and Concepts (2)</vt:lpstr>
      <vt:lpstr>Terms and Concepts (3)</vt:lpstr>
      <vt:lpstr>Accessibility = Smart Business</vt:lpstr>
      <vt:lpstr>Return on Investment (ROI)</vt:lpstr>
      <vt:lpstr>Employee Engagement</vt:lpstr>
      <vt:lpstr>Universal Design </vt:lpstr>
      <vt:lpstr>Create Your Plan of Action!</vt:lpstr>
      <vt:lpstr>Principle 1 – Equitable Use</vt:lpstr>
      <vt:lpstr>Examples of Principle 1</vt:lpstr>
      <vt:lpstr>Principle 1 – What not to do</vt:lpstr>
      <vt:lpstr>Principle 1 – PDF v. PPTx</vt:lpstr>
      <vt:lpstr>Principle 2 – Flexibility in Use</vt:lpstr>
      <vt:lpstr>Example – Principle 2</vt:lpstr>
      <vt:lpstr>Principle 2 – What not to do</vt:lpstr>
      <vt:lpstr>Another Example – Principle 2</vt:lpstr>
      <vt:lpstr>Principle 3 – Simple and Intuitive Use</vt:lpstr>
      <vt:lpstr>Example – Principle 3</vt:lpstr>
      <vt:lpstr>Principle 3 – What not to do</vt:lpstr>
      <vt:lpstr>Another Example – Principle 3</vt:lpstr>
      <vt:lpstr>Principle 4 – Perceptible Information</vt:lpstr>
      <vt:lpstr>Example – Principle 4</vt:lpstr>
      <vt:lpstr>Principle 4 – What not to do</vt:lpstr>
      <vt:lpstr>Another Example – Principle 4</vt:lpstr>
      <vt:lpstr>Principle 5 – Tolerance for Error</vt:lpstr>
      <vt:lpstr>Example – Principle 5</vt:lpstr>
      <vt:lpstr>Principle 5 – What not to do</vt:lpstr>
      <vt:lpstr>Another Example – Principle 5</vt:lpstr>
      <vt:lpstr>Principle 6 – Low Physical Effort</vt:lpstr>
      <vt:lpstr>Example – Principle 6</vt:lpstr>
      <vt:lpstr>Principle 6 – What not to do</vt:lpstr>
      <vt:lpstr>Another Example – Principle 6</vt:lpstr>
      <vt:lpstr>Principle 7 – Size and Space for Approach and Use</vt:lpstr>
      <vt:lpstr>Example – Principle 7</vt:lpstr>
      <vt:lpstr>Principle 7 – What not to do</vt:lpstr>
      <vt:lpstr>Another Example – Principle 7</vt:lpstr>
      <vt:lpstr>Putting it in Action!</vt:lpstr>
      <vt:lpstr>Who to contact</vt:lpstr>
      <vt:lpstr>THANK YOU</vt:lpstr>
    </vt:vector>
  </TitlesOfParts>
  <Company>State of Washington, Department of Licensing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Norton, Sarah (DOL)</dc:creator>
  <cp:lastModifiedBy>Cooper, John (GOV)</cp:lastModifiedBy>
  <cp:revision>7</cp:revision>
  <dcterms:created xsi:type="dcterms:W3CDTF">2025-10-15T16:04:30Z</dcterms:created>
  <dcterms:modified xsi:type="dcterms:W3CDTF">2025-10-21T20:07:48Z</dcterms:modified>
</cp:coreProperties>
</file>