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742" r:id="rId2"/>
    <p:sldMasterId id="2147483755" r:id="rId3"/>
  </p:sldMasterIdLst>
  <p:notesMasterIdLst>
    <p:notesMasterId r:id="rId22"/>
  </p:notesMasterIdLst>
  <p:handoutMasterIdLst>
    <p:handoutMasterId r:id="rId23"/>
  </p:handoutMasterIdLst>
  <p:sldIdLst>
    <p:sldId id="390" r:id="rId4"/>
    <p:sldId id="397" r:id="rId5"/>
    <p:sldId id="389" r:id="rId6"/>
    <p:sldId id="398" r:id="rId7"/>
    <p:sldId id="401" r:id="rId8"/>
    <p:sldId id="386" r:id="rId9"/>
    <p:sldId id="402" r:id="rId10"/>
    <p:sldId id="391" r:id="rId11"/>
    <p:sldId id="387" r:id="rId12"/>
    <p:sldId id="392" r:id="rId13"/>
    <p:sldId id="393" r:id="rId14"/>
    <p:sldId id="394" r:id="rId15"/>
    <p:sldId id="396" r:id="rId16"/>
    <p:sldId id="400" r:id="rId17"/>
    <p:sldId id="378" r:id="rId18"/>
    <p:sldId id="395" r:id="rId19"/>
    <p:sldId id="331" r:id="rId20"/>
    <p:sldId id="379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3B0A85-817B-F0F2-2F7D-F0FFD4D905FF}" name="Mitchel, Colin (DOL)" initials="CM" userId="S::CMitchel@dol.wa.gov::c9b26aa5-f42e-4d9c-82a6-6ea24b068728" providerId="AD"/>
  <p188:author id="{1340EB96-51BE-1508-12FB-F24818527BCF}" name="Rios, Kenzie (DOL)" initials="RK" userId="S::mackenzie.rios@dol.wa.gov::f98e238e-1f2c-452d-9343-2246b191ea69" providerId="AD"/>
  <p188:author id="{2D0A43E1-097F-8849-F610-B4CB8481513B}" name="Myers, Alysha (DOL)" initials="AM" userId="S::AMyers@dol.wa.gov::ef2bff82-1135-4dd4-9bdc-faebdf31fb30" providerId="AD"/>
  <p188:author id="{6DDBD8E6-DF7A-CA1E-90BC-B9DA3C977A46}" name="Olson, Nathan (DOL)" initials="ON(" userId="S::NaOlson@dol.wa.gov::83827df6-60bd-410d-96c0-23d400c763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3463"/>
    <a:srgbClr val="0B4176"/>
    <a:srgbClr val="0F4B84"/>
    <a:srgbClr val="135794"/>
    <a:srgbClr val="165693"/>
    <a:srgbClr val="0E5695"/>
    <a:srgbClr val="F2F2F2"/>
    <a:srgbClr val="20628C"/>
    <a:srgbClr val="3B7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2922" y="-22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21D1-3D78-4A60-9AE4-2CE16AC81EE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2F29A-6816-49B7-BF5E-806B1DB41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48534A2-819D-4707-BDF1-B22550749EE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ECD2651-1308-44CA-B69F-1E28ACEC9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1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9764-2BD4-61FE-F602-C4F23019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55F37-B7E1-1E5E-92DE-D1240C164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86419-C98B-33C4-F195-5B92D08EA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ACB83-01F9-D33B-B1DB-8CBC57F7B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318A0-1E73-376F-6407-736788CAD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2D839-ADFE-6AB4-5B6C-9EB74DDF2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9C636-666A-E800-8CDE-4E4B1CA18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4876D-4B47-C21C-EB40-BFF954217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6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C0026-E5E9-0F3B-A763-5BBA8A1D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86775-E63D-3368-70F9-2AA0A4A4A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36DFC-12F6-0F2A-BBFC-2ED4568DB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F066F-0925-BC21-8F52-CDF034AA3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8EFB3-65C9-C55D-B04C-0E18C5540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D348E0-C044-FCF2-1F43-08427932C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A4B86-281B-90A7-A9A6-1215AB2EF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A421B-F1D4-1A5A-CCD9-FAA8118FB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1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3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0536-B028-3E69-BB69-E4C397DF0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57D464-93F1-C5DC-CE53-74275412E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44560-290F-F9C0-2449-28ADE9C34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1B82D-722A-1DF8-9E9B-D1FCEAD99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CBE9E-BEA3-3BC3-F048-FE61C0A09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319F1-C94F-F99F-516D-352FC487F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599FE-D139-D338-7D8D-7B0E59A55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CD3A2-C8FA-FEF8-E5B8-1691B11C7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2D3F-C5A4-EA30-FCD5-8C2685FE2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5CB59-8587-398E-89C7-C768E262D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5390A-083C-2CB4-00FE-4B7C5694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823E5-54C1-B538-5442-BAF8FD466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8F9B-A3FE-C861-606C-68992D965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6544C3-01C3-1FBB-BD0E-882A40A8D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397BB-E673-E845-C226-D3F2CD900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2072E-8978-DEFD-EC15-48E3B5B77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4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D2651-1308-44CA-B69F-1E28ACEC91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5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ray text on white background"/>
          <p:cNvSpPr>
            <a:spLocks noGrp="1"/>
          </p:cNvSpPr>
          <p:nvPr>
            <p:ph type="ctrTitle"/>
          </p:nvPr>
        </p:nvSpPr>
        <p:spPr>
          <a:xfrm>
            <a:off x="1524000" y="142428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 descr="black text on white background"/>
          <p:cNvSpPr>
            <a:spLocks noGrp="1"/>
          </p:cNvSpPr>
          <p:nvPr>
            <p:ph type="subTitle" idx="1"/>
          </p:nvPr>
        </p:nvSpPr>
        <p:spPr>
          <a:xfrm>
            <a:off x="1524000" y="390396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B03FA983-B91B-571E-9813-E8B4D53D9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6" name="Text Placeholder 15" descr="dark blue text on top of light blue background">
            <a:extLst>
              <a:ext uri="{FF2B5EF4-FFF2-40B4-BE49-F238E27FC236}">
                <a16:creationId xmlns:a16="http://schemas.microsoft.com/office/drawing/2014/main" id="{E729F9A2-C500-3C30-4AA9-42B117CCFB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6" descr="light blue text on dark blue background">
            <a:extLst>
              <a:ext uri="{FF2B5EF4-FFF2-40B4-BE49-F238E27FC236}">
                <a16:creationId xmlns:a16="http://schemas.microsoft.com/office/drawing/2014/main" id="{AC70201C-78D4-671C-3C3A-BCC0BC40F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405937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D5A86B0B-A9BD-DC78-CB43-B65F252E7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" name="Text Placeholder 15" descr="dark blue text on top of light blue background">
            <a:extLst>
              <a:ext uri="{FF2B5EF4-FFF2-40B4-BE49-F238E27FC236}">
                <a16:creationId xmlns:a16="http://schemas.microsoft.com/office/drawing/2014/main" id="{CC6E71F4-FA2F-0C50-0547-128575738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6" descr="light blue text on dark blue background">
            <a:extLst>
              <a:ext uri="{FF2B5EF4-FFF2-40B4-BE49-F238E27FC236}">
                <a16:creationId xmlns:a16="http://schemas.microsoft.com/office/drawing/2014/main" id="{066D3436-476D-2B7E-7947-4E9C60D71C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270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223020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ntent _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 descr="gray text on white background and black text with bullets on white background. Media icons.">
            <a:extLst>
              <a:ext uri="{FF2B5EF4-FFF2-40B4-BE49-F238E27FC236}">
                <a16:creationId xmlns:a16="http://schemas.microsoft.com/office/drawing/2014/main" id="{97A94EDC-D306-EB94-5E58-A6B59C1424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331" y="1260116"/>
            <a:ext cx="10903339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C477BDDD-18AA-F550-A8CA-D2FEABA4B5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" name="Text Placeholder 15" descr="dark blue text on top of light blue background">
            <a:extLst>
              <a:ext uri="{FF2B5EF4-FFF2-40B4-BE49-F238E27FC236}">
                <a16:creationId xmlns:a16="http://schemas.microsoft.com/office/drawing/2014/main" id="{B70A7C76-C6D6-AB44-699E-1C6941DC8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6" descr="light blue text on dark blue background">
            <a:extLst>
              <a:ext uri="{FF2B5EF4-FFF2-40B4-BE49-F238E27FC236}">
                <a16:creationId xmlns:a16="http://schemas.microsoft.com/office/drawing/2014/main" id="{CC4D1E1F-1CF8-4B14-4B6E-A5F1DCE9EA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404725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2AEF3DCB-2DEC-F47E-9B94-CA121AA97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" name="Text Placeholder 15" descr="dark blue text on top of light blue background">
            <a:extLst>
              <a:ext uri="{FF2B5EF4-FFF2-40B4-BE49-F238E27FC236}">
                <a16:creationId xmlns:a16="http://schemas.microsoft.com/office/drawing/2014/main" id="{CC7076FB-0E62-FAD5-509A-3F89CE057B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6" descr="light blue text on dark blue background">
            <a:extLst>
              <a:ext uri="{FF2B5EF4-FFF2-40B4-BE49-F238E27FC236}">
                <a16:creationId xmlns:a16="http://schemas.microsoft.com/office/drawing/2014/main" id="{743D4776-5549-C00E-4642-3B2413B8B2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0144" y="6509929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259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DDCA3F3D-D1F1-5424-38B4-452EEA204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" name="Text Placeholder 15" descr="dark blue text on top of light blue background">
            <a:extLst>
              <a:ext uri="{FF2B5EF4-FFF2-40B4-BE49-F238E27FC236}">
                <a16:creationId xmlns:a16="http://schemas.microsoft.com/office/drawing/2014/main" id="{31B9D482-B9AC-4FD6-940B-F92B4071A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6" descr="light blue text on dark blue background">
            <a:extLst>
              <a:ext uri="{FF2B5EF4-FFF2-40B4-BE49-F238E27FC236}">
                <a16:creationId xmlns:a16="http://schemas.microsoft.com/office/drawing/2014/main" id="{D653B60A-E9AC-06B2-AA8A-B0BB1C5CD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5939" y="653605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325305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content _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 descr="gray text on white background and black bulleted text on white back ground. Media icons.">
            <a:extLst>
              <a:ext uri="{FF2B5EF4-FFF2-40B4-BE49-F238E27FC236}">
                <a16:creationId xmlns:a16="http://schemas.microsoft.com/office/drawing/2014/main" id="{97A94EDC-D306-EB94-5E58-A6B59C1424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12" y="1260116"/>
            <a:ext cx="10903339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6" descr="light blue text on dark blue background">
            <a:extLst>
              <a:ext uri="{FF2B5EF4-FFF2-40B4-BE49-F238E27FC236}">
                <a16:creationId xmlns:a16="http://schemas.microsoft.com/office/drawing/2014/main" id="{6A7FE8AA-28D1-D01B-BB30-4B7BDF64FF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393430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content _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A94EDC-D306-EB94-5E58-A6B59C1424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331" y="1260116"/>
            <a:ext cx="10903339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BDB4D0D-22A8-6B62-DF22-5C6B8B234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6D1B05D-9826-9E90-5ED4-C6C5308788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989EC1E-AB28-F379-A16D-AAB886C398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1997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934E-37FE-B2B1-7973-F7282C38D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B6C9D-5F13-6FE4-6AB8-C04A37DF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BA64-A66B-BCAE-8913-C67B279C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BE51-BEAC-F7B5-F683-ACA7EE9C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D8FAF-0817-7178-A6AC-21A7D6FB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0ABB26B-FDFA-8831-4021-031E2B925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3445"/>
            <a:ext cx="9303302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_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 light blue D.O.L. logo,as a watermark in the background as a graphic element.">
            <a:extLst>
              <a:ext uri="{FF2B5EF4-FFF2-40B4-BE49-F238E27FC236}">
                <a16:creationId xmlns:a16="http://schemas.microsoft.com/office/drawing/2014/main" id="{6D1D5877-89AE-9320-A984-2526F7F0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r="14839" b="17593"/>
          <a:stretch/>
        </p:blipFill>
        <p:spPr>
          <a:xfrm>
            <a:off x="3528887" y="0"/>
            <a:ext cx="7203189" cy="6418053"/>
          </a:xfrm>
          <a:prstGeom prst="rect">
            <a:avLst/>
          </a:prstGeom>
        </p:spPr>
      </p:pic>
      <p:sp>
        <p:nvSpPr>
          <p:cNvPr id="2" name="Title 1" descr="gray text on white background"/>
          <p:cNvSpPr>
            <a:spLocks noGrp="1"/>
          </p:cNvSpPr>
          <p:nvPr>
            <p:ph type="title" hasCustomPrompt="1"/>
          </p:nvPr>
        </p:nvSpPr>
        <p:spPr>
          <a:xfrm>
            <a:off x="731520" y="231648"/>
            <a:ext cx="6986016" cy="2852737"/>
          </a:xfrm>
        </p:spPr>
        <p:txBody>
          <a:bodyPr anchor="b"/>
          <a:lstStyle>
            <a:lvl1pPr algn="r">
              <a:defRPr sz="6000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" name="Text Placeholder 2" descr="black text on white background"/>
          <p:cNvSpPr>
            <a:spLocks noGrp="1"/>
          </p:cNvSpPr>
          <p:nvPr>
            <p:ph type="body" idx="1"/>
          </p:nvPr>
        </p:nvSpPr>
        <p:spPr>
          <a:xfrm>
            <a:off x="731520" y="3208909"/>
            <a:ext cx="6986016" cy="88760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843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_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 descr="gray rectangular shape on white background with black bulleted text and media icon">
            <a:extLst>
              <a:ext uri="{FF2B5EF4-FFF2-40B4-BE49-F238E27FC236}">
                <a16:creationId xmlns:a16="http://schemas.microsoft.com/office/drawing/2014/main" id="{8FE83111-4AD5-EC81-1D87-D16F4105AE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357" y="630268"/>
            <a:ext cx="5879299" cy="4529858"/>
          </a:xfrm>
          <a:prstGeom prst="round2DiagRect">
            <a:avLst/>
          </a:prstGeom>
          <a:ln w="88900">
            <a:solidFill>
              <a:schemeClr val="bg1"/>
            </a:solidFill>
          </a:ln>
          <a:effectLst>
            <a:outerShdw blurRad="254000" dist="114300" dir="2700000" algn="tl" rotWithShape="0">
              <a:prstClr val="black">
                <a:alpha val="44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 descr="gray text on white background">
            <a:extLst>
              <a:ext uri="{FF2B5EF4-FFF2-40B4-BE49-F238E27FC236}">
                <a16:creationId xmlns:a16="http://schemas.microsoft.com/office/drawing/2014/main" id="{1B085AF9-52F4-8AE8-38A6-9E779278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5" y="1071764"/>
            <a:ext cx="3570513" cy="3896512"/>
          </a:xfrm>
          <a:prstGeom prst="rect">
            <a:avLst/>
          </a:prstGeom>
        </p:spPr>
        <p:txBody>
          <a:bodyPr anchor="b"/>
          <a:lstStyle>
            <a:lvl1pPr algn="r">
              <a:defRPr sz="5400" b="1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09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ntent _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white text on blue background">
            <a:extLst>
              <a:ext uri="{FF2B5EF4-FFF2-40B4-BE49-F238E27FC236}">
                <a16:creationId xmlns:a16="http://schemas.microsoft.com/office/drawing/2014/main" id="{D0034E0C-5F69-FADB-D1AA-9A2B9915D4C1}"/>
              </a:ext>
            </a:extLst>
          </p:cNvPr>
          <p:cNvSpPr txBox="1"/>
          <p:nvPr/>
        </p:nvSpPr>
        <p:spPr>
          <a:xfrm>
            <a:off x="6938417" y="6483251"/>
            <a:ext cx="357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>
                    <a:lumMod val="95000"/>
                  </a:schemeClr>
                </a:solidFill>
              </a:rPr>
              <a:t>Agency Template|  </a:t>
            </a:r>
            <a:fld id="{B8B5AE3C-390F-4F46-94CF-5340B90C7994}" type="slidenum">
              <a:rPr lang="en-US" sz="1400" b="1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endParaRPr lang="en-US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ontent Placeholder 2" descr="gray text and then black bulleted text on white background with media icons">
            <a:extLst>
              <a:ext uri="{FF2B5EF4-FFF2-40B4-BE49-F238E27FC236}">
                <a16:creationId xmlns:a16="http://schemas.microsoft.com/office/drawing/2014/main" id="{97A94EDC-D306-EB94-5E58-A6B59C1424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12" y="1260116"/>
            <a:ext cx="10903339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ray text on white background"/>
          <p:cNvSpPr>
            <a:spLocks noGrp="1"/>
          </p:cNvSpPr>
          <p:nvPr>
            <p:ph type="title"/>
          </p:nvPr>
        </p:nvSpPr>
        <p:spPr>
          <a:xfrm>
            <a:off x="838200" y="1353895"/>
            <a:ext cx="10515600" cy="100965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black bulleted text on white background"/>
          <p:cNvSpPr>
            <a:spLocks noGrp="1"/>
          </p:cNvSpPr>
          <p:nvPr>
            <p:ph idx="1"/>
          </p:nvPr>
        </p:nvSpPr>
        <p:spPr>
          <a:xfrm>
            <a:off x="838200" y="2498483"/>
            <a:ext cx="10515600" cy="3540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D5322B36-A8FF-74FD-8438-13079B75DC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8" name="Text Placeholder 15" descr="dark blue text on top of light blue background">
            <a:extLst>
              <a:ext uri="{FF2B5EF4-FFF2-40B4-BE49-F238E27FC236}">
                <a16:creationId xmlns:a16="http://schemas.microsoft.com/office/drawing/2014/main" id="{3CD3CF6A-B897-9A23-884D-D2151FED4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6" descr="light blue text on dark blue background">
            <a:extLst>
              <a:ext uri="{FF2B5EF4-FFF2-40B4-BE49-F238E27FC236}">
                <a16:creationId xmlns:a16="http://schemas.microsoft.com/office/drawing/2014/main" id="{A05AA445-F0AA-822E-5BFC-9BEDD041A5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3371865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ntent _ left logo 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 descr="gray rectangular shape on white background with black bulleted text and media icon">
            <a:extLst>
              <a:ext uri="{FF2B5EF4-FFF2-40B4-BE49-F238E27FC236}">
                <a16:creationId xmlns:a16="http://schemas.microsoft.com/office/drawing/2014/main" id="{7009D625-B7B9-7623-8D03-35C32E4790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93626" y="1071077"/>
            <a:ext cx="3482737" cy="4001255"/>
          </a:xfrm>
          <a:prstGeom prst="round2DiagRect">
            <a:avLst/>
          </a:prstGeom>
          <a:ln w="88900">
            <a:solidFill>
              <a:schemeClr val="bg1"/>
            </a:solidFill>
          </a:ln>
          <a:effectLst>
            <a:outerShdw blurRad="254000" dist="114300" dir="2700000" algn="tl" rotWithShape="0">
              <a:prstClr val="black">
                <a:alpha val="44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 descr="gray text and then black bulleted text on white background with media icons">
            <a:extLst>
              <a:ext uri="{FF2B5EF4-FFF2-40B4-BE49-F238E27FC236}">
                <a16:creationId xmlns:a16="http://schemas.microsoft.com/office/drawing/2014/main" id="{CCA3FBF3-3F8C-71CE-FCD9-06143040D6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13" y="1260116"/>
            <a:ext cx="6977516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 descr="white text on blue background">
            <a:extLst>
              <a:ext uri="{FF2B5EF4-FFF2-40B4-BE49-F238E27FC236}">
                <a16:creationId xmlns:a16="http://schemas.microsoft.com/office/drawing/2014/main" id="{2006317D-EEE8-00A1-5006-F19462AB7966}"/>
              </a:ext>
            </a:extLst>
          </p:cNvPr>
          <p:cNvSpPr txBox="1"/>
          <p:nvPr userDrawn="1"/>
        </p:nvSpPr>
        <p:spPr>
          <a:xfrm>
            <a:off x="6938417" y="6483251"/>
            <a:ext cx="357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>
                    <a:lumMod val="95000"/>
                  </a:schemeClr>
                </a:solidFill>
              </a:rPr>
              <a:t>Agency Template|  </a:t>
            </a:r>
            <a:fld id="{B8B5AE3C-390F-4F46-94CF-5340B90C7994}" type="slidenum">
              <a:rPr lang="en-US" sz="1400" b="1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endParaRPr lang="en-US" sz="14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6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 descr="gray text and then black bulleted text on white background with media icons">
            <a:extLst>
              <a:ext uri="{FF2B5EF4-FFF2-40B4-BE49-F238E27FC236}">
                <a16:creationId xmlns:a16="http://schemas.microsoft.com/office/drawing/2014/main" id="{BC62E045-2459-B0FD-2FF1-6D59A6F6FB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3050" y="1253331"/>
            <a:ext cx="10903339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 descr="white text on blue background">
            <a:extLst>
              <a:ext uri="{FF2B5EF4-FFF2-40B4-BE49-F238E27FC236}">
                <a16:creationId xmlns:a16="http://schemas.microsoft.com/office/drawing/2014/main" id="{DECD3046-EF5A-0777-0FAD-E0EE249FB5BE}"/>
              </a:ext>
            </a:extLst>
          </p:cNvPr>
          <p:cNvSpPr txBox="1"/>
          <p:nvPr userDrawn="1"/>
        </p:nvSpPr>
        <p:spPr>
          <a:xfrm>
            <a:off x="6938417" y="6483251"/>
            <a:ext cx="357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>
                    <a:lumMod val="95000"/>
                  </a:schemeClr>
                </a:solidFill>
              </a:rPr>
              <a:t>Agency Template|  </a:t>
            </a:r>
            <a:fld id="{B8B5AE3C-390F-4F46-94CF-5340B90C7994}" type="slidenum">
              <a:rPr lang="en-US" sz="1400" b="1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endParaRPr lang="en-US" sz="14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1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FACBDF-2E9C-AADD-5B1D-6AAC4B9A0EC0}"/>
              </a:ext>
            </a:extLst>
          </p:cNvPr>
          <p:cNvSpPr/>
          <p:nvPr/>
        </p:nvSpPr>
        <p:spPr>
          <a:xfrm>
            <a:off x="7197212" y="1827785"/>
            <a:ext cx="4994788" cy="4612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lue and green header bar">
            <a:extLst>
              <a:ext uri="{FF2B5EF4-FFF2-40B4-BE49-F238E27FC236}">
                <a16:creationId xmlns:a16="http://schemas.microsoft.com/office/drawing/2014/main" id="{60AF9B56-EF83-1B11-13E5-BA6B8854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5694" y="-167207"/>
            <a:ext cx="12386930" cy="619822"/>
          </a:xfrm>
          <a:prstGeom prst="rect">
            <a:avLst/>
          </a:prstGeom>
        </p:spPr>
      </p:pic>
      <p:pic>
        <p:nvPicPr>
          <p:cNvPr id="8" name="Picture 7" descr="blue and green footer bar">
            <a:extLst>
              <a:ext uri="{FF2B5EF4-FFF2-40B4-BE49-F238E27FC236}">
                <a16:creationId xmlns:a16="http://schemas.microsoft.com/office/drawing/2014/main" id="{0CDDF9D2-F7C3-DDF6-3ADB-BE3B1A42AE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4" y="6427463"/>
            <a:ext cx="12386930" cy="619824"/>
          </a:xfrm>
          <a:prstGeom prst="rect">
            <a:avLst/>
          </a:prstGeom>
        </p:spPr>
      </p:pic>
      <p:sp>
        <p:nvSpPr>
          <p:cNvPr id="5" name="TextBox 4" descr="white text on blue background">
            <a:extLst>
              <a:ext uri="{FF2B5EF4-FFF2-40B4-BE49-F238E27FC236}">
                <a16:creationId xmlns:a16="http://schemas.microsoft.com/office/drawing/2014/main" id="{583438B3-5B2A-AE23-18F3-58FEE8D4968F}"/>
              </a:ext>
            </a:extLst>
          </p:cNvPr>
          <p:cNvSpPr txBox="1"/>
          <p:nvPr/>
        </p:nvSpPr>
        <p:spPr>
          <a:xfrm>
            <a:off x="7197212" y="6483251"/>
            <a:ext cx="492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>
                    <a:lumMod val="95000"/>
                  </a:schemeClr>
                </a:solidFill>
              </a:rPr>
              <a:t>Agency Template|  </a:t>
            </a:r>
            <a:fld id="{B8B5AE3C-390F-4F46-94CF-5340B90C7994}" type="slidenum">
              <a:rPr lang="en-US" sz="1400" b="1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endParaRPr lang="en-US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 descr="gray text and then black bulleted text on white background with media icons">
            <a:extLst>
              <a:ext uri="{FF2B5EF4-FFF2-40B4-BE49-F238E27FC236}">
                <a16:creationId xmlns:a16="http://schemas.microsoft.com/office/drawing/2014/main" id="{BC62E045-2459-B0FD-2FF1-6D59A6F6FB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12" y="1260116"/>
            <a:ext cx="10903339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834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and green footer bar">
            <a:extLst>
              <a:ext uri="{FF2B5EF4-FFF2-40B4-BE49-F238E27FC236}">
                <a16:creationId xmlns:a16="http://schemas.microsoft.com/office/drawing/2014/main" id="{0CDDF9D2-F7C3-DDF6-3ADB-BE3B1A42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4" y="6427463"/>
            <a:ext cx="12386930" cy="619824"/>
          </a:xfrm>
          <a:prstGeom prst="rect">
            <a:avLst/>
          </a:prstGeom>
        </p:spPr>
      </p:pic>
      <p:pic>
        <p:nvPicPr>
          <p:cNvPr id="9" name="Picture 8" descr="blue and green header bar">
            <a:extLst>
              <a:ext uri="{FF2B5EF4-FFF2-40B4-BE49-F238E27FC236}">
                <a16:creationId xmlns:a16="http://schemas.microsoft.com/office/drawing/2014/main" id="{60AF9B56-EF83-1B11-13E5-BA6B8854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5694" y="-167207"/>
            <a:ext cx="12386930" cy="6198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FACBDF-2E9C-AADD-5B1D-6AAC4B9A0EC0}"/>
              </a:ext>
            </a:extLst>
          </p:cNvPr>
          <p:cNvSpPr/>
          <p:nvPr/>
        </p:nvSpPr>
        <p:spPr>
          <a:xfrm>
            <a:off x="7197212" y="1810693"/>
            <a:ext cx="4994788" cy="4612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 descr="white text on blue background">
            <a:extLst>
              <a:ext uri="{FF2B5EF4-FFF2-40B4-BE49-F238E27FC236}">
                <a16:creationId xmlns:a16="http://schemas.microsoft.com/office/drawing/2014/main" id="{583438B3-5B2A-AE23-18F3-58FEE8D4968F}"/>
              </a:ext>
            </a:extLst>
          </p:cNvPr>
          <p:cNvSpPr txBox="1"/>
          <p:nvPr/>
        </p:nvSpPr>
        <p:spPr>
          <a:xfrm>
            <a:off x="7197212" y="6483251"/>
            <a:ext cx="492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bg1">
                    <a:lumMod val="95000"/>
                  </a:schemeClr>
                </a:solidFill>
              </a:rPr>
              <a:t>Agency Template|  </a:t>
            </a:r>
            <a:fld id="{B8B5AE3C-390F-4F46-94CF-5340B90C7994}" type="slidenum">
              <a:rPr lang="en-US" sz="1400" b="1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endParaRPr lang="en-US" sz="14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 descr="gray text and then black bulleted text on white background with media icons">
            <a:extLst>
              <a:ext uri="{FF2B5EF4-FFF2-40B4-BE49-F238E27FC236}">
                <a16:creationId xmlns:a16="http://schemas.microsoft.com/office/drawing/2014/main" id="{BC62E045-2459-B0FD-2FF1-6D59A6F6FB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12" y="1260116"/>
            <a:ext cx="10903339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2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 marL="855663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defRPr sz="2400"/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defRPr sz="2000"/>
            </a:lvl4pPr>
            <a:lvl5pPr marL="1711325" indent="-228600">
              <a:lnSpc>
                <a:spcPct val="11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625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270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B587E-7F0B-47D0-3E72-5EDC32CD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497B12-BE49-1DB7-D725-561762F3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8ED72-F1FB-EC3D-38A7-B9C608E2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2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black text on white background">
            <a:extLst>
              <a:ext uri="{FF2B5EF4-FFF2-40B4-BE49-F238E27FC236}">
                <a16:creationId xmlns:a16="http://schemas.microsoft.com/office/drawing/2014/main" id="{922B6C9D-5F13-6FE4-6AB8-C04A37DFF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 descr="gray text on blue background">
            <a:extLst>
              <a:ext uri="{FF2B5EF4-FFF2-40B4-BE49-F238E27FC236}">
                <a16:creationId xmlns:a16="http://schemas.microsoft.com/office/drawing/2014/main" id="{EDC5BA64-A66B-BCAE-8913-C67B279C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 descr="gray text on blue background">
            <a:extLst>
              <a:ext uri="{FF2B5EF4-FFF2-40B4-BE49-F238E27FC236}">
                <a16:creationId xmlns:a16="http://schemas.microsoft.com/office/drawing/2014/main" id="{E512BE51-BEAC-F7B5-F683-ACA7EE9C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descr="gray text on blue background">
            <a:extLst>
              <a:ext uri="{FF2B5EF4-FFF2-40B4-BE49-F238E27FC236}">
                <a16:creationId xmlns:a16="http://schemas.microsoft.com/office/drawing/2014/main" id="{FF7D8FAF-0817-7178-A6AC-21A7D6FB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lue and green D.O.L. circle logo next to blue text on white background that says Washington State Department of Licensing">
            <a:extLst>
              <a:ext uri="{FF2B5EF4-FFF2-40B4-BE49-F238E27FC236}">
                <a16:creationId xmlns:a16="http://schemas.microsoft.com/office/drawing/2014/main" id="{60ABB26B-FDFA-8831-4021-031E2B925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98" y="462326"/>
            <a:ext cx="9303302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2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A85CD7EA-8E75-133C-80FC-566579EA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black bulleted text on white background ">
            <a:extLst>
              <a:ext uri="{FF2B5EF4-FFF2-40B4-BE49-F238E27FC236}">
                <a16:creationId xmlns:a16="http://schemas.microsoft.com/office/drawing/2014/main" id="{2C402A79-B250-D121-02F5-A23BD2DE6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gray text on blue background">
            <a:extLst>
              <a:ext uri="{FF2B5EF4-FFF2-40B4-BE49-F238E27FC236}">
                <a16:creationId xmlns:a16="http://schemas.microsoft.com/office/drawing/2014/main" id="{07358196-1414-A935-7EF9-34822E7F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 descr="gray text on blue background">
            <a:extLst>
              <a:ext uri="{FF2B5EF4-FFF2-40B4-BE49-F238E27FC236}">
                <a16:creationId xmlns:a16="http://schemas.microsoft.com/office/drawing/2014/main" id="{DA578E24-59EE-74E1-367F-5AEC4B52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descr="gray text on blue background">
            <a:extLst>
              <a:ext uri="{FF2B5EF4-FFF2-40B4-BE49-F238E27FC236}">
                <a16:creationId xmlns:a16="http://schemas.microsoft.com/office/drawing/2014/main" id="{1AC05F22-627C-9DC5-16A8-B93D2C5E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3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CA431779-1973-1DCB-F9E4-850BE2DC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 descr="gray text on white background">
            <a:extLst>
              <a:ext uri="{FF2B5EF4-FFF2-40B4-BE49-F238E27FC236}">
                <a16:creationId xmlns:a16="http://schemas.microsoft.com/office/drawing/2014/main" id="{8FC93490-C6A8-D07D-9AA0-59267545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descr="gray text on blue background">
            <a:extLst>
              <a:ext uri="{FF2B5EF4-FFF2-40B4-BE49-F238E27FC236}">
                <a16:creationId xmlns:a16="http://schemas.microsoft.com/office/drawing/2014/main" id="{DA90A17F-3D89-12BA-90DF-91ABBECD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 descr="gray text on blue background">
            <a:extLst>
              <a:ext uri="{FF2B5EF4-FFF2-40B4-BE49-F238E27FC236}">
                <a16:creationId xmlns:a16="http://schemas.microsoft.com/office/drawing/2014/main" id="{C391FFE9-E670-7A1A-37D1-5257DB7A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descr="gray text on blue background">
            <a:extLst>
              <a:ext uri="{FF2B5EF4-FFF2-40B4-BE49-F238E27FC236}">
                <a16:creationId xmlns:a16="http://schemas.microsoft.com/office/drawing/2014/main" id="{D2C12B6A-2D62-52EE-BB42-68C48249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4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19BD963E-1BE9-3050-E9D4-0D966247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black bulleted text on white background with media icons">
            <a:extLst>
              <a:ext uri="{FF2B5EF4-FFF2-40B4-BE49-F238E27FC236}">
                <a16:creationId xmlns:a16="http://schemas.microsoft.com/office/drawing/2014/main" id="{4F499104-48A7-00EF-77C8-E5E726E0A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 descr="black bulleted text on white background with media icons">
            <a:extLst>
              <a:ext uri="{FF2B5EF4-FFF2-40B4-BE49-F238E27FC236}">
                <a16:creationId xmlns:a16="http://schemas.microsoft.com/office/drawing/2014/main" id="{2347ABA5-ED70-F964-2DA7-1711CDADB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 descr="gray text on blue background">
            <a:extLst>
              <a:ext uri="{FF2B5EF4-FFF2-40B4-BE49-F238E27FC236}">
                <a16:creationId xmlns:a16="http://schemas.microsoft.com/office/drawing/2014/main" id="{A3E981E2-1B36-AF97-B20C-4562012A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 descr="gray text on blue background">
            <a:extLst>
              <a:ext uri="{FF2B5EF4-FFF2-40B4-BE49-F238E27FC236}">
                <a16:creationId xmlns:a16="http://schemas.microsoft.com/office/drawing/2014/main" id="{85079880-FD1F-101E-8BE8-22716318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descr="gray text on blue background">
            <a:extLst>
              <a:ext uri="{FF2B5EF4-FFF2-40B4-BE49-F238E27FC236}">
                <a16:creationId xmlns:a16="http://schemas.microsoft.com/office/drawing/2014/main" id="{34C8B97E-833D-9BDF-5DA7-3E26EEFE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ray text on white background"/>
          <p:cNvSpPr>
            <a:spLocks noGrp="1"/>
          </p:cNvSpPr>
          <p:nvPr>
            <p:ph type="title"/>
          </p:nvPr>
        </p:nvSpPr>
        <p:spPr>
          <a:xfrm>
            <a:off x="838200" y="11763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 descr="gray text on white background"/>
          <p:cNvSpPr>
            <a:spLocks noGrp="1"/>
          </p:cNvSpPr>
          <p:nvPr>
            <p:ph type="body" idx="1"/>
          </p:nvPr>
        </p:nvSpPr>
        <p:spPr>
          <a:xfrm>
            <a:off x="838200" y="4322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B2401A59-C589-D8BF-F1C1-624F1C04B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8" name="Text Placeholder 15" descr="dark blue text on top of light blue background">
            <a:extLst>
              <a:ext uri="{FF2B5EF4-FFF2-40B4-BE49-F238E27FC236}">
                <a16:creationId xmlns:a16="http://schemas.microsoft.com/office/drawing/2014/main" id="{AFF10193-0F29-BBFE-F3E1-DD3A9FEFC1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Text Placeholder 6" descr="light blue text on dark blue background">
            <a:extLst>
              <a:ext uri="{FF2B5EF4-FFF2-40B4-BE49-F238E27FC236}">
                <a16:creationId xmlns:a16="http://schemas.microsoft.com/office/drawing/2014/main" id="{13AE1332-3E5E-1C45-7A72-2FBA29E8AF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2121358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2A35D53E-DD42-E880-143A-D8CC1EAF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F11EF-A33C-42DE-F365-830CB5E44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 descr="black bulleted text on white background with media icons">
            <a:extLst>
              <a:ext uri="{FF2B5EF4-FFF2-40B4-BE49-F238E27FC236}">
                <a16:creationId xmlns:a16="http://schemas.microsoft.com/office/drawing/2014/main" id="{BA4E56E6-8C63-6174-C022-C8D6CBFAC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6E528-D96A-07DA-A487-9E9F78030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 descr="black bulleted text on white background with media icons">
            <a:extLst>
              <a:ext uri="{FF2B5EF4-FFF2-40B4-BE49-F238E27FC236}">
                <a16:creationId xmlns:a16="http://schemas.microsoft.com/office/drawing/2014/main" id="{CD43534D-520B-1C82-B3D5-C977AEA24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 descr="gray text on blue background">
            <a:extLst>
              <a:ext uri="{FF2B5EF4-FFF2-40B4-BE49-F238E27FC236}">
                <a16:creationId xmlns:a16="http://schemas.microsoft.com/office/drawing/2014/main" id="{4E3EF0EC-70B0-81A5-312C-2D7782C8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 descr="gray text on blue background">
            <a:extLst>
              <a:ext uri="{FF2B5EF4-FFF2-40B4-BE49-F238E27FC236}">
                <a16:creationId xmlns:a16="http://schemas.microsoft.com/office/drawing/2014/main" id="{A9D1CC1F-FDBE-37DB-08C8-E4D72F39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descr="gray text on blue background">
            <a:extLst>
              <a:ext uri="{FF2B5EF4-FFF2-40B4-BE49-F238E27FC236}">
                <a16:creationId xmlns:a16="http://schemas.microsoft.com/office/drawing/2014/main" id="{C13DF99D-0103-3B03-1970-D6FB1C9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70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2939B990-663A-ECFF-5934-AB79D1DD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 descr="gray text on blue background">
            <a:extLst>
              <a:ext uri="{FF2B5EF4-FFF2-40B4-BE49-F238E27FC236}">
                <a16:creationId xmlns:a16="http://schemas.microsoft.com/office/drawing/2014/main" id="{85D1D39C-4B26-C7B1-952E-735533F9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 descr="gray text on blue background">
            <a:extLst>
              <a:ext uri="{FF2B5EF4-FFF2-40B4-BE49-F238E27FC236}">
                <a16:creationId xmlns:a16="http://schemas.microsoft.com/office/drawing/2014/main" id="{B3988674-E5D7-DEC0-B5A4-A7A74AB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descr="gray text on blue background">
            <a:extLst>
              <a:ext uri="{FF2B5EF4-FFF2-40B4-BE49-F238E27FC236}">
                <a16:creationId xmlns:a16="http://schemas.microsoft.com/office/drawing/2014/main" id="{FF6E83F7-5CAB-54A3-E25D-4FEFB0F7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0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gray text on blue background">
            <a:extLst>
              <a:ext uri="{FF2B5EF4-FFF2-40B4-BE49-F238E27FC236}">
                <a16:creationId xmlns:a16="http://schemas.microsoft.com/office/drawing/2014/main" id="{3AAB587E-7F0B-47D0-3E72-5EDC32CD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 descr="gray text on blue background">
            <a:extLst>
              <a:ext uri="{FF2B5EF4-FFF2-40B4-BE49-F238E27FC236}">
                <a16:creationId xmlns:a16="http://schemas.microsoft.com/office/drawing/2014/main" id="{B8497B12-BE49-1DB7-D725-561762F3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descr="gray text on blue background">
            <a:extLst>
              <a:ext uri="{FF2B5EF4-FFF2-40B4-BE49-F238E27FC236}">
                <a16:creationId xmlns:a16="http://schemas.microsoft.com/office/drawing/2014/main" id="{FD18ED72-F1FB-EC3D-38A7-B9C608E2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2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09946F41-C621-040A-E030-5FEEC790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black bulleted text on white background with media icons">
            <a:extLst>
              <a:ext uri="{FF2B5EF4-FFF2-40B4-BE49-F238E27FC236}">
                <a16:creationId xmlns:a16="http://schemas.microsoft.com/office/drawing/2014/main" id="{866952B8-81F9-CC13-01F7-1EB50265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 descr="black text on white background">
            <a:extLst>
              <a:ext uri="{FF2B5EF4-FFF2-40B4-BE49-F238E27FC236}">
                <a16:creationId xmlns:a16="http://schemas.microsoft.com/office/drawing/2014/main" id="{07135F0E-3007-1EBF-59DA-8A31462F4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descr="gray text on blue background">
            <a:extLst>
              <a:ext uri="{FF2B5EF4-FFF2-40B4-BE49-F238E27FC236}">
                <a16:creationId xmlns:a16="http://schemas.microsoft.com/office/drawing/2014/main" id="{FEF7540D-2AC5-F705-AFF9-1813AE31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 descr="gray text on blue background">
            <a:extLst>
              <a:ext uri="{FF2B5EF4-FFF2-40B4-BE49-F238E27FC236}">
                <a16:creationId xmlns:a16="http://schemas.microsoft.com/office/drawing/2014/main" id="{AA79F21E-A224-BFBF-7957-E5C42710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descr="gray text on blue background">
            <a:extLst>
              <a:ext uri="{FF2B5EF4-FFF2-40B4-BE49-F238E27FC236}">
                <a16:creationId xmlns:a16="http://schemas.microsoft.com/office/drawing/2014/main" id="{42C7319B-0B04-097F-AB67-B4A595A0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6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4468C549-3642-A240-156D-9EF0BB26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black text on white background and media icon">
            <a:extLst>
              <a:ext uri="{FF2B5EF4-FFF2-40B4-BE49-F238E27FC236}">
                <a16:creationId xmlns:a16="http://schemas.microsoft.com/office/drawing/2014/main" id="{B266DCB1-81D7-56F2-BD54-58C3D920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descr="black text on white background">
            <a:extLst>
              <a:ext uri="{FF2B5EF4-FFF2-40B4-BE49-F238E27FC236}">
                <a16:creationId xmlns:a16="http://schemas.microsoft.com/office/drawing/2014/main" id="{96FC663E-C8A7-BC84-0792-CA10C21B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descr="gray text on blue background">
            <a:extLst>
              <a:ext uri="{FF2B5EF4-FFF2-40B4-BE49-F238E27FC236}">
                <a16:creationId xmlns:a16="http://schemas.microsoft.com/office/drawing/2014/main" id="{FEFAD6A7-1F30-C46B-3444-93C2F723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 descr="gray text on blue background">
            <a:extLst>
              <a:ext uri="{FF2B5EF4-FFF2-40B4-BE49-F238E27FC236}">
                <a16:creationId xmlns:a16="http://schemas.microsoft.com/office/drawing/2014/main" id="{ABAE8CF0-D627-BA94-90D7-9898445A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descr="gray text on blue background">
            <a:extLst>
              <a:ext uri="{FF2B5EF4-FFF2-40B4-BE49-F238E27FC236}">
                <a16:creationId xmlns:a16="http://schemas.microsoft.com/office/drawing/2014/main" id="{DD6A78AC-9644-7406-0A6B-17764284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6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>
            <a:extLst>
              <a:ext uri="{FF2B5EF4-FFF2-40B4-BE49-F238E27FC236}">
                <a16:creationId xmlns:a16="http://schemas.microsoft.com/office/drawing/2014/main" id="{161A83F8-4D03-41B5-22A6-4B40035D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 descr="black bulleted vertically aligned text on white background ">
            <a:extLst>
              <a:ext uri="{FF2B5EF4-FFF2-40B4-BE49-F238E27FC236}">
                <a16:creationId xmlns:a16="http://schemas.microsoft.com/office/drawing/2014/main" id="{8A9C0304-5647-47C3-FC2C-756D3CE1D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gray text on blue background">
            <a:extLst>
              <a:ext uri="{FF2B5EF4-FFF2-40B4-BE49-F238E27FC236}">
                <a16:creationId xmlns:a16="http://schemas.microsoft.com/office/drawing/2014/main" id="{4C382690-39C1-6288-BAE3-B74D0DCE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 descr="gray text on blue background">
            <a:extLst>
              <a:ext uri="{FF2B5EF4-FFF2-40B4-BE49-F238E27FC236}">
                <a16:creationId xmlns:a16="http://schemas.microsoft.com/office/drawing/2014/main" id="{6A610DD3-D187-B6D5-38C4-EA496B94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descr="gray text on blue background">
            <a:extLst>
              <a:ext uri="{FF2B5EF4-FFF2-40B4-BE49-F238E27FC236}">
                <a16:creationId xmlns:a16="http://schemas.microsoft.com/office/drawing/2014/main" id="{983A5349-6971-46FE-0626-586165EF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8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 descr="black vertically aligned text on white background ">
            <a:extLst>
              <a:ext uri="{FF2B5EF4-FFF2-40B4-BE49-F238E27FC236}">
                <a16:creationId xmlns:a16="http://schemas.microsoft.com/office/drawing/2014/main" id="{570FA16D-E78D-4F57-7A71-EBAAD4792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 descr="black bulleted vertically aligned text on white background ">
            <a:extLst>
              <a:ext uri="{FF2B5EF4-FFF2-40B4-BE49-F238E27FC236}">
                <a16:creationId xmlns:a16="http://schemas.microsoft.com/office/drawing/2014/main" id="{9054CC08-31C0-E691-C1FB-3F473B46D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descr="gray text on blue background">
            <a:extLst>
              <a:ext uri="{FF2B5EF4-FFF2-40B4-BE49-F238E27FC236}">
                <a16:creationId xmlns:a16="http://schemas.microsoft.com/office/drawing/2014/main" id="{4A3C790D-2813-2F55-9128-F88E14E0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 descr="gray text on blue background">
            <a:extLst>
              <a:ext uri="{FF2B5EF4-FFF2-40B4-BE49-F238E27FC236}">
                <a16:creationId xmlns:a16="http://schemas.microsoft.com/office/drawing/2014/main" id="{133CAA1B-939E-54AA-9EFA-80FB43B6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descr="gray text on blue background">
            <a:extLst>
              <a:ext uri="{FF2B5EF4-FFF2-40B4-BE49-F238E27FC236}">
                <a16:creationId xmlns:a16="http://schemas.microsoft.com/office/drawing/2014/main" id="{1C569A37-DF82-CADD-5C68-5977A86B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black bulleted text on white background with media icons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 descr="black bulleted text on white background with media icons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 descr="gray text on white background">
            <a:extLst>
              <a:ext uri="{FF2B5EF4-FFF2-40B4-BE49-F238E27FC236}">
                <a16:creationId xmlns:a16="http://schemas.microsoft.com/office/drawing/2014/main" id="{F2259174-3AB6-70B1-1492-6B4FDF4E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75" y="700896"/>
            <a:ext cx="10515600" cy="1147224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DB2EB93B-CA2C-6CDA-6CBB-DA3F724467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0" name="Text Placeholder 15" descr="dark blue text on top of light blue background">
            <a:extLst>
              <a:ext uri="{FF2B5EF4-FFF2-40B4-BE49-F238E27FC236}">
                <a16:creationId xmlns:a16="http://schemas.microsoft.com/office/drawing/2014/main" id="{C182C561-989B-03A9-E3CD-79A01EC2D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ext Placeholder 6" descr="light blue text on dark blue background">
            <a:extLst>
              <a:ext uri="{FF2B5EF4-FFF2-40B4-BE49-F238E27FC236}">
                <a16:creationId xmlns:a16="http://schemas.microsoft.com/office/drawing/2014/main" id="{78B02114-6C2B-14FA-1E89-F5690E1ECE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424244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ray text on white background"/>
          <p:cNvSpPr>
            <a:spLocks noGrp="1"/>
          </p:cNvSpPr>
          <p:nvPr>
            <p:ph type="title"/>
          </p:nvPr>
        </p:nvSpPr>
        <p:spPr>
          <a:xfrm>
            <a:off x="1978475" y="700896"/>
            <a:ext cx="10515600" cy="1147224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 descr="black bulleted text on white background with media icons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 descr="black bulleted text on white background with media icons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81B79C7B-0FEB-6BFF-0699-CDCE17607F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1" name="Text Placeholder 15" descr="dark blue text on top of light blue background">
            <a:extLst>
              <a:ext uri="{FF2B5EF4-FFF2-40B4-BE49-F238E27FC236}">
                <a16:creationId xmlns:a16="http://schemas.microsoft.com/office/drawing/2014/main" id="{F7A382F0-9590-BCF9-057F-245FD30DE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6" descr="light blue text on dark blue background">
            <a:extLst>
              <a:ext uri="{FF2B5EF4-FFF2-40B4-BE49-F238E27FC236}">
                <a16:creationId xmlns:a16="http://schemas.microsoft.com/office/drawing/2014/main" id="{2F8D8D71-EA36-20C6-34FA-4B1840694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180086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/>
          <p:cNvSpPr>
            <a:spLocks noGrp="1"/>
          </p:cNvSpPr>
          <p:nvPr>
            <p:ph type="title"/>
          </p:nvPr>
        </p:nvSpPr>
        <p:spPr>
          <a:xfrm>
            <a:off x="838200" y="1160972"/>
            <a:ext cx="10515600" cy="948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1860B48E-4548-A915-1EF7-E4A2B3B3A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7" name="Text Placeholder 15" descr="dark blue text on top of light blue background">
            <a:extLst>
              <a:ext uri="{FF2B5EF4-FFF2-40B4-BE49-F238E27FC236}">
                <a16:creationId xmlns:a16="http://schemas.microsoft.com/office/drawing/2014/main" id="{F8906CD0-823B-29A5-CA99-D0B0DD0AFF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Text Placeholder 6" descr="light blue text on dark blue background">
            <a:extLst>
              <a:ext uri="{FF2B5EF4-FFF2-40B4-BE49-F238E27FC236}">
                <a16:creationId xmlns:a16="http://schemas.microsoft.com/office/drawing/2014/main" id="{560821A9-17D3-FC10-52E5-BDD068A3F5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206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110667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light blue D.O.L. logo,as a watermark in the background as a graphic element.">
            <a:extLst>
              <a:ext uri="{FF2B5EF4-FFF2-40B4-BE49-F238E27FC236}">
                <a16:creationId xmlns:a16="http://schemas.microsoft.com/office/drawing/2014/main" id="{7FD79427-4E25-8238-2C0F-01A6E3762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011478"/>
            <a:ext cx="5823742" cy="5511189"/>
          </a:xfrm>
          <a:prstGeom prst="rect">
            <a:avLst/>
          </a:prstGeom>
        </p:spPr>
      </p:pic>
      <p:sp>
        <p:nvSpPr>
          <p:cNvPr id="7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D115451A-208A-17B3-123D-2DB0CDD28E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8" name="Text Placeholder 15" descr="dark blue text on top of light blue background">
            <a:extLst>
              <a:ext uri="{FF2B5EF4-FFF2-40B4-BE49-F238E27FC236}">
                <a16:creationId xmlns:a16="http://schemas.microsoft.com/office/drawing/2014/main" id="{AE16A99E-3357-38F0-7E4E-6033CDC0AC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Text Placeholder 6" descr="light blue text on dark blue background">
            <a:extLst>
              <a:ext uri="{FF2B5EF4-FFF2-40B4-BE49-F238E27FC236}">
                <a16:creationId xmlns:a16="http://schemas.microsoft.com/office/drawing/2014/main" id="{A56F2750-C931-F4F6-C8C6-D3AF5CDBD3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34588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/>
          <p:cNvSpPr>
            <a:spLocks noGrp="1"/>
          </p:cNvSpPr>
          <p:nvPr>
            <p:ph type="title"/>
          </p:nvPr>
        </p:nvSpPr>
        <p:spPr>
          <a:xfrm>
            <a:off x="839788" y="1162050"/>
            <a:ext cx="3932237" cy="8953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descr="black bulleted text on white background with media icons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 descr="black text on white background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187FB3F1-1CF9-5232-B13B-A5F4B2122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9" name="Text Placeholder 15" descr="dark blue text on top of light blue background">
            <a:extLst>
              <a:ext uri="{FF2B5EF4-FFF2-40B4-BE49-F238E27FC236}">
                <a16:creationId xmlns:a16="http://schemas.microsoft.com/office/drawing/2014/main" id="{CABA5F7C-5590-EAE9-13B3-7CEE6811A2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Text Placeholder 6" descr="light blue text on dark blue background">
            <a:extLst>
              <a:ext uri="{FF2B5EF4-FFF2-40B4-BE49-F238E27FC236}">
                <a16:creationId xmlns:a16="http://schemas.microsoft.com/office/drawing/2014/main" id="{189D871D-396D-886A-9F36-1B374B667A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213828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text on white background"/>
          <p:cNvSpPr>
            <a:spLocks noGrp="1"/>
          </p:cNvSpPr>
          <p:nvPr>
            <p:ph type="title"/>
          </p:nvPr>
        </p:nvSpPr>
        <p:spPr>
          <a:xfrm>
            <a:off x="839788" y="1085850"/>
            <a:ext cx="3932237" cy="971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black text on white background and media icon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 descr="black text on white background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 descr="White text on top of small blue and green rectangular design ">
            <a:extLst>
              <a:ext uri="{FF2B5EF4-FFF2-40B4-BE49-F238E27FC236}">
                <a16:creationId xmlns:a16="http://schemas.microsoft.com/office/drawing/2014/main" id="{A408BD74-2011-2492-73EC-97062F81B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76200"/>
            <a:ext cx="1466850" cy="790575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9" name="Text Placeholder 15" descr="dark blue text on top of light blue background">
            <a:extLst>
              <a:ext uri="{FF2B5EF4-FFF2-40B4-BE49-F238E27FC236}">
                <a16:creationId xmlns:a16="http://schemas.microsoft.com/office/drawing/2014/main" id="{72BA832B-C350-C99A-4D55-B36F9C178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258566"/>
            <a:ext cx="3143250" cy="31908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Text Placeholder 6" descr="light blue text on dark blue background">
            <a:extLst>
              <a:ext uri="{FF2B5EF4-FFF2-40B4-BE49-F238E27FC236}">
                <a16:creationId xmlns:a16="http://schemas.microsoft.com/office/drawing/2014/main" id="{30437021-C8E8-EF9F-6FCB-54D2750A2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7225" y="6505575"/>
            <a:ext cx="2390775" cy="352425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1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1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(#)</a:t>
            </a:r>
          </a:p>
        </p:txBody>
      </p:sp>
    </p:spTree>
    <p:extLst>
      <p:ext uri="{BB962C8B-B14F-4D97-AF65-F5344CB8AC3E}">
        <p14:creationId xmlns:p14="http://schemas.microsoft.com/office/powerpoint/2010/main" val="205734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and green footer bar&#10;">
            <a:extLst>
              <a:ext uri="{FF2B5EF4-FFF2-40B4-BE49-F238E27FC236}">
                <a16:creationId xmlns:a16="http://schemas.microsoft.com/office/drawing/2014/main" id="{778DE06E-2E7E-C71B-9153-78544DF800D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4" y="6427463"/>
            <a:ext cx="12386930" cy="619824"/>
          </a:xfrm>
          <a:prstGeom prst="rect">
            <a:avLst/>
          </a:prstGeom>
        </p:spPr>
      </p:pic>
      <p:sp>
        <p:nvSpPr>
          <p:cNvPr id="2" name="Title Placeholder 1" descr="Black text on white background"/>
          <p:cNvSpPr>
            <a:spLocks noGrp="1"/>
          </p:cNvSpPr>
          <p:nvPr>
            <p:ph type="title"/>
          </p:nvPr>
        </p:nvSpPr>
        <p:spPr>
          <a:xfrm>
            <a:off x="2053086" y="974555"/>
            <a:ext cx="9300713" cy="716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 descr="Black text on white background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AF5F7C-B728-F7B7-CEE2-C0DE0BF27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30" y="213623"/>
            <a:ext cx="12192000" cy="443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EF60F-29D5-E7CE-18A2-2C6C12161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5" y="-33069"/>
            <a:ext cx="1923691" cy="1100850"/>
          </a:xfrm>
          <a:prstGeom prst="rect">
            <a:avLst/>
          </a:prstGeom>
        </p:spPr>
      </p:pic>
      <p:pic>
        <p:nvPicPr>
          <p:cNvPr id="4" name="Picture 3" descr="Blue and green DOL Logo Mark">
            <a:extLst>
              <a:ext uri="{FF2B5EF4-FFF2-40B4-BE49-F238E27FC236}">
                <a16:creationId xmlns:a16="http://schemas.microsoft.com/office/drawing/2014/main" id="{2D937918-98FF-7063-1AB9-C4D5952B85B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756" y="5262113"/>
            <a:ext cx="1740244" cy="1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40" r:id="rId10"/>
    <p:sldLayoutId id="2147483741" r:id="rId11"/>
    <p:sldLayoutId id="2147483726" r:id="rId12"/>
    <p:sldLayoutId id="2147483753" r:id="rId13"/>
    <p:sldLayoutId id="2147483754" r:id="rId14"/>
    <p:sldLayoutId id="2147483768" r:id="rId15"/>
    <p:sldLayoutId id="21474837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and green Footer bar">
            <a:extLst>
              <a:ext uri="{FF2B5EF4-FFF2-40B4-BE49-F238E27FC236}">
                <a16:creationId xmlns:a16="http://schemas.microsoft.com/office/drawing/2014/main" id="{0958A7A8-58ED-4B37-1CE6-BE46C6BF242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4" y="6427463"/>
            <a:ext cx="12386930" cy="619824"/>
          </a:xfrm>
          <a:prstGeom prst="rect">
            <a:avLst/>
          </a:prstGeom>
        </p:spPr>
      </p:pic>
      <p:pic>
        <p:nvPicPr>
          <p:cNvPr id="4" name="Picture 3" descr="Blue and green D.O.L. Logo Mark">
            <a:extLst>
              <a:ext uri="{FF2B5EF4-FFF2-40B4-BE49-F238E27FC236}">
                <a16:creationId xmlns:a16="http://schemas.microsoft.com/office/drawing/2014/main" id="{808997CC-671C-AA02-DB19-3A4205D7A60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756" y="5262113"/>
            <a:ext cx="1740244" cy="1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E0430-AEB6-0B20-3E7A-1EAE16FA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 descr="black bulleted text on white background ">
            <a:extLst>
              <a:ext uri="{FF2B5EF4-FFF2-40B4-BE49-F238E27FC236}">
                <a16:creationId xmlns:a16="http://schemas.microsoft.com/office/drawing/2014/main" id="{1643F80B-C5AA-51FE-A088-7A4D249FA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blue and green footer bar">
            <a:extLst>
              <a:ext uri="{FF2B5EF4-FFF2-40B4-BE49-F238E27FC236}">
                <a16:creationId xmlns:a16="http://schemas.microsoft.com/office/drawing/2014/main" id="{70A639C0-76C9-14D7-B64D-02996F66C0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4" y="6427463"/>
            <a:ext cx="12386930" cy="619824"/>
          </a:xfrm>
          <a:prstGeom prst="rect">
            <a:avLst/>
          </a:prstGeom>
        </p:spPr>
      </p:pic>
      <p:sp>
        <p:nvSpPr>
          <p:cNvPr id="4" name="Date Placeholder 3" descr="gray text on blue background">
            <a:extLst>
              <a:ext uri="{FF2B5EF4-FFF2-40B4-BE49-F238E27FC236}">
                <a16:creationId xmlns:a16="http://schemas.microsoft.com/office/drawing/2014/main" id="{346D52BE-0818-E6D8-913A-F933AB354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FB55-661F-4C77-9191-CD94AF6BF32E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 descr="gray text on blue background">
            <a:extLst>
              <a:ext uri="{FF2B5EF4-FFF2-40B4-BE49-F238E27FC236}">
                <a16:creationId xmlns:a16="http://schemas.microsoft.com/office/drawing/2014/main" id="{1265C369-3750-22BA-B26B-8455DB09B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descr="gray text on blue background">
            <a:extLst>
              <a:ext uri="{FF2B5EF4-FFF2-40B4-BE49-F238E27FC236}">
                <a16:creationId xmlns:a16="http://schemas.microsoft.com/office/drawing/2014/main" id="{222E2BF6-E387-E662-2405-9CD845C2B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2232-EF9B-4ADE-993C-1B03329B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7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3E5ABC-ABD4-C7C9-E359-9C083B28C6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11288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+mn-lt"/>
              </a:rPr>
              <a:t>Title Slide</a:t>
            </a:r>
          </a:p>
        </p:txBody>
      </p:sp>
      <p:sp>
        <p:nvSpPr>
          <p:cNvPr id="2" name="Subtitle 1" descr="Presentation Title, Office/Unit, Division in dark blue text on white background">
            <a:extLst>
              <a:ext uri="{FF2B5EF4-FFF2-40B4-BE49-F238E27FC236}">
                <a16:creationId xmlns:a16="http://schemas.microsoft.com/office/drawing/2014/main" id="{410902A8-38A8-01DC-81F8-1FC9F6E31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151" y="3731433"/>
            <a:ext cx="10351698" cy="21663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43463"/>
                </a:solidFill>
                <a:latin typeface="+mj-lt"/>
              </a:rPr>
              <a:t>Security Guards Licensing Journey Case Study: </a:t>
            </a:r>
            <a:endParaRPr lang="en-US" sz="3200" b="1">
              <a:solidFill>
                <a:srgbClr val="043463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tx2"/>
                </a:solidFill>
                <a:latin typeface="+mj-lt"/>
              </a:rPr>
              <a:t>How DOL improved the licensing experience for security guards</a:t>
            </a:r>
          </a:p>
        </p:txBody>
      </p:sp>
    </p:spTree>
    <p:extLst>
      <p:ext uri="{BB962C8B-B14F-4D97-AF65-F5344CB8AC3E}">
        <p14:creationId xmlns:p14="http://schemas.microsoft.com/office/powerpoint/2010/main" val="64451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E797E-824E-2BC7-C550-D225013A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1E0DC764-BBA6-4A50-9432-B5F034D613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28B1BEAB-912A-29B7-6B06-FA0DFA230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4B9FCD-8220-BAAD-3937-13CF5022B458}"/>
              </a:ext>
            </a:extLst>
          </p:cNvPr>
          <p:cNvSpPr txBox="1">
            <a:spLocks/>
          </p:cNvSpPr>
          <p:nvPr/>
        </p:nvSpPr>
        <p:spPr>
          <a:xfrm>
            <a:off x="387439" y="1980171"/>
            <a:ext cx="3926305" cy="3735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atin typeface="Aptos" panose="020B0004020202020204" pitchFamily="34" charset="0"/>
              </a:rPr>
              <a:t>Security Guards </a:t>
            </a:r>
            <a:r>
              <a:rPr lang="en-US" sz="3600">
                <a:latin typeface="Aptos" panose="020B0004020202020204" pitchFamily="34" charset="0"/>
              </a:rPr>
              <a:t>Customer journey map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2E12C-59A8-EF28-6A0E-4B38F8807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05" y="104775"/>
            <a:ext cx="49434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5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913C-3A38-9E95-5F45-13ED9E913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1F7FA04F-6E9F-1C54-99C6-0B6A816E6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A4DF9F39-3A90-4B93-918B-71959B05F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5761E-AD9B-A3F3-08FB-6BE8CAAD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248458"/>
            <a:ext cx="8585690" cy="4611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35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5BA90-14B5-51EC-BD42-320B012B4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9CAAA5CF-D63B-1072-F197-E9A947BD7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145C91A4-5174-632A-8019-30BA538775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83B758-DEFF-C6C6-3598-052822A51D60}"/>
              </a:ext>
            </a:extLst>
          </p:cNvPr>
          <p:cNvSpPr txBox="1">
            <a:spLocks/>
          </p:cNvSpPr>
          <p:nvPr/>
        </p:nvSpPr>
        <p:spPr>
          <a:xfrm>
            <a:off x="1207168" y="17173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>
                <a:latin typeface="Aptos" panose="020B0004020202020204" pitchFamily="34" charset="0"/>
                <a:ea typeface="Calibri"/>
                <a:cs typeface="Calibri"/>
              </a:rPr>
              <a:t>The customer journey map helped the business team: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  <a:ea typeface="+mn-lt"/>
                <a:cs typeface="+mn-lt"/>
              </a:rPr>
              <a:t>Clarify and publish fingerprint requirements for applicants</a:t>
            </a:r>
            <a:endParaRPr lang="en-US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  <a:ea typeface="+mn-lt"/>
                <a:cs typeface="+mn-lt"/>
              </a:rPr>
              <a:t>Collaborate to correct customer portal obstacles</a:t>
            </a:r>
            <a:endParaRPr lang="en-US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  <a:ea typeface="+mn-lt"/>
                <a:cs typeface="+mn-lt"/>
              </a:rPr>
              <a:t>Develop comprehensive training plan and processes </a:t>
            </a: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9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934BC-A33A-5075-8808-D9354F33F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B178BAD5-0134-C395-658A-B16B4BD835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15031FDE-CD50-94D3-AF1F-22CCB8B61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FD6C-072D-5BA6-DA55-0DE985476FEE}"/>
              </a:ext>
            </a:extLst>
          </p:cNvPr>
          <p:cNvSpPr txBox="1">
            <a:spLocks/>
          </p:cNvSpPr>
          <p:nvPr/>
        </p:nvSpPr>
        <p:spPr>
          <a:xfrm>
            <a:off x="1207168" y="17169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>
                <a:latin typeface="Aptos" panose="020B0004020202020204" pitchFamily="34" charset="0"/>
                <a:ea typeface="+mn-lt"/>
                <a:cs typeface="+mn-lt"/>
              </a:rPr>
              <a:t>We implemented other efficiencies: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  <a:ea typeface="+mn-lt"/>
                <a:cs typeface="+mn-lt"/>
              </a:rPr>
              <a:t>Simplified Print Your License option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  <a:ea typeface="+mn-lt"/>
                <a:cs typeface="+mn-lt"/>
              </a:rPr>
              <a:t>Implemented call back feature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  <a:ea typeface="+mn-lt"/>
                <a:cs typeface="+mn-lt"/>
              </a:rPr>
              <a:t>Improved back-office process to upload applications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35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10C30F-94BB-0730-0FB4-F7AF1CD95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CX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4ECF1F-7381-2806-5DBE-F32FB723645C}"/>
              </a:ext>
            </a:extLst>
          </p:cNvPr>
          <p:cNvSpPr txBox="1">
            <a:spLocks/>
          </p:cNvSpPr>
          <p:nvPr/>
        </p:nvSpPr>
        <p:spPr>
          <a:xfrm>
            <a:off x="1695450" y="1567717"/>
            <a:ext cx="9351386" cy="4497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>
                <a:latin typeface="Aptos"/>
              </a:rPr>
              <a:t>Final results: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/>
              </a:rPr>
              <a:t>Decreased time-to-license by over 50%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Reduced time to complete back-office processes by 60% 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/>
              </a:rPr>
              <a:t>Made the licensing process easier for guards to complete and for employees to process applications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Increased team staffing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72% decrease in call volume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9% increase in calls answered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Improved employee training</a:t>
            </a:r>
          </a:p>
          <a:p>
            <a:pPr marL="464820" indent="-464820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Improved employee and customer experience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B354D8-D1A2-9BD3-B6CF-4478BE2096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3086" y="-716133"/>
            <a:ext cx="9300713" cy="7161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Final results</a:t>
            </a:r>
          </a:p>
        </p:txBody>
      </p:sp>
    </p:spTree>
    <p:extLst>
      <p:ext uri="{BB962C8B-B14F-4D97-AF65-F5344CB8AC3E}">
        <p14:creationId xmlns:p14="http://schemas.microsoft.com/office/powerpoint/2010/main" val="194515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7A40-2864-DB3A-804E-A3BF39C033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111389"/>
            <a:ext cx="9300713" cy="7161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Tag Line Design Asset</a:t>
            </a:r>
            <a:endParaRPr lang="en-US"/>
          </a:p>
        </p:txBody>
      </p:sp>
      <p:sp>
        <p:nvSpPr>
          <p:cNvPr id="17" name="Text Placeholder 16" descr="A small green and blue rectangular object with white text">
            <a:extLst>
              <a:ext uri="{FF2B5EF4-FFF2-40B4-BE49-F238E27FC236}">
                <a16:creationId xmlns:a16="http://schemas.microsoft.com/office/drawing/2014/main" id="{9483F516-09F0-842A-8983-0F910B6C0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cx</a:t>
            </a:r>
          </a:p>
        </p:txBody>
      </p:sp>
      <p:pic>
        <p:nvPicPr>
          <p:cNvPr id="21" name="object 8" descr="Helping every Washington resident live, work, drive, and thrive blue text on white background">
            <a:extLst>
              <a:ext uri="{FF2B5EF4-FFF2-40B4-BE49-F238E27FC236}">
                <a16:creationId xmlns:a16="http://schemas.microsoft.com/office/drawing/2014/main" id="{24699E0D-FDD8-52D8-F1F2-123D74286C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221" y="2247885"/>
            <a:ext cx="11195104" cy="20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B9CC-ED37-3466-C7B0-346EE648B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EEF4E30-15E5-5FFB-6F66-75322285DB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8FC222D4-C1AF-16BE-C44D-F8E40671B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FD6E-B6D0-FFB8-FF5B-D29DD008CDFE}"/>
              </a:ext>
            </a:extLst>
          </p:cNvPr>
          <p:cNvSpPr txBox="1">
            <a:spLocks/>
          </p:cNvSpPr>
          <p:nvPr/>
        </p:nvSpPr>
        <p:spPr>
          <a:xfrm>
            <a:off x="838200" y="15689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>
                <a:latin typeface="Aptos" panose="020B0004020202020204" pitchFamily="34" charset="0"/>
                <a:ea typeface="+mn-lt"/>
                <a:cs typeface="+mn-lt"/>
              </a:rPr>
              <a:t>In summary, we:</a:t>
            </a:r>
          </a:p>
          <a:p>
            <a:pPr marL="969645" lvl="1" indent="-512445"/>
            <a:r>
              <a:rPr lang="en-US">
                <a:latin typeface="Aptos"/>
              </a:rPr>
              <a:t>Defined our business challenge</a:t>
            </a:r>
          </a:p>
          <a:p>
            <a:pPr marL="969645" lvl="1" indent="-512445"/>
            <a:r>
              <a:rPr lang="en-US">
                <a:latin typeface="Aptos"/>
              </a:rPr>
              <a:t>Gathered and analyzed data</a:t>
            </a:r>
          </a:p>
          <a:p>
            <a:pPr marL="969645" lvl="1" indent="-512445"/>
            <a:r>
              <a:rPr lang="en-US">
                <a:latin typeface="Aptos" panose="020B0004020202020204" pitchFamily="34" charset="0"/>
              </a:rPr>
              <a:t>Created a customer journey map to deeply understand customer thoughts, feelings, tasks, and challenges</a:t>
            </a:r>
          </a:p>
          <a:p>
            <a:pPr marL="969645" lvl="1" indent="-512445"/>
            <a:r>
              <a:rPr lang="en-US">
                <a:latin typeface="Aptos" panose="020B0004020202020204" pitchFamily="34" charset="0"/>
              </a:rPr>
              <a:t>Generated ideas that would benefit customers</a:t>
            </a:r>
          </a:p>
          <a:p>
            <a:pPr marL="969645" lvl="1" indent="-512445"/>
            <a:r>
              <a:rPr lang="en-US">
                <a:latin typeface="Aptos" panose="020B0004020202020204" pitchFamily="34" charset="0"/>
              </a:rPr>
              <a:t>Chose ideas and implemented them</a:t>
            </a:r>
          </a:p>
          <a:p>
            <a:pPr marL="969645" lvl="1" indent="-512445"/>
            <a:r>
              <a:rPr lang="en-US">
                <a:latin typeface="Aptos" panose="020B0004020202020204" pitchFamily="34" charset="0"/>
              </a:rPr>
              <a:t>Made impacts that benefit our customers and our team</a:t>
            </a:r>
          </a:p>
        </p:txBody>
      </p:sp>
    </p:spTree>
    <p:extLst>
      <p:ext uri="{BB962C8B-B14F-4D97-AF65-F5344CB8AC3E}">
        <p14:creationId xmlns:p14="http://schemas.microsoft.com/office/powerpoint/2010/main" val="108645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27107-56A4-32C5-4387-B7EF0BCA6C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721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Comments Slide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262783-CAFF-99A4-2E72-7F2DCA1CD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66904" y="1510093"/>
            <a:ext cx="9226730" cy="4075745"/>
            <a:chOff x="1130969" y="1510093"/>
            <a:chExt cx="9226730" cy="4075745"/>
          </a:xfrm>
        </p:grpSpPr>
        <p:pic>
          <p:nvPicPr>
            <p:cNvPr id="8" name="object 2" descr="D.O.L. collage logo with images of people in blue text on white background">
              <a:extLst>
                <a:ext uri="{FF2B5EF4-FFF2-40B4-BE49-F238E27FC236}">
                  <a16:creationId xmlns:a16="http://schemas.microsoft.com/office/drawing/2014/main" id="{617177A6-8455-0AFB-E2F3-54298F09DD9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0969" y="1510093"/>
              <a:ext cx="4481426" cy="4075745"/>
            </a:xfrm>
            <a:prstGeom prst="rect">
              <a:avLst/>
            </a:prstGeom>
          </p:spPr>
        </p:pic>
        <p:pic>
          <p:nvPicPr>
            <p:cNvPr id="5" name="Picture 4" descr="QUESTIONS AND COMMENTS Blue text on a white background. ">
              <a:extLst>
                <a:ext uri="{FF2B5EF4-FFF2-40B4-BE49-F238E27FC236}">
                  <a16:creationId xmlns:a16="http://schemas.microsoft.com/office/drawing/2014/main" id="{739C5326-A0AC-F792-DE14-CF4A0B1E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541" y="1510093"/>
              <a:ext cx="5585158" cy="2828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50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1FF1-38B3-8B2F-B2E1-539D60FD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56904"/>
            <a:ext cx="9144000" cy="890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Agency Logo Design Asset</a:t>
            </a:r>
          </a:p>
        </p:txBody>
      </p:sp>
    </p:spTree>
    <p:extLst>
      <p:ext uri="{BB962C8B-B14F-4D97-AF65-F5344CB8AC3E}">
        <p14:creationId xmlns:p14="http://schemas.microsoft.com/office/powerpoint/2010/main" val="287021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A922-60E8-F460-93E6-7B963EE26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2E38CE2A-3476-330C-9C42-64CF8D778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26A97CF6-A79A-B273-4DAF-56FCD939B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BFA1E-84C6-0E32-F348-FB7E392F2027}"/>
              </a:ext>
            </a:extLst>
          </p:cNvPr>
          <p:cNvSpPr txBox="1"/>
          <p:nvPr/>
        </p:nvSpPr>
        <p:spPr>
          <a:xfrm>
            <a:off x="1113621" y="4407584"/>
            <a:ext cx="2143125" cy="12054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Alysha Myers</a:t>
            </a:r>
          </a:p>
          <a:p>
            <a:pPr algn="l"/>
            <a:endParaRPr lang="en-US" sz="1400" b="1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Customer Experience Administrator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16BFF-2706-996C-1178-1F947EDC04B4}"/>
              </a:ext>
            </a:extLst>
          </p:cNvPr>
          <p:cNvSpPr txBox="1"/>
          <p:nvPr/>
        </p:nvSpPr>
        <p:spPr>
          <a:xfrm>
            <a:off x="8935255" y="4407584"/>
            <a:ext cx="2143125" cy="9284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Dee Sharp</a:t>
            </a:r>
          </a:p>
          <a:p>
            <a:pPr algn="l"/>
            <a:endParaRPr lang="en-US" sz="1400" b="1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Aptos"/>
                <a:cs typeface="Arial"/>
              </a:rPr>
              <a:t>Program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51363-96CA-0D6F-CF22-C821F05AE710}"/>
              </a:ext>
            </a:extLst>
          </p:cNvPr>
          <p:cNvSpPr txBox="1"/>
          <p:nvPr/>
        </p:nvSpPr>
        <p:spPr>
          <a:xfrm>
            <a:off x="3807804" y="4407584"/>
            <a:ext cx="2143125" cy="12054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Danica Taylor</a:t>
            </a:r>
          </a:p>
          <a:p>
            <a:pPr algn="l"/>
            <a:endParaRPr lang="en-US" sz="1400" b="1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Professional Licensing Representative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5D9A-886B-3E8A-2763-46263DA849E4}"/>
              </a:ext>
            </a:extLst>
          </p:cNvPr>
          <p:cNvSpPr txBox="1"/>
          <p:nvPr/>
        </p:nvSpPr>
        <p:spPr>
          <a:xfrm>
            <a:off x="6501987" y="4407584"/>
            <a:ext cx="2143125" cy="12054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Kenzie Rios</a:t>
            </a:r>
          </a:p>
          <a:p>
            <a:pPr algn="l"/>
            <a:endParaRPr lang="en-US" sz="1400" b="1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Customer Experience Analyst</a:t>
            </a:r>
          </a:p>
        </p:txBody>
      </p:sp>
      <p:pic>
        <p:nvPicPr>
          <p:cNvPr id="3" name="Picture 2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67EB4535-01CB-3B0C-65FC-E50030C8A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0" y="1244991"/>
            <a:ext cx="2143125" cy="3061607"/>
          </a:xfrm>
          <a:prstGeom prst="rect">
            <a:avLst/>
          </a:prstGeom>
        </p:spPr>
      </p:pic>
      <p:pic>
        <p:nvPicPr>
          <p:cNvPr id="9" name="Picture 8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29E930D4-254A-581B-1851-BB012B9C0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85" y="1244991"/>
            <a:ext cx="2143125" cy="3061607"/>
          </a:xfrm>
          <a:prstGeom prst="rect">
            <a:avLst/>
          </a:prstGeom>
        </p:spPr>
      </p:pic>
      <p:pic>
        <p:nvPicPr>
          <p:cNvPr id="11" name="Picture 10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4BC27CFD-C62F-D9EA-3EA2-59BB58DF3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19" y="1244991"/>
            <a:ext cx="2143125" cy="3061607"/>
          </a:xfrm>
          <a:prstGeom prst="rect">
            <a:avLst/>
          </a:prstGeom>
        </p:spPr>
      </p:pic>
      <p:pic>
        <p:nvPicPr>
          <p:cNvPr id="13" name="Picture 12" descr="A person with long hair&#10;&#10;AI-generated content may be incorrect.">
            <a:extLst>
              <a:ext uri="{FF2B5EF4-FFF2-40B4-BE49-F238E27FC236}">
                <a16:creationId xmlns:a16="http://schemas.microsoft.com/office/drawing/2014/main" id="{24C5FFAE-79C8-C93A-0E59-6CF0595FD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55" y="1244991"/>
            <a:ext cx="2143126" cy="30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and blue rectangular object with word, Agenda, in white text on top of it ">
            <a:extLst>
              <a:ext uri="{FF2B5EF4-FFF2-40B4-BE49-F238E27FC236}">
                <a16:creationId xmlns:a16="http://schemas.microsoft.com/office/drawing/2014/main" id="{90F5EDF6-B7F5-DE38-0EB3-A09309242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27906"/>
            <a:ext cx="5291666" cy="4802188"/>
          </a:xfrm>
          <a:prstGeom prst="rect">
            <a:avLst/>
          </a:prstGeom>
        </p:spPr>
      </p:pic>
      <p:pic>
        <p:nvPicPr>
          <p:cNvPr id="3" name="Picture 2" descr="Washington State Department of Licensing Logo&#10;">
            <a:extLst>
              <a:ext uri="{FF2B5EF4-FFF2-40B4-BE49-F238E27FC236}">
                <a16:creationId xmlns:a16="http://schemas.microsoft.com/office/drawing/2014/main" id="{46E0F260-F194-DC5B-87D9-CFFB287DB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56865" y="2536031"/>
            <a:ext cx="5291667" cy="1785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FE636A-B314-A43E-D092-DA88AFF4EB62}"/>
              </a:ext>
            </a:extLst>
          </p:cNvPr>
          <p:cNvSpPr txBox="1"/>
          <p:nvPr/>
        </p:nvSpPr>
        <p:spPr>
          <a:xfrm>
            <a:off x="1034952" y="2166699"/>
            <a:ext cx="4508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Customer experience &amp; customer journey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The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Building the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Our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Our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6FA2B-DC86-D806-4ADC-1762BE2D47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45607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Slide</a:t>
            </a:r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E20F7F5F-CABC-F4B4-CA5C-E6E8845F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4849" y="936134"/>
            <a:ext cx="2107567" cy="1292008"/>
          </a:xfrm>
          <a:prstGeom prst="wedgeEllipseCallout">
            <a:avLst>
              <a:gd name="adj1" fmla="val 49491"/>
              <a:gd name="adj2" fmla="val 40598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328D70-13E8-AA45-EAA5-4891BC1A0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37978" y="1342015"/>
            <a:ext cx="3706678" cy="3764065"/>
            <a:chOff x="4428546" y="2847279"/>
            <a:chExt cx="3706678" cy="37640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445284-B5A2-B31F-7820-ED6D265A87D6}"/>
                </a:ext>
              </a:extLst>
            </p:cNvPr>
            <p:cNvGrpSpPr/>
            <p:nvPr/>
          </p:nvGrpSpPr>
          <p:grpSpPr>
            <a:xfrm>
              <a:off x="6025830" y="2847279"/>
              <a:ext cx="988426" cy="1631603"/>
              <a:chOff x="5102781" y="2657512"/>
              <a:chExt cx="1454327" cy="2281811"/>
            </a:xfrm>
            <a:solidFill>
              <a:schemeClr val="accent6"/>
            </a:solidFill>
          </p:grpSpPr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F0D6D7DA-E259-EB5D-404D-A0DB5D9900E8}"/>
                  </a:ext>
                </a:extLst>
              </p:cNvPr>
              <p:cNvSpPr/>
              <p:nvPr/>
            </p:nvSpPr>
            <p:spPr>
              <a:xfrm>
                <a:off x="5102781" y="3696956"/>
                <a:ext cx="1454327" cy="12423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2CA51EC-2F5F-13B9-A31F-7FD6E9420A02}"/>
                  </a:ext>
                </a:extLst>
              </p:cNvPr>
              <p:cNvSpPr/>
              <p:nvPr/>
            </p:nvSpPr>
            <p:spPr>
              <a:xfrm>
                <a:off x="5268451" y="2657512"/>
                <a:ext cx="1088989" cy="1034148"/>
              </a:xfrm>
              <a:prstGeom prst="ellipse">
                <a:avLst/>
              </a:prstGeom>
              <a:grpFill/>
              <a:ln w="571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947957-2324-25AB-414F-67002D405E82}"/>
                </a:ext>
              </a:extLst>
            </p:cNvPr>
            <p:cNvGrpSpPr/>
            <p:nvPr/>
          </p:nvGrpSpPr>
          <p:grpSpPr>
            <a:xfrm>
              <a:off x="6666840" y="3646074"/>
              <a:ext cx="1468384" cy="2305352"/>
              <a:chOff x="6322646" y="3337356"/>
              <a:chExt cx="1468384" cy="2305352"/>
            </a:xfrm>
            <a:solidFill>
              <a:schemeClr val="accent2"/>
            </a:solidFill>
          </p:grpSpPr>
          <p:sp>
            <p:nvSpPr>
              <p:cNvPr id="15" name="Rounded Rectangle 12">
                <a:extLst>
                  <a:ext uri="{FF2B5EF4-FFF2-40B4-BE49-F238E27FC236}">
                    <a16:creationId xmlns:a16="http://schemas.microsoft.com/office/drawing/2014/main" id="{A6571412-BF44-A7A6-8E72-03333D11C314}"/>
                  </a:ext>
                </a:extLst>
              </p:cNvPr>
              <p:cNvSpPr/>
              <p:nvPr/>
            </p:nvSpPr>
            <p:spPr>
              <a:xfrm>
                <a:off x="6322646" y="4376801"/>
                <a:ext cx="1468384" cy="126590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B39021-4FF8-A930-8F36-C2E7052B02B3}"/>
                  </a:ext>
                </a:extLst>
              </p:cNvPr>
              <p:cNvSpPr/>
              <p:nvPr/>
            </p:nvSpPr>
            <p:spPr>
              <a:xfrm>
                <a:off x="6488316" y="3337356"/>
                <a:ext cx="1099515" cy="1053743"/>
              </a:xfrm>
              <a:prstGeom prst="ellipse">
                <a:avLst/>
              </a:prstGeom>
              <a:grpFill/>
              <a:ln w="571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CC4EAE-02B9-AC77-1D7D-BC7DCDD2B4D4}"/>
                </a:ext>
              </a:extLst>
            </p:cNvPr>
            <p:cNvGrpSpPr/>
            <p:nvPr/>
          </p:nvGrpSpPr>
          <p:grpSpPr>
            <a:xfrm>
              <a:off x="4999386" y="3167667"/>
              <a:ext cx="1219865" cy="1930119"/>
              <a:chOff x="5102781" y="2657512"/>
              <a:chExt cx="1454327" cy="2281811"/>
            </a:xfrm>
            <a:solidFill>
              <a:schemeClr val="accent3"/>
            </a:solidFill>
          </p:grpSpPr>
          <p:sp>
            <p:nvSpPr>
              <p:cNvPr id="13" name="Rounded Rectangle 15">
                <a:extLst>
                  <a:ext uri="{FF2B5EF4-FFF2-40B4-BE49-F238E27FC236}">
                    <a16:creationId xmlns:a16="http://schemas.microsoft.com/office/drawing/2014/main" id="{4D9AF041-3683-15B5-A43C-15C19F998EC5}"/>
                  </a:ext>
                </a:extLst>
              </p:cNvPr>
              <p:cNvSpPr/>
              <p:nvPr/>
            </p:nvSpPr>
            <p:spPr>
              <a:xfrm>
                <a:off x="5102781" y="3696956"/>
                <a:ext cx="1454327" cy="12423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BF9B852-9351-5B2B-30F2-3D5044AE54DB}"/>
                  </a:ext>
                </a:extLst>
              </p:cNvPr>
              <p:cNvSpPr/>
              <p:nvPr/>
            </p:nvSpPr>
            <p:spPr>
              <a:xfrm>
                <a:off x="5268451" y="2657512"/>
                <a:ext cx="1088989" cy="1034148"/>
              </a:xfrm>
              <a:prstGeom prst="ellipse">
                <a:avLst/>
              </a:prstGeom>
              <a:grpFill/>
              <a:ln w="571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0C762A-A345-211D-0164-0E0CF209B187}"/>
                </a:ext>
              </a:extLst>
            </p:cNvPr>
            <p:cNvGrpSpPr/>
            <p:nvPr/>
          </p:nvGrpSpPr>
          <p:grpSpPr>
            <a:xfrm>
              <a:off x="4428546" y="3977466"/>
              <a:ext cx="1219865" cy="1930119"/>
              <a:chOff x="5102781" y="2657512"/>
              <a:chExt cx="1454327" cy="2281811"/>
            </a:xfrm>
            <a:solidFill>
              <a:schemeClr val="accent4"/>
            </a:solidFill>
          </p:grpSpPr>
          <p:sp>
            <p:nvSpPr>
              <p:cNvPr id="11" name="Rounded Rectangle 18">
                <a:extLst>
                  <a:ext uri="{FF2B5EF4-FFF2-40B4-BE49-F238E27FC236}">
                    <a16:creationId xmlns:a16="http://schemas.microsoft.com/office/drawing/2014/main" id="{18D25049-5760-D958-4612-847E34847C3E}"/>
                  </a:ext>
                </a:extLst>
              </p:cNvPr>
              <p:cNvSpPr/>
              <p:nvPr/>
            </p:nvSpPr>
            <p:spPr>
              <a:xfrm>
                <a:off x="5102781" y="3696956"/>
                <a:ext cx="1454327" cy="12423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BE0DC3B-B84B-CF6E-3D8A-E0CAD77E9A11}"/>
                  </a:ext>
                </a:extLst>
              </p:cNvPr>
              <p:cNvSpPr/>
              <p:nvPr/>
            </p:nvSpPr>
            <p:spPr>
              <a:xfrm>
                <a:off x="5268451" y="2657512"/>
                <a:ext cx="1088989" cy="1034148"/>
              </a:xfrm>
              <a:prstGeom prst="ellipse">
                <a:avLst/>
              </a:prstGeom>
              <a:grpFill/>
              <a:ln w="571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4A0FC8-4F40-7C78-93E1-6B6A0DE9BBEA}"/>
                </a:ext>
              </a:extLst>
            </p:cNvPr>
            <p:cNvGrpSpPr/>
            <p:nvPr/>
          </p:nvGrpSpPr>
          <p:grpSpPr>
            <a:xfrm>
              <a:off x="5508709" y="4172945"/>
              <a:ext cx="1617785" cy="2438399"/>
              <a:chOff x="5322276" y="3790462"/>
              <a:chExt cx="1617785" cy="2438399"/>
            </a:xfrm>
          </p:grpSpPr>
          <p:sp>
            <p:nvSpPr>
              <p:cNvPr id="9" name="Rounded Rectangle 21">
                <a:extLst>
                  <a:ext uri="{FF2B5EF4-FFF2-40B4-BE49-F238E27FC236}">
                    <a16:creationId xmlns:a16="http://schemas.microsoft.com/office/drawing/2014/main" id="{B2A16D6E-63A8-1F1F-B886-B68C70BC02D5}"/>
                  </a:ext>
                </a:extLst>
              </p:cNvPr>
              <p:cNvSpPr/>
              <p:nvPr/>
            </p:nvSpPr>
            <p:spPr>
              <a:xfrm>
                <a:off x="5322276" y="4829907"/>
                <a:ext cx="1617785" cy="139895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DA24023-2CCE-DEDA-EAE7-615FB11B5575}"/>
                  </a:ext>
                </a:extLst>
              </p:cNvPr>
              <p:cNvSpPr/>
              <p:nvPr/>
            </p:nvSpPr>
            <p:spPr>
              <a:xfrm>
                <a:off x="5525477" y="3790462"/>
                <a:ext cx="1211385" cy="1164492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E96C97BB-C929-AEAA-1DD6-894AC9032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0029" y="2472202"/>
            <a:ext cx="2107567" cy="1579536"/>
          </a:xfrm>
          <a:prstGeom prst="wedgeEllipseCallout">
            <a:avLst>
              <a:gd name="adj1" fmla="val -90420"/>
              <a:gd name="adj2" fmla="val 4251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2CDD617-7CAC-F0F5-E38B-80886812D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6544" y="1916818"/>
            <a:ext cx="2602690" cy="1718908"/>
          </a:xfrm>
          <a:prstGeom prst="wedgeEllipseCallout">
            <a:avLst>
              <a:gd name="adj1" fmla="val 63027"/>
              <a:gd name="adj2" fmla="val 14313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EC64D40A-A4C2-2C91-7E4E-277FA31BF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1190" y="600159"/>
            <a:ext cx="1560786" cy="874756"/>
          </a:xfrm>
          <a:prstGeom prst="wedgeEllipseCallout">
            <a:avLst>
              <a:gd name="adj1" fmla="val -24873"/>
              <a:gd name="adj2" fmla="val 6790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189CCB-AB12-722E-E390-D414B0E4AE0C}"/>
              </a:ext>
            </a:extLst>
          </p:cNvPr>
          <p:cNvSpPr txBox="1"/>
          <p:nvPr/>
        </p:nvSpPr>
        <p:spPr>
          <a:xfrm>
            <a:off x="1516006" y="5299217"/>
            <a:ext cx="97275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Aptos" panose="020B0004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Customer experience is the sum of interactions a customer has with state government services, including digital and in-person touchpoints.</a:t>
            </a:r>
            <a:endParaRPr lang="en-US" sz="2400">
              <a:latin typeface="Aptos" panose="020B000402020202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BDFDACA1-4458-C352-2420-752C5226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1171" y="778334"/>
            <a:ext cx="2107567" cy="1265907"/>
          </a:xfrm>
          <a:prstGeom prst="wedgeEllipseCallout">
            <a:avLst>
              <a:gd name="adj1" fmla="val -50093"/>
              <a:gd name="adj2" fmla="val 61093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C9E-4AC9-C101-2DC5-AB8C5DBE4C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Customer Experience Definition</a:t>
            </a:r>
          </a:p>
        </p:txBody>
      </p:sp>
    </p:spTree>
    <p:extLst>
      <p:ext uri="{BB962C8B-B14F-4D97-AF65-F5344CB8AC3E}">
        <p14:creationId xmlns:p14="http://schemas.microsoft.com/office/powerpoint/2010/main" val="151821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0E10-F482-60E5-3CEC-ACF759DB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BD4C929-DAAC-4B84-F55D-3C11CDF443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94A92399-A28A-C12B-EB1E-4FA03AE89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F332DEC-19AB-1849-FB45-E36FAA4BB19B}"/>
              </a:ext>
            </a:extLst>
          </p:cNvPr>
          <p:cNvSpPr txBox="1"/>
          <p:nvPr/>
        </p:nvSpPr>
        <p:spPr>
          <a:xfrm>
            <a:off x="1452974" y="1353910"/>
            <a:ext cx="9287128" cy="32008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Aptos"/>
                <a:ea typeface="Microsoft YaHei UI Light"/>
                <a:cs typeface="Calibri"/>
              </a:rPr>
              <a:t>What is a customer journey map?</a:t>
            </a:r>
          </a:p>
          <a:p>
            <a:endParaRPr lang="en-US" sz="2400">
              <a:latin typeface="Aptos"/>
              <a:ea typeface="Microsoft YaHei UI Light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400">
                <a:latin typeface="Aptos"/>
                <a:ea typeface="Microsoft YaHei UI Light"/>
                <a:cs typeface="Calibri"/>
              </a:rPr>
              <a:t>A customer journey map is a model that visually represents an experience that:</a:t>
            </a:r>
            <a:endParaRPr lang="en-US">
              <a:latin typeface="Apto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ptos"/>
                <a:ea typeface="Microsoft YaHei UI Light"/>
                <a:cs typeface="Calibri"/>
              </a:rPr>
              <a:t>Is written from the customer’s point of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ptos"/>
                <a:ea typeface="Microsoft YaHei UI Light"/>
                <a:cs typeface="Calibri"/>
              </a:rPr>
              <a:t>Includes customer tasks, emotions, touchpoints, and moments of pain or satisfaction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ptos"/>
                <a:ea typeface="Microsoft YaHei UI Light"/>
                <a:cs typeface="Calibri"/>
              </a:rPr>
              <a:t>Is driven by data</a:t>
            </a:r>
          </a:p>
        </p:txBody>
      </p:sp>
    </p:spTree>
    <p:extLst>
      <p:ext uri="{BB962C8B-B14F-4D97-AF65-F5344CB8AC3E}">
        <p14:creationId xmlns:p14="http://schemas.microsoft.com/office/powerpoint/2010/main" val="304056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D3884-F2CB-5F00-A467-5801220F40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23152"/>
            <a:ext cx="9300713" cy="7161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Strategic Plan Design Assets 1</a:t>
            </a:r>
          </a:p>
        </p:txBody>
      </p:sp>
      <p:sp>
        <p:nvSpPr>
          <p:cNvPr id="17" name="Text Placeholder 16" descr="A small green and blue rectangular object with white text">
            <a:extLst>
              <a:ext uri="{FF2B5EF4-FFF2-40B4-BE49-F238E27FC236}">
                <a16:creationId xmlns:a16="http://schemas.microsoft.com/office/drawing/2014/main" id="{9483F516-09F0-842A-8983-0F910B6C0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cx</a:t>
            </a:r>
          </a:p>
        </p:txBody>
      </p:sp>
      <p:pic>
        <p:nvPicPr>
          <p:cNvPr id="15" name="Picture 14" descr="Image of Agency 2023-2026 Strategic Plan Poster in blue and green and black on white background&#10;">
            <a:extLst>
              <a:ext uri="{FF2B5EF4-FFF2-40B4-BE49-F238E27FC236}">
                <a16:creationId xmlns:a16="http://schemas.microsoft.com/office/drawing/2014/main" id="{FC122628-485F-23AB-5F07-4899297DD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407" y="758491"/>
            <a:ext cx="3744925" cy="5448785"/>
          </a:xfrm>
          <a:prstGeom prst="rect">
            <a:avLst/>
          </a:prstGeom>
        </p:spPr>
      </p:pic>
      <p:pic>
        <p:nvPicPr>
          <p:cNvPr id="2" name="Picture 1" descr="Three people icon blue image on white text">
            <a:extLst>
              <a:ext uri="{FF2B5EF4-FFF2-40B4-BE49-F238E27FC236}">
                <a16:creationId xmlns:a16="http://schemas.microsoft.com/office/drawing/2014/main" id="{70CCB7D1-F197-2930-CF03-585DE29F5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92" y="758491"/>
            <a:ext cx="1628345" cy="1675544"/>
          </a:xfrm>
          <a:prstGeom prst="rect">
            <a:avLst/>
          </a:prstGeom>
        </p:spPr>
      </p:pic>
      <p:pic>
        <p:nvPicPr>
          <p:cNvPr id="4" name="Picture 3" descr="A blue handshake image on white background&#10;">
            <a:extLst>
              <a:ext uri="{FF2B5EF4-FFF2-40B4-BE49-F238E27FC236}">
                <a16:creationId xmlns:a16="http://schemas.microsoft.com/office/drawing/2014/main" id="{22A23BC9-331A-80AE-A6EA-0742058FC8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07" y="1942061"/>
            <a:ext cx="1749713" cy="1611489"/>
          </a:xfrm>
          <a:prstGeom prst="rect">
            <a:avLst/>
          </a:prstGeom>
        </p:spPr>
      </p:pic>
      <p:pic>
        <p:nvPicPr>
          <p:cNvPr id="6" name="Picture 5" descr="A house with a tree green image on white background&#10;">
            <a:extLst>
              <a:ext uri="{FF2B5EF4-FFF2-40B4-BE49-F238E27FC236}">
                <a16:creationId xmlns:a16="http://schemas.microsoft.com/office/drawing/2014/main" id="{160630BC-6A47-D57F-78C5-9175E8FB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73" y="3116751"/>
            <a:ext cx="1753085" cy="1719371"/>
          </a:xfrm>
          <a:prstGeom prst="rect">
            <a:avLst/>
          </a:prstGeom>
        </p:spPr>
      </p:pic>
      <p:pic>
        <p:nvPicPr>
          <p:cNvPr id="8" name="Picture 7" descr="A blue shield with white bars blue image on white background&#10;">
            <a:extLst>
              <a:ext uri="{FF2B5EF4-FFF2-40B4-BE49-F238E27FC236}">
                <a16:creationId xmlns:a16="http://schemas.microsoft.com/office/drawing/2014/main" id="{6736F60A-2074-64DD-8E69-5F12D07697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71" y="4699370"/>
            <a:ext cx="1341783" cy="1311442"/>
          </a:xfrm>
          <a:prstGeom prst="rect">
            <a:avLst/>
          </a:prstGeom>
        </p:spPr>
      </p:pic>
      <p:pic>
        <p:nvPicPr>
          <p:cNvPr id="10" name="Picture 9" descr="Engaged and Prepared Employees blue text on white background">
            <a:extLst>
              <a:ext uri="{FF2B5EF4-FFF2-40B4-BE49-F238E27FC236}">
                <a16:creationId xmlns:a16="http://schemas.microsoft.com/office/drawing/2014/main" id="{ED0B3E30-0B7D-FC8A-C5D8-1A1EAC471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35" y="866775"/>
            <a:ext cx="3200836" cy="1262552"/>
          </a:xfrm>
          <a:prstGeom prst="rect">
            <a:avLst/>
          </a:prstGeom>
        </p:spPr>
      </p:pic>
      <p:pic>
        <p:nvPicPr>
          <p:cNvPr id="12" name="Picture 11" descr="Equity and Inclusion blue text on white background">
            <a:extLst>
              <a:ext uri="{FF2B5EF4-FFF2-40B4-BE49-F238E27FC236}">
                <a16:creationId xmlns:a16="http://schemas.microsoft.com/office/drawing/2014/main" id="{753B1159-C34F-C1B6-011D-A9A08C6899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35" y="2090794"/>
            <a:ext cx="1684249" cy="1214285"/>
          </a:xfrm>
          <a:prstGeom prst="rect">
            <a:avLst/>
          </a:prstGeom>
        </p:spPr>
      </p:pic>
      <p:pic>
        <p:nvPicPr>
          <p:cNvPr id="13" name="Picture 12" descr="Safe and supported communities green text on white background">
            <a:extLst>
              <a:ext uri="{FF2B5EF4-FFF2-40B4-BE49-F238E27FC236}">
                <a16:creationId xmlns:a16="http://schemas.microsoft.com/office/drawing/2014/main" id="{891ED6DD-B812-F6E1-FFB3-F6A8163153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18" y="3429000"/>
            <a:ext cx="3670800" cy="1295576"/>
          </a:xfrm>
          <a:prstGeom prst="rect">
            <a:avLst/>
          </a:prstGeom>
        </p:spPr>
      </p:pic>
      <p:pic>
        <p:nvPicPr>
          <p:cNvPr id="14" name="Picture 13" descr="Safe and Secure Data blue text on white background&#10;">
            <a:extLst>
              <a:ext uri="{FF2B5EF4-FFF2-40B4-BE49-F238E27FC236}">
                <a16:creationId xmlns:a16="http://schemas.microsoft.com/office/drawing/2014/main" id="{E7976622-F97C-3007-0F30-B9BB8BC52B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86" y="4836122"/>
            <a:ext cx="1958607" cy="9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5251A4-4049-5564-FCFF-53E46BF1B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CX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729164-A553-A315-34D8-AACBF27A7B6C}"/>
              </a:ext>
            </a:extLst>
          </p:cNvPr>
          <p:cNvSpPr txBox="1">
            <a:spLocks/>
          </p:cNvSpPr>
          <p:nvPr/>
        </p:nvSpPr>
        <p:spPr>
          <a:xfrm>
            <a:off x="1444353" y="1082176"/>
            <a:ext cx="9266077" cy="4651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>
                <a:latin typeface="Aptos"/>
                <a:ea typeface="Calibri"/>
                <a:cs typeface="Calibri"/>
              </a:rPr>
              <a:t>Our business environment:</a:t>
            </a:r>
            <a:endParaRPr lang="en-US">
              <a:latin typeface="Aptos"/>
            </a:endParaRPr>
          </a:p>
          <a:p>
            <a:pPr marL="464820" indent="-464820"/>
            <a:r>
              <a:rPr lang="en-US">
                <a:latin typeface="Aptos"/>
              </a:rPr>
              <a:t>Department of Licensing licenses professionals and businesses </a:t>
            </a:r>
          </a:p>
          <a:p>
            <a:pPr marL="464820" indent="-464820"/>
            <a:r>
              <a:rPr lang="en-US">
                <a:latin typeface="Aptos"/>
              </a:rPr>
              <a:t>Over 20,000 licensed security guards and security guard companies</a:t>
            </a:r>
            <a:endParaRPr lang="en-US"/>
          </a:p>
          <a:p>
            <a:pPr marL="464820" indent="-464820"/>
            <a:r>
              <a:rPr lang="en-US">
                <a:latin typeface="Aptos"/>
              </a:rPr>
              <a:t>About 8,500 security guard licensed in 2024</a:t>
            </a:r>
          </a:p>
          <a:p>
            <a:pPr marL="464820" indent="-464820"/>
            <a:endParaRPr lang="en-US">
              <a:latin typeface="Aptos"/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E834BD-81D0-CE79-3D1D-DF5F83282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3086" y="-716133"/>
            <a:ext cx="9300713" cy="7161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Our business environment</a:t>
            </a:r>
          </a:p>
        </p:txBody>
      </p:sp>
    </p:spTree>
    <p:extLst>
      <p:ext uri="{BB962C8B-B14F-4D97-AF65-F5344CB8AC3E}">
        <p14:creationId xmlns:p14="http://schemas.microsoft.com/office/powerpoint/2010/main" val="259402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22F7-3E2B-EFE2-0CE3-0BC00398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1D5E96F6-A491-2B85-C415-AE21760A81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C8AAC4FE-AA13-0FBC-E2B1-2247D4CEB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8192741-4E75-33AB-6305-2544E2E4F0F4}"/>
              </a:ext>
            </a:extLst>
          </p:cNvPr>
          <p:cNvSpPr txBox="1">
            <a:spLocks/>
          </p:cNvSpPr>
          <p:nvPr/>
        </p:nvSpPr>
        <p:spPr>
          <a:xfrm>
            <a:off x="1444353" y="1082176"/>
            <a:ext cx="9300713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>
                <a:latin typeface="Aptos"/>
                <a:ea typeface="Calibri"/>
                <a:cs typeface="Calibri"/>
              </a:rPr>
              <a:t>Our challenge:</a:t>
            </a:r>
          </a:p>
          <a:p>
            <a:pPr marL="464820" indent="-464820"/>
            <a:r>
              <a:rPr lang="en-US">
                <a:latin typeface="Aptos"/>
              </a:rPr>
              <a:t>Transition from paper to online interactions</a:t>
            </a:r>
            <a:endParaRPr lang="en-US">
              <a:latin typeface="Aptos"/>
              <a:ea typeface="Calibri"/>
              <a:cs typeface="Calibri"/>
            </a:endParaRPr>
          </a:p>
          <a:p>
            <a:pPr marL="464820" indent="-464820"/>
            <a:r>
              <a:rPr lang="en-US">
                <a:latin typeface="Aptos"/>
              </a:rPr>
              <a:t>Application journey was error prone, challenging to complete, and was a lengthy process</a:t>
            </a:r>
            <a:endParaRPr lang="en-US">
              <a:latin typeface="Aptos"/>
              <a:ea typeface="Calibri"/>
              <a:cs typeface="Calibri"/>
            </a:endParaRPr>
          </a:p>
          <a:p>
            <a:pPr marL="464820" indent="-464820"/>
            <a:r>
              <a:rPr lang="en-US">
                <a:latin typeface="Aptos"/>
                <a:ea typeface="Calibri"/>
                <a:cs typeface="Calibri"/>
              </a:rPr>
              <a:t>DOL pursued opportunity to understand from a customer perspective</a:t>
            </a:r>
            <a:endParaRPr lang="en-US">
              <a:latin typeface="Apto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CC7526D-54B9-B1E0-DD55-F4B3E36BA7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07429"/>
            <a:ext cx="9300713" cy="7161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Slide</a:t>
            </a:r>
          </a:p>
        </p:txBody>
      </p:sp>
      <p:sp>
        <p:nvSpPr>
          <p:cNvPr id="21" name="Text Placeholder 20" descr="A small green and blue rectangular object with white text">
            <a:extLst>
              <a:ext uri="{FF2B5EF4-FFF2-40B4-BE49-F238E27FC236}">
                <a16:creationId xmlns:a16="http://schemas.microsoft.com/office/drawing/2014/main" id="{E139E8DC-4F57-2F1E-B590-451B5287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2F2F2"/>
                </a:solidFill>
              </a:rPr>
              <a:t>cx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095854-74F1-EE6D-18D6-8C0F9C6A5D6C}"/>
              </a:ext>
            </a:extLst>
          </p:cNvPr>
          <p:cNvSpPr txBox="1">
            <a:spLocks/>
          </p:cNvSpPr>
          <p:nvPr/>
        </p:nvSpPr>
        <p:spPr>
          <a:xfrm>
            <a:off x="1928446" y="1567717"/>
            <a:ext cx="8680554" cy="3735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>
                <a:latin typeface="Aptos" panose="020B0004020202020204" pitchFamily="34" charset="0"/>
              </a:rPr>
              <a:t>To build the map, we: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Analyzed customer feedback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Conducted internal &amp; external interviews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Performed a task analysis</a:t>
            </a: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>
                <a:latin typeface="Aptos" panose="020B0004020202020204" pitchFamily="34" charset="0"/>
              </a:rPr>
              <a:t>Hosted a journey mapping workshop</a:t>
            </a:r>
          </a:p>
        </p:txBody>
      </p:sp>
    </p:spTree>
    <p:extLst>
      <p:ext uri="{BB962C8B-B14F-4D97-AF65-F5344CB8AC3E}">
        <p14:creationId xmlns:p14="http://schemas.microsoft.com/office/powerpoint/2010/main" val="2897916769"/>
      </p:ext>
    </p:extLst>
  </p:cSld>
  <p:clrMapOvr>
    <a:masterClrMapping/>
  </p:clrMapOvr>
</p:sld>
</file>

<file path=ppt/theme/theme1.xml><?xml version="1.0" encoding="utf-8"?>
<a:theme xmlns:a="http://schemas.openxmlformats.org/drawingml/2006/main" name="1_DOL Theme">
  <a:themeElements>
    <a:clrScheme name="DOL Color Theme">
      <a:dk1>
        <a:srgbClr val="000000"/>
      </a:dk1>
      <a:lt1>
        <a:sysClr val="window" lastClr="FFFFFF"/>
      </a:lt1>
      <a:dk2>
        <a:srgbClr val="165594"/>
      </a:dk2>
      <a:lt2>
        <a:srgbClr val="F2F2F2"/>
      </a:lt2>
      <a:accent1>
        <a:srgbClr val="0EAEF0"/>
      </a:accent1>
      <a:accent2>
        <a:srgbClr val="14A86C"/>
      </a:accent2>
      <a:accent3>
        <a:srgbClr val="A02381"/>
      </a:accent3>
      <a:accent4>
        <a:srgbClr val="000000"/>
      </a:accent4>
      <a:accent5>
        <a:srgbClr val="000000"/>
      </a:accent5>
      <a:accent6>
        <a:srgbClr val="717171"/>
      </a:accent6>
      <a:hlink>
        <a:srgbClr val="0EAEF0"/>
      </a:hlink>
      <a:folHlink>
        <a:srgbClr val="A0238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1400" b="1" dirty="0" smtClean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OL Theme" id="{BC6D9152-7960-40ED-BB14-F75BCE76D703}" vid="{4F238CF0-57ED-4D3B-8D7F-F8BD4A2A79EE}"/>
    </a:ext>
  </a:extLst>
</a:theme>
</file>

<file path=ppt/theme/theme2.xml><?xml version="1.0" encoding="utf-8"?>
<a:theme xmlns:a="http://schemas.openxmlformats.org/drawingml/2006/main" name="1_DOL Logo Bottom Left">
  <a:themeElements>
    <a:clrScheme name="DOL Color Theme">
      <a:dk1>
        <a:sysClr val="windowText" lastClr="000000"/>
      </a:dk1>
      <a:lt1>
        <a:sysClr val="window" lastClr="FFFFFF"/>
      </a:lt1>
      <a:dk2>
        <a:srgbClr val="0E5695"/>
      </a:dk2>
      <a:lt2>
        <a:srgbClr val="F2F2F2"/>
      </a:lt2>
      <a:accent1>
        <a:srgbClr val="0EAEF0"/>
      </a:accent1>
      <a:accent2>
        <a:srgbClr val="95C93D"/>
      </a:accent2>
      <a:accent3>
        <a:srgbClr val="717171"/>
      </a:accent3>
      <a:accent4>
        <a:srgbClr val="A02381"/>
      </a:accent4>
      <a:accent5>
        <a:srgbClr val="0EAEF0"/>
      </a:accent5>
      <a:accent6>
        <a:srgbClr val="508F2D"/>
      </a:accent6>
      <a:hlink>
        <a:srgbClr val="0EAEF0"/>
      </a:hlink>
      <a:folHlink>
        <a:srgbClr val="A023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L Logo Bottom Left" id="{B90A7D0C-4F49-4B12-8C9E-7FEFE92EA3BA}" vid="{DAF7F135-8452-4E3F-8A64-456A7B02CDA7}"/>
    </a:ext>
  </a:extLst>
</a:theme>
</file>

<file path=ppt/theme/theme3.xml><?xml version="1.0" encoding="utf-8"?>
<a:theme xmlns:a="http://schemas.openxmlformats.org/drawingml/2006/main" name="Custom Design">
  <a:themeElements>
    <a:clrScheme name="DOL Color Theme">
      <a:dk1>
        <a:srgbClr val="000000"/>
      </a:dk1>
      <a:lt1>
        <a:sysClr val="window" lastClr="FFFFFF"/>
      </a:lt1>
      <a:dk2>
        <a:srgbClr val="165594"/>
      </a:dk2>
      <a:lt2>
        <a:srgbClr val="F2F2F2"/>
      </a:lt2>
      <a:accent1>
        <a:srgbClr val="165594"/>
      </a:accent1>
      <a:accent2>
        <a:srgbClr val="14A86C"/>
      </a:accent2>
      <a:accent3>
        <a:srgbClr val="0EAEF0"/>
      </a:accent3>
      <a:accent4>
        <a:srgbClr val="000000"/>
      </a:accent4>
      <a:accent5>
        <a:srgbClr val="000000"/>
      </a:accent5>
      <a:accent6>
        <a:srgbClr val="717171"/>
      </a:accent6>
      <a:hlink>
        <a:srgbClr val="0EAEF0"/>
      </a:hlink>
      <a:folHlink>
        <a:srgbClr val="A02381"/>
      </a:folHlink>
    </a:clrScheme>
    <a:fontScheme name="DOL Fonts">
      <a:majorFont>
        <a:latin typeface="Aptos Extra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d0e217-264e-400a-8ba0-57dcc127d72d}" enabled="0" method="" siteId="{11d0e217-264e-400a-8ba0-57dcc127d72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450</Words>
  <Application>Microsoft Office PowerPoint</Application>
  <PresentationFormat>Widescreen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Aptos ExtraBold</vt:lpstr>
      <vt:lpstr>Arial</vt:lpstr>
      <vt:lpstr>Calibri</vt:lpstr>
      <vt:lpstr>Calibri Light</vt:lpstr>
      <vt:lpstr>Wingdings</vt:lpstr>
      <vt:lpstr>1_DOL Theme</vt:lpstr>
      <vt:lpstr>1_DOL Logo Bottom Left</vt:lpstr>
      <vt:lpstr>Custom Design</vt:lpstr>
      <vt:lpstr>Title Slide</vt:lpstr>
      <vt:lpstr>Body Content Slide</vt:lpstr>
      <vt:lpstr>Agenda Slide</vt:lpstr>
      <vt:lpstr>Customer Experience Definition</vt:lpstr>
      <vt:lpstr>Body Content Slide</vt:lpstr>
      <vt:lpstr>Strategic Plan Design Assets 1</vt:lpstr>
      <vt:lpstr>Our business environment</vt:lpstr>
      <vt:lpstr>Body Content Slide</vt:lpstr>
      <vt:lpstr>Body Content Slide</vt:lpstr>
      <vt:lpstr>Body Content Slide</vt:lpstr>
      <vt:lpstr>Body Content Slide</vt:lpstr>
      <vt:lpstr>Body Content Slide</vt:lpstr>
      <vt:lpstr>Body Content Slide</vt:lpstr>
      <vt:lpstr>Final results</vt:lpstr>
      <vt:lpstr>Tag Line Design Asset</vt:lpstr>
      <vt:lpstr>Body Content Slide</vt:lpstr>
      <vt:lpstr>Questions and Comments Slide</vt:lpstr>
      <vt:lpstr>Agency Logo Design Asset</vt:lpstr>
    </vt:vector>
  </TitlesOfParts>
  <Company>Department of Licensing, Washington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Mitchel, Colin (DOL)</dc:creator>
  <cp:lastModifiedBy>Cooper, John (GOV)</cp:lastModifiedBy>
  <cp:revision>3</cp:revision>
  <cp:lastPrinted>2019-10-23T23:24:31Z</cp:lastPrinted>
  <dcterms:created xsi:type="dcterms:W3CDTF">2019-07-19T22:38:21Z</dcterms:created>
  <dcterms:modified xsi:type="dcterms:W3CDTF">2025-10-22T14:50:56Z</dcterms:modified>
</cp:coreProperties>
</file>