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22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8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6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4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6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2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2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F6B6FB-412A-46AF-88BD-FF6AC724869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C8A41E-C21B-4470-BE0A-B699EFF6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.ncsu.edu/research/center-for-universal-desig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EECD-5ECA-BFBF-A4A2-9731D1C55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2" y="72249"/>
            <a:ext cx="6703695" cy="630939"/>
          </a:xfrm>
          <a:ln w="28575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Design that Delivers: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012AA-EA82-30BA-1A0D-7D743B846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9" y="799796"/>
            <a:ext cx="7358742" cy="1406375"/>
          </a:xfr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What is the barrier?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A3B66F-4BEA-CEEF-AA36-AC4BE28557FD}"/>
              </a:ext>
            </a:extLst>
          </p:cNvPr>
          <p:cNvSpPr txBox="1">
            <a:spLocks/>
          </p:cNvSpPr>
          <p:nvPr/>
        </p:nvSpPr>
        <p:spPr>
          <a:xfrm>
            <a:off x="206829" y="2337852"/>
            <a:ext cx="7358742" cy="1406375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/>
              <a:t>Who is impacted by this barrier?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A0DD79-AB66-B958-AE68-E76A9DF0455C}"/>
              </a:ext>
            </a:extLst>
          </p:cNvPr>
          <p:cNvSpPr txBox="1">
            <a:spLocks/>
          </p:cNvSpPr>
          <p:nvPr/>
        </p:nvSpPr>
        <p:spPr>
          <a:xfrm>
            <a:off x="206829" y="3875908"/>
            <a:ext cx="7358742" cy="1406375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What will happen (the risks) if the barrier isn’t removed?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(for the customer, employees, business)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E6F6CC-AF8C-38AF-CED6-4C970B274DA9}"/>
              </a:ext>
            </a:extLst>
          </p:cNvPr>
          <p:cNvSpPr txBox="1">
            <a:spLocks/>
          </p:cNvSpPr>
          <p:nvPr/>
        </p:nvSpPr>
        <p:spPr>
          <a:xfrm>
            <a:off x="206829" y="5413964"/>
            <a:ext cx="7358742" cy="1406375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/>
              <a:t>What can be done to remove/prevent the barrier?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26F65E7-55FE-97D3-3398-79A56D1A8A1A}"/>
              </a:ext>
            </a:extLst>
          </p:cNvPr>
          <p:cNvSpPr txBox="1">
            <a:spLocks/>
          </p:cNvSpPr>
          <p:nvPr/>
        </p:nvSpPr>
        <p:spPr>
          <a:xfrm>
            <a:off x="206828" y="6952020"/>
            <a:ext cx="7358742" cy="1406375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/>
              <a:t>Who needs to be involved in removing/preventing the barrier?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(Facilities/Maintenance, Human Resources, Management, CEO/Director etc.)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477301-AEB5-1E6E-1929-2C244B014F1D}"/>
              </a:ext>
            </a:extLst>
          </p:cNvPr>
          <p:cNvSpPr txBox="1">
            <a:spLocks/>
          </p:cNvSpPr>
          <p:nvPr/>
        </p:nvSpPr>
        <p:spPr>
          <a:xfrm>
            <a:off x="206828" y="8490076"/>
            <a:ext cx="7358742" cy="1406375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/>
              <a:t>What can I do to help remove the barrier?</a:t>
            </a:r>
          </a:p>
        </p:txBody>
      </p:sp>
    </p:spTree>
    <p:extLst>
      <p:ext uri="{BB962C8B-B14F-4D97-AF65-F5344CB8AC3E}">
        <p14:creationId xmlns:p14="http://schemas.microsoft.com/office/powerpoint/2010/main" val="345011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29C51-1DE0-9D49-A451-B6FA30C85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122565"/>
            <a:ext cx="6703695" cy="718094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7 Principles of Universal Design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226C9F-9095-D3F1-F0A3-BD4DC1AA4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2" y="929277"/>
            <a:ext cx="3204586" cy="2060634"/>
          </a:xfr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Principle 1 – Equitable Use:</a:t>
            </a:r>
          </a:p>
          <a:p>
            <a:r>
              <a:rPr lang="en-US" sz="2000" dirty="0"/>
              <a:t>Design is:</a:t>
            </a:r>
          </a:p>
          <a:p>
            <a:pPr lvl="1"/>
            <a:r>
              <a:rPr lang="en-US" sz="1660" dirty="0"/>
              <a:t>Useful</a:t>
            </a:r>
          </a:p>
          <a:p>
            <a:pPr lvl="1"/>
            <a:r>
              <a:rPr lang="en-US" sz="1660" dirty="0"/>
              <a:t>Marketable</a:t>
            </a:r>
          </a:p>
          <a:p>
            <a:pPr lvl="1"/>
            <a:r>
              <a:rPr lang="en-US" sz="1660" dirty="0"/>
              <a:t>For Diverse abilities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531E1C0-99C0-7F90-0623-066271E47CC1}"/>
              </a:ext>
            </a:extLst>
          </p:cNvPr>
          <p:cNvSpPr txBox="1">
            <a:spLocks/>
          </p:cNvSpPr>
          <p:nvPr/>
        </p:nvSpPr>
        <p:spPr>
          <a:xfrm>
            <a:off x="4033461" y="929277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Principle 2 – Flexibility in Use:</a:t>
            </a:r>
          </a:p>
          <a:p>
            <a:r>
              <a:rPr lang="en-US" sz="2000" dirty="0"/>
              <a:t>Accommodates:</a:t>
            </a:r>
          </a:p>
          <a:p>
            <a:pPr lvl="1"/>
            <a:r>
              <a:rPr lang="en-US" sz="1800" dirty="0"/>
              <a:t>Individual preferences</a:t>
            </a:r>
          </a:p>
          <a:p>
            <a:pPr lvl="1"/>
            <a:r>
              <a:rPr lang="en-US" sz="1800" dirty="0"/>
              <a:t>Abilities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EA7507-256D-9FE4-877A-EF8554503D0F}"/>
              </a:ext>
            </a:extLst>
          </p:cNvPr>
          <p:cNvSpPr txBox="1">
            <a:spLocks/>
          </p:cNvSpPr>
          <p:nvPr/>
        </p:nvSpPr>
        <p:spPr>
          <a:xfrm>
            <a:off x="534352" y="3244585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b="1" dirty="0"/>
              <a:t>Principle 3 – Simple and Intuitive Use: 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Easy to understand no matter the user’s: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Experience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Knowledge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Language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Skills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Current concentration level.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1AD7B7A-C6D3-1565-91EF-234AEF431439}"/>
              </a:ext>
            </a:extLst>
          </p:cNvPr>
          <p:cNvSpPr txBox="1">
            <a:spLocks/>
          </p:cNvSpPr>
          <p:nvPr/>
        </p:nvSpPr>
        <p:spPr>
          <a:xfrm>
            <a:off x="4033461" y="3244585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Principle 4 – Perceptible Information:</a:t>
            </a:r>
            <a:endParaRPr lang="en-US" sz="2000" dirty="0"/>
          </a:p>
          <a:p>
            <a:r>
              <a:rPr lang="en-US" sz="2000" dirty="0"/>
              <a:t>Communicates necessary information effectively regardless of:</a:t>
            </a:r>
          </a:p>
          <a:p>
            <a:pPr lvl="1"/>
            <a:r>
              <a:rPr lang="en-US" sz="1660" dirty="0"/>
              <a:t>Ambient conditions</a:t>
            </a:r>
          </a:p>
          <a:p>
            <a:pPr lvl="1"/>
            <a:r>
              <a:rPr lang="en-US" sz="1660" dirty="0"/>
              <a:t>User’s sensor abilities. </a:t>
            </a:r>
            <a:r>
              <a:rPr lang="en-US" sz="1660" b="1" dirty="0"/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A611967-F413-708F-7C7D-0D8FA1AD41E8}"/>
              </a:ext>
            </a:extLst>
          </p:cNvPr>
          <p:cNvSpPr txBox="1">
            <a:spLocks/>
          </p:cNvSpPr>
          <p:nvPr/>
        </p:nvSpPr>
        <p:spPr>
          <a:xfrm>
            <a:off x="534352" y="5559893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Principle 5 – Tolerance for Error:</a:t>
            </a:r>
          </a:p>
          <a:p>
            <a:r>
              <a:rPr lang="en-US" sz="2000" dirty="0"/>
              <a:t>Minimizes:</a:t>
            </a:r>
          </a:p>
          <a:p>
            <a:pPr lvl="1"/>
            <a:r>
              <a:rPr lang="en-US" sz="1660" dirty="0"/>
              <a:t>Hazards </a:t>
            </a:r>
          </a:p>
          <a:p>
            <a:pPr lvl="1"/>
            <a:r>
              <a:rPr lang="en-US" sz="1660" dirty="0"/>
              <a:t>Adverse consequences of accidental or unintended actions. </a:t>
            </a:r>
            <a:r>
              <a:rPr lang="en-US" sz="1660" b="1" dirty="0"/>
              <a:t>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DDB1782-0C98-FCEB-3498-A21DADB5F56C}"/>
              </a:ext>
            </a:extLst>
          </p:cNvPr>
          <p:cNvSpPr txBox="1">
            <a:spLocks/>
          </p:cNvSpPr>
          <p:nvPr/>
        </p:nvSpPr>
        <p:spPr>
          <a:xfrm>
            <a:off x="4033461" y="5559893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Principle 6 – Low Physical Effort:</a:t>
            </a:r>
            <a:endParaRPr lang="en-US" sz="2000" dirty="0"/>
          </a:p>
          <a:p>
            <a:r>
              <a:rPr lang="en-US" sz="2000" dirty="0"/>
              <a:t>Used:</a:t>
            </a:r>
          </a:p>
          <a:p>
            <a:pPr lvl="1"/>
            <a:r>
              <a:rPr lang="en-US" sz="1660" dirty="0"/>
              <a:t>Efficiently </a:t>
            </a:r>
          </a:p>
          <a:p>
            <a:pPr lvl="1"/>
            <a:r>
              <a:rPr lang="en-US" sz="1660" dirty="0"/>
              <a:t>Comfortably </a:t>
            </a:r>
          </a:p>
          <a:p>
            <a:pPr lvl="1"/>
            <a:r>
              <a:rPr lang="en-US" sz="1660" dirty="0"/>
              <a:t>With minimum of fatigue. </a:t>
            </a:r>
            <a:r>
              <a:rPr lang="en-US" sz="1660" b="1" dirty="0"/>
              <a:t>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8E9763-EEE8-1536-0C57-C776D98E9F67}"/>
              </a:ext>
            </a:extLst>
          </p:cNvPr>
          <p:cNvSpPr txBox="1">
            <a:spLocks/>
          </p:cNvSpPr>
          <p:nvPr/>
        </p:nvSpPr>
        <p:spPr>
          <a:xfrm>
            <a:off x="2283907" y="7875201"/>
            <a:ext cx="3204586" cy="2060634"/>
          </a:xfrm>
          <a:prstGeom prst="rect">
            <a:avLst/>
          </a:prstGeom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Principle 7 – Size and Space for Approach and Use:</a:t>
            </a:r>
          </a:p>
          <a:p>
            <a:r>
              <a:rPr lang="en-US" sz="1700" dirty="0"/>
              <a:t>Size and space is provided for:</a:t>
            </a:r>
          </a:p>
          <a:p>
            <a:pPr lvl="1"/>
            <a:r>
              <a:rPr lang="en-US" sz="1700" dirty="0"/>
              <a:t>Approach</a:t>
            </a:r>
          </a:p>
          <a:p>
            <a:pPr lvl="1"/>
            <a:r>
              <a:rPr lang="en-US" sz="1700" dirty="0"/>
              <a:t>Reach</a:t>
            </a:r>
          </a:p>
          <a:p>
            <a:pPr lvl="1"/>
            <a:r>
              <a:rPr lang="en-US" sz="1700" dirty="0"/>
              <a:t>Manipulation</a:t>
            </a:r>
          </a:p>
          <a:p>
            <a:pPr lvl="1"/>
            <a:r>
              <a:rPr lang="en-US" sz="1700" dirty="0"/>
              <a:t>Regardless of body size, posture, mobility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6925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225</Words>
  <Application>Microsoft Office PowerPoint</Application>
  <PresentationFormat>Custom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Design that Delivers: Action Plan</vt:lpstr>
      <vt:lpstr>7 Principles of Universal Design</vt:lpstr>
    </vt:vector>
  </TitlesOfParts>
  <Company>State of Washington, Department of Licensing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Norton, Sarah (DOL)</dc:creator>
  <cp:lastModifiedBy>Cooper, John (GOV)</cp:lastModifiedBy>
  <cp:revision>2</cp:revision>
  <dcterms:created xsi:type="dcterms:W3CDTF">2025-10-18T18:22:18Z</dcterms:created>
  <dcterms:modified xsi:type="dcterms:W3CDTF">2025-10-21T20:08:19Z</dcterms:modified>
</cp:coreProperties>
</file>