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66" r:id="rId5"/>
    <p:sldId id="292" r:id="rId6"/>
    <p:sldId id="256" r:id="rId7"/>
    <p:sldId id="280" r:id="rId8"/>
    <p:sldId id="281" r:id="rId9"/>
    <p:sldId id="282" r:id="rId10"/>
    <p:sldId id="296" r:id="rId11"/>
    <p:sldId id="298" r:id="rId12"/>
    <p:sldId id="279" r:id="rId13"/>
    <p:sldId id="258" r:id="rId14"/>
    <p:sldId id="257" r:id="rId15"/>
    <p:sldId id="274" r:id="rId16"/>
    <p:sldId id="275" r:id="rId17"/>
    <p:sldId id="276" r:id="rId18"/>
    <p:sldId id="277" r:id="rId19"/>
    <p:sldId id="278" r:id="rId20"/>
    <p:sldId id="259" r:id="rId21"/>
    <p:sldId id="294" r:id="rId22"/>
    <p:sldId id="283" r:id="rId23"/>
    <p:sldId id="26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D30F64"/>
    <a:srgbClr val="008EDC"/>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110D7-8DC1-3C15-4B39-B6022D60D6AE}" v="15" dt="2025-08-08T18:09:05.553"/>
    <p1510:client id="{65481F51-B1E6-4E56-8C57-CE06B171D1A2}" v="10" dt="2025-08-08T17:49:09.53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74" autoAdjust="0"/>
  </p:normalViewPr>
  <p:slideViewPr>
    <p:cSldViewPr snapToGrid="0" showGuides="1">
      <p:cViewPr varScale="1">
        <p:scale>
          <a:sx n="98" d="100"/>
          <a:sy n="98" d="100"/>
        </p:scale>
        <p:origin x="252" y="84"/>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08.08.2025</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08.08.2025</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STEEPLE during planning</a:t>
            </a:r>
            <a:r>
              <a:rPr lang="en-US" baseline="0" dirty="0"/>
              <a:t> can help the team understand the climate a project is about to operate in and help with an early definition of risks, stakeholders, and research preparation </a:t>
            </a:r>
          </a:p>
          <a:p>
            <a:r>
              <a:rPr lang="en-US" baseline="0" dirty="0"/>
              <a:t>During the Doing stage a STEEPLE can help to show roadblocks, change agents, and other industry information</a:t>
            </a:r>
          </a:p>
          <a:p>
            <a:r>
              <a:rPr lang="en-US" baseline="0" dirty="0"/>
              <a:t>In the Check stage a STEEPLE can uncover risks and help establish progress from baseline</a:t>
            </a:r>
          </a:p>
          <a:p>
            <a:r>
              <a:rPr lang="en-US" baseline="0" dirty="0"/>
              <a:t>A STEEPLE during the Act stage will help to show what occurs in the new process </a:t>
            </a:r>
          </a:p>
          <a:p>
            <a:endParaRPr lang="en-US" baseline="0" dirty="0"/>
          </a:p>
          <a:p>
            <a:r>
              <a:rPr lang="en-US" baseline="0" dirty="0"/>
              <a:t>In the DMAIC process a STEEPLE can be used to help Define aspects of the problem and what is affecting it</a:t>
            </a:r>
          </a:p>
          <a:p>
            <a:r>
              <a:rPr lang="en-US" baseline="0" dirty="0"/>
              <a:t>A STEEPLE during the measure phase can help provide a baseline and establish initial risks, it can also show where the organization is at and where the industry is at</a:t>
            </a:r>
          </a:p>
          <a:p>
            <a:r>
              <a:rPr lang="en-US" baseline="0" dirty="0"/>
              <a:t>Analysis with a STEEPLE means being able to scan the micro and macro environments to see what affects the project and what is in the locus of control</a:t>
            </a:r>
          </a:p>
          <a:p>
            <a:r>
              <a:rPr lang="en-US" baseline="0" dirty="0"/>
              <a:t>As with the Check stage the STEEPLE in the improve phase can show where you have come from baseline and where you may still need to go</a:t>
            </a:r>
          </a:p>
          <a:p>
            <a:r>
              <a:rPr lang="en-US" baseline="0" dirty="0"/>
              <a:t>Finally, Control with a STEEPLE can be done by continually updating the STEEPLE to control and measure the new processes and plan the recycle </a:t>
            </a:r>
          </a:p>
        </p:txBody>
      </p:sp>
      <p:sp>
        <p:nvSpPr>
          <p:cNvPr id="4" name="Slide Number Placeholder 3"/>
          <p:cNvSpPr>
            <a:spLocks noGrp="1"/>
          </p:cNvSpPr>
          <p:nvPr>
            <p:ph type="sldNum" sz="quarter" idx="10"/>
          </p:nvPr>
        </p:nvSpPr>
        <p:spPr/>
        <p:txBody>
          <a:bodyPr/>
          <a:lstStyle/>
          <a:p>
            <a:fld id="{53D78A92-0141-4330-8F3E-FAADFAC23844}" type="slidenum">
              <a:rPr lang="ru-RU" smtClean="0"/>
              <a:t>4</a:t>
            </a:fld>
            <a:endParaRPr lang="ru-RU" dirty="0"/>
          </a:p>
        </p:txBody>
      </p:sp>
    </p:spTree>
    <p:extLst>
      <p:ext uri="{BB962C8B-B14F-4D97-AF65-F5344CB8AC3E}">
        <p14:creationId xmlns:p14="http://schemas.microsoft.com/office/powerpoint/2010/main" val="150104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ru-RU" smtClean="0"/>
              <a:t>11</a:t>
            </a:fld>
            <a:endParaRPr lang="ru-RU" dirty="0"/>
          </a:p>
        </p:txBody>
      </p:sp>
    </p:spTree>
    <p:extLst>
      <p:ext uri="{BB962C8B-B14F-4D97-AF65-F5344CB8AC3E}">
        <p14:creationId xmlns:p14="http://schemas.microsoft.com/office/powerpoint/2010/main" val="46887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
        <p:nvSpPr>
          <p:cNvPr id="14" name="TextBox 13"/>
          <p:cNvSpPr txBox="1"/>
          <p:nvPr userDrawn="1"/>
        </p:nvSpPr>
        <p:spPr>
          <a:xfrm>
            <a:off x="9483142" y="5466636"/>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
        <p:nvSpPr>
          <p:cNvPr id="13" name="TextBox 12"/>
          <p:cNvSpPr txBox="1"/>
          <p:nvPr userDrawn="1"/>
        </p:nvSpPr>
        <p:spPr>
          <a:xfrm>
            <a:off x="10266505" y="5437814"/>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
        <p:nvSpPr>
          <p:cNvPr id="13" name="TextBox 12"/>
          <p:cNvSpPr txBox="1"/>
          <p:nvPr userDrawn="1"/>
        </p:nvSpPr>
        <p:spPr>
          <a:xfrm>
            <a:off x="9680028" y="5429784"/>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6" name="TextBox 15"/>
          <p:cNvSpPr txBox="1"/>
          <p:nvPr userDrawn="1"/>
        </p:nvSpPr>
        <p:spPr>
          <a:xfrm>
            <a:off x="7945821" y="489153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9999818" y="-7969"/>
            <a:ext cx="2199425" cy="1945482"/>
            <a:chOff x="9994666" y="-7969"/>
            <a:chExt cx="2199425" cy="1945482"/>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Box 16"/>
          <p:cNvSpPr txBox="1"/>
          <p:nvPr userDrawn="1"/>
        </p:nvSpPr>
        <p:spPr>
          <a:xfrm>
            <a:off x="11079079" y="15011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Box 22"/>
          <p:cNvSpPr txBox="1"/>
          <p:nvPr userDrawn="1"/>
        </p:nvSpPr>
        <p:spPr>
          <a:xfrm>
            <a:off x="10912012" y="280923"/>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userDrawn="1"/>
        </p:nvSpPr>
        <p:spPr>
          <a:xfrm>
            <a:off x="10912012" y="234321"/>
            <a:ext cx="883575" cy="261610"/>
          </a:xfrm>
          <a:prstGeom prst="rect">
            <a:avLst/>
          </a:prstGeom>
          <a:noFill/>
        </p:spPr>
        <p:txBody>
          <a:bodyPr wrap="none" rtlCol="0">
            <a:spAutoFit/>
          </a:bodyPr>
          <a:lstStyle/>
          <a:p>
            <a:r>
              <a:rPr lang="en-US" sz="1100" dirty="0">
                <a:solidFill>
                  <a:srgbClr val="D30F64"/>
                </a:solidFill>
              </a:rPr>
              <a:t>BW231219</a:t>
            </a:r>
          </a:p>
        </p:txBody>
      </p:sp>
      <p:sp>
        <p:nvSpPr>
          <p:cNvPr id="21" name="TextBox 20"/>
          <p:cNvSpPr txBox="1"/>
          <p:nvPr userDrawn="1"/>
        </p:nvSpPr>
        <p:spPr>
          <a:xfrm>
            <a:off x="10918892" y="23732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extBox 13"/>
          <p:cNvSpPr txBox="1"/>
          <p:nvPr userDrawn="1"/>
        </p:nvSpPr>
        <p:spPr>
          <a:xfrm>
            <a:off x="9629578" y="455152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userDrawn="1"/>
        </p:nvSpPr>
        <p:spPr>
          <a:xfrm>
            <a:off x="9244900" y="4897192"/>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16" name="TextBox 15"/>
          <p:cNvSpPr txBox="1"/>
          <p:nvPr userDrawn="1"/>
        </p:nvSpPr>
        <p:spPr>
          <a:xfrm>
            <a:off x="10960188" y="235120"/>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4" name="TextBox 13"/>
          <p:cNvSpPr txBox="1"/>
          <p:nvPr userDrawn="1"/>
        </p:nvSpPr>
        <p:spPr>
          <a:xfrm>
            <a:off x="11008846" y="22096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17" name="TextBox 16"/>
          <p:cNvSpPr txBox="1"/>
          <p:nvPr userDrawn="1"/>
        </p:nvSpPr>
        <p:spPr>
          <a:xfrm>
            <a:off x="8822384" y="503295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
        <p:nvSpPr>
          <p:cNvPr id="15" name="TextBox 14"/>
          <p:cNvSpPr txBox="1"/>
          <p:nvPr userDrawn="1"/>
        </p:nvSpPr>
        <p:spPr>
          <a:xfrm>
            <a:off x="1212289" y="521875"/>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extBox 18"/>
          <p:cNvSpPr txBox="1"/>
          <p:nvPr userDrawn="1"/>
        </p:nvSpPr>
        <p:spPr>
          <a:xfrm>
            <a:off x="9743090" y="4797458"/>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21" name="TextBox 20"/>
          <p:cNvSpPr txBox="1"/>
          <p:nvPr userDrawn="1"/>
        </p:nvSpPr>
        <p:spPr>
          <a:xfrm>
            <a:off x="10730751" y="163527"/>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
        <p:nvSpPr>
          <p:cNvPr id="31" name="TextBox 30"/>
          <p:cNvSpPr txBox="1"/>
          <p:nvPr userDrawn="1"/>
        </p:nvSpPr>
        <p:spPr>
          <a:xfrm>
            <a:off x="11008846" y="217909"/>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
        <p:nvSpPr>
          <p:cNvPr id="19" name="TextBox 18"/>
          <p:cNvSpPr txBox="1"/>
          <p:nvPr userDrawn="1"/>
        </p:nvSpPr>
        <p:spPr>
          <a:xfrm>
            <a:off x="541578" y="20994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
        <p:nvSpPr>
          <p:cNvPr id="18" name="TextBox 17"/>
          <p:cNvSpPr txBox="1"/>
          <p:nvPr userDrawn="1"/>
        </p:nvSpPr>
        <p:spPr>
          <a:xfrm>
            <a:off x="1425715" y="2960431"/>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
        <p:nvSpPr>
          <p:cNvPr id="20" name="TextBox 19"/>
          <p:cNvSpPr txBox="1"/>
          <p:nvPr userDrawn="1"/>
        </p:nvSpPr>
        <p:spPr>
          <a:xfrm>
            <a:off x="10099187" y="2165566"/>
            <a:ext cx="883575" cy="261610"/>
          </a:xfrm>
          <a:prstGeom prst="rect">
            <a:avLst/>
          </a:prstGeom>
          <a:noFill/>
        </p:spPr>
        <p:txBody>
          <a:bodyPr wrap="none" rtlCol="0">
            <a:spAutoFit/>
          </a:bodyPr>
          <a:lstStyle/>
          <a:p>
            <a:r>
              <a:rPr lang="en-US" sz="1100" dirty="0">
                <a:solidFill>
                  <a:srgbClr val="D30F64"/>
                </a:solidFill>
              </a:rPr>
              <a:t>BW231219</a:t>
            </a:r>
          </a:p>
        </p:txBody>
      </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STEEPLE Analysis</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sz="7200" dirty="0"/>
              <a:t>STEEPLE Analysis</a:t>
            </a:r>
            <a:endParaRPr lang="ru-RU" sz="72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174812" y="3425362"/>
            <a:ext cx="4461996" cy="2003887"/>
          </a:xfrm>
        </p:spPr>
        <p:txBody>
          <a:bodyPr>
            <a:normAutofit/>
          </a:bodyPr>
          <a:lstStyle/>
          <a:p>
            <a:r>
              <a:rPr lang="en-US" dirty="0"/>
              <a:t>By: 	Brittany Wilhelme, (They/Them) </a:t>
            </a:r>
            <a:r>
              <a:rPr lang="en-US" b="1" dirty="0"/>
              <a:t>M.B.A., L.S.S.B.B., P.N.P.L</a:t>
            </a:r>
            <a:endParaRPr lang="ru-RU" b="1"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4636809" y="6210023"/>
            <a:ext cx="1812460" cy="421269"/>
          </a:xfrm>
        </p:spPr>
        <p:txBody>
          <a:bodyPr/>
          <a:lstStyle/>
          <a:p>
            <a:r>
              <a:rPr lang="en-US" dirty="0"/>
              <a:t>July 2025</a:t>
            </a:r>
            <a:endParaRPr lang="ru-RU" dirty="0"/>
          </a:p>
        </p:txBody>
      </p:sp>
      <p:pic>
        <p:nvPicPr>
          <p:cNvPr id="12" name="Picture Placeholder 11" descr="Image a steepled building connected to a bridge" title="Picture of Steepled building">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50255" y="0"/>
            <a:ext cx="755117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Sociological </a:t>
            </a:r>
            <a:endParaRPr lang="ru-RU" dirty="0"/>
          </a:p>
        </p:txBody>
      </p:sp>
      <p:sp>
        <p:nvSpPr>
          <p:cNvPr id="3" name="TextBox 2">
            <a:extLst>
              <a:ext uri="{FF2B5EF4-FFF2-40B4-BE49-F238E27FC236}">
                <a16:creationId xmlns:a16="http://schemas.microsoft.com/office/drawing/2014/main" id="{6E86320D-7938-2DB7-4363-DDB576035D55}"/>
              </a:ext>
            </a:extLst>
          </p:cNvPr>
          <p:cNvSpPr txBox="1"/>
          <p:nvPr/>
        </p:nvSpPr>
        <p:spPr>
          <a:xfrm>
            <a:off x="1148894" y="422078"/>
            <a:ext cx="9655464" cy="400110"/>
          </a:xfrm>
          <a:prstGeom prst="rect">
            <a:avLst/>
          </a:prstGeom>
          <a:noFill/>
        </p:spPr>
        <p:txBody>
          <a:bodyPr wrap="none" rtlCol="0">
            <a:spAutoFit/>
          </a:bodyPr>
          <a:lstStyle/>
          <a:p>
            <a:r>
              <a:rPr lang="en-US" sz="2000" dirty="0">
                <a:solidFill>
                  <a:srgbClr val="197DCE"/>
                </a:solidFill>
              </a:rPr>
              <a:t>Age distribution: Are there enough families with young kids to support a waterpark?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27923" y="2276541"/>
            <a:ext cx="5403747" cy="3959326"/>
          </a:xfrm>
        </p:spPr>
        <p:txBody>
          <a:bodyPr>
            <a:normAutofit lnSpcReduction="10000"/>
          </a:bodyPr>
          <a:lstStyle/>
          <a:p>
            <a:pPr marL="0" indent="0">
              <a:buNone/>
            </a:pPr>
            <a:r>
              <a:rPr lang="en-US" dirty="0"/>
              <a:t>Also known as socio-cultural factors, social factors involve the demographics, beliefs, attitudes and traditions of a region’s inhabitants. These factors help businesses understand the profiles and motivations of their potential customers. Businesses can use these insights to develop marketing strategies that align with customers' needs and behaviors. Examples of social factors include:</a:t>
            </a:r>
          </a:p>
          <a:p>
            <a:pPr lvl="0"/>
            <a:r>
              <a:rPr lang="en-US" dirty="0"/>
              <a:t>Cultural trends</a:t>
            </a:r>
          </a:p>
          <a:p>
            <a:pPr lvl="0"/>
            <a:r>
              <a:rPr lang="en-US" dirty="0"/>
              <a:t>Population growth rates</a:t>
            </a:r>
          </a:p>
          <a:p>
            <a:pPr lvl="0"/>
            <a:r>
              <a:rPr lang="en-US" dirty="0"/>
              <a:t>Education levels</a:t>
            </a:r>
          </a:p>
          <a:p>
            <a:pPr lvl="0"/>
            <a:r>
              <a:rPr lang="en-US" dirty="0"/>
              <a:t>Emotional stance and feelings related to conditions</a:t>
            </a:r>
          </a:p>
          <a:p>
            <a:pPr lvl="0"/>
            <a:r>
              <a:rPr lang="en-US" dirty="0"/>
              <a:t>Mental Health capacity</a:t>
            </a:r>
          </a:p>
          <a:p>
            <a:pPr lvl="0"/>
            <a:r>
              <a:rPr lang="en-US" dirty="0"/>
              <a:t>Income levels</a:t>
            </a:r>
          </a:p>
          <a:p>
            <a:pPr lvl="0"/>
            <a:r>
              <a:rPr lang="en-US" dirty="0"/>
              <a:t>Age distribution</a:t>
            </a:r>
          </a:p>
          <a:p>
            <a:pPr lvl="0"/>
            <a:r>
              <a:rPr lang="en-US" dirty="0"/>
              <a:t>Health consciousness</a:t>
            </a:r>
          </a:p>
          <a:p>
            <a:pPr lvl="0"/>
            <a:r>
              <a:rPr lang="en-US" dirty="0"/>
              <a:t>Lifestyles</a:t>
            </a:r>
          </a:p>
          <a:p>
            <a:pPr lvl="0"/>
            <a:r>
              <a:rPr lang="en-US" dirty="0"/>
              <a:t>Career attitudes</a:t>
            </a:r>
          </a:p>
          <a:p>
            <a:endParaRPr lang="ru-RU" dirty="0"/>
          </a:p>
        </p:txBody>
      </p:sp>
      <p:pic>
        <p:nvPicPr>
          <p:cNvPr id="14" name="Picture Placeholder 13" descr="A lightbulb shaped map of interconnected persons " title="Social Connections">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731670" y="1209911"/>
            <a:ext cx="6456610" cy="3751224"/>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10</a:t>
            </a:fld>
            <a:endParaRPr lang="ru-RU" dirty="0"/>
          </a:p>
        </p:txBody>
      </p:sp>
    </p:spTree>
    <p:extLst>
      <p:ext uri="{BB962C8B-B14F-4D97-AF65-F5344CB8AC3E}">
        <p14:creationId xmlns:p14="http://schemas.microsoft.com/office/powerpoint/2010/main" val="202353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Technological</a:t>
            </a:r>
            <a:endParaRPr lang="ru-RU" dirty="0"/>
          </a:p>
        </p:txBody>
      </p:sp>
      <p:sp>
        <p:nvSpPr>
          <p:cNvPr id="3" name="TextBox 2">
            <a:extLst>
              <a:ext uri="{FF2B5EF4-FFF2-40B4-BE49-F238E27FC236}">
                <a16:creationId xmlns:a16="http://schemas.microsoft.com/office/drawing/2014/main" id="{3F300D07-CD1C-11DC-FE63-4ACC6710F97D}"/>
              </a:ext>
            </a:extLst>
          </p:cNvPr>
          <p:cNvSpPr txBox="1"/>
          <p:nvPr/>
        </p:nvSpPr>
        <p:spPr>
          <a:xfrm>
            <a:off x="228896" y="6311635"/>
            <a:ext cx="11574451" cy="400110"/>
          </a:xfrm>
          <a:prstGeom prst="rect">
            <a:avLst/>
          </a:prstGeom>
          <a:noFill/>
        </p:spPr>
        <p:txBody>
          <a:bodyPr wrap="none" rtlCol="0">
            <a:spAutoFit/>
          </a:bodyPr>
          <a:lstStyle/>
          <a:p>
            <a:r>
              <a:rPr lang="en-US" sz="2000" dirty="0">
                <a:solidFill>
                  <a:srgbClr val="197DCE"/>
                </a:solidFill>
              </a:rPr>
              <a:t>Emerging technologies: Are there ways to count capacity to ensure you have enough staff available? </a:t>
            </a:r>
          </a:p>
        </p:txBody>
      </p:sp>
      <p:sp>
        <p:nvSpPr>
          <p:cNvPr id="6" name="Text Placeholder 5"/>
          <p:cNvSpPr>
            <a:spLocks noGrp="1"/>
          </p:cNvSpPr>
          <p:nvPr>
            <p:ph type="body" sz="quarter" idx="14"/>
          </p:nvPr>
        </p:nvSpPr>
        <p:spPr>
          <a:xfrm>
            <a:off x="6016122" y="1942313"/>
            <a:ext cx="5789918" cy="3874506"/>
          </a:xfrm>
        </p:spPr>
        <p:txBody>
          <a:bodyPr>
            <a:normAutofit fontScale="92500" lnSpcReduction="10000"/>
          </a:bodyPr>
          <a:lstStyle/>
          <a:p>
            <a:pPr marL="0" indent="0">
              <a:buNone/>
            </a:pPr>
            <a:r>
              <a:rPr lang="en-US" dirty="0"/>
              <a:t>Technological factors represent how businesses and industries utilize technology to produce and sell products and services or run operations. Businesses that stay updated on technological advancements can use them to develop and improve their strategies and processes. Beyond advancements, technological factors may also include consumers' access to the following:</a:t>
            </a:r>
          </a:p>
          <a:p>
            <a:pPr lvl="0"/>
            <a:r>
              <a:rPr lang="en-US" dirty="0"/>
              <a:t>Technology</a:t>
            </a:r>
          </a:p>
          <a:p>
            <a:pPr lvl="0"/>
            <a:r>
              <a:rPr lang="en-US" dirty="0"/>
              <a:t>Software and Hardware</a:t>
            </a:r>
          </a:p>
          <a:p>
            <a:pPr lvl="0"/>
            <a:r>
              <a:rPr lang="en-US" dirty="0"/>
              <a:t>Capability and Capacity</a:t>
            </a:r>
          </a:p>
          <a:p>
            <a:pPr lvl="0"/>
            <a:r>
              <a:rPr lang="en-US" dirty="0"/>
              <a:t>Technological infrastructure</a:t>
            </a:r>
          </a:p>
          <a:p>
            <a:pPr lvl="0"/>
            <a:r>
              <a:rPr lang="en-US" dirty="0"/>
              <a:t>Emerging technologies</a:t>
            </a:r>
          </a:p>
          <a:p>
            <a:pPr lvl="0"/>
            <a:r>
              <a:rPr lang="en-US" dirty="0"/>
              <a:t>Automation</a:t>
            </a:r>
          </a:p>
          <a:p>
            <a:pPr lvl="0"/>
            <a:r>
              <a:rPr lang="en-US" dirty="0"/>
              <a:t>Research</a:t>
            </a:r>
          </a:p>
          <a:p>
            <a:pPr marL="0" lvl="0" indent="0">
              <a:buNone/>
            </a:pPr>
            <a:r>
              <a:rPr lang="en-US" dirty="0"/>
              <a:t>For example, if consumers find it easier or preferable to purchase items online, a business may decide to refocus its efforts toward an online store rather than a physical storefront. Alternatively, advancements in automation can help manufacturers streamline production processes and produce more goods at a time.</a:t>
            </a:r>
          </a:p>
          <a:p>
            <a:endParaRPr lang="en-US" dirty="0"/>
          </a:p>
        </p:txBody>
      </p:sp>
      <p:pic>
        <p:nvPicPr>
          <p:cNvPr id="14" name="Picture Placeholder 13" descr="Person using a tablet to access information and network " title="Person using a tablet">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396781" y="1"/>
            <a:ext cx="4084043" cy="5675970"/>
          </a:xfrm>
        </p:spPr>
      </p:pic>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11</a:t>
            </a:fld>
            <a:endParaRPr lang="ru-RU" dirty="0"/>
          </a:p>
        </p:txBody>
      </p:sp>
    </p:spTree>
    <p:extLst>
      <p:ext uri="{BB962C8B-B14F-4D97-AF65-F5344CB8AC3E}">
        <p14:creationId xmlns:p14="http://schemas.microsoft.com/office/powerpoint/2010/main" val="306689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Environmental</a:t>
            </a:r>
            <a:endParaRPr lang="ru-RU" dirty="0"/>
          </a:p>
        </p:txBody>
      </p:sp>
      <p:sp>
        <p:nvSpPr>
          <p:cNvPr id="3" name="TextBox 2">
            <a:extLst>
              <a:ext uri="{FF2B5EF4-FFF2-40B4-BE49-F238E27FC236}">
                <a16:creationId xmlns:a16="http://schemas.microsoft.com/office/drawing/2014/main" id="{3123519B-D30F-B558-0E77-D2FA4E2C85F6}"/>
              </a:ext>
            </a:extLst>
          </p:cNvPr>
          <p:cNvSpPr txBox="1"/>
          <p:nvPr/>
        </p:nvSpPr>
        <p:spPr>
          <a:xfrm>
            <a:off x="308774" y="354196"/>
            <a:ext cx="6171882" cy="400110"/>
          </a:xfrm>
          <a:prstGeom prst="rect">
            <a:avLst/>
          </a:prstGeom>
          <a:noFill/>
        </p:spPr>
        <p:txBody>
          <a:bodyPr wrap="none" rtlCol="0">
            <a:spAutoFit/>
          </a:bodyPr>
          <a:lstStyle/>
          <a:p>
            <a:r>
              <a:rPr lang="en-US" sz="2000" dirty="0">
                <a:solidFill>
                  <a:srgbClr val="197DCE"/>
                </a:solidFill>
              </a:rPr>
              <a:t>Sustainability: How will we recycle or reclaim water?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90985" y="2282847"/>
            <a:ext cx="5241503" cy="4162096"/>
          </a:xfrm>
        </p:spPr>
        <p:txBody>
          <a:bodyPr>
            <a:normAutofit/>
          </a:bodyPr>
          <a:lstStyle/>
          <a:p>
            <a:pPr marL="0" indent="0">
              <a:buNone/>
            </a:pPr>
            <a:r>
              <a:rPr lang="en-US" dirty="0"/>
              <a:t>Environmental factors involve the impacts that changes in the natural environment can have on businesses. This includes factors such as:</a:t>
            </a:r>
          </a:p>
          <a:p>
            <a:pPr lvl="0"/>
            <a:r>
              <a:rPr lang="en-US" dirty="0"/>
              <a:t>Weather</a:t>
            </a:r>
          </a:p>
          <a:p>
            <a:pPr lvl="0"/>
            <a:r>
              <a:rPr lang="en-US" dirty="0"/>
              <a:t>Scarcity of raw materials</a:t>
            </a:r>
          </a:p>
          <a:p>
            <a:pPr lvl="0"/>
            <a:r>
              <a:rPr lang="en-US" dirty="0"/>
              <a:t>Pollution</a:t>
            </a:r>
          </a:p>
          <a:p>
            <a:pPr lvl="0"/>
            <a:r>
              <a:rPr lang="en-US" dirty="0"/>
              <a:t>Climate change</a:t>
            </a:r>
          </a:p>
          <a:p>
            <a:pPr lvl="0"/>
            <a:r>
              <a:rPr lang="en-US" dirty="0"/>
              <a:t>Waste disposal</a:t>
            </a:r>
          </a:p>
          <a:p>
            <a:pPr lvl="0"/>
            <a:r>
              <a:rPr lang="en-US" dirty="0"/>
              <a:t>Agriculture</a:t>
            </a:r>
          </a:p>
          <a:p>
            <a:pPr lvl="0"/>
            <a:r>
              <a:rPr lang="en-US" dirty="0"/>
              <a:t>Sustainability practices</a:t>
            </a:r>
          </a:p>
          <a:p>
            <a:pPr marL="0" lvl="0" indent="0">
              <a:buNone/>
            </a:pPr>
            <a:r>
              <a:rPr lang="en-US" dirty="0"/>
              <a:t>For example, a scarcity of timber due to deforestation may affect businesses in the construction and real estate industries because timber, a crucial construction material, will become more expensive. Environmental factors may also overlap with social factors. For example, if customers care more about recycling, businesses that use recyclable materials in their products may encounter more success.</a:t>
            </a:r>
          </a:p>
        </p:txBody>
      </p:sp>
      <p:pic>
        <p:nvPicPr>
          <p:cNvPr id="14" name="Picture Placeholder 13" descr="People tending a tree that is made up of lightbulbs, energy, plants, water, recycling that shows the interconnectedness of envirnomental factors" title="People tending a tree">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632488" y="1022615"/>
            <a:ext cx="6559511" cy="3970986"/>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12</a:t>
            </a:fld>
            <a:endParaRPr lang="ru-RU" dirty="0"/>
          </a:p>
        </p:txBody>
      </p:sp>
    </p:spTree>
    <p:extLst>
      <p:ext uri="{BB962C8B-B14F-4D97-AF65-F5344CB8AC3E}">
        <p14:creationId xmlns:p14="http://schemas.microsoft.com/office/powerpoint/2010/main" val="389520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Economic</a:t>
            </a:r>
            <a:endParaRPr lang="ru-RU" dirty="0"/>
          </a:p>
        </p:txBody>
      </p:sp>
      <p:sp>
        <p:nvSpPr>
          <p:cNvPr id="3" name="TextBox 2">
            <a:extLst>
              <a:ext uri="{FF2B5EF4-FFF2-40B4-BE49-F238E27FC236}">
                <a16:creationId xmlns:a16="http://schemas.microsoft.com/office/drawing/2014/main" id="{D6C62BF7-F960-1535-4271-2E967565F067}"/>
              </a:ext>
            </a:extLst>
          </p:cNvPr>
          <p:cNvSpPr txBox="1"/>
          <p:nvPr/>
        </p:nvSpPr>
        <p:spPr>
          <a:xfrm>
            <a:off x="194553" y="5828001"/>
            <a:ext cx="10222262" cy="707886"/>
          </a:xfrm>
          <a:prstGeom prst="rect">
            <a:avLst/>
          </a:prstGeom>
          <a:noFill/>
        </p:spPr>
        <p:txBody>
          <a:bodyPr wrap="square" rtlCol="0">
            <a:spAutoFit/>
          </a:bodyPr>
          <a:lstStyle/>
          <a:p>
            <a:r>
              <a:rPr lang="en-US" sz="2000" dirty="0">
                <a:solidFill>
                  <a:srgbClr val="197DCE"/>
                </a:solidFill>
              </a:rPr>
              <a:t>Consumer Spending Power: Do families have the disposable income to afford the costs of waterpark tickets? </a:t>
            </a:r>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016122" y="1942313"/>
            <a:ext cx="5919774" cy="3874506"/>
          </a:xfrm>
        </p:spPr>
        <p:txBody>
          <a:bodyPr>
            <a:normAutofit/>
          </a:bodyPr>
          <a:lstStyle/>
          <a:p>
            <a:pPr marL="0" indent="0">
              <a:buNone/>
            </a:pPr>
            <a:r>
              <a:rPr lang="en-US" dirty="0"/>
              <a:t>Economic factors can directly impact businesses' operations and profits. Economic and political factors may overlap, such as monetary policies that governments establish. Economic factors typically include:</a:t>
            </a:r>
          </a:p>
          <a:p>
            <a:pPr lvl="0"/>
            <a:r>
              <a:rPr lang="en-US" dirty="0"/>
              <a:t>Economic growth</a:t>
            </a:r>
          </a:p>
          <a:p>
            <a:pPr lvl="0"/>
            <a:r>
              <a:rPr lang="en-US" dirty="0"/>
              <a:t>Interest rates</a:t>
            </a:r>
          </a:p>
          <a:p>
            <a:pPr lvl="0"/>
            <a:r>
              <a:rPr lang="en-US" dirty="0"/>
              <a:t>Employment rates</a:t>
            </a:r>
          </a:p>
          <a:p>
            <a:pPr lvl="0"/>
            <a:r>
              <a:rPr lang="en-US" dirty="0"/>
              <a:t>Foreign exchange rates</a:t>
            </a:r>
          </a:p>
          <a:p>
            <a:pPr lvl="0"/>
            <a:r>
              <a:rPr lang="en-US" dirty="0"/>
              <a:t>Supply and demand</a:t>
            </a:r>
          </a:p>
          <a:p>
            <a:pPr lvl="0"/>
            <a:r>
              <a:rPr lang="en-US" dirty="0"/>
              <a:t>Cost of raw materials</a:t>
            </a:r>
          </a:p>
          <a:p>
            <a:pPr lvl="0"/>
            <a:r>
              <a:rPr lang="en-US" dirty="0"/>
              <a:t>Inflation rates</a:t>
            </a:r>
          </a:p>
          <a:p>
            <a:pPr lvl="0"/>
            <a:r>
              <a:rPr lang="en-US" dirty="0"/>
              <a:t>Consumer spending power</a:t>
            </a:r>
          </a:p>
          <a:p>
            <a:pPr marL="0" lvl="0" indent="0">
              <a:buNone/>
            </a:pPr>
            <a:r>
              <a:rPr lang="en-US" dirty="0"/>
              <a:t>For example, a rise in inflation may result in a business laying off its workers to save money. This action may lead to an increase in unemployment. Another example is a decrease in the cost of raw materials that allows a business to increase its manufacturing production, letting it sell more products.</a:t>
            </a:r>
          </a:p>
        </p:txBody>
      </p:sp>
      <p:pic>
        <p:nvPicPr>
          <p:cNvPr id="14" name="Picture Placeholder 13" descr="Business People in front of a stock exchange line graph" title="Business People in front of a stock exchange line graph">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402192" y="0"/>
            <a:ext cx="4084043" cy="5697415"/>
          </a:xfrm>
        </p:spPr>
      </p:pic>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13</a:t>
            </a:fld>
            <a:endParaRPr lang="ru-RU" dirty="0"/>
          </a:p>
        </p:txBody>
      </p:sp>
    </p:spTree>
    <p:extLst>
      <p:ext uri="{BB962C8B-B14F-4D97-AF65-F5344CB8AC3E}">
        <p14:creationId xmlns:p14="http://schemas.microsoft.com/office/powerpoint/2010/main" val="333740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Political</a:t>
            </a:r>
            <a:endParaRPr lang="ru-RU" dirty="0"/>
          </a:p>
        </p:txBody>
      </p:sp>
      <p:sp>
        <p:nvSpPr>
          <p:cNvPr id="7" name="TextBox 6">
            <a:extLst>
              <a:ext uri="{FF2B5EF4-FFF2-40B4-BE49-F238E27FC236}">
                <a16:creationId xmlns:a16="http://schemas.microsoft.com/office/drawing/2014/main" id="{6EFB6D8E-F325-36AD-E8BA-7D0AB091B18F}"/>
              </a:ext>
            </a:extLst>
          </p:cNvPr>
          <p:cNvSpPr txBox="1"/>
          <p:nvPr/>
        </p:nvSpPr>
        <p:spPr>
          <a:xfrm>
            <a:off x="690664" y="333862"/>
            <a:ext cx="10222262" cy="707886"/>
          </a:xfrm>
          <a:prstGeom prst="rect">
            <a:avLst/>
          </a:prstGeom>
          <a:noFill/>
        </p:spPr>
        <p:txBody>
          <a:bodyPr wrap="square" rtlCol="0">
            <a:spAutoFit/>
          </a:bodyPr>
          <a:lstStyle/>
          <a:p>
            <a:r>
              <a:rPr lang="en-US" sz="2000" dirty="0">
                <a:solidFill>
                  <a:srgbClr val="197DCE"/>
                </a:solidFill>
              </a:rPr>
              <a:t>Tax Polices: Consider the tax costs of the waterpark property, water, water reclamation, employees, and the city in which you would operate.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13818" y="2257623"/>
            <a:ext cx="5576179" cy="4357588"/>
          </a:xfrm>
        </p:spPr>
        <p:txBody>
          <a:bodyPr>
            <a:normAutofit fontScale="92500" lnSpcReduction="20000"/>
          </a:bodyPr>
          <a:lstStyle/>
          <a:p>
            <a:pPr marL="0" indent="0">
              <a:buNone/>
            </a:pPr>
            <a:r>
              <a:rPr lang="en-US" dirty="0"/>
              <a:t>Political factors involve the ways and extent to which a government intervenes in economies or industries. A government can impact an economy through legislation and policies or through its political stability and the status of its relations with other nations. Here are several examples of political factors:</a:t>
            </a:r>
          </a:p>
          <a:p>
            <a:pPr lvl="0"/>
            <a:r>
              <a:rPr lang="en-US" dirty="0"/>
              <a:t>Trade barriers: Trade barriers are regulations that governments put in place to protect domestic businesses from international competition. Governments may impose tariffs on imports or provide subsidies to help boost support and sales for domestic businesses.</a:t>
            </a:r>
          </a:p>
          <a:p>
            <a:pPr lvl="0"/>
            <a:r>
              <a:rPr lang="en-US" dirty="0"/>
              <a:t>Tax policies: Businesses must follow numerous tax regulations, such as obtaining an Employer Identification Number. Governments may also establish policies that increase or decrease the taxes corporations pay.</a:t>
            </a:r>
          </a:p>
          <a:p>
            <a:pPr lvl="0"/>
            <a:r>
              <a:rPr lang="en-US" dirty="0"/>
              <a:t>Political stability: The political stability of a government can affect businesses in that country. For example, if there are protests and strikes against government actions, businesses may see a temporary lull in consumer support.</a:t>
            </a:r>
          </a:p>
          <a:p>
            <a:pPr lvl="0"/>
            <a:r>
              <a:rPr lang="en-US" dirty="0"/>
              <a:t>International relations: A country's relationships with other nations can directly impact a business' ability to export and import goods and services. For example, during a trade war, a company may not be able to import materials they need from the other nation involved in production.</a:t>
            </a:r>
          </a:p>
          <a:p>
            <a:pPr lvl="0"/>
            <a:r>
              <a:rPr lang="en-US" dirty="0"/>
              <a:t>Election Years</a:t>
            </a:r>
          </a:p>
          <a:p>
            <a:pPr lvl="0"/>
            <a:r>
              <a:rPr lang="en-US" dirty="0"/>
              <a:t>Legislation Cycle</a:t>
            </a:r>
          </a:p>
          <a:p>
            <a:pPr lvl="0"/>
            <a:r>
              <a:rPr lang="en-US" dirty="0"/>
              <a:t>Legislative Intent</a:t>
            </a:r>
          </a:p>
          <a:p>
            <a:endParaRPr lang="ru-RU" dirty="0"/>
          </a:p>
        </p:txBody>
      </p:sp>
      <p:pic>
        <p:nvPicPr>
          <p:cNvPr id="14" name="Picture Placeholder 13" descr="A donkey and an Elephant on an American flag" title="A donkey and an Elephant on an American flag">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729880" y="1163290"/>
            <a:ext cx="6462120" cy="3797845"/>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14</a:t>
            </a:fld>
            <a:endParaRPr lang="ru-RU" dirty="0"/>
          </a:p>
        </p:txBody>
      </p:sp>
    </p:spTree>
    <p:extLst>
      <p:ext uri="{BB962C8B-B14F-4D97-AF65-F5344CB8AC3E}">
        <p14:creationId xmlns:p14="http://schemas.microsoft.com/office/powerpoint/2010/main" val="3290179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Legal</a:t>
            </a:r>
            <a:endParaRPr lang="ru-RU" dirty="0"/>
          </a:p>
        </p:txBody>
      </p:sp>
      <p:sp>
        <p:nvSpPr>
          <p:cNvPr id="3" name="TextBox 2">
            <a:extLst>
              <a:ext uri="{FF2B5EF4-FFF2-40B4-BE49-F238E27FC236}">
                <a16:creationId xmlns:a16="http://schemas.microsoft.com/office/drawing/2014/main" id="{5C80199A-7D90-1D18-72A7-75B9B81A175C}"/>
              </a:ext>
            </a:extLst>
          </p:cNvPr>
          <p:cNvSpPr txBox="1"/>
          <p:nvPr/>
        </p:nvSpPr>
        <p:spPr>
          <a:xfrm>
            <a:off x="1964078" y="6181944"/>
            <a:ext cx="7512035" cy="400110"/>
          </a:xfrm>
          <a:prstGeom prst="rect">
            <a:avLst/>
          </a:prstGeom>
          <a:noFill/>
        </p:spPr>
        <p:txBody>
          <a:bodyPr wrap="square" rtlCol="0">
            <a:spAutoFit/>
          </a:bodyPr>
          <a:lstStyle/>
          <a:p>
            <a:r>
              <a:rPr lang="en-US" sz="2000" dirty="0">
                <a:solidFill>
                  <a:srgbClr val="197DCE"/>
                </a:solidFill>
              </a:rPr>
              <a:t>Health and Safety: How will you protect customers and yourself? </a:t>
            </a:r>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5959366" y="1942425"/>
            <a:ext cx="6030635" cy="4239520"/>
          </a:xfrm>
        </p:spPr>
        <p:txBody>
          <a:bodyPr>
            <a:normAutofit fontScale="77500" lnSpcReduction="20000"/>
          </a:bodyPr>
          <a:lstStyle/>
          <a:p>
            <a:pPr marL="0" indent="0">
              <a:buNone/>
            </a:pPr>
            <a:r>
              <a:rPr lang="en-US" dirty="0"/>
              <a:t>Legal factors are the laws of the country in which a business resides. These laws may overlap with other factors, particularly political factors, and can impact how businesses in that country operate. As a result, businesses must stay updated on legislation changes to ensure adherence to local and national laws. Here are some examples of legal factors:</a:t>
            </a:r>
          </a:p>
          <a:p>
            <a:pPr lvl="0"/>
            <a:r>
              <a:rPr lang="en-US" dirty="0"/>
              <a:t>Health and safety: Health and safety laws and regulations require businesses to follow practices that ensure the health and safety of employees and customers.</a:t>
            </a:r>
          </a:p>
          <a:p>
            <a:pPr lvl="0"/>
            <a:r>
              <a:rPr lang="en-US" dirty="0"/>
              <a:t>Equal opportunities: Equal opportunity laws prohibit discrimination during the hiring process or in the workplace.</a:t>
            </a:r>
          </a:p>
          <a:p>
            <a:pPr lvl="0"/>
            <a:r>
              <a:rPr lang="en-US" dirty="0"/>
              <a:t>International trade: International trade laws may regulate what businesses can import from and export to other countries.</a:t>
            </a:r>
          </a:p>
          <a:p>
            <a:pPr lvl="0"/>
            <a:r>
              <a:rPr lang="en-US" dirty="0"/>
              <a:t>Advertising standards: Advertising laws set standards for how businesses advertise their products or services, such as requirements that these ads must contain truth or evidence to support claims.</a:t>
            </a:r>
          </a:p>
          <a:p>
            <a:pPr lvl="0"/>
            <a:r>
              <a:rPr lang="en-US" dirty="0"/>
              <a:t>Consumer rights: Consumer rights laws hold businesses accountable for maintaining consumers' rights, such as information privacy and safety.</a:t>
            </a:r>
          </a:p>
          <a:p>
            <a:pPr lvl="0"/>
            <a:r>
              <a:rPr lang="en-US" dirty="0"/>
              <a:t>Product labeling: Product labeling laws require businesses to label food and medicinal products accurately and notify consumers of their contents.</a:t>
            </a:r>
          </a:p>
          <a:p>
            <a:pPr lvl="0"/>
            <a:r>
              <a:rPr lang="en-US" dirty="0"/>
              <a:t>Product safety: Product safety laws require businesses to ensure their products are safe for consumer use and provide warnings as needed.</a:t>
            </a:r>
          </a:p>
          <a:p>
            <a:pPr lvl="0"/>
            <a:r>
              <a:rPr lang="en-US" dirty="0"/>
              <a:t>Labor laws: Labor laws might include things like minimum age and minimum wage for employees, as well as the maximum number of hours an employee can work in a shift. Businesses must adhere to labor laws to ensure they provide proper treatment to their employees.</a:t>
            </a:r>
          </a:p>
          <a:p>
            <a:pPr lvl="0"/>
            <a:r>
              <a:rPr lang="en-US" dirty="0"/>
              <a:t>Environmental laws: Governments usually require that businesses, especially those in the automotive, agriculture and chemical industries, adhere to regulations that protect the environment from toxins and pollution. For example, an environmental law for clean air may push a company to limit its emissions.</a:t>
            </a:r>
          </a:p>
        </p:txBody>
      </p:sp>
      <p:pic>
        <p:nvPicPr>
          <p:cNvPr id="14" name="Picture Placeholder 13" descr="A gavel and law books on a desk in a library" title="A gavel and law books on a desk in a library">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396781" y="1"/>
            <a:ext cx="4084043" cy="5713646"/>
          </a:xfrm>
        </p:spPr>
      </p:pic>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15</a:t>
            </a:fld>
            <a:endParaRPr lang="ru-RU" dirty="0"/>
          </a:p>
        </p:txBody>
      </p:sp>
    </p:spTree>
    <p:extLst>
      <p:ext uri="{BB962C8B-B14F-4D97-AF65-F5344CB8AC3E}">
        <p14:creationId xmlns:p14="http://schemas.microsoft.com/office/powerpoint/2010/main" val="215239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a:t>Ethical</a:t>
            </a:r>
            <a:endParaRPr lang="ru-RU" dirty="0"/>
          </a:p>
        </p:txBody>
      </p:sp>
      <p:sp>
        <p:nvSpPr>
          <p:cNvPr id="3" name="TextBox 2">
            <a:extLst>
              <a:ext uri="{FF2B5EF4-FFF2-40B4-BE49-F238E27FC236}">
                <a16:creationId xmlns:a16="http://schemas.microsoft.com/office/drawing/2014/main" id="{4B9C21B5-2CA1-011E-B4AB-8B914851D22F}"/>
              </a:ext>
            </a:extLst>
          </p:cNvPr>
          <p:cNvSpPr txBox="1"/>
          <p:nvPr/>
        </p:nvSpPr>
        <p:spPr>
          <a:xfrm>
            <a:off x="2168359" y="354796"/>
            <a:ext cx="7512035" cy="707886"/>
          </a:xfrm>
          <a:prstGeom prst="rect">
            <a:avLst/>
          </a:prstGeom>
          <a:noFill/>
        </p:spPr>
        <p:txBody>
          <a:bodyPr wrap="square" rtlCol="0">
            <a:spAutoFit/>
          </a:bodyPr>
          <a:lstStyle/>
          <a:p>
            <a:r>
              <a:rPr lang="en-US" sz="2000" dirty="0">
                <a:solidFill>
                  <a:srgbClr val="197DCE"/>
                </a:solidFill>
              </a:rPr>
              <a:t>Morality: what are your personal and cultural values? Will your values negatively affect your customers or employees? </a:t>
            </a: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330050" y="2364829"/>
            <a:ext cx="6114893" cy="4080114"/>
          </a:xfrm>
        </p:spPr>
        <p:txBody>
          <a:bodyPr>
            <a:normAutofit lnSpcReduction="10000"/>
          </a:bodyPr>
          <a:lstStyle/>
          <a:p>
            <a:pPr marL="0" indent="0">
              <a:buNone/>
            </a:pPr>
            <a:r>
              <a:rPr lang="en-US" dirty="0"/>
              <a:t>Social values are an integral part of the ethical aspects of an organization that governs their behavior. Ethical elements determine what is correct and what is not. The common ethical factors for the STEEPLE analysis are:</a:t>
            </a:r>
          </a:p>
          <a:p>
            <a:pPr lvl="0"/>
            <a:r>
              <a:rPr lang="en-US" dirty="0"/>
              <a:t>The tendency of the people</a:t>
            </a:r>
          </a:p>
          <a:p>
            <a:pPr lvl="0"/>
            <a:r>
              <a:rPr lang="en-US" dirty="0"/>
              <a:t>The value of the culture of the people</a:t>
            </a:r>
          </a:p>
          <a:p>
            <a:pPr lvl="0"/>
            <a:r>
              <a:rPr lang="en-US" dirty="0"/>
              <a:t>Morality</a:t>
            </a:r>
          </a:p>
          <a:p>
            <a:pPr lvl="0"/>
            <a:r>
              <a:rPr lang="en-US" dirty="0"/>
              <a:t>Integrity </a:t>
            </a:r>
          </a:p>
          <a:p>
            <a:pPr lvl="0"/>
            <a:r>
              <a:rPr lang="en-US" dirty="0"/>
              <a:t>Duties </a:t>
            </a:r>
          </a:p>
          <a:p>
            <a:pPr lvl="0"/>
            <a:r>
              <a:rPr lang="en-US" dirty="0"/>
              <a:t>Behavior of the employees towards the society</a:t>
            </a:r>
          </a:p>
          <a:p>
            <a:pPr lvl="0"/>
            <a:r>
              <a:rPr lang="en-US" dirty="0"/>
              <a:t>Whether the practices in sales and advertising are ethical or not;</a:t>
            </a:r>
          </a:p>
          <a:p>
            <a:pPr lvl="0"/>
            <a:r>
              <a:rPr lang="en-US" dirty="0"/>
              <a:t>Is everyone getting a fair end of the deal?</a:t>
            </a:r>
          </a:p>
          <a:p>
            <a:pPr lvl="0"/>
            <a:r>
              <a:rPr lang="en-US" dirty="0"/>
              <a:t>Standards with accounting, management, and marketing are acceptable or not</a:t>
            </a:r>
          </a:p>
          <a:p>
            <a:pPr lvl="0"/>
            <a:r>
              <a:rPr lang="en-US" dirty="0"/>
              <a:t>The attitude of the organization towards counterfeiting and breaking patents</a:t>
            </a:r>
          </a:p>
          <a:p>
            <a:pPr lvl="0"/>
            <a:r>
              <a:rPr lang="en-US" dirty="0"/>
              <a:t>The recruitment process and the standards of employment are ethical or not (for example hiring children to do the work is not acceptable).</a:t>
            </a:r>
          </a:p>
          <a:p>
            <a:pPr lvl="0"/>
            <a:r>
              <a:rPr lang="en-US" dirty="0"/>
              <a:t>Affiliation between corporations and charities</a:t>
            </a:r>
          </a:p>
          <a:p>
            <a:endParaRPr lang="ru-RU" dirty="0"/>
          </a:p>
        </p:txBody>
      </p:sp>
      <p:pic>
        <p:nvPicPr>
          <p:cNvPr id="14" name="Picture Placeholder 13" descr="a red 'x' and a green checkmark" title="a red 'x' and a green checkmark">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5731670" y="1410840"/>
            <a:ext cx="6460330" cy="3512852"/>
          </a:xfrm>
        </p:spPr>
      </p:pic>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16</a:t>
            </a:fld>
            <a:endParaRPr lang="ru-RU" dirty="0"/>
          </a:p>
        </p:txBody>
      </p:sp>
    </p:spTree>
    <p:extLst>
      <p:ext uri="{BB962C8B-B14F-4D97-AF65-F5344CB8AC3E}">
        <p14:creationId xmlns:p14="http://schemas.microsoft.com/office/powerpoint/2010/main" val="187912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Inclusivity, Safety &amp; Demographics</a:t>
            </a:r>
            <a:endParaRPr lang="ru-RU" dirty="0"/>
          </a:p>
        </p:txBody>
      </p:sp>
      <p:sp>
        <p:nvSpPr>
          <p:cNvPr id="6" name="I&amp;S subtitle">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sz="3200" dirty="0"/>
              <a:t>Inclusivity &amp; Safety Factors</a:t>
            </a:r>
            <a:endParaRPr lang="ru-RU" sz="3200" dirty="0"/>
          </a:p>
        </p:txBody>
      </p:sp>
      <p:sp>
        <p:nvSpPr>
          <p:cNvPr id="3" name="Inclusive subtitle">
            <a:extLst>
              <a:ext uri="{FF2B5EF4-FFF2-40B4-BE49-F238E27FC236}">
                <a16:creationId xmlns:a16="http://schemas.microsoft.com/office/drawing/2014/main" id="{C9DF92D8-1371-40FE-AB90-C65DFF928F5D}"/>
              </a:ext>
            </a:extLst>
          </p:cNvPr>
          <p:cNvSpPr>
            <a:spLocks noGrp="1"/>
          </p:cNvSpPr>
          <p:nvPr>
            <p:ph type="body" idx="1"/>
          </p:nvPr>
        </p:nvSpPr>
        <p:spPr>
          <a:xfrm>
            <a:off x="272437" y="2578600"/>
            <a:ext cx="2604113" cy="548640"/>
          </a:xfrm>
        </p:spPr>
        <p:txBody>
          <a:bodyPr>
            <a:normAutofit lnSpcReduction="10000"/>
          </a:bodyPr>
          <a:lstStyle/>
          <a:p>
            <a:pPr algn="ctr"/>
            <a:r>
              <a:rPr lang="en-US" sz="3600" dirty="0"/>
              <a:t>Inclusive</a:t>
            </a:r>
            <a:endParaRPr lang="ru-RU" dirty="0"/>
          </a:p>
        </p:txBody>
      </p:sp>
      <p:sp>
        <p:nvSpPr>
          <p:cNvPr id="7" name="Inclusive Text">
            <a:extLst>
              <a:ext uri="{FF2B5EF4-FFF2-40B4-BE49-F238E27FC236}">
                <a16:creationId xmlns:a16="http://schemas.microsoft.com/office/drawing/2014/main" id="{B0CA970E-796E-4258-8457-D1CEF7B4B866}"/>
              </a:ext>
            </a:extLst>
          </p:cNvPr>
          <p:cNvSpPr>
            <a:spLocks noGrp="1"/>
          </p:cNvSpPr>
          <p:nvPr>
            <p:ph type="body" idx="20"/>
          </p:nvPr>
        </p:nvSpPr>
        <p:spPr>
          <a:xfrm>
            <a:off x="315072" y="3280275"/>
            <a:ext cx="3123453" cy="2333625"/>
          </a:xfrm>
        </p:spPr>
        <p:txBody>
          <a:bodyPr>
            <a:normAutofit fontScale="92500" lnSpcReduction="10000"/>
          </a:bodyPr>
          <a:lstStyle/>
          <a:p>
            <a:r>
              <a:rPr lang="en-US" sz="2000" dirty="0"/>
              <a:t>Cultural norms that affect inclusivity </a:t>
            </a:r>
          </a:p>
          <a:p>
            <a:r>
              <a:rPr lang="en-US" sz="2000" dirty="0"/>
              <a:t>Current climate toward different ethnic groups</a:t>
            </a:r>
          </a:p>
          <a:p>
            <a:r>
              <a:rPr lang="en-US" sz="2000" dirty="0"/>
              <a:t>Company culture</a:t>
            </a:r>
          </a:p>
          <a:p>
            <a:r>
              <a:rPr lang="en-US" sz="2000" dirty="0"/>
              <a:t>Recruitment process</a:t>
            </a:r>
          </a:p>
          <a:p>
            <a:r>
              <a:rPr lang="en-US" sz="2000" dirty="0"/>
              <a:t>Affiliations</a:t>
            </a:r>
          </a:p>
          <a:p>
            <a:r>
              <a:rPr lang="en-US" sz="2000" dirty="0"/>
              <a:t>ADA </a:t>
            </a:r>
          </a:p>
          <a:p>
            <a:endParaRPr lang="en-US" dirty="0"/>
          </a:p>
          <a:p>
            <a:endParaRPr lang="ru-RU" dirty="0"/>
          </a:p>
        </p:txBody>
      </p:sp>
      <p:sp>
        <p:nvSpPr>
          <p:cNvPr id="8" name="Safe subtitle">
            <a:extLst>
              <a:ext uri="{FF2B5EF4-FFF2-40B4-BE49-F238E27FC236}">
                <a16:creationId xmlns:a16="http://schemas.microsoft.com/office/drawing/2014/main" id="{E3AB4F18-AE38-4488-9473-A828459DA8A4}"/>
              </a:ext>
            </a:extLst>
          </p:cNvPr>
          <p:cNvSpPr>
            <a:spLocks noGrp="1"/>
          </p:cNvSpPr>
          <p:nvPr>
            <p:ph type="body" idx="18"/>
          </p:nvPr>
        </p:nvSpPr>
        <p:spPr>
          <a:xfrm>
            <a:off x="4680697" y="2578600"/>
            <a:ext cx="2814335" cy="548640"/>
          </a:xfrm>
        </p:spPr>
        <p:txBody>
          <a:bodyPr>
            <a:noAutofit/>
          </a:bodyPr>
          <a:lstStyle/>
          <a:p>
            <a:pPr algn="ctr"/>
            <a:r>
              <a:rPr lang="en-US" sz="3600" dirty="0"/>
              <a:t>Safe</a:t>
            </a:r>
            <a:endParaRPr lang="ru-RU" sz="3600" dirty="0"/>
          </a:p>
        </p:txBody>
      </p:sp>
      <p:sp>
        <p:nvSpPr>
          <p:cNvPr id="11" name="Safe Text">
            <a:extLst>
              <a:ext uri="{FF2B5EF4-FFF2-40B4-BE49-F238E27FC236}">
                <a16:creationId xmlns:a16="http://schemas.microsoft.com/office/drawing/2014/main" id="{663B63A5-075F-4429-8F7A-8E50D3497170}"/>
              </a:ext>
            </a:extLst>
          </p:cNvPr>
          <p:cNvSpPr txBox="1">
            <a:spLocks/>
          </p:cNvSpPr>
          <p:nvPr/>
        </p:nvSpPr>
        <p:spPr>
          <a:xfrm>
            <a:off x="4572000" y="3292840"/>
            <a:ext cx="3276599" cy="2333625"/>
          </a:xfrm>
          <a:prstGeom prst="rect">
            <a:avLst/>
          </a:prstGeom>
        </p:spPr>
        <p:txBody>
          <a:bodyPr vert="horz" lIns="91440" tIns="45720" rIns="91440" bIns="45720" rtlCol="0">
            <a:normAutofit fontScale="92500" lnSpcReduction="10000"/>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What keeps the company safe</a:t>
            </a:r>
          </a:p>
          <a:p>
            <a:r>
              <a:rPr lang="en-US" sz="2000"/>
              <a:t>What does safe look like for each employee</a:t>
            </a:r>
          </a:p>
          <a:p>
            <a:r>
              <a:rPr lang="en-US" sz="2000"/>
              <a:t>What is the threshold of safety</a:t>
            </a:r>
          </a:p>
          <a:p>
            <a:r>
              <a:rPr lang="en-US" sz="2000"/>
              <a:t>Would the organization flout safety for productivity</a:t>
            </a:r>
          </a:p>
          <a:p>
            <a:endParaRPr lang="ru-RU" dirty="0"/>
          </a:p>
        </p:txBody>
      </p:sp>
      <p:sp>
        <p:nvSpPr>
          <p:cNvPr id="10" name="Demographics subtitle">
            <a:extLst>
              <a:ext uri="{FF2B5EF4-FFF2-40B4-BE49-F238E27FC236}">
                <a16:creationId xmlns:a16="http://schemas.microsoft.com/office/drawing/2014/main" id="{E3AB4F18-AE38-4488-9473-A828459DA8A4}"/>
              </a:ext>
            </a:extLst>
          </p:cNvPr>
          <p:cNvSpPr txBox="1">
            <a:spLocks/>
          </p:cNvSpPr>
          <p:nvPr/>
        </p:nvSpPr>
        <p:spPr>
          <a:xfrm>
            <a:off x="8156797" y="2578600"/>
            <a:ext cx="3477383" cy="548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600" dirty="0"/>
              <a:t>Demographics</a:t>
            </a:r>
            <a:endParaRPr lang="ru-RU" sz="3600" dirty="0"/>
          </a:p>
        </p:txBody>
      </p:sp>
      <p:sp>
        <p:nvSpPr>
          <p:cNvPr id="17" name="Demographics Text">
            <a:extLst>
              <a:ext uri="{FF2B5EF4-FFF2-40B4-BE49-F238E27FC236}">
                <a16:creationId xmlns:a16="http://schemas.microsoft.com/office/drawing/2014/main" id="{663B63A5-075F-4429-8F7A-8E50D3497170}"/>
              </a:ext>
            </a:extLst>
          </p:cNvPr>
          <p:cNvSpPr>
            <a:spLocks noGrp="1"/>
          </p:cNvSpPr>
          <p:nvPr>
            <p:ph type="body" sz="quarter" idx="21"/>
          </p:nvPr>
        </p:nvSpPr>
        <p:spPr>
          <a:xfrm>
            <a:off x="8257188" y="3280275"/>
            <a:ext cx="3276599" cy="2333625"/>
          </a:xfrm>
        </p:spPr>
        <p:txBody>
          <a:bodyPr>
            <a:normAutofit fontScale="85000" lnSpcReduction="20000"/>
          </a:bodyPr>
          <a:lstStyle/>
          <a:p>
            <a:r>
              <a:rPr lang="en-US" sz="2000" dirty="0"/>
              <a:t>Impacts of demographic traits</a:t>
            </a:r>
          </a:p>
          <a:p>
            <a:r>
              <a:rPr lang="en-US" sz="2000" dirty="0"/>
              <a:t>Population size</a:t>
            </a:r>
          </a:p>
          <a:p>
            <a:r>
              <a:rPr lang="en-US" sz="2000" dirty="0"/>
              <a:t>Ages</a:t>
            </a:r>
          </a:p>
          <a:p>
            <a:r>
              <a:rPr lang="en-US" sz="2000" dirty="0"/>
              <a:t>Trends</a:t>
            </a:r>
          </a:p>
          <a:p>
            <a:r>
              <a:rPr lang="en-US" sz="2000" dirty="0"/>
              <a:t>Education</a:t>
            </a:r>
          </a:p>
          <a:p>
            <a:r>
              <a:rPr lang="en-US" sz="2000" dirty="0"/>
              <a:t>Urbanization</a:t>
            </a:r>
          </a:p>
          <a:p>
            <a:r>
              <a:rPr lang="en-US" sz="2000" dirty="0"/>
              <a:t>Any characterization of a studied population that could have a business impact</a:t>
            </a:r>
          </a:p>
          <a:p>
            <a:endParaRPr lang="ru-RU" dirty="0"/>
          </a:p>
        </p:txBody>
      </p:sp>
      <p:sp>
        <p:nvSpPr>
          <p:cNvPr id="4" name="TextBox 3">
            <a:extLst>
              <a:ext uri="{FF2B5EF4-FFF2-40B4-BE49-F238E27FC236}">
                <a16:creationId xmlns:a16="http://schemas.microsoft.com/office/drawing/2014/main" id="{262F1F19-6D30-ED1A-9FCA-D30D5C61C558}"/>
              </a:ext>
            </a:extLst>
          </p:cNvPr>
          <p:cNvSpPr txBox="1"/>
          <p:nvPr/>
        </p:nvSpPr>
        <p:spPr>
          <a:xfrm>
            <a:off x="784155" y="5613900"/>
            <a:ext cx="10127403" cy="1015663"/>
          </a:xfrm>
          <a:prstGeom prst="rect">
            <a:avLst/>
          </a:prstGeom>
          <a:noFill/>
        </p:spPr>
        <p:txBody>
          <a:bodyPr wrap="square" rtlCol="0">
            <a:spAutoFit/>
          </a:bodyPr>
          <a:lstStyle/>
          <a:p>
            <a:r>
              <a:rPr lang="en-US" sz="2000" b="1" dirty="0">
                <a:solidFill>
                  <a:srgbClr val="197DCE"/>
                </a:solidFill>
              </a:rPr>
              <a:t>ADA:</a:t>
            </a:r>
            <a:r>
              <a:rPr lang="en-US" sz="2000" dirty="0">
                <a:solidFill>
                  <a:srgbClr val="197DCE"/>
                </a:solidFill>
              </a:rPr>
              <a:t> How will people access the waterpark?</a:t>
            </a:r>
          </a:p>
          <a:p>
            <a:r>
              <a:rPr lang="en-US" sz="2000" b="1" dirty="0">
                <a:solidFill>
                  <a:srgbClr val="197DCE"/>
                </a:solidFill>
              </a:rPr>
              <a:t>Safety Threshold: </a:t>
            </a:r>
            <a:r>
              <a:rPr lang="en-US" sz="2000" dirty="0">
                <a:solidFill>
                  <a:srgbClr val="197DCE"/>
                </a:solidFill>
              </a:rPr>
              <a:t>How much risk will you take on vs. your customers</a:t>
            </a:r>
          </a:p>
          <a:p>
            <a:r>
              <a:rPr lang="en-US" sz="2000" b="1" dirty="0">
                <a:solidFill>
                  <a:srgbClr val="197DCE"/>
                </a:solidFill>
              </a:rPr>
              <a:t>Demographics:</a:t>
            </a:r>
            <a:r>
              <a:rPr lang="en-US" sz="2000" dirty="0">
                <a:solidFill>
                  <a:srgbClr val="197DCE"/>
                </a:solidFill>
              </a:rPr>
              <a:t> Do people in the city know how to swim or like to swim? </a:t>
            </a: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17</a:t>
            </a:fld>
            <a:endParaRPr lang="ru-RU" dirty="0"/>
          </a:p>
        </p:txBody>
      </p:sp>
    </p:spTree>
    <p:extLst>
      <p:ext uri="{BB962C8B-B14F-4D97-AF65-F5344CB8AC3E}">
        <p14:creationId xmlns:p14="http://schemas.microsoft.com/office/powerpoint/2010/main" val="395350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tools</a:t>
            </a:r>
          </a:p>
        </p:txBody>
      </p:sp>
      <p:sp>
        <p:nvSpPr>
          <p:cNvPr id="5" name="Content Placeholder 4"/>
          <p:cNvSpPr>
            <a:spLocks noGrp="1"/>
          </p:cNvSpPr>
          <p:nvPr>
            <p:ph sz="half" idx="1"/>
          </p:nvPr>
        </p:nvSpPr>
        <p:spPr>
          <a:xfrm>
            <a:off x="838200" y="1676400"/>
            <a:ext cx="10515600" cy="4918364"/>
          </a:xfrm>
        </p:spPr>
        <p:txBody>
          <a:bodyPr>
            <a:normAutofit fontScale="85000" lnSpcReduction="20000"/>
          </a:bodyPr>
          <a:lstStyle/>
          <a:p>
            <a:pPr>
              <a:lnSpc>
                <a:spcPct val="80000"/>
              </a:lnSpc>
              <a:spcBef>
                <a:spcPts val="600"/>
              </a:spcBef>
            </a:pPr>
            <a:r>
              <a:rPr lang="en-US" sz="2400" dirty="0"/>
              <a:t>SWOT analysis </a:t>
            </a:r>
          </a:p>
          <a:p>
            <a:pPr marL="685800" lvl="2">
              <a:lnSpc>
                <a:spcPct val="80000"/>
              </a:lnSpc>
              <a:spcBef>
                <a:spcPts val="600"/>
              </a:spcBef>
            </a:pPr>
            <a:r>
              <a:rPr lang="en-US" sz="2000" dirty="0"/>
              <a:t>Strengths, Weaknesses, Opportunities, and Threats</a:t>
            </a:r>
          </a:p>
          <a:p>
            <a:pPr>
              <a:lnSpc>
                <a:spcPct val="80000"/>
              </a:lnSpc>
              <a:spcBef>
                <a:spcPts val="600"/>
              </a:spcBef>
            </a:pPr>
            <a:endParaRPr lang="en-US" sz="2400" dirty="0"/>
          </a:p>
          <a:p>
            <a:pPr>
              <a:lnSpc>
                <a:spcPct val="80000"/>
              </a:lnSpc>
              <a:spcBef>
                <a:spcPts val="600"/>
              </a:spcBef>
            </a:pPr>
            <a:r>
              <a:rPr lang="en-US" sz="2400" dirty="0"/>
              <a:t>PEST analysis</a:t>
            </a:r>
          </a:p>
          <a:p>
            <a:pPr marL="685800" lvl="2">
              <a:lnSpc>
                <a:spcPct val="80000"/>
              </a:lnSpc>
              <a:spcBef>
                <a:spcPts val="600"/>
              </a:spcBef>
            </a:pPr>
            <a:r>
              <a:rPr lang="en-US" sz="2000" dirty="0"/>
              <a:t>Political, Economic, Sociological, and Technological</a:t>
            </a:r>
          </a:p>
          <a:p>
            <a:pPr>
              <a:lnSpc>
                <a:spcPct val="80000"/>
              </a:lnSpc>
              <a:spcBef>
                <a:spcPts val="600"/>
              </a:spcBef>
            </a:pPr>
            <a:endParaRPr lang="en-US" sz="2400" dirty="0"/>
          </a:p>
          <a:p>
            <a:pPr>
              <a:lnSpc>
                <a:spcPct val="80000"/>
              </a:lnSpc>
              <a:spcBef>
                <a:spcPts val="600"/>
              </a:spcBef>
            </a:pPr>
            <a:r>
              <a:rPr lang="en-US" sz="2400" dirty="0"/>
              <a:t>PESTLE analysis</a:t>
            </a:r>
          </a:p>
          <a:p>
            <a:pPr marL="685800" lvl="2">
              <a:lnSpc>
                <a:spcPct val="80000"/>
              </a:lnSpc>
              <a:spcBef>
                <a:spcPts val="600"/>
              </a:spcBef>
            </a:pPr>
            <a:r>
              <a:rPr lang="en-US" sz="2200" dirty="0"/>
              <a:t>Political, Economic, Sociological, Technological, Legal, and Environmental</a:t>
            </a:r>
          </a:p>
          <a:p>
            <a:pPr marL="228600" lvl="1">
              <a:lnSpc>
                <a:spcPct val="80000"/>
              </a:lnSpc>
              <a:spcBef>
                <a:spcPts val="600"/>
              </a:spcBef>
            </a:pPr>
            <a:endParaRPr lang="en-US" sz="2200" dirty="0"/>
          </a:p>
          <a:p>
            <a:pPr>
              <a:lnSpc>
                <a:spcPct val="80000"/>
              </a:lnSpc>
              <a:spcBef>
                <a:spcPts val="600"/>
              </a:spcBef>
            </a:pPr>
            <a:r>
              <a:rPr lang="en-US" sz="2400" dirty="0"/>
              <a:t>STEEPLES analysis</a:t>
            </a:r>
          </a:p>
          <a:p>
            <a:pPr marL="685800" lvl="2">
              <a:lnSpc>
                <a:spcPct val="80000"/>
              </a:lnSpc>
              <a:spcBef>
                <a:spcPts val="600"/>
              </a:spcBef>
            </a:pPr>
            <a:r>
              <a:rPr lang="en-US" sz="2200" dirty="0"/>
              <a:t>Sociological, Technological, Economic, Environmental, Political, Legal, Ethical, and Safe</a:t>
            </a:r>
          </a:p>
          <a:p>
            <a:pPr marL="228600" lvl="1">
              <a:lnSpc>
                <a:spcPct val="80000"/>
              </a:lnSpc>
              <a:spcBef>
                <a:spcPts val="600"/>
              </a:spcBef>
            </a:pPr>
            <a:endParaRPr lang="en-US" sz="2200" dirty="0"/>
          </a:p>
          <a:p>
            <a:pPr>
              <a:lnSpc>
                <a:spcPct val="80000"/>
              </a:lnSpc>
              <a:spcBef>
                <a:spcPts val="600"/>
              </a:spcBef>
            </a:pPr>
            <a:r>
              <a:rPr lang="en-US" sz="2400" dirty="0"/>
              <a:t>STEEPLED analysis</a:t>
            </a:r>
          </a:p>
          <a:p>
            <a:pPr marL="685800" lvl="2">
              <a:lnSpc>
                <a:spcPct val="80000"/>
              </a:lnSpc>
              <a:spcBef>
                <a:spcPts val="600"/>
              </a:spcBef>
            </a:pPr>
            <a:r>
              <a:rPr lang="en-US" sz="2200" dirty="0"/>
              <a:t>Sociological, Technological, Economic, Environmental, Political, Legal, Ethical, and Demographics</a:t>
            </a:r>
          </a:p>
          <a:p>
            <a:pPr marL="228600" lvl="1">
              <a:lnSpc>
                <a:spcPct val="80000"/>
              </a:lnSpc>
              <a:spcBef>
                <a:spcPts val="600"/>
              </a:spcBef>
            </a:pPr>
            <a:endParaRPr lang="en-US" sz="2200" dirty="0"/>
          </a:p>
          <a:p>
            <a:pPr>
              <a:lnSpc>
                <a:spcPct val="80000"/>
              </a:lnSpc>
              <a:spcBef>
                <a:spcPts val="600"/>
              </a:spcBef>
            </a:pPr>
            <a:r>
              <a:rPr lang="en-US" sz="2400" dirty="0"/>
              <a:t>STEEPLIE analysis</a:t>
            </a:r>
          </a:p>
          <a:p>
            <a:pPr marL="685800" lvl="2">
              <a:lnSpc>
                <a:spcPct val="80000"/>
              </a:lnSpc>
              <a:spcBef>
                <a:spcPts val="600"/>
              </a:spcBef>
            </a:pPr>
            <a:r>
              <a:rPr lang="en-US" sz="2200" dirty="0"/>
              <a:t>Sociological, Technological, Economic, Environmental, Political, Legal, Inclusivity, and Ethical </a:t>
            </a:r>
          </a:p>
          <a:p>
            <a:pPr lvl="1">
              <a:lnSpc>
                <a:spcPct val="80000"/>
              </a:lnSpc>
              <a:spcBef>
                <a:spcPts val="1200"/>
              </a:spcBef>
            </a:pPr>
            <a:endParaRPr lang="en-US" sz="2200" dirty="0"/>
          </a:p>
          <a:p>
            <a:pPr>
              <a:spcAft>
                <a:spcPts val="1200"/>
              </a:spcAft>
            </a:pPr>
            <a:endParaRPr lang="en-US" dirty="0"/>
          </a:p>
          <a:p>
            <a:pPr>
              <a:spcAft>
                <a:spcPts val="1200"/>
              </a:spcAft>
            </a:pPr>
            <a:endParaRPr lang="en-US" dirty="0"/>
          </a:p>
        </p:txBody>
      </p:sp>
      <p:sp>
        <p:nvSpPr>
          <p:cNvPr id="3" name="Slide Number Placeholder 2"/>
          <p:cNvSpPr>
            <a:spLocks noGrp="1"/>
          </p:cNvSpPr>
          <p:nvPr>
            <p:ph type="sldNum" sz="quarter" idx="12"/>
          </p:nvPr>
        </p:nvSpPr>
        <p:spPr/>
        <p:txBody>
          <a:bodyPr/>
          <a:lstStyle/>
          <a:p>
            <a:fld id="{D495E168-DA5E-4888-8D8A-92B118324C14}" type="slidenum">
              <a:rPr lang="ru-RU" smtClean="0"/>
              <a:t>18</a:t>
            </a:fld>
            <a:endParaRPr lang="ru-RU" dirty="0"/>
          </a:p>
        </p:txBody>
      </p:sp>
    </p:spTree>
    <p:extLst>
      <p:ext uri="{BB962C8B-B14F-4D97-AF65-F5344CB8AC3E}">
        <p14:creationId xmlns:p14="http://schemas.microsoft.com/office/powerpoint/2010/main" val="123543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Ways to use a STEEPLE</a:t>
            </a:r>
          </a:p>
        </p:txBody>
      </p:sp>
      <p:sp>
        <p:nvSpPr>
          <p:cNvPr id="4" name="Content Placeholder 3"/>
          <p:cNvSpPr>
            <a:spLocks noGrp="1"/>
          </p:cNvSpPr>
          <p:nvPr>
            <p:ph idx="1"/>
          </p:nvPr>
        </p:nvSpPr>
        <p:spPr>
          <a:xfrm>
            <a:off x="838200" y="1825625"/>
            <a:ext cx="11029545" cy="3884511"/>
          </a:xfrm>
        </p:spPr>
        <p:txBody>
          <a:bodyPr numCol="2">
            <a:noAutofit/>
          </a:bodyPr>
          <a:lstStyle/>
          <a:p>
            <a:r>
              <a:rPr lang="en-US" sz="2800" dirty="0"/>
              <a:t>Financial analysis </a:t>
            </a:r>
          </a:p>
          <a:p>
            <a:r>
              <a:rPr lang="en-US" sz="2800" dirty="0"/>
              <a:t>Risk analysis  </a:t>
            </a:r>
          </a:p>
          <a:p>
            <a:r>
              <a:rPr lang="en-US" sz="2800" dirty="0"/>
              <a:t>Strategic planning</a:t>
            </a:r>
          </a:p>
          <a:p>
            <a:r>
              <a:rPr lang="en-US" sz="2800" dirty="0"/>
              <a:t>With or instead of a SWOT</a:t>
            </a:r>
          </a:p>
          <a:p>
            <a:r>
              <a:rPr lang="en-US" sz="2800" dirty="0"/>
              <a:t>Stakeholder analysis</a:t>
            </a:r>
          </a:p>
          <a:p>
            <a:r>
              <a:rPr lang="en-US" sz="2800" dirty="0"/>
              <a:t>Acceptance and Evaluation</a:t>
            </a:r>
          </a:p>
          <a:p>
            <a:r>
              <a:rPr lang="en-US" sz="2800" dirty="0"/>
              <a:t>Market analysis</a:t>
            </a:r>
          </a:p>
          <a:p>
            <a:endParaRPr lang="en-US" sz="2800" dirty="0"/>
          </a:p>
          <a:p>
            <a:r>
              <a:rPr lang="en-US" sz="2800" dirty="0"/>
              <a:t>Brainstorming</a:t>
            </a:r>
          </a:p>
          <a:p>
            <a:r>
              <a:rPr lang="en-US" sz="2800" dirty="0"/>
              <a:t>Data mining</a:t>
            </a:r>
          </a:p>
          <a:p>
            <a:r>
              <a:rPr lang="en-US" sz="2800" dirty="0"/>
              <a:t>Focus groups</a:t>
            </a:r>
          </a:p>
          <a:p>
            <a:r>
              <a:rPr lang="en-US" sz="2800" dirty="0"/>
              <a:t>Lessons learned</a:t>
            </a:r>
          </a:p>
          <a:p>
            <a:r>
              <a:rPr lang="en-US" sz="2800" dirty="0"/>
              <a:t>Metrics and KPIs</a:t>
            </a:r>
          </a:p>
          <a:p>
            <a:r>
              <a:rPr lang="en-US" sz="2800" dirty="0"/>
              <a:t>Scope Modelling</a:t>
            </a:r>
          </a:p>
          <a:p>
            <a:endParaRPr lang="en-US" sz="2800" dirty="0"/>
          </a:p>
          <a:p>
            <a:endParaRPr lang="en-US" sz="2800" dirty="0"/>
          </a:p>
        </p:txBody>
      </p:sp>
      <p:sp>
        <p:nvSpPr>
          <p:cNvPr id="3" name="Slide Number Placeholder 2"/>
          <p:cNvSpPr>
            <a:spLocks noGrp="1"/>
          </p:cNvSpPr>
          <p:nvPr>
            <p:ph type="sldNum" sz="quarter" idx="12"/>
          </p:nvPr>
        </p:nvSpPr>
        <p:spPr/>
        <p:txBody>
          <a:bodyPr/>
          <a:lstStyle/>
          <a:p>
            <a:fld id="{D495E168-DA5E-4888-8D8A-92B118324C14}" type="slidenum">
              <a:rPr lang="ru-RU" smtClean="0"/>
              <a:t>19</a:t>
            </a:fld>
            <a:endParaRPr lang="ru-RU" dirty="0"/>
          </a:p>
        </p:txBody>
      </p:sp>
    </p:spTree>
    <p:extLst>
      <p:ext uri="{BB962C8B-B14F-4D97-AF65-F5344CB8AC3E}">
        <p14:creationId xmlns:p14="http://schemas.microsoft.com/office/powerpoint/2010/main" val="340070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6" name="Text Placeholder 5"/>
          <p:cNvSpPr>
            <a:spLocks noGrp="1"/>
          </p:cNvSpPr>
          <p:nvPr>
            <p:ph type="body" sz="quarter" idx="13"/>
          </p:nvPr>
        </p:nvSpPr>
        <p:spPr/>
        <p:txBody>
          <a:bodyPr/>
          <a:lstStyle/>
          <a:p>
            <a:r>
              <a:rPr lang="en-US" dirty="0"/>
              <a:t>When we finish today you should:</a:t>
            </a:r>
          </a:p>
        </p:txBody>
      </p:sp>
      <p:sp>
        <p:nvSpPr>
          <p:cNvPr id="7" name="Text Placeholder 6"/>
          <p:cNvSpPr>
            <a:spLocks noGrp="1"/>
          </p:cNvSpPr>
          <p:nvPr>
            <p:ph type="body" sz="quarter" idx="14"/>
          </p:nvPr>
        </p:nvSpPr>
        <p:spPr/>
        <p:txBody>
          <a:bodyPr>
            <a:normAutofit/>
          </a:bodyPr>
          <a:lstStyle/>
          <a:p>
            <a:r>
              <a:rPr lang="en-US" sz="2000" dirty="0"/>
              <a:t>Know what STEEPLE stands for</a:t>
            </a:r>
          </a:p>
          <a:p>
            <a:r>
              <a:rPr lang="en-US" sz="2000" dirty="0"/>
              <a:t>Know when to use a STEEPLE analysis</a:t>
            </a:r>
          </a:p>
          <a:p>
            <a:r>
              <a:rPr lang="en-US" sz="2000" dirty="0"/>
              <a:t>Know why you would use a STEEPLE analysis</a:t>
            </a:r>
          </a:p>
          <a:p>
            <a:r>
              <a:rPr lang="en-US" sz="2000" dirty="0"/>
              <a:t>Know how a STEEPLE analysis can help you close gaps</a:t>
            </a:r>
          </a:p>
          <a:p>
            <a:r>
              <a:rPr lang="en-US" sz="2000" dirty="0"/>
              <a:t>Have a list of similar tools</a:t>
            </a:r>
          </a:p>
        </p:txBody>
      </p:sp>
      <p:pic>
        <p:nvPicPr>
          <p:cNvPr id="18" name="Picture Placeholder 17" descr="Verticle display of the STEEPLE Acronym; Sociological, Technological, Economic, Environmental, Political, Legal, Ethical" title="STEEPLE Acronym"/>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4964" b="14964"/>
          <a:stretch>
            <a:fillRect/>
          </a:stretch>
        </p:blipFill>
        <p:spPr/>
      </p:pic>
      <p:sp>
        <p:nvSpPr>
          <p:cNvPr id="5" name="Slide Number Placeholder 4"/>
          <p:cNvSpPr>
            <a:spLocks noGrp="1"/>
          </p:cNvSpPr>
          <p:nvPr>
            <p:ph type="sldNum" sz="quarter" idx="12"/>
          </p:nvPr>
        </p:nvSpPr>
        <p:spPr/>
        <p:txBody>
          <a:bodyPr/>
          <a:lstStyle/>
          <a:p>
            <a:fld id="{D495E168-DA5E-4888-8D8A-92B118324C14}" type="slidenum">
              <a:rPr lang="ru-RU" smtClean="0"/>
              <a:t>2</a:t>
            </a:fld>
            <a:endParaRPr lang="ru-RU" dirty="0"/>
          </a:p>
        </p:txBody>
      </p:sp>
    </p:spTree>
    <p:extLst>
      <p:ext uri="{BB962C8B-B14F-4D97-AF65-F5344CB8AC3E}">
        <p14:creationId xmlns:p14="http://schemas.microsoft.com/office/powerpoint/2010/main" val="1506882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77658" y="2078169"/>
            <a:ext cx="4367531" cy="524711"/>
          </a:xfrm>
        </p:spPr>
        <p:txBody>
          <a:bodyPr/>
          <a:lstStyle/>
          <a:p>
            <a:r>
              <a:rPr lang="en-US" dirty="0"/>
              <a:t>Questions? </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a:xfrm>
            <a:off x="824420" y="5156350"/>
            <a:ext cx="4367531" cy="802689"/>
          </a:xfrm>
        </p:spPr>
        <p:txBody>
          <a:bodyPr/>
          <a:lstStyle/>
          <a:p>
            <a:r>
              <a:rPr lang="en-US" dirty="0"/>
              <a:t>Recommendations to make this more valuable: </a:t>
            </a:r>
            <a:endParaRPr lang="ru-RU" dirty="0"/>
          </a:p>
        </p:txBody>
      </p:sp>
      <p:pic>
        <p:nvPicPr>
          <p:cNvPr id="16" name="Picture Placeholder 15" descr="Scenic View of Beach" title="Tropical island">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title"/>
          </p:nvPr>
        </p:nvSpPr>
        <p:spPr/>
        <p:txBody>
          <a:bodyPr/>
          <a:lstStyle/>
          <a:p>
            <a:r>
              <a:rPr lang="en-US" dirty="0"/>
              <a:t>What is a STEEPLE Analysis?</a:t>
            </a:r>
            <a:endParaRPr lang="ru-RU" dirty="0"/>
          </a:p>
        </p:txBody>
      </p:sp>
      <p:sp>
        <p:nvSpPr>
          <p:cNvPr id="5" name="Subtitle 4">
            <a:extLst>
              <a:ext uri="{FF2B5EF4-FFF2-40B4-BE49-F238E27FC236}">
                <a16:creationId xmlns:a16="http://schemas.microsoft.com/office/drawing/2014/main" id="{18F92ECC-81D7-46DF-AF27-3388655CE442}"/>
              </a:ext>
            </a:extLst>
          </p:cNvPr>
          <p:cNvSpPr>
            <a:spLocks noGrp="1"/>
          </p:cNvSpPr>
          <p:nvPr>
            <p:ph idx="1"/>
          </p:nvPr>
        </p:nvSpPr>
        <p:spPr>
          <a:xfrm>
            <a:off x="296393" y="1727901"/>
            <a:ext cx="8908940" cy="4824247"/>
          </a:xfrm>
        </p:spPr>
        <p:txBody>
          <a:bodyPr>
            <a:normAutofit fontScale="92500" lnSpcReduction="10000"/>
          </a:bodyPr>
          <a:lstStyle/>
          <a:p>
            <a:r>
              <a:rPr lang="en-US" dirty="0"/>
              <a:t>Operates as a SWOT with more detail, where a SWOT may work best for private sector a STEEPLE is ideal to address those factors that influence and dictate government, nonprofit, or public work</a:t>
            </a:r>
          </a:p>
          <a:p>
            <a:r>
              <a:rPr lang="en-US" dirty="0"/>
              <a:t>STEEPLE stands for</a:t>
            </a:r>
          </a:p>
          <a:p>
            <a:pPr lvl="1"/>
            <a:r>
              <a:rPr lang="en-US" dirty="0"/>
              <a:t>Sociological</a:t>
            </a:r>
          </a:p>
          <a:p>
            <a:pPr lvl="1"/>
            <a:r>
              <a:rPr lang="en-US" dirty="0"/>
              <a:t>Technological</a:t>
            </a:r>
          </a:p>
          <a:p>
            <a:pPr lvl="1"/>
            <a:r>
              <a:rPr lang="en-US" dirty="0"/>
              <a:t>Environmental</a:t>
            </a:r>
          </a:p>
          <a:p>
            <a:pPr lvl="1"/>
            <a:r>
              <a:rPr lang="en-US" dirty="0"/>
              <a:t>Economic</a:t>
            </a:r>
          </a:p>
          <a:p>
            <a:pPr lvl="1"/>
            <a:r>
              <a:rPr lang="en-US" dirty="0"/>
              <a:t>Political</a:t>
            </a:r>
          </a:p>
          <a:p>
            <a:pPr lvl="1"/>
            <a:r>
              <a:rPr lang="en-US" dirty="0"/>
              <a:t>Legal</a:t>
            </a:r>
          </a:p>
          <a:p>
            <a:pPr lvl="1"/>
            <a:r>
              <a:rPr lang="en-US" dirty="0"/>
              <a:t>Ethical</a:t>
            </a:r>
          </a:p>
          <a:p>
            <a:pPr lvl="1"/>
            <a:r>
              <a:rPr lang="en-US" dirty="0"/>
              <a:t>Can sometimes include: ‘I’ for Inclusivity, ‘S’ for Safety, and/or ‘D’ for Demographics</a:t>
            </a:r>
          </a:p>
          <a:p>
            <a:r>
              <a:rPr lang="en-US" dirty="0"/>
              <a:t>Scans the Macro and Micro Environments of a problem, project or opportunity</a:t>
            </a:r>
          </a:p>
          <a:p>
            <a:r>
              <a:rPr lang="en-US" dirty="0"/>
              <a:t>Gages internal and external factors</a:t>
            </a:r>
          </a:p>
          <a:p>
            <a:r>
              <a:rPr lang="en-US" dirty="0"/>
              <a:t>Used to track the environment an organization is operating in or intends to operate in</a:t>
            </a:r>
          </a:p>
          <a:p>
            <a:r>
              <a:rPr lang="en-US" dirty="0"/>
              <a:t>Can be used in all areas of work from Marketing, to project management, finance, Lean and Business Analysis</a:t>
            </a:r>
          </a:p>
          <a:p>
            <a:r>
              <a:rPr lang="en-US" dirty="0"/>
              <a:t>May be referred to as a PESTLE/PEST analysis</a:t>
            </a:r>
          </a:p>
          <a:p>
            <a:r>
              <a:rPr lang="en-US" dirty="0"/>
              <a:t>Can be used to track trends, directions, performance, positions, roadblocks, opportunities and threats</a:t>
            </a:r>
          </a:p>
        </p:txBody>
      </p:sp>
      <p:pic>
        <p:nvPicPr>
          <p:cNvPr id="2" name="Picture 1" descr="Image of steeples on a building in a village of people &#10;" title="Picture of Steep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332" y="1936006"/>
            <a:ext cx="2854712" cy="3808214"/>
          </a:xfrm>
          <a:prstGeom prst="rect">
            <a:avLst/>
          </a:prstGeom>
        </p:spPr>
      </p:pic>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28721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When to Use a STEEPLE analysis</a:t>
            </a:r>
          </a:p>
        </p:txBody>
      </p:sp>
      <p:sp>
        <p:nvSpPr>
          <p:cNvPr id="5" name="Text Placeholder 4"/>
          <p:cNvSpPr>
            <a:spLocks noGrp="1"/>
          </p:cNvSpPr>
          <p:nvPr>
            <p:ph type="body" idx="1"/>
          </p:nvPr>
        </p:nvSpPr>
        <p:spPr>
          <a:xfrm>
            <a:off x="839788" y="1641895"/>
            <a:ext cx="5157787" cy="421084"/>
          </a:xfrm>
        </p:spPr>
        <p:txBody>
          <a:bodyPr/>
          <a:lstStyle/>
          <a:p>
            <a:r>
              <a:rPr lang="en-US" sz="2000" dirty="0"/>
              <a:t>Plan Do Check Act (PDCA)</a:t>
            </a:r>
            <a:endParaRPr lang="en-US" dirty="0"/>
          </a:p>
        </p:txBody>
      </p:sp>
      <p:sp>
        <p:nvSpPr>
          <p:cNvPr id="26" name="Content Placeholder 25"/>
          <p:cNvSpPr>
            <a:spLocks noGrp="1"/>
          </p:cNvSpPr>
          <p:nvPr>
            <p:ph sz="half" idx="2"/>
          </p:nvPr>
        </p:nvSpPr>
        <p:spPr>
          <a:xfrm>
            <a:off x="309004" y="2062980"/>
            <a:ext cx="5688571" cy="3753840"/>
          </a:xfrm>
        </p:spPr>
        <p:txBody>
          <a:bodyPr>
            <a:noAutofit/>
          </a:bodyPr>
          <a:lstStyle/>
          <a:p>
            <a:r>
              <a:rPr lang="en-US" sz="2200" b="1" dirty="0"/>
              <a:t>Planning: </a:t>
            </a:r>
            <a:r>
              <a:rPr lang="en-US" sz="2200" dirty="0"/>
              <a:t>can help the project team understand the climate they are about to work in. </a:t>
            </a:r>
          </a:p>
          <a:p>
            <a:r>
              <a:rPr lang="en-US" sz="2200" b="1" dirty="0"/>
              <a:t>Doing</a:t>
            </a:r>
            <a:r>
              <a:rPr lang="en-US" sz="2200" dirty="0"/>
              <a:t>: shows roadblocks, fence sitters and resistors, bottle necks, market position, and resource needs</a:t>
            </a:r>
          </a:p>
          <a:p>
            <a:r>
              <a:rPr lang="en-US" sz="2200" b="1" dirty="0"/>
              <a:t>Checking: </a:t>
            </a:r>
            <a:r>
              <a:rPr lang="en-US" sz="2200" dirty="0"/>
              <a:t>helps uncover other hidden risks and show how far the project has come if there was a baseline STEEPLE</a:t>
            </a:r>
          </a:p>
          <a:p>
            <a:r>
              <a:rPr lang="en-US" sz="2200" b="1" dirty="0"/>
              <a:t>Acting: </a:t>
            </a:r>
            <a:r>
              <a:rPr lang="en-US" sz="2200" dirty="0"/>
              <a:t>shows bottlenecks and barriers in new processes along with new risks, resource needs, and opportunities. </a:t>
            </a:r>
          </a:p>
        </p:txBody>
      </p:sp>
      <p:sp>
        <p:nvSpPr>
          <p:cNvPr id="6" name="Text Placeholder 5"/>
          <p:cNvSpPr>
            <a:spLocks noGrp="1"/>
          </p:cNvSpPr>
          <p:nvPr>
            <p:ph type="body" sz="quarter" idx="3"/>
          </p:nvPr>
        </p:nvSpPr>
        <p:spPr>
          <a:xfrm>
            <a:off x="6170611" y="1638030"/>
            <a:ext cx="5183188" cy="417908"/>
          </a:xfrm>
        </p:spPr>
        <p:txBody>
          <a:bodyPr>
            <a:normAutofit/>
          </a:bodyPr>
          <a:lstStyle/>
          <a:p>
            <a:r>
              <a:rPr lang="en-US" sz="1600" dirty="0">
                <a:solidFill>
                  <a:schemeClr val="accent3"/>
                </a:solidFill>
              </a:rPr>
              <a:t>Define Measure Analyze Improve Control (DMAIC)</a:t>
            </a:r>
          </a:p>
        </p:txBody>
      </p:sp>
      <p:sp>
        <p:nvSpPr>
          <p:cNvPr id="7" name="Content Placeholder 6"/>
          <p:cNvSpPr>
            <a:spLocks noGrp="1"/>
          </p:cNvSpPr>
          <p:nvPr>
            <p:ph sz="quarter" idx="4"/>
          </p:nvPr>
        </p:nvSpPr>
        <p:spPr>
          <a:xfrm>
            <a:off x="6172199" y="2062981"/>
            <a:ext cx="5649297" cy="4118964"/>
          </a:xfrm>
        </p:spPr>
        <p:txBody>
          <a:bodyPr>
            <a:normAutofit fontScale="92500" lnSpcReduction="10000"/>
          </a:bodyPr>
          <a:lstStyle/>
          <a:p>
            <a:r>
              <a:rPr lang="en-US" sz="2000" b="1" dirty="0"/>
              <a:t>Define</a:t>
            </a:r>
            <a:r>
              <a:rPr lang="en-US" sz="2000" dirty="0"/>
              <a:t>: help understand what the problem is, where it came from, and what affects it</a:t>
            </a:r>
          </a:p>
          <a:p>
            <a:r>
              <a:rPr lang="en-US" sz="2000" b="1" dirty="0"/>
              <a:t>Measure</a:t>
            </a:r>
            <a:r>
              <a:rPr lang="en-US" sz="2000" dirty="0"/>
              <a:t>: help baseline some of the barriers and roadblocks that exist, help find bottlenecks, and measure where the organization and the market is currently at</a:t>
            </a:r>
          </a:p>
          <a:p>
            <a:r>
              <a:rPr lang="en-US" sz="2000" b="1" dirty="0"/>
              <a:t>Analyze: </a:t>
            </a:r>
            <a:r>
              <a:rPr lang="en-US" sz="2000" dirty="0"/>
              <a:t>look at the whole problem from a Micro and Macro standpoint to find what affects the problem and establish project locus of control. </a:t>
            </a:r>
          </a:p>
          <a:p>
            <a:r>
              <a:rPr lang="en-US" sz="2000" b="1" dirty="0"/>
              <a:t>Improve:</a:t>
            </a:r>
            <a:r>
              <a:rPr lang="en-US" sz="2000" dirty="0"/>
              <a:t> to see what areas have improved, where barriers still exist, and where things can still improve.</a:t>
            </a:r>
          </a:p>
          <a:p>
            <a:r>
              <a:rPr lang="en-US" sz="2000" b="1" dirty="0"/>
              <a:t>Control: </a:t>
            </a:r>
            <a:r>
              <a:rPr lang="en-US" sz="2000" dirty="0"/>
              <a:t>to continue to measure and control the new process. </a:t>
            </a:r>
          </a:p>
          <a:p>
            <a:endParaRPr lang="en-US" dirty="0"/>
          </a:p>
        </p:txBody>
      </p:sp>
      <p:sp>
        <p:nvSpPr>
          <p:cNvPr id="4" name="Slide Number Placeholder 3"/>
          <p:cNvSpPr>
            <a:spLocks noGrp="1"/>
          </p:cNvSpPr>
          <p:nvPr>
            <p:ph type="sldNum" sz="quarter" idx="12"/>
          </p:nvPr>
        </p:nvSpPr>
        <p:spPr/>
        <p:txBody>
          <a:bodyPr/>
          <a:lstStyle/>
          <a:p>
            <a:fld id="{D495E168-DA5E-4888-8D8A-92B118324C14}" type="slidenum">
              <a:rPr lang="ru-RU" smtClean="0"/>
              <a:t>4</a:t>
            </a:fld>
            <a:endParaRPr lang="ru-RU" dirty="0"/>
          </a:p>
        </p:txBody>
      </p:sp>
    </p:spTree>
    <p:extLst>
      <p:ext uri="{BB962C8B-B14F-4D97-AF65-F5344CB8AC3E}">
        <p14:creationId xmlns:p14="http://schemas.microsoft.com/office/powerpoint/2010/main" val="141153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use a STEEPLE analysis</a:t>
            </a:r>
          </a:p>
        </p:txBody>
      </p:sp>
      <p:sp>
        <p:nvSpPr>
          <p:cNvPr id="4" name="Content Placeholder 3"/>
          <p:cNvSpPr>
            <a:spLocks noGrp="1"/>
          </p:cNvSpPr>
          <p:nvPr>
            <p:ph idx="1"/>
          </p:nvPr>
        </p:nvSpPr>
        <p:spPr>
          <a:xfrm>
            <a:off x="838200" y="1825624"/>
            <a:ext cx="10515600" cy="4356319"/>
          </a:xfrm>
        </p:spPr>
        <p:txBody>
          <a:bodyPr>
            <a:normAutofit fontScale="92500"/>
          </a:bodyPr>
          <a:lstStyle/>
          <a:p>
            <a:r>
              <a:rPr lang="en-US" sz="2400" dirty="0"/>
              <a:t>When conducted with interested parties of projects or problems, can generate an idea of missing visible and invisible stakeholders.</a:t>
            </a:r>
          </a:p>
          <a:p>
            <a:r>
              <a:rPr lang="en-US" sz="2400" dirty="0"/>
              <a:t>Uncover risks in various aspects of projects.</a:t>
            </a:r>
          </a:p>
          <a:p>
            <a:r>
              <a:rPr lang="en-US" sz="2400" dirty="0"/>
              <a:t>Provide guidance on legal and political constraints.</a:t>
            </a:r>
          </a:p>
          <a:p>
            <a:r>
              <a:rPr lang="en-US" sz="2400" dirty="0"/>
              <a:t>Produce information on the change climate and behaviors of affected parties.</a:t>
            </a:r>
          </a:p>
          <a:p>
            <a:r>
              <a:rPr lang="en-US" sz="2400" dirty="0"/>
              <a:t>Provide consideration on resourcing specific needs (land surveyor, scientist, specialist in a field).</a:t>
            </a:r>
          </a:p>
          <a:p>
            <a:r>
              <a:rPr lang="en-US" sz="2400" dirty="0"/>
              <a:t>Reveal that now is not the right time for a project or that the project is as efficient as possible due to certain non negotiable constraints. </a:t>
            </a:r>
          </a:p>
          <a:p>
            <a:r>
              <a:rPr lang="en-US" sz="2400" dirty="0"/>
              <a:t>Provide information on market, financial, and risk analysis up front allowing for proper planning.</a:t>
            </a:r>
          </a:p>
        </p:txBody>
      </p:sp>
      <p:sp>
        <p:nvSpPr>
          <p:cNvPr id="3" name="Slide Number Placeholder 2"/>
          <p:cNvSpPr>
            <a:spLocks noGrp="1"/>
          </p:cNvSpPr>
          <p:nvPr>
            <p:ph type="sldNum" sz="quarter" idx="12"/>
          </p:nvPr>
        </p:nvSpPr>
        <p:spPr/>
        <p:txBody>
          <a:bodyPr/>
          <a:lstStyle/>
          <a:p>
            <a:fld id="{D495E168-DA5E-4888-8D8A-92B118324C14}" type="slidenum">
              <a:rPr lang="ru-RU" smtClean="0"/>
              <a:t>5</a:t>
            </a:fld>
            <a:endParaRPr lang="ru-RU" dirty="0"/>
          </a:p>
        </p:txBody>
      </p:sp>
    </p:spTree>
    <p:extLst>
      <p:ext uri="{BB962C8B-B14F-4D97-AF65-F5344CB8AC3E}">
        <p14:creationId xmlns:p14="http://schemas.microsoft.com/office/powerpoint/2010/main" val="64850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use a STEEPLE analysis</a:t>
            </a:r>
          </a:p>
        </p:txBody>
      </p:sp>
      <p:sp>
        <p:nvSpPr>
          <p:cNvPr id="4" name="Content Placeholder 3"/>
          <p:cNvSpPr>
            <a:spLocks noGrp="1"/>
          </p:cNvSpPr>
          <p:nvPr>
            <p:ph idx="1"/>
          </p:nvPr>
        </p:nvSpPr>
        <p:spPr>
          <a:xfrm>
            <a:off x="290086" y="1702676"/>
            <a:ext cx="10770263" cy="4994515"/>
          </a:xfrm>
        </p:spPr>
        <p:txBody>
          <a:bodyPr vert="horz" lIns="91440" tIns="45720" rIns="91440" bIns="45720" rtlCol="0" anchor="t">
            <a:noAutofit/>
          </a:bodyPr>
          <a:lstStyle/>
          <a:p>
            <a:r>
              <a:rPr lang="en-US" sz="1800" dirty="0"/>
              <a:t>Can be conducted at any time during a project, though it is most effective the earlier it is performed.</a:t>
            </a:r>
            <a:endParaRPr lang="en-US" sz="1800" dirty="0">
              <a:cs typeface="Arial"/>
            </a:endParaRPr>
          </a:p>
          <a:p>
            <a:r>
              <a:rPr lang="en-US" sz="1800" dirty="0"/>
              <a:t>After an initial stakeholder analysis is complete, a facilitator gathers a group of subject matter experts (SMEs)</a:t>
            </a:r>
            <a:endParaRPr lang="en-US" sz="1800" dirty="0">
              <a:cs typeface="Arial"/>
            </a:endParaRPr>
          </a:p>
          <a:p>
            <a:r>
              <a:rPr lang="en-US" sz="1800" dirty="0"/>
              <a:t>Split into manageable parts and share with SMEs what the project or problem is and what information you need. Share some factors and examples in the meeting request.</a:t>
            </a:r>
          </a:p>
          <a:p>
            <a:r>
              <a:rPr lang="en-US" sz="1800" dirty="0"/>
              <a:t>Conduct one factor at a time and move to the next factor when conversations seem to ebb.</a:t>
            </a:r>
          </a:p>
          <a:p>
            <a:r>
              <a:rPr lang="en-US" sz="1800" dirty="0"/>
              <a:t>Allow SMEs to send additional information on factors they hadn’t considered, remembered, or thought of during the meeting to the facilitator or analyst after the meeting has concluded. </a:t>
            </a:r>
          </a:p>
          <a:p>
            <a:r>
              <a:rPr lang="en-US" sz="1800" dirty="0"/>
              <a:t>Split meetings into manageable chunks of time and plan for additional meetings in case the time spent on some factors exceeds the agenda, try not to cut off thoughts as they flow.</a:t>
            </a:r>
          </a:p>
          <a:p>
            <a:r>
              <a:rPr lang="en-US" sz="1800" dirty="0"/>
              <a:t>Ask participants to bring a notepad and pens so they can write down thoughts as others speak so they can share later (or have someone monitoring and copying chat in virtual meetings)</a:t>
            </a:r>
          </a:p>
          <a:p>
            <a:r>
              <a:rPr lang="en-US" sz="1800" dirty="0"/>
              <a:t>After all factors have been discussed and the deadline for submissions has ended analyze and categorize, risks, barriers, constraints, opportunities, assumptions, resources, concerns, and additional information in a risks, assumptions, issues, and decisions (RAID) log, or other log where lessons learned can be tracked.  </a:t>
            </a:r>
          </a:p>
        </p:txBody>
      </p:sp>
      <p:sp>
        <p:nvSpPr>
          <p:cNvPr id="3" name="Slide Number Placeholder 2"/>
          <p:cNvSpPr>
            <a:spLocks noGrp="1"/>
          </p:cNvSpPr>
          <p:nvPr>
            <p:ph type="sldNum" sz="quarter" idx="12"/>
          </p:nvPr>
        </p:nvSpPr>
        <p:spPr/>
        <p:txBody>
          <a:bodyPr/>
          <a:lstStyle/>
          <a:p>
            <a:fld id="{D495E168-DA5E-4888-8D8A-92B118324C14}" type="slidenum">
              <a:rPr lang="ru-RU" smtClean="0"/>
              <a:t>6</a:t>
            </a:fld>
            <a:endParaRPr lang="ru-RU" dirty="0"/>
          </a:p>
        </p:txBody>
      </p:sp>
    </p:spTree>
    <p:extLst>
      <p:ext uri="{BB962C8B-B14F-4D97-AF65-F5344CB8AC3E}">
        <p14:creationId xmlns:p14="http://schemas.microsoft.com/office/powerpoint/2010/main" val="144044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087" y="210378"/>
            <a:ext cx="9050518" cy="945498"/>
          </a:xfrm>
        </p:spPr>
        <p:txBody>
          <a:bodyPr/>
          <a:lstStyle/>
          <a:p>
            <a:r>
              <a:rPr lang="en-US" dirty="0"/>
              <a:t>Ways to track the STEEPLE data</a:t>
            </a:r>
          </a:p>
        </p:txBody>
      </p:sp>
      <p:pic>
        <p:nvPicPr>
          <p:cNvPr id="6" name="Picture 5" descr="Sticky Notes on a wall" title="Sticky Notes on a w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22" y="1709683"/>
            <a:ext cx="4514850" cy="2257425"/>
          </a:xfrm>
          <a:prstGeom prst="rect">
            <a:avLst/>
          </a:prstGeom>
        </p:spPr>
      </p:pic>
      <p:pic>
        <p:nvPicPr>
          <p:cNvPr id="9" name="Picture 8" descr="Whiteboard" title="White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59" y="4225529"/>
            <a:ext cx="3808587" cy="2539058"/>
          </a:xfrm>
          <a:prstGeom prst="rect">
            <a:avLst/>
          </a:prstGeom>
        </p:spPr>
      </p:pic>
      <p:pic>
        <p:nvPicPr>
          <p:cNvPr id="5" name="Picture 4" descr="Butcher Block Paper&#10;&#10;Butcher Block Paper" title="Butcher Block Pap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160" y="4072188"/>
            <a:ext cx="1853986" cy="2692399"/>
          </a:xfrm>
          <a:prstGeom prst="rect">
            <a:avLst/>
          </a:prstGeom>
        </p:spPr>
      </p:pic>
      <p:pic>
        <p:nvPicPr>
          <p:cNvPr id="8" name="Picture 7" descr="Mural Whiteboard (digital options)" title="Mural Whitebo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146" y="2049864"/>
            <a:ext cx="5771636" cy="3019279"/>
          </a:xfrm>
          <a:prstGeom prst="rect">
            <a:avLst/>
          </a:prstGeom>
        </p:spPr>
      </p:pic>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spTree>
    <p:extLst>
      <p:ext uri="{BB962C8B-B14F-4D97-AF65-F5344CB8AC3E}">
        <p14:creationId xmlns:p14="http://schemas.microsoft.com/office/powerpoint/2010/main" val="257074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DD52D-F0D4-D2F6-BC5E-77218AA3BDD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Ways to track the STEEPLE Data using Visio</a:t>
            </a:r>
          </a:p>
        </p:txBody>
      </p:sp>
      <p:pic>
        <p:nvPicPr>
          <p:cNvPr id="5" name="Picture 4" descr="Visio STEEPLE: Sociological: people want to grow; people want to feel valued; people want to be paid what they are worth; people want to understand the scope of their work; Technological: slow and outdated systems make work harder; clunky systems mean more manual work; slow systems create areas of waste; Environmental: employees feel underpaid; employees feel overworked; there is a burnout culture; Economoic: funding is difficult to get for supporting positions; funding for new systems is difficult to get; Political: legislature would rather pay for client facing positions than support or back office; new IT systems are expensive and legislatures try to cut corners; Legal: there are cetain legal requirements to post positions; there are legal requirements for interviewing; specifi legal requirements in selection; Ethical: employess should not feel burned out; employees should not feel overworked; employees should not feel as if there is always a 'gotcha'">
            <a:extLst>
              <a:ext uri="{FF2B5EF4-FFF2-40B4-BE49-F238E27FC236}">
                <a16:creationId xmlns:a16="http://schemas.microsoft.com/office/drawing/2014/main" id="{9B77FCE6-9CEE-B27E-9DFC-0CA6D57DB124}"/>
              </a:ext>
            </a:extLst>
          </p:cNvPr>
          <p:cNvPicPr>
            <a:picLocks noChangeAspect="1"/>
          </p:cNvPicPr>
          <p:nvPr/>
        </p:nvPicPr>
        <p:blipFill>
          <a:blip r:embed="rId2"/>
          <a:stretch>
            <a:fillRect/>
          </a:stretch>
        </p:blipFill>
        <p:spPr>
          <a:xfrm>
            <a:off x="1465598" y="0"/>
            <a:ext cx="9260803" cy="6858000"/>
          </a:xfrm>
          <a:prstGeom prst="rect">
            <a:avLst/>
          </a:prstGeom>
        </p:spPr>
      </p:pic>
      <p:sp>
        <p:nvSpPr>
          <p:cNvPr id="3" name="Slide Number Placeholder 2">
            <a:extLst>
              <a:ext uri="{FF2B5EF4-FFF2-40B4-BE49-F238E27FC236}">
                <a16:creationId xmlns:a16="http://schemas.microsoft.com/office/drawing/2014/main" id="{D96944A4-311D-8D6E-A9AC-9F879F8394DC}"/>
              </a:ext>
            </a:extLst>
          </p:cNvPr>
          <p:cNvSpPr>
            <a:spLocks noGrp="1"/>
          </p:cNvSpPr>
          <p:nvPr>
            <p:ph type="sldNum" sz="quarter" idx="12"/>
          </p:nvPr>
        </p:nvSpPr>
        <p:spPr/>
        <p:txBody>
          <a:bodyPr/>
          <a:lstStyle/>
          <a:p>
            <a:fld id="{D495E168-DA5E-4888-8D8A-92B118324C14}" type="slidenum">
              <a:rPr lang="ru-RU" smtClean="0"/>
              <a:t>8</a:t>
            </a:fld>
            <a:endParaRPr lang="ru-RU" dirty="0"/>
          </a:p>
        </p:txBody>
      </p:sp>
    </p:spTree>
    <p:extLst>
      <p:ext uri="{BB962C8B-B14F-4D97-AF65-F5344CB8AC3E}">
        <p14:creationId xmlns:p14="http://schemas.microsoft.com/office/powerpoint/2010/main" val="294886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Let’s put a waterpark in your community!</a:t>
            </a:r>
          </a:p>
        </p:txBody>
      </p:sp>
      <p:sp>
        <p:nvSpPr>
          <p:cNvPr id="2" name="Text Placeholder 1"/>
          <p:cNvSpPr>
            <a:spLocks noGrp="1"/>
          </p:cNvSpPr>
          <p:nvPr>
            <p:ph type="body" sz="half" idx="2"/>
          </p:nvPr>
        </p:nvSpPr>
        <p:spPr/>
        <p:txBody>
          <a:bodyPr>
            <a:normAutofit lnSpcReduction="10000"/>
          </a:bodyPr>
          <a:lstStyle/>
          <a:p>
            <a:r>
              <a:rPr lang="en-US" dirty="0"/>
              <a:t>Imagine you are on the city council and have been tasked with determining the feasibility of a waterpark in your community. </a:t>
            </a:r>
          </a:p>
          <a:p>
            <a:r>
              <a:rPr lang="en-US" dirty="0"/>
              <a:t>First: Identify Visible and Invisible stakeholders</a:t>
            </a:r>
          </a:p>
          <a:p>
            <a:r>
              <a:rPr lang="en-US" dirty="0"/>
              <a:t>You are also a stakeholder, you live and work in the community, your children go to school in the community, your partner works in or near your community as well. </a:t>
            </a:r>
          </a:p>
          <a:p>
            <a:endParaRPr lang="en-US" dirty="0"/>
          </a:p>
          <a:p>
            <a:r>
              <a:rPr lang="en-US" dirty="0"/>
              <a:t>Next: send a communication about your needs to your stakeholders.</a:t>
            </a:r>
          </a:p>
          <a:p>
            <a:r>
              <a:rPr lang="en-US" dirty="0"/>
              <a:t>Then: meet with you stakeholders </a:t>
            </a:r>
          </a:p>
        </p:txBody>
      </p:sp>
      <p:pic>
        <p:nvPicPr>
          <p:cNvPr id="8" name="Content Placeholder 7" descr="Portaventura Water Theme Park Salou, Spai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020" y="1685200"/>
            <a:ext cx="7183710" cy="4040836"/>
          </a:xfrm>
        </p:spPr>
      </p:pic>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Tree>
    <p:extLst>
      <p:ext uri="{BB962C8B-B14F-4D97-AF65-F5344CB8AC3E}">
        <p14:creationId xmlns:p14="http://schemas.microsoft.com/office/powerpoint/2010/main" val="2202269435"/>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665FD10E6C74AAC5239F30B26F145" ma:contentTypeVersion="15" ma:contentTypeDescription="Create a new document." ma:contentTypeScope="" ma:versionID="cc14d0973f921aa5e9f4d4028867c68e">
  <xsd:schema xmlns:xsd="http://www.w3.org/2001/XMLSchema" xmlns:xs="http://www.w3.org/2001/XMLSchema" xmlns:p="http://schemas.microsoft.com/office/2006/metadata/properties" xmlns:ns2="d631ffd7-4b03-496e-b4fe-ca66fe5d27dc" xmlns:ns3="78dd9db3-f4e6-4da9-9cce-f8d90c483ccd" targetNamespace="http://schemas.microsoft.com/office/2006/metadata/properties" ma:root="true" ma:fieldsID="12d4c3717f84b5f5eceef9e1687a9197" ns2:_="" ns3:_="">
    <xsd:import namespace="d631ffd7-4b03-496e-b4fe-ca66fe5d27dc"/>
    <xsd:import namespace="78dd9db3-f4e6-4da9-9cce-f8d90c483c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31ffd7-4b03-496e-b4fe-ca66fe5d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dd9db3-f4e6-4da9-9cce-f8d90c483cc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2dab55-54f0-4737-9608-c175c1458a9a}" ma:internalName="TaxCatchAll" ma:showField="CatchAllData" ma:web="78dd9db3-f4e6-4da9-9cce-f8d90c48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dd9db3-f4e6-4da9-9cce-f8d90c483ccd" xsi:nil="true"/>
    <lcf76f155ced4ddcb4097134ff3c332f xmlns="d631ffd7-4b03-496e-b4fe-ca66fe5d27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878226-2316-43D2-B92E-5043A0DB39CE}"/>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6dc4bcd6-49db-4c07-9060-8acfc67cef9f"/>
    <ds:schemaRef ds:uri="http://schemas.microsoft.com/office/2006/documentManagement/types"/>
    <ds:schemaRef ds:uri="http://purl.org/dc/terms/"/>
    <ds:schemaRef ds:uri="fb0879af-3eba-417a-a55a-ffe6dcd6ca77"/>
    <ds:schemaRef ds:uri="http://purl.org/dc/dcmitype/"/>
    <ds:schemaRef ds:uri="http://schemas.microsoft.com/office/infopath/2007/PartnerControls"/>
    <ds:schemaRef ds:uri="http://purl.org/dc/elements/1.1/"/>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emplate>Fun vacation presentation</Template>
  <TotalTime>0</TotalTime>
  <Words>2619</Words>
  <Application>Microsoft Office PowerPoint</Application>
  <PresentationFormat>Widescreen</PresentationFormat>
  <Paragraphs>241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STEEPLE Analysis</vt:lpstr>
      <vt:lpstr>Objectives</vt:lpstr>
      <vt:lpstr>What is a STEEPLE Analysis?</vt:lpstr>
      <vt:lpstr>When to Use a STEEPLE analysis</vt:lpstr>
      <vt:lpstr>Why use a STEEPLE analysis</vt:lpstr>
      <vt:lpstr>How to use a STEEPLE analysis</vt:lpstr>
      <vt:lpstr>Ways to track the STEEPLE data</vt:lpstr>
      <vt:lpstr>Ways to track the STEEPLE Data using Visio</vt:lpstr>
      <vt:lpstr>Let’s put a waterpark in your community!</vt:lpstr>
      <vt:lpstr>Sociological </vt:lpstr>
      <vt:lpstr>Technological</vt:lpstr>
      <vt:lpstr>Environmental</vt:lpstr>
      <vt:lpstr>Economic</vt:lpstr>
      <vt:lpstr>Political</vt:lpstr>
      <vt:lpstr>Legal</vt:lpstr>
      <vt:lpstr>Ethical</vt:lpstr>
      <vt:lpstr>Inclusivity, Safety &amp; Demographics</vt:lpstr>
      <vt:lpstr>Other tools</vt:lpstr>
      <vt:lpstr>Ways to use a STEEPLE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22</cp:revision>
  <dcterms:created xsi:type="dcterms:W3CDTF">2023-04-11T15:04:59Z</dcterms:created>
  <dcterms:modified xsi:type="dcterms:W3CDTF">2025-08-08T18:11:59Z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0x010100486665FD10E6C74AAC5239F30B26F145</vt:lpwstr>
  </property>
</Properties>
</file>