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00FF"/>
    <a:srgbClr val="EEB9FF"/>
    <a:srgbClr val="C2B2C0"/>
    <a:srgbClr val="BDCAFF"/>
    <a:srgbClr val="BEAEBC"/>
    <a:srgbClr val="92768E"/>
    <a:srgbClr val="C7B9C5"/>
    <a:srgbClr val="6D576A"/>
    <a:srgbClr val="FF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A2CB66-403C-4567-9DF1-5FB8285C9A16}" v="6" dt="2025-09-12T15:18:23.3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314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D0EB12-5AE3-43CA-B713-16B8A4327C6A}" type="datetimeFigureOut">
              <a:rPr lang="en-US" smtClean="0"/>
              <a:t>9/12/2025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4C5728-CFF3-436F-8399-3D493067F08A}" type="slidenum">
              <a:rPr lang="en-US" smtClean="0"/>
              <a:t>‹#›</a:t>
            </a:fld>
            <a:endParaRPr lang="en-US"/>
          </a:p>
        </p:txBody>
      </p:sp>
    </p:spTree>
    <p:extLst>
      <p:ext uri="{BB962C8B-B14F-4D97-AF65-F5344CB8AC3E}">
        <p14:creationId xmlns:p14="http://schemas.microsoft.com/office/powerpoint/2010/main" val="382882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5DF60F-07B3-43DE-B6D7-B89FCAB4B92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74011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EC6705-DBD2-439F-966B-C87EE2DF94E5}"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961984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EC6705-DBD2-439F-966B-C87EE2DF94E5}"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988166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EC6705-DBD2-439F-966B-C87EE2DF94E5}"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69007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EC6705-DBD2-439F-966B-C87EE2DF94E5}"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4126446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EC6705-DBD2-439F-966B-C87EE2DF94E5}"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281818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EC6705-DBD2-439F-966B-C87EE2DF94E5}"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19203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EC6705-DBD2-439F-966B-C87EE2DF94E5}"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74171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EC6705-DBD2-439F-966B-C87EE2DF94E5}"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3506330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C6705-DBD2-439F-966B-C87EE2DF94E5}" type="datetimeFigureOut">
              <a:rPr lang="en-US" smtClean="0"/>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1117756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6EC6705-DBD2-439F-966B-C87EE2DF94E5}"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449526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6EC6705-DBD2-439F-966B-C87EE2DF94E5}"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216B9-CE87-4178-BB33-C62C884091C6}" type="slidenum">
              <a:rPr lang="en-US" smtClean="0"/>
              <a:t>‹#›</a:t>
            </a:fld>
            <a:endParaRPr lang="en-US"/>
          </a:p>
        </p:txBody>
      </p:sp>
    </p:spTree>
    <p:extLst>
      <p:ext uri="{BB962C8B-B14F-4D97-AF65-F5344CB8AC3E}">
        <p14:creationId xmlns:p14="http://schemas.microsoft.com/office/powerpoint/2010/main" val="1670504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16EC6705-DBD2-439F-966B-C87EE2DF94E5}" type="datetimeFigureOut">
              <a:rPr lang="en-US" smtClean="0"/>
              <a:t>9/12/2025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3C7216B9-CE87-4178-BB33-C62C884091C6}" type="slidenum">
              <a:rPr lang="en-US" smtClean="0"/>
              <a:t>‹#›</a:t>
            </a:fld>
            <a:endParaRPr lang="en-US"/>
          </a:p>
        </p:txBody>
      </p:sp>
    </p:spTree>
    <p:extLst>
      <p:ext uri="{BB962C8B-B14F-4D97-AF65-F5344CB8AC3E}">
        <p14:creationId xmlns:p14="http://schemas.microsoft.com/office/powerpoint/2010/main" val="726613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mailto:Results@gov.wa.gov" TargetMode="External"/><Relationship Id="rId7" Type="http://schemas.openxmlformats.org/officeDocument/2006/relationships/hyperlink" Target="mailto:theresa.dew@gov.w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talia.mazzara@gov.wa.gov" TargetMode="External"/><Relationship Id="rId5" Type="http://schemas.openxmlformats.org/officeDocument/2006/relationships/hyperlink" Target="https://www.youtube.com/watch?v=scphEe8T67w" TargetMode="External"/><Relationship Id="rId10" Type="http://schemas.openxmlformats.org/officeDocument/2006/relationships/image" Target="../media/image4.png"/><Relationship Id="rId4" Type="http://schemas.openxmlformats.org/officeDocument/2006/relationships/image" Target="../media/image1.png"/><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view.officeapps.live.com/op/view.aspx?src=https%3A%2F%2Fresults.wa.gov%2Fsites%2Fdefault%2Ffiles%2FSIPOCTemplate.pptx&amp;wdOrigin=BROWSELINK" TargetMode="External"/><Relationship Id="rId7" Type="http://schemas.openxmlformats.org/officeDocument/2006/relationships/hyperlink" Target="https://www.youtube.com/watch?v=xFRPyKDfYzs" TargetMode="External"/><Relationship Id="rId2" Type="http://schemas.openxmlformats.org/officeDocument/2006/relationships/hyperlink" Target="https://view.officeapps.live.com/op/view.aspx?src=https%3A%2F%2Fresults.wa.gov%2Fsites%2Fdefault%2Ffiles%2FValueStreamMapping_RW.pptx&amp;wdOrigin=BROWSELINK"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9.png"/><Relationship Id="rId4" Type="http://schemas.openxmlformats.org/officeDocument/2006/relationships/hyperlink" Target="https://us02web.zoom.us/j/85386724896" TargetMode="External"/><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CDDD9"/>
        </a:solidFill>
        <a:effectLst/>
      </p:bgPr>
    </p:bg>
    <p:spTree>
      <p:nvGrpSpPr>
        <p:cNvPr id="1" name=""/>
        <p:cNvGrpSpPr/>
        <p:nvPr/>
      </p:nvGrpSpPr>
      <p:grpSpPr>
        <a:xfrm>
          <a:off x="0" y="0"/>
          <a:ext cx="0" cy="0"/>
          <a:chOff x="0" y="0"/>
          <a:chExt cx="0" cy="0"/>
        </a:xfrm>
      </p:grpSpPr>
      <p:sp>
        <p:nvSpPr>
          <p:cNvPr id="48" name="TextBox 47">
            <a:extLst>
              <a:ext uri="{FF2B5EF4-FFF2-40B4-BE49-F238E27FC236}">
                <a16:creationId xmlns:a16="http://schemas.microsoft.com/office/drawing/2014/main" id="{3F6DCE4F-FE9F-695A-2469-31359089FCD9}"/>
              </a:ext>
            </a:extLst>
          </p:cNvPr>
          <p:cNvSpPr txBox="1"/>
          <p:nvPr/>
        </p:nvSpPr>
        <p:spPr>
          <a:xfrm>
            <a:off x="171713" y="17631"/>
            <a:ext cx="4231007" cy="1836850"/>
          </a:xfrm>
          <a:prstGeom prst="rect">
            <a:avLst/>
          </a:prstGeom>
          <a:noFill/>
        </p:spPr>
        <p:txBody>
          <a:bodyPr wrap="square" rtlCol="0">
            <a:spAutoFit/>
          </a:bodyPr>
          <a:lstStyle/>
          <a:p>
            <a:pPr marL="0" marR="0" lvl="0" indent="0" algn="l" defTabSz="457200" rtl="0" eaLnBrk="1" fontAlgn="auto" latinLnBrk="0" hangingPunct="1">
              <a:lnSpc>
                <a:spcPct val="80000"/>
              </a:lnSpc>
              <a:spcBef>
                <a:spcPts val="0"/>
              </a:spcBef>
              <a:spcAft>
                <a:spcPts val="0"/>
              </a:spcAft>
              <a:buClrTx/>
              <a:buSzTx/>
              <a:buFontTx/>
              <a:buNone/>
              <a:tabLst/>
              <a:defRPr/>
            </a:pPr>
            <a:r>
              <a:rPr kumimoji="0" lang="en-US" sz="4853" b="1" i="0" u="none" strike="noStrike" kern="1200" cap="all" spc="0" normalizeH="0" baseline="0" noProof="0" dirty="0">
                <a:ln>
                  <a:noFill/>
                </a:ln>
                <a:solidFill>
                  <a:srgbClr val="92768E"/>
                </a:solidFill>
                <a:effectLst/>
                <a:uLnTx/>
                <a:uFillTx/>
                <a:latin typeface="Century Gothic" panose="020B0502020202020204" pitchFamily="34" charset="0"/>
                <a:ea typeface="MS Mincho" panose="02020609040205080304" pitchFamily="49" charset="-128"/>
                <a:cs typeface="Times New Roman" panose="02020603050405020304" pitchFamily="18" charset="0"/>
              </a:rPr>
              <a:t>The blast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67"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ENTERPRISE-WIDE CONTINUOUS IMPROVEMENT COMMUNITY OF PRACTICE</a:t>
            </a:r>
          </a:p>
          <a:p>
            <a:pPr marL="0" marR="0" lvl="0" indent="0" algn="l" defTabSz="457200" rtl="0" eaLnBrk="1" fontAlgn="auto" latinLnBrk="0" hangingPunct="1">
              <a:lnSpc>
                <a:spcPct val="100000"/>
              </a:lnSpc>
              <a:spcBef>
                <a:spcPts val="1060"/>
              </a:spcBef>
              <a:spcAft>
                <a:spcPts val="0"/>
              </a:spcAft>
              <a:buClrTx/>
              <a:buSzTx/>
              <a:buFontTx/>
              <a:buNone/>
              <a:tabLst/>
              <a:defRPr/>
            </a:pPr>
            <a:r>
              <a:rPr kumimoji="0" lang="en-US" sz="1236" b="1" i="0" u="none" strike="noStrike" kern="1200" cap="none" spc="0" normalizeH="0" baseline="0" noProof="0" dirty="0">
                <a:ln>
                  <a:noFill/>
                </a:ln>
                <a:solidFill>
                  <a:srgbClr val="92768E"/>
                </a:solidFill>
                <a:effectLst/>
                <a:uLnTx/>
                <a:uFillTx/>
                <a:latin typeface="Century Gothic" panose="020B0502020202020204" pitchFamily="34" charset="0"/>
                <a:ea typeface="MS Mincho" panose="02020609040205080304" pitchFamily="49" charset="-128"/>
                <a:cs typeface="Times New Roman" panose="02020603050405020304" pitchFamily="18" charset="0"/>
              </a:rPr>
              <a:t>ISSUE NO. 31 | </a:t>
            </a:r>
            <a:r>
              <a:rPr lang="en-US" sz="1236" b="1" dirty="0">
                <a:solidFill>
                  <a:srgbClr val="92768E"/>
                </a:solidFill>
                <a:latin typeface="Century Gothic" panose="020B0502020202020204" pitchFamily="34" charset="0"/>
                <a:ea typeface="MS Mincho" panose="02020609040205080304" pitchFamily="49" charset="-128"/>
                <a:cs typeface="Times New Roman" panose="02020603050405020304" pitchFamily="18" charset="0"/>
              </a:rPr>
              <a:t>AUGUST</a:t>
            </a:r>
            <a:r>
              <a:rPr kumimoji="0" lang="en-US" sz="1236" b="1" i="0" u="none" strike="noStrike" kern="1200" cap="none" spc="0" normalizeH="0" baseline="0" noProof="0" dirty="0">
                <a:ln>
                  <a:noFill/>
                </a:ln>
                <a:solidFill>
                  <a:srgbClr val="92768E"/>
                </a:solidFill>
                <a:effectLst/>
                <a:uLnTx/>
                <a:uFillTx/>
                <a:latin typeface="Century Gothic" panose="020B0502020202020204" pitchFamily="34" charset="0"/>
                <a:ea typeface="MS Mincho" panose="02020609040205080304" pitchFamily="49" charset="-128"/>
                <a:cs typeface="Times New Roman" panose="02020603050405020304" pitchFamily="18" charset="0"/>
              </a:rPr>
              <a:t> 2025 </a:t>
            </a:r>
            <a:endParaRPr kumimoji="0" lang="en-US" sz="1236" b="1" i="0" u="none" strike="noStrike" kern="1200" cap="none" spc="0" normalizeH="0" baseline="0" noProof="0" dirty="0">
              <a:ln>
                <a:noFill/>
              </a:ln>
              <a:solidFill>
                <a:srgbClr val="92768E"/>
              </a:solidFill>
              <a:effectLst/>
              <a:uLnTx/>
              <a:uFillTx/>
              <a:latin typeface="Aptos" panose="02110004020202020204"/>
              <a:ea typeface="+mn-ea"/>
              <a:cs typeface="+mn-cs"/>
            </a:endParaRPr>
          </a:p>
        </p:txBody>
      </p:sp>
      <p:sp>
        <p:nvSpPr>
          <p:cNvPr id="55" name="TextBox 54" descr="Coming soon: 2024 workshops&#10;&#10;You spoke and we heard – Results Washington is excited to announce that we will host three in-person workshops this year to provide opportunities for the community to network as well as bring hands-on, group learning back into our way of life. Although we won’t have a hybrid option for these meetings, we will continue hosting our CoP meetings each month to offer a virtual learning option for those who aren’t able to make the workshops.&#10;&#10;We still have some logistics to finalize, but here’s a sneak peek at what you can expect:&#10;&#10;Workshops held in April, July, and August&#10;April and August in Olympia; July in Eastern/Central Washington&#10;We’re looking for champions to help us plan our offsite workshop – let us know if you’re interested!&#10;Networking luncheons will be provided&#10;Teachings in data visualization, Lean tools, and strategic planning&#10;A small fee to confirm your spot&#10;&#10;More details to come – be on the look out! ">
            <a:extLst>
              <a:ext uri="{FF2B5EF4-FFF2-40B4-BE49-F238E27FC236}">
                <a16:creationId xmlns:a16="http://schemas.microsoft.com/office/drawing/2014/main" id="{7EC7E124-3586-D84A-2D6F-77FE13A817CD}"/>
              </a:ext>
            </a:extLst>
          </p:cNvPr>
          <p:cNvSpPr txBox="1"/>
          <p:nvPr/>
        </p:nvSpPr>
        <p:spPr>
          <a:xfrm>
            <a:off x="184603" y="4829106"/>
            <a:ext cx="4117302" cy="338558"/>
          </a:xfrm>
          <a:prstGeom prst="rect">
            <a:avLst/>
          </a:prstGeom>
          <a:noFill/>
        </p:spPr>
        <p:txBody>
          <a:bodyPr wrap="square" lIns="91440" tIns="45722" rIns="91440" bIns="45722" rtlCol="0" anchor="t">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a:t>
            </a:r>
            <a:endParaRPr kumimoji="0" lang="en-US" sz="1100" b="0" i="1" u="none" strike="noStrike" kern="1200" cap="none" spc="0" normalizeH="0" baseline="0" noProof="0" dirty="0">
              <a:ln>
                <a:noFill/>
              </a:ln>
              <a:solidFill>
                <a:srgbClr val="373737"/>
              </a:solidFill>
              <a:effectLst/>
              <a:uLnTx/>
              <a:uFillTx/>
              <a:latin typeface="Century Gothic" panose="020B0502020202020204" pitchFamily="34" charset="0"/>
              <a:ea typeface="+mn-ea"/>
              <a:cs typeface="+mn-cs"/>
            </a:endParaRPr>
          </a:p>
        </p:txBody>
      </p:sp>
      <p:sp>
        <p:nvSpPr>
          <p:cNvPr id="5" name="TextBox 4">
            <a:extLst>
              <a:ext uri="{FF2B5EF4-FFF2-40B4-BE49-F238E27FC236}">
                <a16:creationId xmlns:a16="http://schemas.microsoft.com/office/drawing/2014/main" id="{DEB4266E-0066-0F1D-17EA-7F8F8FE806ED}"/>
              </a:ext>
            </a:extLst>
          </p:cNvPr>
          <p:cNvSpPr txBox="1"/>
          <p:nvPr/>
        </p:nvSpPr>
        <p:spPr>
          <a:xfrm>
            <a:off x="85822" y="4304214"/>
            <a:ext cx="4587616" cy="4824398"/>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FF6D6D"/>
              </a:solidFill>
              <a:effectLst/>
              <a:uLnTx/>
              <a:uFillTx/>
              <a:latin typeface="Source Sans Pro" panose="020B0503030403020204" pitchFamily="34" charset="0"/>
              <a:ea typeface="Source Sans Pro" panose="020B0503030403020204" pitchFamily="34" charset="0"/>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92768E"/>
                </a:solidFill>
                <a:effectLst/>
                <a:uLnTx/>
                <a:uFillTx/>
                <a:latin typeface="Source Sans Pro Black" panose="020B0803030403020204" pitchFamily="34" charset="0"/>
                <a:ea typeface="Source Sans Pro Black" panose="020B0803030403020204" pitchFamily="34" charset="0"/>
              </a:rPr>
              <a:t>Your Washington’s Annual Conference coming soon to a computer near you!</a:t>
            </a:r>
            <a:r>
              <a:rPr kumimoji="0" lang="en-US" sz="1600" b="1" i="0" u="none" strike="noStrike" kern="1200" cap="none" spc="0" normalizeH="0" baseline="0" noProof="0" dirty="0">
                <a:ln>
                  <a:noFill/>
                </a:ln>
                <a:solidFill>
                  <a:srgbClr val="92768E"/>
                </a:solidFill>
                <a:effectLst/>
                <a:uLnTx/>
                <a:uFillTx/>
                <a:latin typeface="Source Sans Pro" panose="020B0503030403020204" pitchFamily="34" charset="0"/>
                <a:ea typeface="Source Sans Pro" panose="020B0503030403020204" pitchFamily="34" charset="0"/>
                <a:cs typeface="+mn-cs"/>
              </a:rPr>
              <a:t> </a:t>
            </a:r>
            <a:br>
              <a:rPr kumimoji="0" lang="en-US" sz="1400" b="1" i="0" u="none" strike="noStrike" kern="1200" cap="none" spc="0" normalizeH="0" baseline="0" noProof="0" dirty="0">
                <a:ln>
                  <a:noFill/>
                </a:ln>
                <a:solidFill>
                  <a:srgbClr val="FF8585"/>
                </a:solidFill>
                <a:effectLst/>
                <a:uLnTx/>
                <a:uFillTx/>
                <a:latin typeface="Source Sans Pro" panose="020B0503030403020204" pitchFamily="34" charset="0"/>
                <a:ea typeface="Source Sans Pro" panose="020B0503030403020204" pitchFamily="34" charset="0"/>
                <a:cs typeface="+mn-cs"/>
              </a:rPr>
            </a:br>
            <a:endParaRPr kumimoji="0" lang="en-US" sz="1250" b="0" i="0" u="none" strike="noStrike" kern="1200" cap="none" spc="0" normalizeH="0" baseline="0" noProof="0" dirty="0">
              <a:ln>
                <a:noFill/>
              </a:ln>
              <a:solidFill>
                <a:srgbClr val="FF8585"/>
              </a:solidFill>
              <a:effectLst/>
              <a:uLnTx/>
              <a:uFillTx/>
              <a:latin typeface="Source Sans Pro" panose="020B0503030403020204" pitchFamily="34" charset="0"/>
              <a:ea typeface="Source Sans Pro" panose="020B0503030403020204" pitchFamily="34" charset="0"/>
              <a:cs typeface="+mn-cs"/>
            </a:endParaRPr>
          </a:p>
          <a:p>
            <a:pPr algn="ctr"/>
            <a:endParaRPr lang="en-US" sz="1300" dirty="0"/>
          </a:p>
          <a:p>
            <a:pPr algn="ctr"/>
            <a:endParaRPr lang="en-US" sz="1300" dirty="0"/>
          </a:p>
          <a:p>
            <a:pPr algn="ctr"/>
            <a:r>
              <a:rPr lang="en-US" sz="1300" dirty="0">
                <a:latin typeface="Source Sans Pro" panose="020B0503030403020204" pitchFamily="34" charset="0"/>
                <a:ea typeface="Source Sans Pro" panose="020B0503030403020204" pitchFamily="34" charset="0"/>
              </a:rPr>
              <a:t>Save the date for the 14th annual Continuous Improvement Conference.  This year’s conference will be focused on the vital theme of </a:t>
            </a:r>
            <a:r>
              <a:rPr lang="en-US" sz="1300" dirty="0">
                <a:solidFill>
                  <a:srgbClr val="6D576A"/>
                </a:solidFill>
                <a:latin typeface="Franklin Gothic Heavy" panose="020B0903020102020204" pitchFamily="34" charset="0"/>
              </a:rPr>
              <a:t>Customer Experience</a:t>
            </a:r>
            <a:r>
              <a:rPr lang="en-US" sz="1300" dirty="0"/>
              <a:t>. </a:t>
            </a:r>
            <a:r>
              <a:rPr lang="en-US" sz="1300" dirty="0">
                <a:latin typeface="Source Sans Pro" panose="020B0503030403020204" pitchFamily="34" charset="0"/>
                <a:ea typeface="Source Sans Pro" panose="020B0503030403020204" pitchFamily="34" charset="0"/>
              </a:rPr>
              <a:t>Over three inspiring days, you will hear from top public and private-sector leaders on how to turn customer feedback into real-time solutions and lasting improvements.</a:t>
            </a:r>
          </a:p>
          <a:p>
            <a:pPr algn="ctr"/>
            <a:r>
              <a:rPr lang="en-US" sz="1300" dirty="0">
                <a:latin typeface="Source Sans Pro" panose="020B0503030403020204" pitchFamily="34" charset="0"/>
                <a:ea typeface="Source Sans Pro" panose="020B0503030403020204" pitchFamily="34" charset="0"/>
              </a:rPr>
              <a:t> </a:t>
            </a:r>
          </a:p>
          <a:p>
            <a:pPr algn="ctr"/>
            <a:r>
              <a:rPr lang="en-US" sz="1300" dirty="0">
                <a:latin typeface="Source Sans Pro" panose="020B0503030403020204" pitchFamily="34" charset="0"/>
                <a:ea typeface="Source Sans Pro" panose="020B0503030403020204" pitchFamily="34" charset="0"/>
              </a:rPr>
              <a:t>Join us virtually from October 28</a:t>
            </a:r>
            <a:r>
              <a:rPr lang="en-US" sz="1300" baseline="30000" dirty="0">
                <a:latin typeface="Source Sans Pro" panose="020B0503030403020204" pitchFamily="34" charset="0"/>
                <a:ea typeface="Source Sans Pro" panose="020B0503030403020204" pitchFamily="34" charset="0"/>
              </a:rPr>
              <a:t>th</a:t>
            </a:r>
            <a:r>
              <a:rPr lang="en-US" sz="1300" dirty="0">
                <a:latin typeface="Source Sans Pro" panose="020B0503030403020204" pitchFamily="34" charset="0"/>
                <a:ea typeface="Source Sans Pro" panose="020B0503030403020204" pitchFamily="34" charset="0"/>
              </a:rPr>
              <a:t> to 30</a:t>
            </a:r>
            <a:r>
              <a:rPr lang="en-US" sz="1300" baseline="30000" dirty="0">
                <a:latin typeface="Source Sans Pro" panose="020B0503030403020204" pitchFamily="34" charset="0"/>
                <a:ea typeface="Source Sans Pro" panose="020B0503030403020204" pitchFamily="34" charset="0"/>
              </a:rPr>
              <a:t>th </a:t>
            </a:r>
            <a:r>
              <a:rPr lang="en-US" sz="1300" dirty="0">
                <a:latin typeface="Source Sans Pro" panose="020B0503030403020204" pitchFamily="34" charset="0"/>
                <a:ea typeface="Source Sans Pro" panose="020B0503030403020204" pitchFamily="34" charset="0"/>
              </a:rPr>
              <a:t>for four enriching hours each day, dedicated to innovation, strategy, and practical tools to enhance customer experience and continuous improvement. Connect with experts, gain actionable insights, and help shape the future of public service.  </a:t>
            </a:r>
          </a:p>
          <a:p>
            <a:pPr algn="ctr"/>
            <a:r>
              <a:rPr lang="en-US" sz="1300" dirty="0">
                <a:latin typeface="Source Sans Pro" panose="020B0503030403020204" pitchFamily="34" charset="0"/>
                <a:ea typeface="Source Sans Pro" panose="020B0503030403020204" pitchFamily="34" charset="0"/>
              </a:rPr>
              <a:t> </a:t>
            </a:r>
          </a:p>
          <a:p>
            <a:pPr algn="ctr"/>
            <a:r>
              <a:rPr lang="en-US" sz="1300" dirty="0">
                <a:latin typeface="Source Sans Pro" panose="020B0503030403020204" pitchFamily="34" charset="0"/>
                <a:ea typeface="Source Sans Pro" panose="020B0503030403020204" pitchFamily="34" charset="0"/>
              </a:rPr>
              <a:t>We are currently finalizing our schedule and expect to have registration available on our website by mid-September.   </a:t>
            </a:r>
          </a:p>
          <a:p>
            <a:pPr algn="ctr"/>
            <a:r>
              <a:rPr lang="en-US" sz="1300" dirty="0">
                <a:latin typeface="Source Sans Pro" panose="020B0503030403020204" pitchFamily="34" charset="0"/>
                <a:ea typeface="Source Sans Pro" panose="020B0503030403020204" pitchFamily="34" charset="0"/>
              </a:rPr>
              <a:t>If you have any questions, please contact us at </a:t>
            </a:r>
            <a:r>
              <a:rPr lang="en-US" sz="1300" u="sng" dirty="0">
                <a:latin typeface="Source Sans Pro" panose="020B0503030403020204" pitchFamily="34" charset="0"/>
                <a:ea typeface="Source Sans Pro" panose="020B0503030403020204" pitchFamily="34" charset="0"/>
                <a:hlinkClick r:id="rId3"/>
              </a:rPr>
              <a:t>Results@gov.wa.gov</a:t>
            </a:r>
            <a:r>
              <a:rPr lang="en-US" sz="1300" dirty="0">
                <a:latin typeface="Source Sans Pro" panose="020B0503030403020204" pitchFamily="34" charset="0"/>
                <a:ea typeface="Source Sans Pro" panose="020B0503030403020204" pitchFamily="34" charset="0"/>
              </a:rPr>
              <a:t>.  </a:t>
            </a:r>
          </a:p>
        </p:txBody>
      </p:sp>
      <p:sp>
        <p:nvSpPr>
          <p:cNvPr id="33" name="Title 32">
            <a:extLst>
              <a:ext uri="{FF2B5EF4-FFF2-40B4-BE49-F238E27FC236}">
                <a16:creationId xmlns:a16="http://schemas.microsoft.com/office/drawing/2014/main" id="{31A09646-C3CA-6A95-DE42-E12D839D52BD}"/>
              </a:ext>
              <a:ext uri="{C183D7F6-B498-43B3-948B-1728B52AA6E4}">
                <adec:decorative xmlns:adec="http://schemas.microsoft.com/office/drawing/2017/decorative" val="1"/>
              </a:ext>
            </a:extLst>
          </p:cNvPr>
          <p:cNvSpPr>
            <a:spLocks noGrp="1"/>
          </p:cNvSpPr>
          <p:nvPr>
            <p:ph type="ctrTitle"/>
          </p:nvPr>
        </p:nvSpPr>
        <p:spPr>
          <a:xfrm>
            <a:off x="514350" y="-3183467"/>
            <a:ext cx="5829300" cy="3183467"/>
          </a:xfrm>
        </p:spPr>
        <p:txBody>
          <a:bodyPr vert="horz" lIns="91440" tIns="45720" rIns="91440" bIns="45720" rtlCol="0" anchor="b">
            <a:normAutofit/>
          </a:bodyPr>
          <a:lstStyle/>
          <a:p>
            <a:r>
              <a:rPr lang="en-US" dirty="0"/>
              <a:t>The Blast Newsletter</a:t>
            </a:r>
          </a:p>
        </p:txBody>
      </p:sp>
      <p:cxnSp>
        <p:nvCxnSpPr>
          <p:cNvPr id="63" name="Straight Connector 62">
            <a:extLst>
              <a:ext uri="{FF2B5EF4-FFF2-40B4-BE49-F238E27FC236}">
                <a16:creationId xmlns:a16="http://schemas.microsoft.com/office/drawing/2014/main" id="{6F38F2EF-FF88-3891-3983-718F65AB565F}"/>
              </a:ext>
              <a:ext uri="{C183D7F6-B498-43B3-948B-1728B52AA6E4}">
                <adec:decorative xmlns:adec="http://schemas.microsoft.com/office/drawing/2017/decorative" val="1"/>
              </a:ext>
            </a:extLst>
          </p:cNvPr>
          <p:cNvCxnSpPr>
            <a:cxnSpLocks/>
          </p:cNvCxnSpPr>
          <p:nvPr/>
        </p:nvCxnSpPr>
        <p:spPr>
          <a:xfrm flipV="1">
            <a:off x="4553154" y="6991164"/>
            <a:ext cx="1352954" cy="1043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6BFFC23A-0DEB-7E1E-A53F-F8FDA8DE7259}"/>
              </a:ext>
              <a:ext uri="{C183D7F6-B498-43B3-948B-1728B52AA6E4}">
                <adec:decorative xmlns:adec="http://schemas.microsoft.com/office/drawing/2017/decorative" val="1"/>
              </a:ext>
            </a:extLst>
          </p:cNvPr>
          <p:cNvCxnSpPr>
            <a:cxnSpLocks/>
          </p:cNvCxnSpPr>
          <p:nvPr/>
        </p:nvCxnSpPr>
        <p:spPr>
          <a:xfrm>
            <a:off x="4553154" y="4373750"/>
            <a:ext cx="135295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2" name="Picture 41">
            <a:extLst>
              <a:ext uri="{FF2B5EF4-FFF2-40B4-BE49-F238E27FC236}">
                <a16:creationId xmlns:a16="http://schemas.microsoft.com/office/drawing/2014/main" id="{C028C2D6-22CB-323C-AED8-5C1E75410A53}"/>
              </a:ext>
              <a:ext uri="{C183D7F6-B498-43B3-948B-1728B52AA6E4}">
                <adec:decorative xmlns:adec="http://schemas.microsoft.com/office/drawing/2017/decorative" val="1"/>
              </a:ext>
            </a:extLst>
          </p:cNvPr>
          <p:cNvPicPr>
            <a:picLocks noChangeAspect="1"/>
          </p:cNvPicPr>
          <p:nvPr/>
        </p:nvPicPr>
        <p:blipFill>
          <a:blip r:embed="rId4">
            <a:duotone>
              <a:schemeClr val="accent2">
                <a:shade val="45000"/>
                <a:satMod val="135000"/>
              </a:schemeClr>
              <a:prstClr val="white"/>
            </a:duotone>
          </a:blip>
          <a:stretch>
            <a:fillRect/>
          </a:stretch>
        </p:blipFill>
        <p:spPr>
          <a:xfrm>
            <a:off x="6253354" y="4321401"/>
            <a:ext cx="638456" cy="638456"/>
          </a:xfrm>
          <a:prstGeom prst="rect">
            <a:avLst/>
          </a:prstGeom>
          <a:effectLst>
            <a:glow rad="38100">
              <a:schemeClr val="bg2">
                <a:alpha val="91000"/>
              </a:schemeClr>
            </a:glow>
          </a:effectLst>
        </p:spPr>
      </p:pic>
      <p:sp>
        <p:nvSpPr>
          <p:cNvPr id="4" name="Rectangle 3" descr="WHAT YOU MISSED&#10;&#10;At our January CoP meeting, we were grateful to have Vanessa Palomino with the Office of Financial Management (OFM) share all about Gracious Space and how to have meaningful conversations with your coworkers to address conflict and build relationships. &#10;&#10;For more information, see the recapped story on page 2!&#10;&#10;LOOKING AHEAD &#10;&#10;Mark your calendars and check out what we have in store for you at our February CoP meeting on page 2.&#10;&#10;QUESTIONS?&#10;&#10;For questions on The Blast, the CoP, or to present a teaching or project share this year, contact:&#10;Talia Mazzara, Results WA Senior Performance Advisor&#10;&#10;Theresa Dew, Results WA Senior Performance Advisor">
            <a:extLst>
              <a:ext uri="{FF2B5EF4-FFF2-40B4-BE49-F238E27FC236}">
                <a16:creationId xmlns:a16="http://schemas.microsoft.com/office/drawing/2014/main" id="{0068B091-C4CF-3686-F9F9-AD01C0C4C2DD}"/>
              </a:ext>
            </a:extLst>
          </p:cNvPr>
          <p:cNvSpPr/>
          <p:nvPr/>
        </p:nvSpPr>
        <p:spPr>
          <a:xfrm>
            <a:off x="4614747" y="1854074"/>
            <a:ext cx="2243254" cy="7289927"/>
          </a:xfrm>
          <a:prstGeom prst="rect">
            <a:avLst/>
          </a:prstGeom>
          <a:solidFill>
            <a:srgbClr val="55574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lvl="0">
              <a:lnSpc>
                <a:spcPct val="115000"/>
              </a:lnSpc>
              <a:spcBef>
                <a:spcPts val="884"/>
              </a:spcBef>
              <a:spcAft>
                <a:spcPts val="533"/>
              </a:spcAft>
              <a:defRPr/>
            </a:pPr>
            <a:r>
              <a:rPr kumimoji="0" lang="en-US" sz="1200" b="1" i="0" u="none" strike="noStrike" kern="1200" cap="none" spc="0" normalizeH="0" baseline="0" noProof="0" dirty="0">
                <a:ln>
                  <a:noFill/>
                </a:ln>
                <a:solidFill>
                  <a:srgbClr val="EEB9FF"/>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WHAT YOU MISSED</a:t>
            </a:r>
            <a:br>
              <a:rPr kumimoji="0" lang="en-US" sz="1200" b="1"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At our </a:t>
            </a:r>
            <a:r>
              <a:rPr lang="en-US" sz="1200" dirty="0">
                <a:solidFill>
                  <a:prstClr val="white"/>
                </a:solidFill>
                <a:latin typeface="Source Sans Pro" panose="020B0503030403020204" pitchFamily="34" charset="0"/>
                <a:ea typeface="Source Sans Pro" panose="020B0503030403020204" pitchFamily="34" charset="0"/>
                <a:cs typeface="Times New Roman" panose="02020603050405020304" pitchFamily="18" charset="0"/>
              </a:rPr>
              <a:t>August</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CoP, </a:t>
            </a:r>
            <a:r>
              <a:rPr kumimoji="0" lang="en-US" sz="1200" b="1" i="0" u="none" strike="noStrike" kern="1200" cap="none" spc="0" normalizeH="0" baseline="0" noProof="0" dirty="0">
                <a:ln>
                  <a:noFill/>
                </a:ln>
                <a:solidFill>
                  <a:schemeClr val="accent4">
                    <a:lumMod val="20000"/>
                    <a:lumOff val="80000"/>
                  </a:schemeClr>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Beth Adams </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from the Home and Community Living Administration within DSHS shared a </a:t>
            </a:r>
            <a:r>
              <a:rPr lang="en-US" sz="1200" dirty="0">
                <a:solidFill>
                  <a:prstClr val="white"/>
                </a:solidFill>
                <a:latin typeface="Source Sans Pro" panose="020B0503030403020204" pitchFamily="34" charset="0"/>
                <a:ea typeface="Source Sans Pro" panose="020B0503030403020204" pitchFamily="34" charset="0"/>
                <a:cs typeface="Times New Roman" panose="02020603050405020304" pitchFamily="18" charset="0"/>
              </a:rPr>
              <a:t>much-needed</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refresher on the “What, Why, and How” of the essential but often forgotten tool, Value Stream Mapping. See page 2 for more!</a:t>
            </a:r>
            <a:b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b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r>
              <a:rPr lang="en-US" sz="1200" b="1" dirty="0">
                <a:solidFill>
                  <a:srgbClr val="EEB9FF"/>
                </a:solidFill>
                <a:latin typeface="Source Sans Pro" panose="020B0503030403020204" pitchFamily="34" charset="0"/>
                <a:ea typeface="Source Sans Pro" panose="020B0503030403020204" pitchFamily="34" charset="0"/>
                <a:cs typeface="Times New Roman" panose="02020603050405020304" pitchFamily="18" charset="0"/>
              </a:rPr>
              <a:t>REFLECTION SERIES</a:t>
            </a:r>
            <a:br>
              <a:rPr kumimoji="0" lang="en-US" sz="1200" b="1" i="0" u="none" strike="noStrike" kern="1200" cap="none" spc="0" normalizeH="0" baseline="0" noProof="0" dirty="0">
                <a:ln>
                  <a:noFill/>
                </a:ln>
                <a:solidFill>
                  <a:srgbClr val="E8E8E8"/>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mn-cs"/>
              </a:rPr>
              <a:t>Click</a:t>
            </a:r>
            <a:r>
              <a:rPr kumimoji="0" lang="en-US" sz="1200" b="0" i="0" u="none" strike="noStrike" kern="1200" cap="none" spc="0" normalizeH="0" baseline="0" noProof="0" dirty="0">
                <a:ln>
                  <a:noFill/>
                </a:ln>
                <a:solidFill>
                  <a:schemeClr val="accent6">
                    <a:lumMod val="20000"/>
                    <a:lumOff val="80000"/>
                  </a:schemeClr>
                </a:solidFill>
                <a:effectLst/>
                <a:uLnTx/>
                <a:uFillTx/>
                <a:latin typeface="Source Sans Pro" panose="020B0503030403020204" pitchFamily="34" charset="0"/>
                <a:ea typeface="Source Sans Pro" panose="020B0503030403020204" pitchFamily="34" charset="0"/>
                <a:cs typeface="+mn-cs"/>
              </a:rPr>
              <a:t> </a:t>
            </a:r>
            <a:r>
              <a:rPr kumimoji="0" lang="en-US" sz="1200" b="0" i="0" u="none" strike="noStrike" kern="1200" cap="none" spc="0" normalizeH="0" baseline="0" noProof="0" dirty="0">
                <a:ln>
                  <a:noFill/>
                </a:ln>
                <a:solidFill>
                  <a:srgbClr val="BDCAFF"/>
                </a:solidFill>
                <a:effectLst/>
                <a:uLnTx/>
                <a:uFillTx/>
                <a:latin typeface="Source Sans Pro" panose="020B0503030403020204" pitchFamily="34" charset="0"/>
                <a:ea typeface="Source Sans Pro" panose="020B0503030403020204" pitchFamily="34" charset="0"/>
                <a:cs typeface="+mn-cs"/>
                <a:hlinkClick r:id="rId5">
                  <a:extLst>
                    <a:ext uri="{A12FA001-AC4F-418D-AE19-62706E023703}">
                      <ahyp:hlinkClr xmlns:ahyp="http://schemas.microsoft.com/office/drawing/2018/hyperlinkcolor" val="tx"/>
                    </a:ext>
                  </a:extLst>
                </a:hlinkClick>
              </a:rPr>
              <a:t>here</a:t>
            </a:r>
            <a:r>
              <a:rPr kumimoji="0" lang="en-US" sz="1200" b="0" i="0" u="none" strike="noStrike" kern="1200" cap="none" spc="0" normalizeH="0" baseline="0" noProof="0" dirty="0">
                <a:ln>
                  <a:noFill/>
                </a:ln>
                <a:solidFill>
                  <a:schemeClr val="accent6">
                    <a:lumMod val="20000"/>
                    <a:lumOff val="80000"/>
                  </a:schemeClr>
                </a:solidFill>
                <a:effectLst/>
                <a:uLnTx/>
                <a:uFillTx/>
                <a:latin typeface="Source Sans Pro" panose="020B0503030403020204" pitchFamily="34" charset="0"/>
                <a:ea typeface="Source Sans Pro" panose="020B0503030403020204" pitchFamily="34" charset="0"/>
                <a:cs typeface="+mn-cs"/>
              </a:rPr>
              <a:t> </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mn-cs"/>
              </a:rPr>
              <a:t>to watch our Reflections Series</a:t>
            </a:r>
            <a:r>
              <a:rPr lang="en-US" sz="1200" dirty="0">
                <a:solidFill>
                  <a:prstClr val="white"/>
                </a:solidFill>
                <a:latin typeface="Source Sans Pro" panose="020B0503030403020204" pitchFamily="34" charset="0"/>
                <a:ea typeface="Source Sans Pro" panose="020B0503030403020204" pitchFamily="34" charset="0"/>
              </a:rPr>
              <a:t> , featuring </a:t>
            </a:r>
            <a:r>
              <a:rPr lang="en-US" sz="1200" b="1" dirty="0">
                <a:solidFill>
                  <a:schemeClr val="accent4">
                    <a:lumMod val="20000"/>
                    <a:lumOff val="80000"/>
                  </a:schemeClr>
                </a:solidFill>
                <a:latin typeface="Source Sans Pro" panose="020B0503030403020204" pitchFamily="34" charset="0"/>
                <a:ea typeface="Source Sans Pro" panose="020B0503030403020204" pitchFamily="34" charset="0"/>
              </a:rPr>
              <a:t>Todd Steben </a:t>
            </a:r>
            <a:r>
              <a:rPr lang="en-US" sz="1200" dirty="0">
                <a:solidFill>
                  <a:prstClr val="white"/>
                </a:solidFill>
                <a:latin typeface="Source Sans Pro" panose="020B0503030403020204" pitchFamily="34" charset="0"/>
                <a:ea typeface="Source Sans Pro" panose="020B0503030403020204" pitchFamily="34" charset="0"/>
              </a:rPr>
              <a:t>from the Washington State Lottery, as he shares how his team impacted countless Washingtonians by optimizing cash management - a project that won them a Productivity Board Award!</a:t>
            </a:r>
            <a:b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mn-cs"/>
              </a:rPr>
            </a:br>
            <a:br>
              <a:rPr kumimoji="0" lang="en-US" sz="1200" b="0" i="0" u="none" strike="noStrike" kern="1200" cap="none" spc="0" normalizeH="0" baseline="0" noProof="0" dirty="0">
                <a:ln>
                  <a:noFill/>
                </a:ln>
                <a:solidFill>
                  <a:srgbClr val="E8E8E8"/>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r>
              <a:rPr lang="en-US" sz="1200" b="1" dirty="0">
                <a:solidFill>
                  <a:srgbClr val="EEB9FF"/>
                </a:solidFill>
                <a:latin typeface="Source Sans Pro" panose="020B0503030403020204" pitchFamily="34" charset="0"/>
                <a:ea typeface="Source Sans Pro" panose="020B0503030403020204" pitchFamily="34" charset="0"/>
                <a:cs typeface="Times New Roman" panose="02020603050405020304" pitchFamily="18" charset="0"/>
              </a:rPr>
              <a:t>QUESTIONS?</a:t>
            </a:r>
            <a:br>
              <a:rPr kumimoji="0" lang="en-US" sz="1200" b="1" i="0" u="none" strike="noStrike" kern="1200" cap="all"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b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For questions on anything CoP related, contact: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EEB9FF"/>
                </a:solidFill>
                <a:effectLst/>
                <a:uLnTx/>
                <a:uFillTx/>
                <a:latin typeface="Source Sans Pro" panose="020B0503030403020204" pitchFamily="34" charset="0"/>
                <a:ea typeface="Source Sans Pro" panose="020B050303040302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Talia Mazzara</a:t>
            </a:r>
            <a:r>
              <a:rPr kumimoji="0" lang="en-US" sz="1200" b="0" i="0" u="none" strike="noStrike" kern="1200" cap="none" spc="0" normalizeH="0" baseline="0" noProof="0" dirty="0">
                <a:ln>
                  <a:noFill/>
                </a:ln>
                <a:solidFill>
                  <a:srgbClr val="E8E8E8"/>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a:t>
            </a:r>
            <a:r>
              <a:rPr lang="en-US" sz="1200" dirty="0">
                <a:solidFill>
                  <a:prstClr val="white"/>
                </a:solidFill>
                <a:latin typeface="Source Sans Pro" panose="020B0503030403020204" pitchFamily="34" charset="0"/>
                <a:ea typeface="Source Sans Pro" panose="020B0503030403020204" pitchFamily="34" charset="0"/>
                <a:cs typeface="Times New Roman" panose="02020603050405020304" pitchFamily="18" charset="0"/>
              </a:rPr>
              <a:t>Your</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WA Senior Performance Advisor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EEB9FF"/>
                </a:solidFill>
                <a:effectLst/>
                <a:uLnTx/>
                <a:uFillTx/>
                <a:latin typeface="Source Sans Pro" panose="020B0503030403020204" pitchFamily="34" charset="0"/>
                <a:ea typeface="Source Sans Pro" panose="020B050303040302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Theresa Dew</a:t>
            </a:r>
            <a:r>
              <a:rPr kumimoji="0" lang="en-US" sz="1200" b="0" i="0" u="none" strike="noStrike" kern="1200" cap="none" spc="0" normalizeH="0" baseline="0" noProof="0" dirty="0">
                <a:ln>
                  <a:noFill/>
                </a:ln>
                <a:solidFill>
                  <a:srgbClr val="E8E8E8"/>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a:t>
            </a:r>
            <a:r>
              <a:rPr lang="en-US" sz="1200" dirty="0">
                <a:solidFill>
                  <a:prstClr val="white"/>
                </a:solidFill>
                <a:latin typeface="Source Sans Pro" panose="020B0503030403020204" pitchFamily="34" charset="0"/>
                <a:ea typeface="Source Sans Pro" panose="020B0503030403020204" pitchFamily="34" charset="0"/>
                <a:cs typeface="Times New Roman" panose="02020603050405020304" pitchFamily="18" charset="0"/>
              </a:rPr>
              <a:t>Your</a:t>
            </a:r>
            <a:r>
              <a:rPr kumimoji="0" lang="en-US" sz="1200" b="0"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 WA Senior Performance Advisor</a:t>
            </a:r>
          </a:p>
        </p:txBody>
      </p:sp>
      <p:grpSp>
        <p:nvGrpSpPr>
          <p:cNvPr id="31" name="Group 30">
            <a:extLst>
              <a:ext uri="{FF2B5EF4-FFF2-40B4-BE49-F238E27FC236}">
                <a16:creationId xmlns:a16="http://schemas.microsoft.com/office/drawing/2014/main" id="{D005C018-87C0-63A0-2229-D8ADE7643F9E}"/>
              </a:ext>
              <a:ext uri="{C183D7F6-B498-43B3-948B-1728B52AA6E4}">
                <adec:decorative xmlns:adec="http://schemas.microsoft.com/office/drawing/2017/decorative" val="1"/>
              </a:ext>
            </a:extLst>
          </p:cNvPr>
          <p:cNvGrpSpPr/>
          <p:nvPr/>
        </p:nvGrpSpPr>
        <p:grpSpPr>
          <a:xfrm>
            <a:off x="-6619" y="5199844"/>
            <a:ext cx="92441" cy="3308251"/>
            <a:chOff x="3756025" y="3200718"/>
            <a:chExt cx="260350" cy="3656965"/>
          </a:xfrm>
          <a:solidFill>
            <a:srgbClr val="4E738D"/>
          </a:solidFill>
        </p:grpSpPr>
        <p:sp>
          <p:nvSpPr>
            <p:cNvPr id="6" name="Rectangle 5">
              <a:extLst>
                <a:ext uri="{FF2B5EF4-FFF2-40B4-BE49-F238E27FC236}">
                  <a16:creationId xmlns:a16="http://schemas.microsoft.com/office/drawing/2014/main" id="{95BE8E08-222F-DD16-5928-8EC6C59E6A55}"/>
                </a:ext>
              </a:extLst>
            </p:cNvPr>
            <p:cNvSpPr>
              <a:spLocks noChangeArrowheads="1"/>
            </p:cNvSpPr>
            <p:nvPr/>
          </p:nvSpPr>
          <p:spPr bwMode="auto">
            <a:xfrm>
              <a:off x="3756025" y="678910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 name="Rectangle 6">
              <a:extLst>
                <a:ext uri="{FF2B5EF4-FFF2-40B4-BE49-F238E27FC236}">
                  <a16:creationId xmlns:a16="http://schemas.microsoft.com/office/drawing/2014/main" id="{6C841C6B-56C5-6F5D-670F-F589D58FA0FE}"/>
                </a:ext>
              </a:extLst>
            </p:cNvPr>
            <p:cNvSpPr>
              <a:spLocks noChangeArrowheads="1"/>
            </p:cNvSpPr>
            <p:nvPr/>
          </p:nvSpPr>
          <p:spPr bwMode="auto">
            <a:xfrm>
              <a:off x="3756025" y="6639878"/>
              <a:ext cx="260350" cy="6477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Rectangle 7">
              <a:extLst>
                <a:ext uri="{FF2B5EF4-FFF2-40B4-BE49-F238E27FC236}">
                  <a16:creationId xmlns:a16="http://schemas.microsoft.com/office/drawing/2014/main" id="{1ACBF407-8B8D-781F-8926-E81A6BFCF8D1}"/>
                </a:ext>
              </a:extLst>
            </p:cNvPr>
            <p:cNvSpPr>
              <a:spLocks noChangeArrowheads="1"/>
            </p:cNvSpPr>
            <p:nvPr/>
          </p:nvSpPr>
          <p:spPr bwMode="auto">
            <a:xfrm>
              <a:off x="3756025" y="648747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9" name="Rectangle 8">
              <a:extLst>
                <a:ext uri="{FF2B5EF4-FFF2-40B4-BE49-F238E27FC236}">
                  <a16:creationId xmlns:a16="http://schemas.microsoft.com/office/drawing/2014/main" id="{3EBA8372-6B32-0132-4114-0371B0293529}"/>
                </a:ext>
              </a:extLst>
            </p:cNvPr>
            <p:cNvSpPr>
              <a:spLocks noChangeArrowheads="1"/>
            </p:cNvSpPr>
            <p:nvPr/>
          </p:nvSpPr>
          <p:spPr bwMode="auto">
            <a:xfrm>
              <a:off x="3756025" y="633825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026AD52-85CD-315C-1DE3-76D085AD9E65}"/>
                </a:ext>
              </a:extLst>
            </p:cNvPr>
            <p:cNvSpPr>
              <a:spLocks noChangeArrowheads="1"/>
            </p:cNvSpPr>
            <p:nvPr/>
          </p:nvSpPr>
          <p:spPr bwMode="auto">
            <a:xfrm>
              <a:off x="3756025" y="618902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1" name="Rectangle 10">
              <a:extLst>
                <a:ext uri="{FF2B5EF4-FFF2-40B4-BE49-F238E27FC236}">
                  <a16:creationId xmlns:a16="http://schemas.microsoft.com/office/drawing/2014/main" id="{FEC9A956-4EC7-BDEA-2B63-D2BC229C1CCA}"/>
                </a:ext>
              </a:extLst>
            </p:cNvPr>
            <p:cNvSpPr>
              <a:spLocks noChangeArrowheads="1"/>
            </p:cNvSpPr>
            <p:nvPr/>
          </p:nvSpPr>
          <p:spPr bwMode="auto">
            <a:xfrm>
              <a:off x="3756025" y="604107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79CB8F34-9F83-80F5-5C48-2267E7DB85A3}"/>
                </a:ext>
              </a:extLst>
            </p:cNvPr>
            <p:cNvSpPr>
              <a:spLocks noChangeArrowheads="1"/>
            </p:cNvSpPr>
            <p:nvPr/>
          </p:nvSpPr>
          <p:spPr bwMode="auto">
            <a:xfrm>
              <a:off x="3756025" y="589184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3" name="Rectangle 12">
              <a:extLst>
                <a:ext uri="{FF2B5EF4-FFF2-40B4-BE49-F238E27FC236}">
                  <a16:creationId xmlns:a16="http://schemas.microsoft.com/office/drawing/2014/main" id="{2E4770B6-6E07-17C5-712D-62E77C607EC7}"/>
                </a:ext>
              </a:extLst>
            </p:cNvPr>
            <p:cNvSpPr>
              <a:spLocks noChangeArrowheads="1"/>
            </p:cNvSpPr>
            <p:nvPr/>
          </p:nvSpPr>
          <p:spPr bwMode="auto">
            <a:xfrm>
              <a:off x="3756025" y="574008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75CFF943-900C-D359-51BD-BF1CA3552FE6}"/>
                </a:ext>
              </a:extLst>
            </p:cNvPr>
            <p:cNvSpPr>
              <a:spLocks noChangeArrowheads="1"/>
            </p:cNvSpPr>
            <p:nvPr/>
          </p:nvSpPr>
          <p:spPr bwMode="auto">
            <a:xfrm>
              <a:off x="3756025" y="559085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5" name="Rectangle 14">
              <a:extLst>
                <a:ext uri="{FF2B5EF4-FFF2-40B4-BE49-F238E27FC236}">
                  <a16:creationId xmlns:a16="http://schemas.microsoft.com/office/drawing/2014/main" id="{16DB90E7-A96A-CF63-86EC-89A3EEA2640B}"/>
                </a:ext>
              </a:extLst>
            </p:cNvPr>
            <p:cNvSpPr>
              <a:spLocks noChangeArrowheads="1"/>
            </p:cNvSpPr>
            <p:nvPr/>
          </p:nvSpPr>
          <p:spPr bwMode="auto">
            <a:xfrm>
              <a:off x="3756025" y="544163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B5DC4D60-0A8E-1481-90B4-C48047D66197}"/>
                </a:ext>
              </a:extLst>
            </p:cNvPr>
            <p:cNvSpPr>
              <a:spLocks noChangeArrowheads="1"/>
            </p:cNvSpPr>
            <p:nvPr/>
          </p:nvSpPr>
          <p:spPr bwMode="auto">
            <a:xfrm>
              <a:off x="3756025" y="529367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7" name="Rectangle 16">
              <a:extLst>
                <a:ext uri="{FF2B5EF4-FFF2-40B4-BE49-F238E27FC236}">
                  <a16:creationId xmlns:a16="http://schemas.microsoft.com/office/drawing/2014/main" id="{2B5A22CA-FDD6-E693-BB3F-7A18A6677EF4}"/>
                </a:ext>
              </a:extLst>
            </p:cNvPr>
            <p:cNvSpPr>
              <a:spLocks noChangeArrowheads="1"/>
            </p:cNvSpPr>
            <p:nvPr/>
          </p:nvSpPr>
          <p:spPr bwMode="auto">
            <a:xfrm>
              <a:off x="3756025" y="514445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CD7CF701-D39C-D38B-F83B-AB101813D36A}"/>
                </a:ext>
              </a:extLst>
            </p:cNvPr>
            <p:cNvSpPr>
              <a:spLocks noChangeArrowheads="1"/>
            </p:cNvSpPr>
            <p:nvPr/>
          </p:nvSpPr>
          <p:spPr bwMode="auto">
            <a:xfrm>
              <a:off x="3756025" y="4996498"/>
              <a:ext cx="260350" cy="6477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9" name="Rectangle 18">
              <a:extLst>
                <a:ext uri="{FF2B5EF4-FFF2-40B4-BE49-F238E27FC236}">
                  <a16:creationId xmlns:a16="http://schemas.microsoft.com/office/drawing/2014/main" id="{36EECDBA-A38C-00A5-346C-28A19CFFF399}"/>
                </a:ext>
              </a:extLst>
            </p:cNvPr>
            <p:cNvSpPr>
              <a:spLocks noChangeArrowheads="1"/>
            </p:cNvSpPr>
            <p:nvPr/>
          </p:nvSpPr>
          <p:spPr bwMode="auto">
            <a:xfrm>
              <a:off x="3756025" y="484346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1FC5028F-738F-58F5-88EA-1A6E2EAC6FD5}"/>
                </a:ext>
              </a:extLst>
            </p:cNvPr>
            <p:cNvSpPr>
              <a:spLocks noChangeArrowheads="1"/>
            </p:cNvSpPr>
            <p:nvPr/>
          </p:nvSpPr>
          <p:spPr bwMode="auto">
            <a:xfrm>
              <a:off x="3756025" y="4695508"/>
              <a:ext cx="260350" cy="6731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B554465E-FDB8-6A40-8DFE-A8156BDAFD52}"/>
                </a:ext>
              </a:extLst>
            </p:cNvPr>
            <p:cNvSpPr>
              <a:spLocks noChangeArrowheads="1"/>
            </p:cNvSpPr>
            <p:nvPr/>
          </p:nvSpPr>
          <p:spPr bwMode="auto">
            <a:xfrm>
              <a:off x="3756025" y="454628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2" name="Rectangle 21">
              <a:extLst>
                <a:ext uri="{FF2B5EF4-FFF2-40B4-BE49-F238E27FC236}">
                  <a16:creationId xmlns:a16="http://schemas.microsoft.com/office/drawing/2014/main" id="{B49780C0-2E46-923F-3E26-74B4060FD37C}"/>
                </a:ext>
              </a:extLst>
            </p:cNvPr>
            <p:cNvSpPr>
              <a:spLocks noChangeArrowheads="1"/>
            </p:cNvSpPr>
            <p:nvPr/>
          </p:nvSpPr>
          <p:spPr bwMode="auto">
            <a:xfrm>
              <a:off x="3756025" y="439705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B329CF97-E59F-9395-3585-66A8AFFBEB47}"/>
                </a:ext>
              </a:extLst>
            </p:cNvPr>
            <p:cNvSpPr>
              <a:spLocks noChangeArrowheads="1"/>
            </p:cNvSpPr>
            <p:nvPr/>
          </p:nvSpPr>
          <p:spPr bwMode="auto">
            <a:xfrm>
              <a:off x="3756025" y="4249103"/>
              <a:ext cx="260350" cy="6731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Rectangle 23">
              <a:extLst>
                <a:ext uri="{FF2B5EF4-FFF2-40B4-BE49-F238E27FC236}">
                  <a16:creationId xmlns:a16="http://schemas.microsoft.com/office/drawing/2014/main" id="{716DFBBD-338B-E0F4-26D6-48D25A211E76}"/>
                </a:ext>
              </a:extLst>
            </p:cNvPr>
            <p:cNvSpPr>
              <a:spLocks noChangeArrowheads="1"/>
            </p:cNvSpPr>
            <p:nvPr/>
          </p:nvSpPr>
          <p:spPr bwMode="auto">
            <a:xfrm>
              <a:off x="3756025" y="409606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BC5F0901-4891-1F29-6159-5620DFDAAA5B}"/>
                </a:ext>
              </a:extLst>
            </p:cNvPr>
            <p:cNvSpPr>
              <a:spLocks noChangeArrowheads="1"/>
            </p:cNvSpPr>
            <p:nvPr/>
          </p:nvSpPr>
          <p:spPr bwMode="auto">
            <a:xfrm>
              <a:off x="3756025" y="3948113"/>
              <a:ext cx="260350" cy="6731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6" name="Rectangle 25">
              <a:extLst>
                <a:ext uri="{FF2B5EF4-FFF2-40B4-BE49-F238E27FC236}">
                  <a16:creationId xmlns:a16="http://schemas.microsoft.com/office/drawing/2014/main" id="{90D21BF7-D9FD-A1FF-7109-618B0CCC143F}"/>
                </a:ext>
              </a:extLst>
            </p:cNvPr>
            <p:cNvSpPr>
              <a:spLocks noChangeArrowheads="1"/>
            </p:cNvSpPr>
            <p:nvPr/>
          </p:nvSpPr>
          <p:spPr bwMode="auto">
            <a:xfrm>
              <a:off x="3756025" y="379888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8303C754-F852-E374-3E33-4A949192C0A6}"/>
                </a:ext>
              </a:extLst>
            </p:cNvPr>
            <p:cNvSpPr>
              <a:spLocks noChangeArrowheads="1"/>
            </p:cNvSpPr>
            <p:nvPr/>
          </p:nvSpPr>
          <p:spPr bwMode="auto">
            <a:xfrm>
              <a:off x="3756025" y="3649663"/>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C6E75616-38F7-3493-205B-4DADEF5F8D85}"/>
                </a:ext>
              </a:extLst>
            </p:cNvPr>
            <p:cNvSpPr>
              <a:spLocks noChangeArrowheads="1"/>
            </p:cNvSpPr>
            <p:nvPr/>
          </p:nvSpPr>
          <p:spPr bwMode="auto">
            <a:xfrm>
              <a:off x="3756025" y="3501708"/>
              <a:ext cx="260350" cy="6731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9" name="Rectangle 28">
              <a:extLst>
                <a:ext uri="{FF2B5EF4-FFF2-40B4-BE49-F238E27FC236}">
                  <a16:creationId xmlns:a16="http://schemas.microsoft.com/office/drawing/2014/main" id="{56DE1569-F406-9A90-BFB2-6849489362BC}"/>
                </a:ext>
              </a:extLst>
            </p:cNvPr>
            <p:cNvSpPr>
              <a:spLocks noChangeArrowheads="1"/>
            </p:cNvSpPr>
            <p:nvPr/>
          </p:nvSpPr>
          <p:spPr bwMode="auto">
            <a:xfrm>
              <a:off x="3756025" y="3348038"/>
              <a:ext cx="260350" cy="6858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0" name="Rectangle 29">
              <a:extLst>
                <a:ext uri="{FF2B5EF4-FFF2-40B4-BE49-F238E27FC236}">
                  <a16:creationId xmlns:a16="http://schemas.microsoft.com/office/drawing/2014/main" id="{62839C4D-70F7-54D7-1CE4-33041FDE27B3}"/>
                </a:ext>
              </a:extLst>
            </p:cNvPr>
            <p:cNvSpPr>
              <a:spLocks noChangeArrowheads="1"/>
            </p:cNvSpPr>
            <p:nvPr/>
          </p:nvSpPr>
          <p:spPr bwMode="auto">
            <a:xfrm>
              <a:off x="3756025" y="3200718"/>
              <a:ext cx="260350" cy="67310"/>
            </a:xfrm>
            <a:prstGeom prst="rect">
              <a:avLst/>
            </a:prstGeom>
            <a:grpFill/>
            <a:ln w="9525">
              <a:solidFill>
                <a:srgbClr val="0000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cxnSp>
        <p:nvCxnSpPr>
          <p:cNvPr id="36" name="Straight Connector 35">
            <a:extLst>
              <a:ext uri="{FF2B5EF4-FFF2-40B4-BE49-F238E27FC236}">
                <a16:creationId xmlns:a16="http://schemas.microsoft.com/office/drawing/2014/main" id="{A197BDB1-DB76-5AD3-DBB2-3AC84226F0B4}"/>
              </a:ext>
              <a:ext uri="{C183D7F6-B498-43B3-948B-1728B52AA6E4}">
                <adec:decorative xmlns:adec="http://schemas.microsoft.com/office/drawing/2017/decorative" val="1"/>
              </a:ext>
            </a:extLst>
          </p:cNvPr>
          <p:cNvCxnSpPr/>
          <p:nvPr/>
        </p:nvCxnSpPr>
        <p:spPr>
          <a:xfrm>
            <a:off x="4673438" y="4466242"/>
            <a:ext cx="2092138" cy="0"/>
          </a:xfrm>
          <a:prstGeom prst="line">
            <a:avLst/>
          </a:prstGeom>
          <a:ln w="28575">
            <a:solidFill>
              <a:srgbClr val="C7B9C5"/>
            </a:solidFill>
          </a:ln>
        </p:spPr>
        <p:style>
          <a:lnRef idx="1">
            <a:schemeClr val="accent2"/>
          </a:lnRef>
          <a:fillRef idx="0">
            <a:schemeClr val="accent2"/>
          </a:fillRef>
          <a:effectRef idx="0">
            <a:schemeClr val="accent2"/>
          </a:effectRef>
          <a:fontRef idx="minor">
            <a:schemeClr val="tx1"/>
          </a:fontRef>
        </p:style>
      </p:cxnSp>
      <p:cxnSp>
        <p:nvCxnSpPr>
          <p:cNvPr id="37" name="Straight Connector 36">
            <a:extLst>
              <a:ext uri="{FF2B5EF4-FFF2-40B4-BE49-F238E27FC236}">
                <a16:creationId xmlns:a16="http://schemas.microsoft.com/office/drawing/2014/main" id="{7DEF32C7-D5E9-1415-AC47-616D479651A0}"/>
              </a:ext>
              <a:ext uri="{C183D7F6-B498-43B3-948B-1728B52AA6E4}">
                <adec:decorative xmlns:adec="http://schemas.microsoft.com/office/drawing/2017/decorative" val="1"/>
              </a:ext>
            </a:extLst>
          </p:cNvPr>
          <p:cNvCxnSpPr/>
          <p:nvPr/>
        </p:nvCxnSpPr>
        <p:spPr>
          <a:xfrm>
            <a:off x="4673438" y="7210200"/>
            <a:ext cx="2092138" cy="0"/>
          </a:xfrm>
          <a:prstGeom prst="line">
            <a:avLst/>
          </a:prstGeom>
          <a:ln w="28575">
            <a:solidFill>
              <a:srgbClr val="C7B9C5"/>
            </a:solidFill>
          </a:ln>
        </p:spPr>
        <p:style>
          <a:lnRef idx="1">
            <a:schemeClr val="accent2"/>
          </a:lnRef>
          <a:fillRef idx="0">
            <a:schemeClr val="accent2"/>
          </a:fillRef>
          <a:effectRef idx="0">
            <a:schemeClr val="accent2"/>
          </a:effectRef>
          <a:fontRef idx="minor">
            <a:schemeClr val="tx1"/>
          </a:fontRef>
        </p:style>
      </p:cxnSp>
      <p:pic>
        <p:nvPicPr>
          <p:cNvPr id="39" name="Picture 38">
            <a:extLst>
              <a:ext uri="{FF2B5EF4-FFF2-40B4-BE49-F238E27FC236}">
                <a16:creationId xmlns:a16="http://schemas.microsoft.com/office/drawing/2014/main" id="{08CF90B1-9176-2036-853E-583BB9CBB967}"/>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3631256" y="4790845"/>
            <a:ext cx="857989" cy="857989"/>
          </a:xfrm>
          <a:prstGeom prst="rect">
            <a:avLst/>
          </a:prstGeom>
        </p:spPr>
      </p:pic>
      <p:pic>
        <p:nvPicPr>
          <p:cNvPr id="35" name="Picture 34" descr="Image of a finger pointing to an &quot;excellent&quot; option in survey">
            <a:extLst>
              <a:ext uri="{FF2B5EF4-FFF2-40B4-BE49-F238E27FC236}">
                <a16:creationId xmlns:a16="http://schemas.microsoft.com/office/drawing/2014/main" id="{67D71B6A-6F70-D5A2-2C15-B8E6A52F0AE0}"/>
              </a:ext>
            </a:extLst>
          </p:cNvPr>
          <p:cNvPicPr>
            <a:picLocks noChangeAspect="1"/>
          </p:cNvPicPr>
          <p:nvPr/>
        </p:nvPicPr>
        <p:blipFill>
          <a:blip r:embed="rId9"/>
          <a:srcRect t="8876" b="3535"/>
          <a:stretch>
            <a:fillRect/>
          </a:stretch>
        </p:blipFill>
        <p:spPr>
          <a:xfrm>
            <a:off x="0" y="1854074"/>
            <a:ext cx="4614747" cy="2595076"/>
          </a:xfrm>
          <a:prstGeom prst="rect">
            <a:avLst/>
          </a:prstGeom>
        </p:spPr>
      </p:pic>
      <p:pic>
        <p:nvPicPr>
          <p:cNvPr id="32" name="Picture 31" descr="A picture containing silhouette, night sky&#10;&#10;AI-generated content may be incorrect.">
            <a:extLst>
              <a:ext uri="{FF2B5EF4-FFF2-40B4-BE49-F238E27FC236}">
                <a16:creationId xmlns:a16="http://schemas.microsoft.com/office/drawing/2014/main" id="{22BD0883-3F20-3EA0-5BE6-4D5AEA54E73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998720" y="79249"/>
            <a:ext cx="2043074" cy="1022192"/>
          </a:xfrm>
          <a:prstGeom prst="rect">
            <a:avLst/>
          </a:prstGeom>
        </p:spPr>
      </p:pic>
      <p:sp>
        <p:nvSpPr>
          <p:cNvPr id="38" name="Callout: Line 37">
            <a:extLst>
              <a:ext uri="{FF2B5EF4-FFF2-40B4-BE49-F238E27FC236}">
                <a16:creationId xmlns:a16="http://schemas.microsoft.com/office/drawing/2014/main" id="{5C3FD5F3-22E5-F08C-494C-B100AF1C305C}"/>
              </a:ext>
            </a:extLst>
          </p:cNvPr>
          <p:cNvSpPr/>
          <p:nvPr/>
        </p:nvSpPr>
        <p:spPr>
          <a:xfrm>
            <a:off x="3925824" y="876746"/>
            <a:ext cx="1062112" cy="958197"/>
          </a:xfrm>
          <a:prstGeom prst="borderCallout1">
            <a:avLst>
              <a:gd name="adj1" fmla="val -35963"/>
              <a:gd name="adj2" fmla="val 111887"/>
              <a:gd name="adj3" fmla="val -4560"/>
              <a:gd name="adj4" fmla="val 35000"/>
            </a:avLst>
          </a:prstGeom>
          <a:solidFill>
            <a:srgbClr val="FFFF66"/>
          </a:solid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badi" panose="020B0604020104020204" pitchFamily="34" charset="0"/>
              </a:rPr>
              <a:t>Our EO is signed, and our name has been changed! More info to come next issue!</a:t>
            </a:r>
          </a:p>
        </p:txBody>
      </p:sp>
    </p:spTree>
    <p:extLst>
      <p:ext uri="{BB962C8B-B14F-4D97-AF65-F5344CB8AC3E}">
        <p14:creationId xmlns:p14="http://schemas.microsoft.com/office/powerpoint/2010/main" val="9392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CDDD9"/>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2501C7E5-F465-2928-E9EA-6FEC05F56704}"/>
              </a:ext>
              <a:ext uri="{C183D7F6-B498-43B3-948B-1728B52AA6E4}">
                <adec:decorative xmlns:adec="http://schemas.microsoft.com/office/drawing/2017/decorative" val="1"/>
              </a:ext>
            </a:extLst>
          </p:cNvPr>
          <p:cNvGrpSpPr/>
          <p:nvPr/>
        </p:nvGrpSpPr>
        <p:grpSpPr>
          <a:xfrm>
            <a:off x="4414062" y="2534141"/>
            <a:ext cx="490027" cy="3018567"/>
            <a:chOff x="3755708" y="3239135"/>
            <a:chExt cx="260985" cy="3430270"/>
          </a:xfrm>
          <a:solidFill>
            <a:srgbClr val="4E738D"/>
          </a:solidFill>
        </p:grpSpPr>
        <p:sp>
          <p:nvSpPr>
            <p:cNvPr id="20" name="Rectangle 19">
              <a:extLst>
                <a:ext uri="{FF2B5EF4-FFF2-40B4-BE49-F238E27FC236}">
                  <a16:creationId xmlns:a16="http://schemas.microsoft.com/office/drawing/2014/main" id="{DB4C1F04-C350-1407-2B8D-34A29BEE0B4F}"/>
                </a:ext>
              </a:extLst>
            </p:cNvPr>
            <p:cNvSpPr>
              <a:spLocks noChangeArrowheads="1"/>
            </p:cNvSpPr>
            <p:nvPr/>
          </p:nvSpPr>
          <p:spPr bwMode="auto">
            <a:xfrm>
              <a:off x="3755708" y="660590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77D81C23-728E-0630-998C-6C70091CA25F}"/>
                </a:ext>
              </a:extLst>
            </p:cNvPr>
            <p:cNvSpPr>
              <a:spLocks noChangeArrowheads="1"/>
            </p:cNvSpPr>
            <p:nvPr/>
          </p:nvSpPr>
          <p:spPr bwMode="auto">
            <a:xfrm>
              <a:off x="3755708" y="64573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8" name="Rectangle 47">
              <a:extLst>
                <a:ext uri="{FF2B5EF4-FFF2-40B4-BE49-F238E27FC236}">
                  <a16:creationId xmlns:a16="http://schemas.microsoft.com/office/drawing/2014/main" id="{1CC76174-96F3-A546-4C29-BEA79F97FE8E}"/>
                </a:ext>
              </a:extLst>
            </p:cNvPr>
            <p:cNvSpPr>
              <a:spLocks noChangeArrowheads="1"/>
            </p:cNvSpPr>
            <p:nvPr/>
          </p:nvSpPr>
          <p:spPr bwMode="auto">
            <a:xfrm>
              <a:off x="3755708" y="631126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9" name="Rectangle 48">
              <a:extLst>
                <a:ext uri="{FF2B5EF4-FFF2-40B4-BE49-F238E27FC236}">
                  <a16:creationId xmlns:a16="http://schemas.microsoft.com/office/drawing/2014/main" id="{C0A39C84-71ED-CD8E-0D13-3917BA8B27FE}"/>
                </a:ext>
              </a:extLst>
            </p:cNvPr>
            <p:cNvSpPr>
              <a:spLocks noChangeArrowheads="1"/>
            </p:cNvSpPr>
            <p:nvPr/>
          </p:nvSpPr>
          <p:spPr bwMode="auto">
            <a:xfrm>
              <a:off x="3755708" y="61652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0" name="Rectangle 49">
              <a:extLst>
                <a:ext uri="{FF2B5EF4-FFF2-40B4-BE49-F238E27FC236}">
                  <a16:creationId xmlns:a16="http://schemas.microsoft.com/office/drawing/2014/main" id="{0DF206BE-615B-FDAA-7C16-B4DF9BB8BD93}"/>
                </a:ext>
              </a:extLst>
            </p:cNvPr>
            <p:cNvSpPr>
              <a:spLocks noChangeArrowheads="1"/>
            </p:cNvSpPr>
            <p:nvPr/>
          </p:nvSpPr>
          <p:spPr bwMode="auto">
            <a:xfrm>
              <a:off x="3755708" y="602043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1" name="Rectangle 50">
              <a:extLst>
                <a:ext uri="{FF2B5EF4-FFF2-40B4-BE49-F238E27FC236}">
                  <a16:creationId xmlns:a16="http://schemas.microsoft.com/office/drawing/2014/main" id="{DC08334A-2C5A-88A5-8471-1517D53BCCCF}"/>
                </a:ext>
              </a:extLst>
            </p:cNvPr>
            <p:cNvSpPr>
              <a:spLocks noChangeArrowheads="1"/>
            </p:cNvSpPr>
            <p:nvPr/>
          </p:nvSpPr>
          <p:spPr bwMode="auto">
            <a:xfrm>
              <a:off x="3755708" y="587438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4" name="Rectangle 53">
              <a:extLst>
                <a:ext uri="{FF2B5EF4-FFF2-40B4-BE49-F238E27FC236}">
                  <a16:creationId xmlns:a16="http://schemas.microsoft.com/office/drawing/2014/main" id="{280302E1-D7B7-B966-8B6E-E3C4125F4C97}"/>
                </a:ext>
              </a:extLst>
            </p:cNvPr>
            <p:cNvSpPr>
              <a:spLocks noChangeArrowheads="1"/>
            </p:cNvSpPr>
            <p:nvPr/>
          </p:nvSpPr>
          <p:spPr bwMode="auto">
            <a:xfrm>
              <a:off x="3755708" y="57257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5" name="Rectangle 54">
              <a:extLst>
                <a:ext uri="{FF2B5EF4-FFF2-40B4-BE49-F238E27FC236}">
                  <a16:creationId xmlns:a16="http://schemas.microsoft.com/office/drawing/2014/main" id="{4A19BCFA-5C0D-7538-6FB7-CB1E11C0E978}"/>
                </a:ext>
              </a:extLst>
            </p:cNvPr>
            <p:cNvSpPr>
              <a:spLocks noChangeArrowheads="1"/>
            </p:cNvSpPr>
            <p:nvPr/>
          </p:nvSpPr>
          <p:spPr bwMode="auto">
            <a:xfrm>
              <a:off x="3755708" y="557974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7" name="Rectangle 56">
              <a:extLst>
                <a:ext uri="{FF2B5EF4-FFF2-40B4-BE49-F238E27FC236}">
                  <a16:creationId xmlns:a16="http://schemas.microsoft.com/office/drawing/2014/main" id="{430563D1-8D9C-70DA-17F9-5A28B60FB817}"/>
                </a:ext>
              </a:extLst>
            </p:cNvPr>
            <p:cNvSpPr>
              <a:spLocks noChangeArrowheads="1"/>
            </p:cNvSpPr>
            <p:nvPr/>
          </p:nvSpPr>
          <p:spPr bwMode="auto">
            <a:xfrm>
              <a:off x="3755708" y="54336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8" name="Rectangle 57">
              <a:extLst>
                <a:ext uri="{FF2B5EF4-FFF2-40B4-BE49-F238E27FC236}">
                  <a16:creationId xmlns:a16="http://schemas.microsoft.com/office/drawing/2014/main" id="{9E998328-8C7F-CC89-E593-5A0BF96AF27B}"/>
                </a:ext>
              </a:extLst>
            </p:cNvPr>
            <p:cNvSpPr>
              <a:spLocks noChangeArrowheads="1"/>
            </p:cNvSpPr>
            <p:nvPr/>
          </p:nvSpPr>
          <p:spPr bwMode="auto">
            <a:xfrm>
              <a:off x="3755708" y="5288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0" name="Rectangle 59">
              <a:extLst>
                <a:ext uri="{FF2B5EF4-FFF2-40B4-BE49-F238E27FC236}">
                  <a16:creationId xmlns:a16="http://schemas.microsoft.com/office/drawing/2014/main" id="{6BC0068C-E77E-3303-A8D5-A276689BAC51}"/>
                </a:ext>
              </a:extLst>
            </p:cNvPr>
            <p:cNvSpPr>
              <a:spLocks noChangeArrowheads="1"/>
            </p:cNvSpPr>
            <p:nvPr/>
          </p:nvSpPr>
          <p:spPr bwMode="auto">
            <a:xfrm>
              <a:off x="3755708" y="514223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1" name="Rectangle 60">
              <a:extLst>
                <a:ext uri="{FF2B5EF4-FFF2-40B4-BE49-F238E27FC236}">
                  <a16:creationId xmlns:a16="http://schemas.microsoft.com/office/drawing/2014/main" id="{DFB55938-6D04-CDA7-90BA-5B74DC12A9BA}"/>
                </a:ext>
              </a:extLst>
            </p:cNvPr>
            <p:cNvSpPr>
              <a:spLocks noChangeArrowheads="1"/>
            </p:cNvSpPr>
            <p:nvPr/>
          </p:nvSpPr>
          <p:spPr bwMode="auto">
            <a:xfrm>
              <a:off x="3755708" y="499808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2" name="Rectangle 61">
              <a:extLst>
                <a:ext uri="{FF2B5EF4-FFF2-40B4-BE49-F238E27FC236}">
                  <a16:creationId xmlns:a16="http://schemas.microsoft.com/office/drawing/2014/main" id="{F832D0FA-272A-46BC-DE1B-E566B8C7B89D}"/>
                </a:ext>
              </a:extLst>
            </p:cNvPr>
            <p:cNvSpPr>
              <a:spLocks noChangeArrowheads="1"/>
            </p:cNvSpPr>
            <p:nvPr/>
          </p:nvSpPr>
          <p:spPr bwMode="auto">
            <a:xfrm>
              <a:off x="3755708" y="48475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4" name="Rectangle 63">
              <a:extLst>
                <a:ext uri="{FF2B5EF4-FFF2-40B4-BE49-F238E27FC236}">
                  <a16:creationId xmlns:a16="http://schemas.microsoft.com/office/drawing/2014/main" id="{85215DCC-8D97-5479-1782-2278929F4390}"/>
                </a:ext>
              </a:extLst>
            </p:cNvPr>
            <p:cNvSpPr>
              <a:spLocks noChangeArrowheads="1"/>
            </p:cNvSpPr>
            <p:nvPr/>
          </p:nvSpPr>
          <p:spPr bwMode="auto">
            <a:xfrm>
              <a:off x="3755708" y="47028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 name="Rectangle 64">
              <a:extLst>
                <a:ext uri="{FF2B5EF4-FFF2-40B4-BE49-F238E27FC236}">
                  <a16:creationId xmlns:a16="http://schemas.microsoft.com/office/drawing/2014/main" id="{E61BE467-9A06-CCF3-E74D-4783FD434CBC}"/>
                </a:ext>
              </a:extLst>
            </p:cNvPr>
            <p:cNvSpPr>
              <a:spLocks noChangeArrowheads="1"/>
            </p:cNvSpPr>
            <p:nvPr/>
          </p:nvSpPr>
          <p:spPr bwMode="auto">
            <a:xfrm>
              <a:off x="3755708" y="455676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6" name="Rectangle 65">
              <a:extLst>
                <a:ext uri="{FF2B5EF4-FFF2-40B4-BE49-F238E27FC236}">
                  <a16:creationId xmlns:a16="http://schemas.microsoft.com/office/drawing/2014/main" id="{42708021-E91E-CE8E-DDFB-216C52CD347A}"/>
                </a:ext>
              </a:extLst>
            </p:cNvPr>
            <p:cNvSpPr>
              <a:spLocks noChangeArrowheads="1"/>
            </p:cNvSpPr>
            <p:nvPr/>
          </p:nvSpPr>
          <p:spPr bwMode="auto">
            <a:xfrm>
              <a:off x="3755708" y="441071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7" name="Rectangle 66">
              <a:extLst>
                <a:ext uri="{FF2B5EF4-FFF2-40B4-BE49-F238E27FC236}">
                  <a16:creationId xmlns:a16="http://schemas.microsoft.com/office/drawing/2014/main" id="{09609766-9E9F-F936-136B-BFB151552716}"/>
                </a:ext>
              </a:extLst>
            </p:cNvPr>
            <p:cNvSpPr>
              <a:spLocks noChangeArrowheads="1"/>
            </p:cNvSpPr>
            <p:nvPr/>
          </p:nvSpPr>
          <p:spPr bwMode="auto">
            <a:xfrm>
              <a:off x="3755708" y="426593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8" name="Rectangle 67">
              <a:extLst>
                <a:ext uri="{FF2B5EF4-FFF2-40B4-BE49-F238E27FC236}">
                  <a16:creationId xmlns:a16="http://schemas.microsoft.com/office/drawing/2014/main" id="{5F1E9D28-EB28-7B54-C592-E224D11E6652}"/>
                </a:ext>
              </a:extLst>
            </p:cNvPr>
            <p:cNvSpPr>
              <a:spLocks noChangeArrowheads="1"/>
            </p:cNvSpPr>
            <p:nvPr/>
          </p:nvSpPr>
          <p:spPr bwMode="auto">
            <a:xfrm>
              <a:off x="3755708" y="411607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0" name="Rectangle 69">
              <a:extLst>
                <a:ext uri="{FF2B5EF4-FFF2-40B4-BE49-F238E27FC236}">
                  <a16:creationId xmlns:a16="http://schemas.microsoft.com/office/drawing/2014/main" id="{08149B28-5C5C-7426-6B4D-3221E44EEAFD}"/>
                </a:ext>
              </a:extLst>
            </p:cNvPr>
            <p:cNvSpPr>
              <a:spLocks noChangeArrowheads="1"/>
            </p:cNvSpPr>
            <p:nvPr/>
          </p:nvSpPr>
          <p:spPr bwMode="auto">
            <a:xfrm>
              <a:off x="3755708" y="397129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1" name="Rectangle 70">
              <a:extLst>
                <a:ext uri="{FF2B5EF4-FFF2-40B4-BE49-F238E27FC236}">
                  <a16:creationId xmlns:a16="http://schemas.microsoft.com/office/drawing/2014/main" id="{64C5263A-5022-C14E-CEE5-6CF0A6A85BB0}"/>
                </a:ext>
              </a:extLst>
            </p:cNvPr>
            <p:cNvSpPr>
              <a:spLocks noChangeArrowheads="1"/>
            </p:cNvSpPr>
            <p:nvPr/>
          </p:nvSpPr>
          <p:spPr bwMode="auto">
            <a:xfrm>
              <a:off x="3755708" y="382524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2" name="Rectangle 71">
              <a:extLst>
                <a:ext uri="{FF2B5EF4-FFF2-40B4-BE49-F238E27FC236}">
                  <a16:creationId xmlns:a16="http://schemas.microsoft.com/office/drawing/2014/main" id="{951079B3-02CA-AF49-1604-E2F381D2856E}"/>
                </a:ext>
              </a:extLst>
            </p:cNvPr>
            <p:cNvSpPr>
              <a:spLocks noChangeArrowheads="1"/>
            </p:cNvSpPr>
            <p:nvPr/>
          </p:nvSpPr>
          <p:spPr bwMode="auto">
            <a:xfrm>
              <a:off x="3755708" y="36791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3" name="Rectangle 72">
              <a:extLst>
                <a:ext uri="{FF2B5EF4-FFF2-40B4-BE49-F238E27FC236}">
                  <a16:creationId xmlns:a16="http://schemas.microsoft.com/office/drawing/2014/main" id="{C1B86EC9-777D-0ACC-BE54-DD301BFD4F3B}"/>
                </a:ext>
              </a:extLst>
            </p:cNvPr>
            <p:cNvSpPr>
              <a:spLocks noChangeArrowheads="1"/>
            </p:cNvSpPr>
            <p:nvPr/>
          </p:nvSpPr>
          <p:spPr bwMode="auto">
            <a:xfrm>
              <a:off x="3755708" y="35344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4" name="Rectangle 73">
              <a:extLst>
                <a:ext uri="{FF2B5EF4-FFF2-40B4-BE49-F238E27FC236}">
                  <a16:creationId xmlns:a16="http://schemas.microsoft.com/office/drawing/2014/main" id="{7D306864-6BC2-86F9-5A31-D42ACC2ECACD}"/>
                </a:ext>
              </a:extLst>
            </p:cNvPr>
            <p:cNvSpPr>
              <a:spLocks noChangeArrowheads="1"/>
            </p:cNvSpPr>
            <p:nvPr/>
          </p:nvSpPr>
          <p:spPr bwMode="auto">
            <a:xfrm>
              <a:off x="3755708" y="3383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5" name="Rectangle 74">
              <a:extLst>
                <a:ext uri="{FF2B5EF4-FFF2-40B4-BE49-F238E27FC236}">
                  <a16:creationId xmlns:a16="http://schemas.microsoft.com/office/drawing/2014/main" id="{C0D7CE3B-DF30-32C8-DFE7-C7024F67089C}"/>
                </a:ext>
              </a:extLst>
            </p:cNvPr>
            <p:cNvSpPr>
              <a:spLocks noChangeArrowheads="1"/>
            </p:cNvSpPr>
            <p:nvPr/>
          </p:nvSpPr>
          <p:spPr bwMode="auto">
            <a:xfrm>
              <a:off x="3755708" y="3239135"/>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4" name="Rectangle 3">
            <a:extLst>
              <a:ext uri="{FF2B5EF4-FFF2-40B4-BE49-F238E27FC236}">
                <a16:creationId xmlns:a16="http://schemas.microsoft.com/office/drawing/2014/main" id="{F5F8049D-5F8A-4570-8E88-708FC84D52CB}"/>
              </a:ext>
              <a:ext uri="{C183D7F6-B498-43B3-948B-1728B52AA6E4}">
                <adec:decorative xmlns:adec="http://schemas.microsoft.com/office/drawing/2017/decorative" val="0"/>
              </a:ext>
            </a:extLst>
          </p:cNvPr>
          <p:cNvSpPr/>
          <p:nvPr/>
        </p:nvSpPr>
        <p:spPr>
          <a:xfrm>
            <a:off x="19604" y="-4591"/>
            <a:ext cx="4639471" cy="5557299"/>
          </a:xfrm>
          <a:prstGeom prst="rect">
            <a:avLst/>
          </a:prstGeom>
          <a:solidFill>
            <a:srgbClr val="C7B9C5"/>
          </a:solidFill>
          <a:ln>
            <a:noFill/>
          </a:ln>
          <a:effectLst>
            <a:glow rad="63500">
              <a:schemeClr val="accent1">
                <a:alpha val="86000"/>
              </a:schemeClr>
            </a:glo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36" b="1" i="0" u="none" strike="noStrike" kern="1200" cap="none" spc="0" normalizeH="0" baseline="0" noProof="0" dirty="0">
              <a:ln>
                <a:noFill/>
              </a:ln>
              <a:solidFill>
                <a:schemeClr val="tx1"/>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36" b="1" i="0" u="none" strike="noStrike" kern="1200" cap="none" spc="0" normalizeH="0" baseline="0" noProof="0" dirty="0">
              <a:ln>
                <a:noFill/>
              </a:ln>
              <a:solidFill>
                <a:schemeClr val="tx1"/>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36" b="1" dirty="0">
              <a:solidFill>
                <a:schemeClr val="tx1"/>
              </a:solidFill>
              <a:latin typeface="Century Gothic" panose="020B0502020202020204" pitchFamily="34" charset="0"/>
              <a:ea typeface="MS Mincho" panose="02020609040205080304" pitchFamily="49" charset="-128"/>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36" b="1" i="0" u="none" strike="noStrike" kern="1200" cap="none" spc="0" normalizeH="0" baseline="0" noProof="0" dirty="0">
                <a:ln>
                  <a:noFill/>
                </a:ln>
                <a:solidFill>
                  <a:schemeClr val="tx1"/>
                </a:solidFill>
                <a:effectLst/>
                <a:uLnTx/>
                <a:uFillTx/>
                <a:latin typeface="Century Gothic" panose="020B0502020202020204" pitchFamily="34" charset="0"/>
                <a:ea typeface="MS Mincho" panose="02020609040205080304" pitchFamily="49" charset="-128"/>
                <a:cs typeface="Times New Roman" panose="02020603050405020304" pitchFamily="18" charset="0"/>
              </a:rPr>
              <a:t>Issue No. 31 | Page 2</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Source Sans Pro" panose="020B0503030403020204" pitchFamily="34" charset="0"/>
                <a:ea typeface="Source Sans Pro" panose="020B0503030403020204" pitchFamily="34" charset="0"/>
                <a:cs typeface="+mn-cs"/>
              </a:rPr>
              <a:t>An Introduction to Value Stream Mapping</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en-US" sz="1250" b="1" i="0" u="none" strike="noStrike" kern="1200" cap="none" spc="0" normalizeH="0" baseline="0" noProof="0" dirty="0">
              <a:ln>
                <a:noFill/>
              </a:ln>
              <a:solidFill>
                <a:prstClr val="black"/>
              </a:solidFill>
              <a:effectLst/>
              <a:uLnTx/>
              <a:uFillTx/>
              <a:latin typeface="Source Sans Pro" panose="020B0503030403020204" pitchFamily="34" charset="0"/>
              <a:ea typeface="Source Sans Pro" panose="020B0503030403020204" pitchFamily="34" charset="0"/>
              <a:cs typeface="+mn-cs"/>
            </a:endParaRPr>
          </a:p>
          <a:p>
            <a:pPr lvl="0"/>
            <a:r>
              <a:rPr lang="en-US" sz="1300" dirty="0">
                <a:solidFill>
                  <a:prstClr val="black"/>
                </a:solidFill>
                <a:latin typeface="Source Sans Pro" panose="020B0503030403020204" pitchFamily="34" charset="0"/>
                <a:ea typeface="Source Sans Pro" panose="020B0503030403020204" pitchFamily="34" charset="0"/>
              </a:rPr>
              <a:t>During our August Community of Practice (CoP) meeting, we had the pleasure of welcoming Beth Adams, a dedicated representative from the Home and Community Living Administration at the Department of Social and Health Services (DSHS). Beth delivered an informative presentation that acted as a comprehensive refresher on the principles of Value Stream Mapping. </a:t>
            </a:r>
          </a:p>
          <a:p>
            <a:pPr lvl="0"/>
            <a:endParaRPr lang="en-US" sz="1300" dirty="0">
              <a:solidFill>
                <a:prstClr val="black"/>
              </a:solidFill>
              <a:latin typeface="Source Sans Pro" panose="020B0503030403020204" pitchFamily="34" charset="0"/>
              <a:ea typeface="Source Sans Pro" panose="020B0503030403020204" pitchFamily="34" charset="0"/>
            </a:endParaRPr>
          </a:p>
          <a:p>
            <a:pPr lvl="0"/>
            <a:r>
              <a:rPr lang="en-US" sz="1300" dirty="0">
                <a:solidFill>
                  <a:prstClr val="black"/>
                </a:solidFill>
                <a:latin typeface="Source Sans Pro" panose="020B0503030403020204" pitchFamily="34" charset="0"/>
                <a:ea typeface="Source Sans Pro" panose="020B0503030403020204" pitchFamily="34" charset="0"/>
              </a:rPr>
              <a:t>In an era where many of our interactions have shifted to virtual platforms, we may feel that we’ve lost the opportunity for traditional in-person mapping sessions. However, Beth’s presentation bridged that gap by reminding us of the essential digital tools still at our disposal. These tools remain crucial for identifying inefficiencies in our workflows and for driving process improvements. Beth delved into customer identification, components of a VSM, the bringing together of data elements, and how to use TAKT Time </a:t>
            </a:r>
            <a:r>
              <a:rPr lang="en-US" sz="1300" i="1" dirty="0">
                <a:solidFill>
                  <a:prstClr val="black"/>
                </a:solidFill>
                <a:latin typeface="Source Sans Pro" panose="020B0503030403020204" pitchFamily="34" charset="0"/>
                <a:ea typeface="Source Sans Pro" panose="020B0503030403020204" pitchFamily="34" charset="0"/>
              </a:rPr>
              <a:t>(a long-lost skill of the LEAN ancestors). </a:t>
            </a:r>
            <a:r>
              <a:rPr lang="en-US" sz="1300" dirty="0">
                <a:solidFill>
                  <a:prstClr val="black"/>
                </a:solidFill>
                <a:latin typeface="Source Sans Pro" panose="020B0503030403020204" pitchFamily="34" charset="0"/>
                <a:ea typeface="Source Sans Pro" panose="020B0503030403020204" pitchFamily="34" charset="0"/>
              </a:rPr>
              <a:t>Every bit of her presentation emphasized the VSM’s importance in refining processes and enhancing the quality of service delivery.  </a:t>
            </a:r>
            <a:br>
              <a:rPr lang="en-US" sz="1300" dirty="0">
                <a:solidFill>
                  <a:prstClr val="black"/>
                </a:solidFill>
                <a:latin typeface="Source Sans Pro" panose="020B0503030403020204" pitchFamily="34" charset="0"/>
                <a:ea typeface="Source Sans Pro" panose="020B0503030403020204" pitchFamily="34" charset="0"/>
              </a:rPr>
            </a:br>
            <a:endParaRPr lang="en-US" sz="1300" dirty="0">
              <a:solidFill>
                <a:prstClr val="black"/>
              </a:solidFill>
              <a:latin typeface="Source Sans Pro" panose="020B0503030403020204" pitchFamily="34" charset="0"/>
              <a:ea typeface="Source Sans Pro" panose="020B0503030403020204" pitchFamily="34" charset="0"/>
            </a:endParaRPr>
          </a:p>
          <a:p>
            <a:pPr lvl="0"/>
            <a:r>
              <a:rPr lang="en-US" sz="1300" dirty="0">
                <a:solidFill>
                  <a:prstClr val="black"/>
                </a:solidFill>
                <a:latin typeface="Source Sans Pro" panose="020B0503030403020204" pitchFamily="34" charset="0"/>
                <a:ea typeface="Source Sans Pro" panose="020B0503030403020204" pitchFamily="34" charset="0"/>
              </a:rPr>
              <a:t>Click </a:t>
            </a:r>
            <a:r>
              <a:rPr lang="en-US" sz="1300" dirty="0">
                <a:solidFill>
                  <a:schemeClr val="tx1"/>
                </a:solidFill>
                <a:latin typeface="Source Sans Pro" panose="020B0503030403020204" pitchFamily="34" charset="0"/>
                <a:ea typeface="Source Sans Pro" panose="020B0503030403020204" pitchFamily="34" charset="0"/>
              </a:rPr>
              <a:t>here</a:t>
            </a:r>
            <a:r>
              <a:rPr lang="en-US" sz="1300" dirty="0">
                <a:solidFill>
                  <a:srgbClr val="0000FF"/>
                </a:solidFill>
                <a:latin typeface="Source Sans Pro" panose="020B0503030403020204" pitchFamily="34" charset="0"/>
                <a:ea typeface="Source Sans Pro" panose="020B0503030403020204" pitchFamily="34" charset="0"/>
              </a:rPr>
              <a:t> </a:t>
            </a:r>
            <a:r>
              <a:rPr lang="en-US" sz="1300" dirty="0">
                <a:solidFill>
                  <a:prstClr val="black"/>
                </a:solidFill>
                <a:latin typeface="Source Sans Pro" panose="020B0503030403020204" pitchFamily="34" charset="0"/>
                <a:ea typeface="Source Sans Pro" panose="020B0503030403020204" pitchFamily="34" charset="0"/>
              </a:rPr>
              <a:t>to download the </a:t>
            </a:r>
            <a:r>
              <a:rPr lang="en-US" sz="1300" dirty="0">
                <a:solidFill>
                  <a:srgbClr val="0000FF"/>
                </a:solidFill>
                <a:latin typeface="Source Sans Pro" panose="020B0503030403020204" pitchFamily="34" charset="0"/>
                <a:ea typeface="Source Sans Pro" panose="020B0503030403020204" pitchFamily="34" charset="0"/>
                <a:hlinkClick r:id="rId2">
                  <a:extLst>
                    <a:ext uri="{A12FA001-AC4F-418D-AE19-62706E023703}">
                      <ahyp:hlinkClr xmlns:ahyp="http://schemas.microsoft.com/office/drawing/2018/hyperlinkcolor" val="tx"/>
                    </a:ext>
                  </a:extLst>
                </a:hlinkClick>
              </a:rPr>
              <a:t>slide deck </a:t>
            </a:r>
            <a:r>
              <a:rPr lang="en-US" sz="1300" dirty="0">
                <a:solidFill>
                  <a:prstClr val="black"/>
                </a:solidFill>
                <a:latin typeface="Source Sans Pro" panose="020B0503030403020204" pitchFamily="34" charset="0"/>
                <a:ea typeface="Source Sans Pro" panose="020B0503030403020204" pitchFamily="34" charset="0"/>
              </a:rPr>
              <a:t>and </a:t>
            </a:r>
            <a:r>
              <a:rPr lang="en-US" sz="1300" dirty="0">
                <a:solidFill>
                  <a:srgbClr val="0000FF"/>
                </a:solidFill>
                <a:latin typeface="Source Sans Pro" panose="020B0503030403020204" pitchFamily="34" charset="0"/>
                <a:ea typeface="Source Sans Pro" panose="020B0503030403020204" pitchFamily="34" charset="0"/>
                <a:hlinkClick r:id="rId3">
                  <a:extLst>
                    <a:ext uri="{A12FA001-AC4F-418D-AE19-62706E023703}">
                      <ahyp:hlinkClr xmlns:ahyp="http://schemas.microsoft.com/office/drawing/2018/hyperlinkcolor" val="tx"/>
                    </a:ext>
                  </a:extLst>
                </a:hlinkClick>
              </a:rPr>
              <a:t>SIPOC handout</a:t>
            </a:r>
            <a:r>
              <a:rPr lang="en-US" sz="1300" dirty="0">
                <a:solidFill>
                  <a:prstClr val="black"/>
                </a:solidFill>
                <a:latin typeface="Source Sans Pro" panose="020B0503030403020204" pitchFamily="34" charset="0"/>
                <a:ea typeface="Source Sans Pro" panose="020B0503030403020204" pitchFamily="34" charset="0"/>
              </a:rPr>
              <a:t>.</a:t>
            </a:r>
          </a:p>
          <a:p>
            <a:pPr lvl="0" algn="ctr"/>
            <a:endParaRPr kumimoji="0" lang="en-US" sz="1300" b="1" i="0" u="none" strike="noStrike" kern="1200" cap="none" spc="0" normalizeH="0" baseline="0" noProof="0" dirty="0">
              <a:ln>
                <a:noFill/>
              </a:ln>
              <a:solidFill>
                <a:prstClr val="black"/>
              </a:solidFill>
              <a:effectLst/>
              <a:highlight>
                <a:srgbClr val="FFFF00"/>
              </a:highlight>
              <a:uLnTx/>
              <a:uFillTx/>
              <a:latin typeface="Source Sans Pro" panose="020B0503030403020204" pitchFamily="34" charset="0"/>
              <a:ea typeface="Source Sans Pro" panose="020B0503030403020204" pitchFamily="34" charset="0"/>
              <a:cs typeface="+mn-cs"/>
            </a:endParaRPr>
          </a:p>
          <a:p>
            <a:pPr lvl="0" algn="ctr"/>
            <a:endParaRPr kumimoji="0" lang="en-US" sz="1000" b="1" i="0" u="none" strike="noStrike" kern="1200" cap="none" spc="0" normalizeH="0" baseline="0" noProof="0" dirty="0">
              <a:ln>
                <a:noFill/>
              </a:ln>
              <a:solidFill>
                <a:prstClr val="black"/>
              </a:solidFill>
              <a:effectLst/>
              <a:highlight>
                <a:srgbClr val="FFFF00"/>
              </a:highligh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highlight>
                <a:srgbClr val="FFFF00"/>
              </a:highlight>
              <a:uLnTx/>
              <a:uFillTx/>
              <a:latin typeface="Century Gothic" panose="020B0502020202020204" pitchFamily="34" charset="0"/>
              <a:ea typeface="Aptos" panose="020B0004020202020204" pitchFamily="34" charset="0"/>
              <a:cs typeface="Aptos" panose="020B00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entury Gothic" panose="020B0502020202020204" pitchFamily="34" charset="0"/>
              <a:ea typeface="Aptos" panose="020B0004020202020204" pitchFamily="34" charset="0"/>
              <a:cs typeface="Aptos" panose="020B0004020202020204" pitchFamily="34" charset="0"/>
            </a:endParaRPr>
          </a:p>
        </p:txBody>
      </p:sp>
      <p:sp>
        <p:nvSpPr>
          <p:cNvPr id="59" name="TextBox 58">
            <a:extLst>
              <a:ext uri="{FF2B5EF4-FFF2-40B4-BE49-F238E27FC236}">
                <a16:creationId xmlns:a16="http://schemas.microsoft.com/office/drawing/2014/main" id="{0093E9C2-64E4-2FAC-7DF9-DCBD5C9E1340}"/>
              </a:ext>
            </a:extLst>
          </p:cNvPr>
          <p:cNvSpPr txBox="1"/>
          <p:nvPr/>
        </p:nvSpPr>
        <p:spPr>
          <a:xfrm>
            <a:off x="5023104" y="3083999"/>
            <a:ext cx="1604615" cy="1985159"/>
          </a:xfrm>
          <a:prstGeom prst="rect">
            <a:avLst/>
          </a:prstGeom>
          <a:solidFill>
            <a:srgbClr val="D8DCD6"/>
          </a:solidFill>
          <a:ln w="60325">
            <a:solidFill>
              <a:srgbClr val="C7B9C5"/>
            </a:solidFill>
            <a:prstDash val="dashDot"/>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chemeClr val="accent4">
                  <a:lumMod val="50000"/>
                </a:schemeClr>
              </a:solidFill>
              <a:effectLst/>
              <a:uLnTx/>
              <a:uFillTx/>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100" b="1" dirty="0">
              <a:solidFill>
                <a:schemeClr val="accent4">
                  <a:lumMod val="50000"/>
                </a:schemeClr>
              </a:solidFill>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accent4">
                    <a:lumMod val="50000"/>
                  </a:schemeClr>
                </a:solidFill>
                <a:effectLst/>
                <a:uLnTx/>
                <a:uFillTx/>
                <a:latin typeface="Cavolini" panose="03000502040302020204" pitchFamily="66" charset="0"/>
                <a:ea typeface="MS Mincho" panose="02020609040205080304" pitchFamily="49" charset="-128"/>
                <a:cs typeface="Cavolini" panose="03000502040302020204" pitchFamily="66" charset="0"/>
              </a:rPr>
              <a:t>Click the play button below to watch the </a:t>
            </a:r>
            <a:r>
              <a:rPr lang="en-US" sz="1100" b="1" dirty="0">
                <a:solidFill>
                  <a:schemeClr val="accent4">
                    <a:lumMod val="50000"/>
                  </a:schemeClr>
                </a:solidFill>
                <a:latin typeface="Cavolini" panose="03000502040302020204" pitchFamily="66" charset="0"/>
                <a:ea typeface="MS Mincho" panose="02020609040205080304" pitchFamily="49" charset="-128"/>
                <a:cs typeface="Cavolini" panose="03000502040302020204" pitchFamily="66" charset="0"/>
              </a:rPr>
              <a:t>August</a:t>
            </a:r>
            <a:r>
              <a:rPr kumimoji="0" lang="en-US" sz="1100" b="1" i="0" u="none" strike="noStrike" kern="1200" cap="none" spc="0" normalizeH="0" baseline="0" noProof="0" dirty="0">
                <a:ln>
                  <a:noFill/>
                </a:ln>
                <a:solidFill>
                  <a:schemeClr val="accent4">
                    <a:lumMod val="50000"/>
                  </a:schemeClr>
                </a:solidFill>
                <a:effectLst/>
                <a:uLnTx/>
                <a:uFillTx/>
                <a:latin typeface="Cavolini" panose="03000502040302020204" pitchFamily="66" charset="0"/>
                <a:ea typeface="MS Mincho" panose="02020609040205080304" pitchFamily="49" charset="-128"/>
                <a:cs typeface="Cavolini" panose="03000502040302020204" pitchFamily="66" charset="0"/>
              </a:rPr>
              <a:t> CoP presentation!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100" b="1" dirty="0">
              <a:solidFill>
                <a:schemeClr val="accent4">
                  <a:lumMod val="50000"/>
                </a:schemeClr>
              </a:solidFill>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chemeClr val="accent4">
                  <a:lumMod val="50000"/>
                </a:schemeClr>
              </a:solidFill>
              <a:effectLst/>
              <a:uLnTx/>
              <a:uFillTx/>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100" b="1" dirty="0">
              <a:solidFill>
                <a:schemeClr val="accent4">
                  <a:lumMod val="50000"/>
                </a:schemeClr>
              </a:solidFill>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946B6A"/>
              </a:solidFill>
              <a:effectLst/>
              <a:highlight>
                <a:srgbClr val="FFFF00"/>
              </a:highlight>
              <a:uLnTx/>
              <a:uFillTx/>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6A7129"/>
              </a:solidFill>
              <a:effectLst/>
              <a:uLnTx/>
              <a:uFillTx/>
              <a:latin typeface="Cavolini" panose="03000502040302020204" pitchFamily="66" charset="0"/>
              <a:ea typeface="+mn-ea"/>
              <a:cs typeface="Cavolini" panose="03000502040302020204" pitchFamily="66" charset="0"/>
            </a:endParaRPr>
          </a:p>
        </p:txBody>
      </p:sp>
      <p:sp>
        <p:nvSpPr>
          <p:cNvPr id="56" name="Title 55">
            <a:extLst>
              <a:ext uri="{FF2B5EF4-FFF2-40B4-BE49-F238E27FC236}">
                <a16:creationId xmlns:a16="http://schemas.microsoft.com/office/drawing/2014/main" id="{0C080B67-F22C-4A7E-03C6-25F2E2A1BA4D}"/>
              </a:ext>
              <a:ext uri="{C183D7F6-B498-43B3-948B-1728B52AA6E4}">
                <adec:decorative xmlns:adec="http://schemas.microsoft.com/office/drawing/2017/decorative" val="1"/>
              </a:ext>
            </a:extLst>
          </p:cNvPr>
          <p:cNvSpPr>
            <a:spLocks noGrp="1"/>
          </p:cNvSpPr>
          <p:nvPr>
            <p:ph type="title"/>
          </p:nvPr>
        </p:nvSpPr>
        <p:spPr>
          <a:xfrm>
            <a:off x="471488" y="-1767417"/>
            <a:ext cx="5915025" cy="1767417"/>
          </a:xfrm>
        </p:spPr>
        <p:txBody>
          <a:bodyPr vert="horz" lIns="91440" tIns="45720" rIns="91440" bIns="45720" rtlCol="0" anchor="b">
            <a:normAutofit/>
          </a:bodyPr>
          <a:lstStyle/>
          <a:p>
            <a:r>
              <a:rPr lang="en-US" dirty="0"/>
              <a:t>The Blast Newsletter – Page 2</a:t>
            </a:r>
          </a:p>
        </p:txBody>
      </p:sp>
      <p:sp>
        <p:nvSpPr>
          <p:cNvPr id="69" name="TextBox 68">
            <a:extLst>
              <a:ext uri="{FF2B5EF4-FFF2-40B4-BE49-F238E27FC236}">
                <a16:creationId xmlns:a16="http://schemas.microsoft.com/office/drawing/2014/main" id="{76DCC1B1-10F2-2CE9-B119-80A515B78FA5}"/>
              </a:ext>
            </a:extLst>
          </p:cNvPr>
          <p:cNvSpPr txBox="1"/>
          <p:nvPr/>
        </p:nvSpPr>
        <p:spPr>
          <a:xfrm>
            <a:off x="0" y="5729517"/>
            <a:ext cx="2412172" cy="3407842"/>
          </a:xfrm>
          <a:prstGeom prst="rect">
            <a:avLst/>
          </a:prstGeom>
          <a:noFill/>
        </p:spPr>
        <p:txBody>
          <a:bodyPr wrap="square" tIns="242048" rtlCol="0">
            <a:spAutoFit/>
          </a:bodyPr>
          <a:lstStyle/>
          <a:p>
            <a:pPr marL="0" marR="0" lvl="0" indent="0" algn="l" defTabSz="457200" rtl="0" eaLnBrk="1" fontAlgn="auto" latinLnBrk="0" hangingPunct="1">
              <a:lnSpc>
                <a:spcPct val="100000"/>
              </a:lnSpc>
              <a:spcBef>
                <a:spcPts val="0"/>
              </a:spcBef>
              <a:spcAft>
                <a:spcPts val="1060"/>
              </a:spcAft>
              <a:buClrTx/>
              <a:buSzTx/>
              <a:buFontTx/>
              <a:buNone/>
              <a:tabLst/>
              <a:defRPr/>
            </a:pPr>
            <a:r>
              <a:rPr kumimoji="0" lang="en-US" sz="1588"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COMING UP NEXT</a:t>
            </a:r>
            <a:br>
              <a:rPr kumimoji="0" lang="en-US" sz="1200" b="0" i="1" u="none" strike="noStrike" kern="1200" cap="none" spc="0" normalizeH="0" baseline="0" noProof="0" dirty="0">
                <a:ln>
                  <a:noFill/>
                </a:ln>
                <a:solidFill>
                  <a:srgbClr val="808000"/>
                </a:solidFill>
                <a:effectLst/>
                <a:uLnTx/>
                <a:uFillTx/>
                <a:latin typeface="Century Gothic" panose="020B0502020202020204" pitchFamily="34" charset="0"/>
                <a:ea typeface="MS Mincho" panose="02020609040205080304" pitchFamily="49" charset="-128"/>
                <a:cs typeface="Times New Roman" panose="02020603050405020304" pitchFamily="18" charset="0"/>
              </a:rPr>
            </a:br>
            <a:endParaRPr kumimoji="0" lang="en-US" sz="1200" b="0" i="1" u="none" strike="noStrike" kern="1200" cap="none" spc="0" normalizeH="0" baseline="0" noProof="0" dirty="0">
              <a:ln>
                <a:noFill/>
              </a:ln>
              <a:solidFill>
                <a:srgbClr val="808000"/>
              </a:solidFill>
              <a:effectLst/>
              <a:highlight>
                <a:srgbClr val="FFFF00"/>
              </a:highligh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lang="en-US" sz="1200" b="1" dirty="0">
                <a:solidFill>
                  <a:prstClr val="black"/>
                </a:solidFill>
                <a:latin typeface="Century Gothic" panose="020B0502020202020204" pitchFamily="34" charset="0"/>
                <a:ea typeface="MS Mincho" panose="02020609040205080304" pitchFamily="49" charset="-128"/>
                <a:cs typeface="Times New Roman" panose="02020603050405020304" pitchFamily="18" charset="0"/>
              </a:rPr>
              <a:t>September 16</a:t>
            </a:r>
            <a:r>
              <a:rPr kumimoji="0" lang="en-US" sz="1200" b="1" i="0" u="none" strike="noStrike" kern="1200" cap="none" spc="0" normalizeH="0" baseline="30000" noProof="0" dirty="0" err="1">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th</a:t>
            </a:r>
            <a:r>
              <a:rPr kumimoji="0" lang="en-US" sz="12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2025</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10:30 a.m. – 12:00 p.m.</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hlinkClick r:id="rId4"/>
              </a:rPr>
              <a:t>Zoom Meeting</a:t>
            </a:r>
            <a:endPar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3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Topic:</a:t>
            </a:r>
            <a:endParaRPr kumimoji="0" lang="en-US" sz="13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R="40341" lvl="0" algn="ctr">
              <a:lnSpc>
                <a:spcPct val="115000"/>
              </a:lnSpc>
              <a:defRPr/>
            </a:pPr>
            <a:r>
              <a:rPr lang="en-US" sz="1200" dirty="0">
                <a:latin typeface="Century Gothic" panose="020B0502020202020204" pitchFamily="34" charset="0"/>
              </a:rPr>
              <a:t>Steeple Analysis</a:t>
            </a:r>
          </a:p>
          <a:p>
            <a:pPr marR="40341" lvl="0" algn="ctr">
              <a:lnSpc>
                <a:spcPct val="115000"/>
              </a:lnSpc>
              <a:defRPr/>
            </a:pPr>
            <a:endParaRPr kumimoji="0" lang="en-US" sz="1200" b="0" i="0" u="none" strike="noStrike" kern="1200" cap="none" spc="0" normalizeH="0" baseline="0" noProof="0" dirty="0">
              <a:ln>
                <a:noFill/>
              </a:ln>
              <a:solidFill>
                <a:srgbClr val="434341"/>
              </a:solidFill>
              <a:effectLst/>
              <a:uLnTx/>
              <a:uFillTx/>
              <a:latin typeface="Century Gothic" panose="020B0502020202020204" pitchFamily="34" charset="0"/>
              <a:ea typeface="+mn-ea"/>
              <a:cs typeface="+mn-cs"/>
            </a:endParaRPr>
          </a:p>
          <a:p>
            <a:pPr marR="40341" lvl="0" algn="ctr">
              <a:lnSpc>
                <a:spcPct val="115000"/>
              </a:lnSpc>
              <a:defRPr/>
            </a:pPr>
            <a:r>
              <a:rPr kumimoji="0" lang="en-US" sz="1300" b="1" i="0" u="none" strike="noStrike" kern="1200" cap="none" spc="0" normalizeH="0" baseline="0" noProof="0" dirty="0">
                <a:ln>
                  <a:noFill/>
                </a:ln>
                <a:solidFill>
                  <a:srgbClr val="434341"/>
                </a:solidFill>
                <a:effectLst/>
                <a:uLnTx/>
                <a:uFillTx/>
                <a:latin typeface="Century Gothic" panose="020B0502020202020204" pitchFamily="34" charset="0"/>
                <a:ea typeface="+mn-ea"/>
                <a:cs typeface="+mn-cs"/>
              </a:rPr>
              <a:t>Presenter: </a:t>
            </a:r>
            <a:br>
              <a:rPr lang="en-US" sz="1200" dirty="0"/>
            </a:br>
            <a:r>
              <a:rPr lang="en-US" sz="1200" dirty="0">
                <a:latin typeface="Century Gothic" panose="020B0502020202020204" pitchFamily="34" charset="0"/>
              </a:rPr>
              <a:t>Brittany Wilhelm |</a:t>
            </a:r>
          </a:p>
          <a:p>
            <a:pPr marR="40341" lvl="0" algn="ctr">
              <a:lnSpc>
                <a:spcPct val="115000"/>
              </a:lnSpc>
              <a:defRPr/>
            </a:pPr>
            <a:r>
              <a:rPr lang="en-US" sz="1200" dirty="0">
                <a:latin typeface="Century Gothic" panose="020B0502020202020204" pitchFamily="34" charset="0"/>
              </a:rPr>
              <a:t> Department of Labor and Industries</a:t>
            </a:r>
            <a:endParaRPr kumimoji="0" lang="en-US" sz="1200" b="1" i="0" u="none" strike="noStrike" kern="1200" cap="none" spc="0" normalizeH="0" baseline="0" noProof="0" dirty="0">
              <a:ln>
                <a:noFill/>
              </a:ln>
              <a:solidFill>
                <a:srgbClr val="434341"/>
              </a:solidFill>
              <a:effectLst/>
              <a:uLnTx/>
              <a:uFillTx/>
              <a:latin typeface="Century Gothic" panose="020B0502020202020204" pitchFamily="34"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34341"/>
              </a:solidFill>
              <a:effectLst/>
              <a:highlight>
                <a:srgbClr val="FFFF00"/>
              </a:highlight>
              <a:uLnTx/>
              <a:uFillTx/>
              <a:latin typeface="Century Gothic" panose="020B0502020202020204" pitchFamily="34" charset="0"/>
              <a:ea typeface="+mn-ea"/>
              <a:cs typeface="+mn-cs"/>
            </a:endParaRPr>
          </a:p>
        </p:txBody>
      </p:sp>
      <p:sp>
        <p:nvSpPr>
          <p:cNvPr id="2" name="Rectangle 1">
            <a:extLst>
              <a:ext uri="{FF2B5EF4-FFF2-40B4-BE49-F238E27FC236}">
                <a16:creationId xmlns:a16="http://schemas.microsoft.com/office/drawing/2014/main" id="{A70B8FD8-7467-3317-DC9C-A762AE449254}"/>
              </a:ext>
              <a:ext uri="{C183D7F6-B498-43B3-948B-1728B52AA6E4}">
                <adec:decorative xmlns:adec="http://schemas.microsoft.com/office/drawing/2017/decorative" val="1"/>
              </a:ext>
            </a:extLst>
          </p:cNvPr>
          <p:cNvSpPr/>
          <p:nvPr/>
        </p:nvSpPr>
        <p:spPr>
          <a:xfrm>
            <a:off x="391646" y="6285062"/>
            <a:ext cx="546999" cy="69348"/>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nvGrpSpPr>
          <p:cNvPr id="46" name="Group 45">
            <a:extLst>
              <a:ext uri="{FF2B5EF4-FFF2-40B4-BE49-F238E27FC236}">
                <a16:creationId xmlns:a16="http://schemas.microsoft.com/office/drawing/2014/main" id="{3479C812-3654-BA5D-FB96-885664F38808}"/>
              </a:ext>
              <a:ext uri="{C183D7F6-B498-43B3-948B-1728B52AA6E4}">
                <adec:decorative xmlns:adec="http://schemas.microsoft.com/office/drawing/2017/decorative" val="1"/>
              </a:ext>
            </a:extLst>
          </p:cNvPr>
          <p:cNvGrpSpPr/>
          <p:nvPr/>
        </p:nvGrpSpPr>
        <p:grpSpPr>
          <a:xfrm>
            <a:off x="6627719" y="5729517"/>
            <a:ext cx="230281" cy="3018567"/>
            <a:chOff x="3755708" y="3239135"/>
            <a:chExt cx="260985" cy="3430270"/>
          </a:xfrm>
          <a:solidFill>
            <a:srgbClr val="C7B9C5"/>
          </a:solidFill>
        </p:grpSpPr>
        <p:sp>
          <p:nvSpPr>
            <p:cNvPr id="22" name="Rectangle 21">
              <a:extLst>
                <a:ext uri="{FF2B5EF4-FFF2-40B4-BE49-F238E27FC236}">
                  <a16:creationId xmlns:a16="http://schemas.microsoft.com/office/drawing/2014/main" id="{2D348DC2-3EC8-C8DB-12CC-5BBBB33B2643}"/>
                </a:ext>
              </a:extLst>
            </p:cNvPr>
            <p:cNvSpPr>
              <a:spLocks noChangeArrowheads="1"/>
            </p:cNvSpPr>
            <p:nvPr/>
          </p:nvSpPr>
          <p:spPr bwMode="auto">
            <a:xfrm>
              <a:off x="3755708" y="6605905"/>
              <a:ext cx="260985" cy="6350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28C2C085-C8D6-A4A2-C7F6-704A1272274E}"/>
                </a:ext>
              </a:extLst>
            </p:cNvPr>
            <p:cNvSpPr>
              <a:spLocks noChangeArrowheads="1"/>
            </p:cNvSpPr>
            <p:nvPr/>
          </p:nvSpPr>
          <p:spPr bwMode="auto">
            <a:xfrm>
              <a:off x="3755708" y="645731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Rectangle 23">
              <a:extLst>
                <a:ext uri="{FF2B5EF4-FFF2-40B4-BE49-F238E27FC236}">
                  <a16:creationId xmlns:a16="http://schemas.microsoft.com/office/drawing/2014/main" id="{4E127BA6-B193-2D10-C293-0AB1319A608F}"/>
                </a:ext>
              </a:extLst>
            </p:cNvPr>
            <p:cNvSpPr>
              <a:spLocks noChangeArrowheads="1"/>
            </p:cNvSpPr>
            <p:nvPr/>
          </p:nvSpPr>
          <p:spPr bwMode="auto">
            <a:xfrm>
              <a:off x="3755708" y="631126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EA35CA1C-EC28-30E6-CC9E-458207F463CA}"/>
                </a:ext>
              </a:extLst>
            </p:cNvPr>
            <p:cNvSpPr>
              <a:spLocks noChangeArrowheads="1"/>
            </p:cNvSpPr>
            <p:nvPr/>
          </p:nvSpPr>
          <p:spPr bwMode="auto">
            <a:xfrm>
              <a:off x="3755708" y="616521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6" name="Rectangle 25">
              <a:extLst>
                <a:ext uri="{FF2B5EF4-FFF2-40B4-BE49-F238E27FC236}">
                  <a16:creationId xmlns:a16="http://schemas.microsoft.com/office/drawing/2014/main" id="{681538A5-1DA3-CD5A-BD1A-0FF6DF322D36}"/>
                </a:ext>
              </a:extLst>
            </p:cNvPr>
            <p:cNvSpPr>
              <a:spLocks noChangeArrowheads="1"/>
            </p:cNvSpPr>
            <p:nvPr/>
          </p:nvSpPr>
          <p:spPr bwMode="auto">
            <a:xfrm>
              <a:off x="3755708" y="602043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3BBE4195-E784-8799-3372-3C4D53C950C3}"/>
                </a:ext>
              </a:extLst>
            </p:cNvPr>
            <p:cNvSpPr>
              <a:spLocks noChangeArrowheads="1"/>
            </p:cNvSpPr>
            <p:nvPr/>
          </p:nvSpPr>
          <p:spPr bwMode="auto">
            <a:xfrm>
              <a:off x="3755708" y="587438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A55B2607-8E18-F65E-CBA0-2FAF331F325B}"/>
                </a:ext>
              </a:extLst>
            </p:cNvPr>
            <p:cNvSpPr>
              <a:spLocks noChangeArrowheads="1"/>
            </p:cNvSpPr>
            <p:nvPr/>
          </p:nvSpPr>
          <p:spPr bwMode="auto">
            <a:xfrm>
              <a:off x="3755708" y="572579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9" name="Rectangle 28">
              <a:extLst>
                <a:ext uri="{FF2B5EF4-FFF2-40B4-BE49-F238E27FC236}">
                  <a16:creationId xmlns:a16="http://schemas.microsoft.com/office/drawing/2014/main" id="{DACF63C6-3B20-3889-3495-7F21E10F7113}"/>
                </a:ext>
              </a:extLst>
            </p:cNvPr>
            <p:cNvSpPr>
              <a:spLocks noChangeArrowheads="1"/>
            </p:cNvSpPr>
            <p:nvPr/>
          </p:nvSpPr>
          <p:spPr bwMode="auto">
            <a:xfrm>
              <a:off x="3755708" y="557974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0" name="Rectangle 29">
              <a:extLst>
                <a:ext uri="{FF2B5EF4-FFF2-40B4-BE49-F238E27FC236}">
                  <a16:creationId xmlns:a16="http://schemas.microsoft.com/office/drawing/2014/main" id="{FA7C1BE3-7D57-BFD0-3E83-3D2FCACF3B00}"/>
                </a:ext>
              </a:extLst>
            </p:cNvPr>
            <p:cNvSpPr>
              <a:spLocks noChangeArrowheads="1"/>
            </p:cNvSpPr>
            <p:nvPr/>
          </p:nvSpPr>
          <p:spPr bwMode="auto">
            <a:xfrm>
              <a:off x="3755708" y="543369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1" name="Rectangle 30">
              <a:extLst>
                <a:ext uri="{FF2B5EF4-FFF2-40B4-BE49-F238E27FC236}">
                  <a16:creationId xmlns:a16="http://schemas.microsoft.com/office/drawing/2014/main" id="{DA643F35-4909-C37C-CD1C-B6716226FD19}"/>
                </a:ext>
              </a:extLst>
            </p:cNvPr>
            <p:cNvSpPr>
              <a:spLocks noChangeArrowheads="1"/>
            </p:cNvSpPr>
            <p:nvPr/>
          </p:nvSpPr>
          <p:spPr bwMode="auto">
            <a:xfrm>
              <a:off x="3755708" y="528891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2" name="Rectangle 31">
              <a:extLst>
                <a:ext uri="{FF2B5EF4-FFF2-40B4-BE49-F238E27FC236}">
                  <a16:creationId xmlns:a16="http://schemas.microsoft.com/office/drawing/2014/main" id="{48E4F85C-0BD1-2B4C-0328-CEF8FADB46C3}"/>
                </a:ext>
              </a:extLst>
            </p:cNvPr>
            <p:cNvSpPr>
              <a:spLocks noChangeArrowheads="1"/>
            </p:cNvSpPr>
            <p:nvPr/>
          </p:nvSpPr>
          <p:spPr bwMode="auto">
            <a:xfrm>
              <a:off x="3755708" y="514223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3" name="Rectangle 32">
              <a:extLst>
                <a:ext uri="{FF2B5EF4-FFF2-40B4-BE49-F238E27FC236}">
                  <a16:creationId xmlns:a16="http://schemas.microsoft.com/office/drawing/2014/main" id="{FCDEE4A0-A377-375A-BF98-CF1655AC64E9}"/>
                </a:ext>
              </a:extLst>
            </p:cNvPr>
            <p:cNvSpPr>
              <a:spLocks noChangeArrowheads="1"/>
            </p:cNvSpPr>
            <p:nvPr/>
          </p:nvSpPr>
          <p:spPr bwMode="auto">
            <a:xfrm>
              <a:off x="3755708" y="4998085"/>
              <a:ext cx="260985" cy="6350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C9DD4404-86B3-0650-59E7-736C0B62589D}"/>
                </a:ext>
              </a:extLst>
            </p:cNvPr>
            <p:cNvSpPr>
              <a:spLocks noChangeArrowheads="1"/>
            </p:cNvSpPr>
            <p:nvPr/>
          </p:nvSpPr>
          <p:spPr bwMode="auto">
            <a:xfrm>
              <a:off x="3755708" y="484759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5" name="Rectangle 34">
              <a:extLst>
                <a:ext uri="{FF2B5EF4-FFF2-40B4-BE49-F238E27FC236}">
                  <a16:creationId xmlns:a16="http://schemas.microsoft.com/office/drawing/2014/main" id="{9C697AF6-456D-D003-1138-A29323C5E351}"/>
                </a:ext>
              </a:extLst>
            </p:cNvPr>
            <p:cNvSpPr>
              <a:spLocks noChangeArrowheads="1"/>
            </p:cNvSpPr>
            <p:nvPr/>
          </p:nvSpPr>
          <p:spPr bwMode="auto">
            <a:xfrm>
              <a:off x="3755708" y="4702810"/>
              <a:ext cx="260985" cy="6604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6" name="Rectangle 35">
              <a:extLst>
                <a:ext uri="{FF2B5EF4-FFF2-40B4-BE49-F238E27FC236}">
                  <a16:creationId xmlns:a16="http://schemas.microsoft.com/office/drawing/2014/main" id="{9093E005-7A8C-FFE6-B486-395E2F9E5D48}"/>
                </a:ext>
              </a:extLst>
            </p:cNvPr>
            <p:cNvSpPr>
              <a:spLocks noChangeArrowheads="1"/>
            </p:cNvSpPr>
            <p:nvPr/>
          </p:nvSpPr>
          <p:spPr bwMode="auto">
            <a:xfrm>
              <a:off x="3755708" y="455676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7" name="Rectangle 36">
              <a:extLst>
                <a:ext uri="{FF2B5EF4-FFF2-40B4-BE49-F238E27FC236}">
                  <a16:creationId xmlns:a16="http://schemas.microsoft.com/office/drawing/2014/main" id="{EAC9B74E-098A-EA39-71B8-AF51357F58AC}"/>
                </a:ext>
              </a:extLst>
            </p:cNvPr>
            <p:cNvSpPr>
              <a:spLocks noChangeArrowheads="1"/>
            </p:cNvSpPr>
            <p:nvPr/>
          </p:nvSpPr>
          <p:spPr bwMode="auto">
            <a:xfrm>
              <a:off x="3755708" y="441071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8" name="Rectangle 37">
              <a:extLst>
                <a:ext uri="{FF2B5EF4-FFF2-40B4-BE49-F238E27FC236}">
                  <a16:creationId xmlns:a16="http://schemas.microsoft.com/office/drawing/2014/main" id="{4E9C54D3-5EC0-6719-A5B9-2BD9B0EA78A9}"/>
                </a:ext>
              </a:extLst>
            </p:cNvPr>
            <p:cNvSpPr>
              <a:spLocks noChangeArrowheads="1"/>
            </p:cNvSpPr>
            <p:nvPr/>
          </p:nvSpPr>
          <p:spPr bwMode="auto">
            <a:xfrm>
              <a:off x="3755708" y="4265930"/>
              <a:ext cx="260985" cy="6604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9" name="Rectangle 38">
              <a:extLst>
                <a:ext uri="{FF2B5EF4-FFF2-40B4-BE49-F238E27FC236}">
                  <a16:creationId xmlns:a16="http://schemas.microsoft.com/office/drawing/2014/main" id="{1B343784-5F07-FB40-5610-61A175EAA3F1}"/>
                </a:ext>
              </a:extLst>
            </p:cNvPr>
            <p:cNvSpPr>
              <a:spLocks noChangeArrowheads="1"/>
            </p:cNvSpPr>
            <p:nvPr/>
          </p:nvSpPr>
          <p:spPr bwMode="auto">
            <a:xfrm>
              <a:off x="3755708" y="411607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0" name="Rectangle 39">
              <a:extLst>
                <a:ext uri="{FF2B5EF4-FFF2-40B4-BE49-F238E27FC236}">
                  <a16:creationId xmlns:a16="http://schemas.microsoft.com/office/drawing/2014/main" id="{A5467E8B-84AE-BF5B-94B1-3B52FE08136A}"/>
                </a:ext>
              </a:extLst>
            </p:cNvPr>
            <p:cNvSpPr>
              <a:spLocks noChangeArrowheads="1"/>
            </p:cNvSpPr>
            <p:nvPr/>
          </p:nvSpPr>
          <p:spPr bwMode="auto">
            <a:xfrm>
              <a:off x="3755708" y="3971290"/>
              <a:ext cx="260985" cy="6604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1" name="Rectangle 40">
              <a:extLst>
                <a:ext uri="{FF2B5EF4-FFF2-40B4-BE49-F238E27FC236}">
                  <a16:creationId xmlns:a16="http://schemas.microsoft.com/office/drawing/2014/main" id="{A01AD45B-35E2-0F4B-10B9-91CA595D2B7B}"/>
                </a:ext>
              </a:extLst>
            </p:cNvPr>
            <p:cNvSpPr>
              <a:spLocks noChangeArrowheads="1"/>
            </p:cNvSpPr>
            <p:nvPr/>
          </p:nvSpPr>
          <p:spPr bwMode="auto">
            <a:xfrm>
              <a:off x="3755708" y="382524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2" name="Rectangle 41">
              <a:extLst>
                <a:ext uri="{FF2B5EF4-FFF2-40B4-BE49-F238E27FC236}">
                  <a16:creationId xmlns:a16="http://schemas.microsoft.com/office/drawing/2014/main" id="{18FA5014-CD63-B208-D4E7-4036C24C0607}"/>
                </a:ext>
              </a:extLst>
            </p:cNvPr>
            <p:cNvSpPr>
              <a:spLocks noChangeArrowheads="1"/>
            </p:cNvSpPr>
            <p:nvPr/>
          </p:nvSpPr>
          <p:spPr bwMode="auto">
            <a:xfrm>
              <a:off x="3755708" y="3679190"/>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3" name="Rectangle 42">
              <a:extLst>
                <a:ext uri="{FF2B5EF4-FFF2-40B4-BE49-F238E27FC236}">
                  <a16:creationId xmlns:a16="http://schemas.microsoft.com/office/drawing/2014/main" id="{0A692BAE-6A9E-3069-BBF2-48EAE49626E0}"/>
                </a:ext>
              </a:extLst>
            </p:cNvPr>
            <p:cNvSpPr>
              <a:spLocks noChangeArrowheads="1"/>
            </p:cNvSpPr>
            <p:nvPr/>
          </p:nvSpPr>
          <p:spPr bwMode="auto">
            <a:xfrm>
              <a:off x="3755708" y="3534410"/>
              <a:ext cx="260985" cy="6604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4" name="Rectangle 43">
              <a:extLst>
                <a:ext uri="{FF2B5EF4-FFF2-40B4-BE49-F238E27FC236}">
                  <a16:creationId xmlns:a16="http://schemas.microsoft.com/office/drawing/2014/main" id="{DE2949E9-D564-5F4F-A199-68F2A33DC5EA}"/>
                </a:ext>
              </a:extLst>
            </p:cNvPr>
            <p:cNvSpPr>
              <a:spLocks noChangeArrowheads="1"/>
            </p:cNvSpPr>
            <p:nvPr/>
          </p:nvSpPr>
          <p:spPr bwMode="auto">
            <a:xfrm>
              <a:off x="3755708" y="3383915"/>
              <a:ext cx="260985" cy="6731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5" name="Rectangle 44">
              <a:extLst>
                <a:ext uri="{FF2B5EF4-FFF2-40B4-BE49-F238E27FC236}">
                  <a16:creationId xmlns:a16="http://schemas.microsoft.com/office/drawing/2014/main" id="{E98BA64E-0EAF-D928-EDF8-7E996E6CD2ED}"/>
                </a:ext>
              </a:extLst>
            </p:cNvPr>
            <p:cNvSpPr>
              <a:spLocks noChangeArrowheads="1"/>
            </p:cNvSpPr>
            <p:nvPr/>
          </p:nvSpPr>
          <p:spPr bwMode="auto">
            <a:xfrm>
              <a:off x="3755708" y="3239135"/>
              <a:ext cx="260985" cy="66040"/>
            </a:xfrm>
            <a:prstGeom prst="rect">
              <a:avLst/>
            </a:prstGeom>
            <a:grpFill/>
            <a:ln w="9525">
              <a:solidFill>
                <a:srgbClr val="C2B2C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pic>
        <p:nvPicPr>
          <p:cNvPr id="53" name="Picture 52">
            <a:extLst>
              <a:ext uri="{FF2B5EF4-FFF2-40B4-BE49-F238E27FC236}">
                <a16:creationId xmlns:a16="http://schemas.microsoft.com/office/drawing/2014/main" id="{EAC68B54-8FDB-C2A9-45A1-57BA0E7BF655}"/>
              </a:ext>
              <a:ext uri="{C183D7F6-B498-43B3-948B-1728B52AA6E4}">
                <adec:decorative xmlns:adec="http://schemas.microsoft.com/office/drawing/2017/decorative" val="1"/>
              </a:ext>
            </a:extLst>
          </p:cNvPr>
          <p:cNvPicPr>
            <a:picLocks noChangeAspect="1"/>
          </p:cNvPicPr>
          <p:nvPr/>
        </p:nvPicPr>
        <p:blipFill>
          <a:blip r:embed="rId5">
            <a:duotone>
              <a:schemeClr val="accent1">
                <a:shade val="45000"/>
                <a:satMod val="135000"/>
              </a:schemeClr>
              <a:prstClr val="white"/>
            </a:duotone>
          </a:blip>
          <a:stretch>
            <a:fillRect/>
          </a:stretch>
        </p:blipFill>
        <p:spPr>
          <a:xfrm flipV="1">
            <a:off x="56539" y="6051063"/>
            <a:ext cx="240329" cy="240329"/>
          </a:xfrm>
          <a:prstGeom prst="rect">
            <a:avLst/>
          </a:prstGeom>
          <a:effectLst>
            <a:glow rad="127000">
              <a:srgbClr val="C7B9C5"/>
            </a:glow>
          </a:effectLst>
        </p:spPr>
      </p:pic>
      <p:pic>
        <p:nvPicPr>
          <p:cNvPr id="1026" name="Picture 2">
            <a:extLst>
              <a:ext uri="{FF2B5EF4-FFF2-40B4-BE49-F238E27FC236}">
                <a16:creationId xmlns:a16="http://schemas.microsoft.com/office/drawing/2014/main" id="{B0E99140-A896-5334-F0F2-6F4BE7906E61}"/>
              </a:ex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752163">
            <a:off x="5542286" y="4419631"/>
            <a:ext cx="200421" cy="200421"/>
          </a:xfrm>
          <a:prstGeom prst="rect">
            <a:avLst/>
          </a:prstGeom>
          <a:noFill/>
          <a:effectLst>
            <a:glow rad="127000">
              <a:srgbClr val="4E738D"/>
            </a:glow>
          </a:effectLst>
          <a:extLst>
            <a:ext uri="{909E8E84-426E-40DD-AFC4-6F175D3DCCD1}">
              <a14:hiddenFill xmlns:a14="http://schemas.microsoft.com/office/drawing/2010/main">
                <a:solidFill>
                  <a:srgbClr val="FFFFFF"/>
                </a:solidFill>
              </a14:hiddenFill>
            </a:ext>
          </a:extLst>
        </p:spPr>
      </p:pic>
      <p:sp>
        <p:nvSpPr>
          <p:cNvPr id="19" name="Action Button: Go Forward or Next 18">
            <a:hlinkClick r:id="rId7"/>
            <a:extLst>
              <a:ext uri="{FF2B5EF4-FFF2-40B4-BE49-F238E27FC236}">
                <a16:creationId xmlns:a16="http://schemas.microsoft.com/office/drawing/2014/main" id="{88333DE2-3569-C7B4-4C27-45CEB19E288B}"/>
              </a:ext>
              <a:ext uri="{C183D7F6-B498-43B3-948B-1728B52AA6E4}">
                <adec:decorative xmlns:adec="http://schemas.microsoft.com/office/drawing/2017/decorative" val="1"/>
              </a:ext>
            </a:extLst>
          </p:cNvPr>
          <p:cNvSpPr/>
          <p:nvPr/>
        </p:nvSpPr>
        <p:spPr>
          <a:xfrm>
            <a:off x="5954487" y="4414972"/>
            <a:ext cx="250759" cy="209738"/>
          </a:xfrm>
          <a:prstGeom prst="actionButtonForwardNext">
            <a:avLst/>
          </a:prstGeom>
          <a:solidFill>
            <a:srgbClr val="C7B9C5"/>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2" name="Rectangle 51">
            <a:extLst>
              <a:ext uri="{FF2B5EF4-FFF2-40B4-BE49-F238E27FC236}">
                <a16:creationId xmlns:a16="http://schemas.microsoft.com/office/drawing/2014/main" id="{593C7CB6-AB65-1E61-52F7-0CDB94C4E295}"/>
              </a:ext>
            </a:extLst>
          </p:cNvPr>
          <p:cNvSpPr/>
          <p:nvPr/>
        </p:nvSpPr>
        <p:spPr>
          <a:xfrm>
            <a:off x="2317770" y="5552708"/>
            <a:ext cx="4389289" cy="3591292"/>
          </a:xfrm>
          <a:prstGeom prst="rect">
            <a:avLst/>
          </a:prstGeom>
          <a:solidFill>
            <a:srgbClr val="55574C"/>
          </a:solidFill>
          <a:ln>
            <a:noFill/>
          </a:ln>
          <a:effectLst>
            <a:glow rad="127000">
              <a:schemeClr val="accent1">
                <a:alpha val="42000"/>
              </a:schemeClr>
            </a:glow>
            <a:softEdge rad="12700"/>
          </a:effectLst>
          <a:scene3d>
            <a:camera prst="orthographicFront"/>
            <a:lightRig rig="threePt" dir="t"/>
          </a:scene3d>
          <a:sp3d extrusionH="76200" prstMaterial="softEdge">
            <a:bevelB w="31750" h="88900"/>
            <a:extrusionClr>
              <a:srgbClr val="660066"/>
            </a:extrusion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242048" rIns="242048" bIns="242048" numCol="1" spcCol="0" rtlCol="0" fromWordArt="0" anchor="t" anchorCtr="0" forceAA="0" compatLnSpc="1">
            <a:prstTxWarp prst="textNoShape">
              <a:avLst/>
            </a:prstTxWarp>
            <a:noAutofit/>
          </a:bodyPr>
          <a:lstStyle/>
          <a:p>
            <a:pPr lvl="0" algn="ctr">
              <a:lnSpc>
                <a:spcPct val="115000"/>
              </a:lnSpc>
              <a:spcBef>
                <a:spcPts val="1588"/>
              </a:spcBef>
              <a:spcAft>
                <a:spcPts val="884"/>
              </a:spcAft>
              <a:defRPr/>
            </a:pPr>
            <a:r>
              <a:rPr lang="en-US" sz="1400" b="1" dirty="0">
                <a:solidFill>
                  <a:schemeClr val="accent4">
                    <a:lumMod val="20000"/>
                    <a:lumOff val="80000"/>
                  </a:schemeClr>
                </a:solidFill>
                <a:latin typeface="Cavolini" panose="03000502040302020204" pitchFamily="66" charset="0"/>
                <a:cs typeface="Cavolini" panose="03000502040302020204" pitchFamily="66" charset="0"/>
              </a:rPr>
              <a:t>Updates to our 2026 CoP series  </a:t>
            </a:r>
          </a:p>
          <a:p>
            <a:pPr marL="285750" lvl="0" indent="-285750" algn="ctr">
              <a:lnSpc>
                <a:spcPct val="115000"/>
              </a:lnSpc>
              <a:spcBef>
                <a:spcPts val="1588"/>
              </a:spcBef>
              <a:spcAft>
                <a:spcPts val="884"/>
              </a:spcAft>
              <a:buFont typeface="Arial" panose="020B0604020202020204" pitchFamily="34" charset="0"/>
              <a:buChar char="•"/>
              <a:defRPr/>
            </a:pPr>
            <a:r>
              <a:rPr lang="en-US" sz="1200" dirty="0">
                <a:solidFill>
                  <a:schemeClr val="accent4">
                    <a:lumMod val="20000"/>
                    <a:lumOff val="80000"/>
                  </a:schemeClr>
                </a:solidFill>
                <a:latin typeface="Cavolini" panose="03000502040302020204" pitchFamily="66" charset="0"/>
                <a:cs typeface="Cavolini" panose="03000502040302020204" pitchFamily="66" charset="0"/>
              </a:rPr>
              <a:t>We will be transitioning to a schedule of meetings </a:t>
            </a:r>
            <a:r>
              <a:rPr lang="en-US" sz="1200" b="1" dirty="0">
                <a:solidFill>
                  <a:schemeClr val="accent4">
                    <a:lumMod val="20000"/>
                    <a:lumOff val="80000"/>
                  </a:schemeClr>
                </a:solidFill>
                <a:latin typeface="Cavolini" panose="03000502040302020204" pitchFamily="66" charset="0"/>
                <a:cs typeface="Cavolini" panose="03000502040302020204" pitchFamily="66" charset="0"/>
              </a:rPr>
              <a:t>every other month</a:t>
            </a:r>
            <a:r>
              <a:rPr lang="en-US" sz="1200" dirty="0">
                <a:solidFill>
                  <a:schemeClr val="accent4">
                    <a:lumMod val="20000"/>
                    <a:lumOff val="80000"/>
                  </a:schemeClr>
                </a:solidFill>
                <a:latin typeface="Cavolini" panose="03000502040302020204" pitchFamily="66" charset="0"/>
                <a:cs typeface="Cavolini" panose="03000502040302020204" pitchFamily="66" charset="0"/>
              </a:rPr>
              <a:t>, which will allow for a break in between learnings while we prep to explore important topics in greater depth. </a:t>
            </a:r>
          </a:p>
          <a:p>
            <a:pPr marL="171450" lvl="0" indent="-171450" algn="ctr">
              <a:lnSpc>
                <a:spcPct val="115000"/>
              </a:lnSpc>
              <a:spcBef>
                <a:spcPts val="1588"/>
              </a:spcBef>
              <a:spcAft>
                <a:spcPts val="884"/>
              </a:spcAft>
              <a:buFont typeface="Arial" panose="020B0604020202020204" pitchFamily="34" charset="0"/>
              <a:buChar char="•"/>
              <a:defRPr/>
            </a:pPr>
            <a:r>
              <a:rPr lang="en-US" sz="1200" dirty="0">
                <a:solidFill>
                  <a:schemeClr val="accent4">
                    <a:lumMod val="20000"/>
                    <a:lumOff val="80000"/>
                  </a:schemeClr>
                </a:solidFill>
                <a:latin typeface="Cavolini" panose="03000502040302020204" pitchFamily="66" charset="0"/>
                <a:cs typeface="Cavolini" panose="03000502040302020204" pitchFamily="66" charset="0"/>
              </a:rPr>
              <a:t>While maintaining our commitment to continuous improvement, we will increase our </a:t>
            </a:r>
            <a:r>
              <a:rPr lang="en-US" sz="1200" b="1" dirty="0">
                <a:solidFill>
                  <a:schemeClr val="accent4">
                    <a:lumMod val="20000"/>
                    <a:lumOff val="80000"/>
                  </a:schemeClr>
                </a:solidFill>
                <a:latin typeface="Cavolini" panose="03000502040302020204" pitchFamily="66" charset="0"/>
                <a:cs typeface="Cavolini" panose="03000502040302020204" pitchFamily="66" charset="0"/>
              </a:rPr>
              <a:t>emphasis on Customer Experience</a:t>
            </a:r>
            <a:r>
              <a:rPr lang="en-US" sz="1200" dirty="0">
                <a:solidFill>
                  <a:schemeClr val="accent4">
                    <a:lumMod val="20000"/>
                    <a:lumOff val="80000"/>
                  </a:schemeClr>
                </a:solidFill>
                <a:latin typeface="Cavolini" panose="03000502040302020204" pitchFamily="66" charset="0"/>
                <a:cs typeface="Cavolini" panose="03000502040302020204" pitchFamily="66" charset="0"/>
              </a:rPr>
              <a:t> through interactive presentations. We look forward to growing together with this new approach!</a:t>
            </a:r>
            <a:endParaRPr kumimoji="0" lang="en-US" sz="1200" b="0" i="0" u="none" strike="noStrike" kern="1200" cap="none" spc="0" normalizeH="0" baseline="0" noProof="0" dirty="0">
              <a:ln>
                <a:noFill/>
              </a:ln>
              <a:solidFill>
                <a:schemeClr val="accent4">
                  <a:lumMod val="20000"/>
                  <a:lumOff val="80000"/>
                </a:schemeClr>
              </a:solidFill>
              <a:effectLst/>
              <a:uLnTx/>
              <a:uFillTx/>
              <a:latin typeface="Cavolini" panose="03000502040302020204" pitchFamily="66" charset="0"/>
              <a:ea typeface="+mn-ea"/>
              <a:cs typeface="Cavolini" panose="03000502040302020204" pitchFamily="66" charset="0"/>
            </a:endParaRPr>
          </a:p>
        </p:txBody>
      </p:sp>
      <p:pic>
        <p:nvPicPr>
          <p:cNvPr id="5" name="Picture 4" descr="3 circles that say matters to customer, performs and functions and done right first time.">
            <a:extLst>
              <a:ext uri="{FF2B5EF4-FFF2-40B4-BE49-F238E27FC236}">
                <a16:creationId xmlns:a16="http://schemas.microsoft.com/office/drawing/2014/main" id="{D6B1717D-4527-0BB7-0FBF-2B31A2B63997}"/>
              </a:ext>
            </a:extLst>
          </p:cNvPr>
          <p:cNvPicPr>
            <a:picLocks noChangeAspect="1"/>
          </p:cNvPicPr>
          <p:nvPr/>
        </p:nvPicPr>
        <p:blipFill>
          <a:blip r:embed="rId8"/>
          <a:srcRect l="1" t="17567" r="-1065"/>
          <a:stretch>
            <a:fillRect/>
          </a:stretch>
        </p:blipFill>
        <p:spPr>
          <a:xfrm>
            <a:off x="4666139" y="548804"/>
            <a:ext cx="2218529" cy="2245173"/>
          </a:xfrm>
          <a:prstGeom prst="rect">
            <a:avLst/>
          </a:prstGeom>
        </p:spPr>
      </p:pic>
      <p:pic>
        <p:nvPicPr>
          <p:cNvPr id="10" name="Picture 9">
            <a:extLst>
              <a:ext uri="{FF2B5EF4-FFF2-40B4-BE49-F238E27FC236}">
                <a16:creationId xmlns:a16="http://schemas.microsoft.com/office/drawing/2014/main" id="{01CA03B6-E621-19B3-30C2-74E63FCF3D64}"/>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4666139" y="-11356"/>
            <a:ext cx="2191861" cy="571580"/>
          </a:xfrm>
          <a:prstGeom prst="rect">
            <a:avLst/>
          </a:prstGeom>
        </p:spPr>
      </p:pic>
      <p:pic>
        <p:nvPicPr>
          <p:cNvPr id="14" name="Picture 13">
            <a:extLst>
              <a:ext uri="{FF2B5EF4-FFF2-40B4-BE49-F238E27FC236}">
                <a16:creationId xmlns:a16="http://schemas.microsoft.com/office/drawing/2014/main" id="{BC567BBA-9E9A-989C-AFDB-9EE0BCF83297}"/>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2487784" y="5636557"/>
            <a:ext cx="442511" cy="442511"/>
          </a:xfrm>
          <a:prstGeom prst="rect">
            <a:avLst/>
          </a:prstGeom>
        </p:spPr>
      </p:pic>
    </p:spTree>
    <p:extLst>
      <p:ext uri="{BB962C8B-B14F-4D97-AF65-F5344CB8AC3E}">
        <p14:creationId xmlns:p14="http://schemas.microsoft.com/office/powerpoint/2010/main" val="193558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1d0e217-264e-400a-8ba0-57dcc127d72d}" enabled="0" method="" siteId="{11d0e217-264e-400a-8ba0-57dcc127d72d}" removed="1"/>
</clbl:labelList>
</file>

<file path=docProps/app.xml><?xml version="1.0" encoding="utf-8"?>
<Properties xmlns="http://schemas.openxmlformats.org/officeDocument/2006/extended-properties" xmlns:vt="http://schemas.openxmlformats.org/officeDocument/2006/docPropsVTypes">
  <Template>Office Theme</Template>
  <TotalTime>12704</TotalTime>
  <Words>648</Words>
  <Application>Microsoft Office PowerPoint</Application>
  <PresentationFormat>On-screen Show (4:3)</PresentationFormat>
  <Paragraphs>53</Paragraphs>
  <Slides>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Abadi</vt:lpstr>
      <vt:lpstr>Aptos</vt:lpstr>
      <vt:lpstr>Aptos Display</vt:lpstr>
      <vt:lpstr>Arial</vt:lpstr>
      <vt:lpstr>Cavolini</vt:lpstr>
      <vt:lpstr>Century Gothic</vt:lpstr>
      <vt:lpstr>Franklin Gothic Heavy</vt:lpstr>
      <vt:lpstr>Source Sans Pro</vt:lpstr>
      <vt:lpstr>Source Sans Pro Black</vt:lpstr>
      <vt:lpstr>Office Theme</vt:lpstr>
      <vt:lpstr>The Blast Newsletter</vt:lpstr>
      <vt:lpstr>The Blast Newsletter – Page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Mazzara, Talia (Results)</dc:creator>
  <cp:lastModifiedBy>Mazzara, Talia (Results)</cp:lastModifiedBy>
  <cp:revision>5</cp:revision>
  <dcterms:created xsi:type="dcterms:W3CDTF">2025-08-27T16:15:23Z</dcterms:created>
  <dcterms:modified xsi:type="dcterms:W3CDTF">2025-09-12T17:09:21Z</dcterms:modified>
</cp:coreProperties>
</file>