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4"/>
    <p:sldMasterId id="2147483704" r:id="rId5"/>
    <p:sldMasterId id="2147483734" r:id="rId6"/>
    <p:sldMasterId id="2147483648" r:id="rId7"/>
  </p:sldMasterIdLst>
  <p:notesMasterIdLst>
    <p:notesMasterId r:id="rId60"/>
  </p:notesMasterIdLst>
  <p:handoutMasterIdLst>
    <p:handoutMasterId r:id="rId61"/>
  </p:handoutMasterIdLst>
  <p:sldIdLst>
    <p:sldId id="901" r:id="rId8"/>
    <p:sldId id="900" r:id="rId9"/>
    <p:sldId id="854" r:id="rId10"/>
    <p:sldId id="781" r:id="rId11"/>
    <p:sldId id="340" r:id="rId12"/>
    <p:sldId id="915" r:id="rId13"/>
    <p:sldId id="902" r:id="rId14"/>
    <p:sldId id="918" r:id="rId15"/>
    <p:sldId id="903" r:id="rId16"/>
    <p:sldId id="837" r:id="rId17"/>
    <p:sldId id="919" r:id="rId18"/>
    <p:sldId id="322" r:id="rId19"/>
    <p:sldId id="332" r:id="rId20"/>
    <p:sldId id="786" r:id="rId21"/>
    <p:sldId id="258" r:id="rId22"/>
    <p:sldId id="857" r:id="rId23"/>
    <p:sldId id="838" r:id="rId24"/>
    <p:sldId id="855" r:id="rId25"/>
    <p:sldId id="789" r:id="rId26"/>
    <p:sldId id="801" r:id="rId27"/>
    <p:sldId id="802" r:id="rId28"/>
    <p:sldId id="824" r:id="rId29"/>
    <p:sldId id="920" r:id="rId30"/>
    <p:sldId id="839" r:id="rId31"/>
    <p:sldId id="906" r:id="rId32"/>
    <p:sldId id="894" r:id="rId33"/>
    <p:sldId id="895" r:id="rId34"/>
    <p:sldId id="826" r:id="rId35"/>
    <p:sldId id="879" r:id="rId36"/>
    <p:sldId id="922" r:id="rId37"/>
    <p:sldId id="875" r:id="rId38"/>
    <p:sldId id="886" r:id="rId39"/>
    <p:sldId id="917" r:id="rId40"/>
    <p:sldId id="877" r:id="rId41"/>
    <p:sldId id="876" r:id="rId42"/>
    <p:sldId id="887" r:id="rId43"/>
    <p:sldId id="921" r:id="rId44"/>
    <p:sldId id="913" r:id="rId45"/>
    <p:sldId id="828" r:id="rId46"/>
    <p:sldId id="923" r:id="rId47"/>
    <p:sldId id="924" r:id="rId48"/>
    <p:sldId id="925" r:id="rId49"/>
    <p:sldId id="926" r:id="rId50"/>
    <p:sldId id="927" r:id="rId51"/>
    <p:sldId id="928" r:id="rId52"/>
    <p:sldId id="829" r:id="rId53"/>
    <p:sldId id="771" r:id="rId54"/>
    <p:sldId id="830" r:id="rId55"/>
    <p:sldId id="858" r:id="rId56"/>
    <p:sldId id="347" r:id="rId57"/>
    <p:sldId id="361" r:id="rId58"/>
    <p:sldId id="916" r:id="rId59"/>
  </p:sldIdLst>
  <p:sldSz cx="12192000" cy="6858000"/>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144161"/>
    <a:srgbClr val="175D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DAC41C-A0D6-4EBF-8172-05A8F704E93B}" v="666" dt="2024-12-11T20:41:16.6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00" y="44"/>
      </p:cViewPr>
      <p:guideLst>
        <p:guide orient="horz" pos="2160"/>
        <p:guide pos="3840"/>
        <p:guide pos="7296"/>
        <p:guide orient="horz" pos="412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presProps" Target="presProps.xml"/><Relationship Id="rId68"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handoutMaster" Target="handoutMasters/handoutMaster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microsoft.com/office/2015/10/relationships/revisionInfo" Target="revisionInfo.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diagrams/_rels/data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ata13.xml.rels><?xml version="1.0" encoding="UTF-8" standalone="yes"?>
<Relationships xmlns="http://schemas.openxmlformats.org/package/2006/relationships"><Relationship Id="rId1" Type="http://schemas.openxmlformats.org/officeDocument/2006/relationships/slide" Target="../slides/slide31.xml"/></Relationships>
</file>

<file path=ppt/diagrams/_rels/data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ata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56606E-EB87-41C2-9A14-E1EB9ACB58E6}" type="doc">
      <dgm:prSet loTypeId="urn:microsoft.com/office/officeart/2016/7/layout/LinearArrowProcessNumbered" loCatId="process" qsTypeId="urn:microsoft.com/office/officeart/2005/8/quickstyle/simple4" qsCatId="simple" csTypeId="urn:microsoft.com/office/officeart/2005/8/colors/colorful2" csCatId="colorful" phldr="1"/>
      <dgm:spPr/>
      <dgm:t>
        <a:bodyPr/>
        <a:lstStyle/>
        <a:p>
          <a:endParaRPr lang="en-US"/>
        </a:p>
      </dgm:t>
    </dgm:pt>
    <dgm:pt modelId="{95287C58-705E-46D5-B21C-91B439B3724A}">
      <dgm:prSet custT="1"/>
      <dgm:spPr/>
      <dgm:t>
        <a:bodyPr/>
        <a:lstStyle/>
        <a:p>
          <a:r>
            <a:rPr lang="en-US" sz="1600" b="0" i="0"/>
            <a:t>Discuss the link between quality indicators, service provision, client recovery, and reduction of staff burnout</a:t>
          </a:r>
        </a:p>
      </dgm:t>
    </dgm:pt>
    <dgm:pt modelId="{45A6198F-25F7-463B-8321-0077D16316C2}" type="parTrans" cxnId="{8980855B-4EAC-457F-87CD-D925B4949D94}">
      <dgm:prSet/>
      <dgm:spPr/>
      <dgm:t>
        <a:bodyPr/>
        <a:lstStyle/>
        <a:p>
          <a:endParaRPr lang="en-US"/>
        </a:p>
      </dgm:t>
    </dgm:pt>
    <dgm:pt modelId="{0B0B9EE4-81D2-4076-852D-9D9835187B3E}" type="sibTrans" cxnId="{8980855B-4EAC-457F-87CD-D925B4949D94}">
      <dgm:prSet phldrT="1" phldr="0"/>
      <dgm:spPr/>
      <dgm:t>
        <a:bodyPr/>
        <a:lstStyle/>
        <a:p>
          <a:r>
            <a:rPr lang="en-US"/>
            <a:t>1</a:t>
          </a:r>
        </a:p>
      </dgm:t>
    </dgm:pt>
    <dgm:pt modelId="{8C42F449-5488-4F11-BD12-1ED16F599630}">
      <dgm:prSet/>
      <dgm:spPr/>
      <dgm:t>
        <a:bodyPr/>
        <a:lstStyle/>
        <a:p>
          <a:r>
            <a:rPr lang="en-US"/>
            <a:t>Identify key steps in creating correctional health care quality indicators, including client voice and choice</a:t>
          </a:r>
        </a:p>
      </dgm:t>
    </dgm:pt>
    <dgm:pt modelId="{AF97F9FD-4192-46AD-90DD-31E52140D3FC}" type="parTrans" cxnId="{8EFDEF81-B390-4E3C-955C-33AF59BE1BD6}">
      <dgm:prSet/>
      <dgm:spPr/>
      <dgm:t>
        <a:bodyPr/>
        <a:lstStyle/>
        <a:p>
          <a:endParaRPr lang="en-US"/>
        </a:p>
      </dgm:t>
    </dgm:pt>
    <dgm:pt modelId="{317AFAD0-2D19-4410-8978-0CE7F79802DF}" type="sibTrans" cxnId="{8EFDEF81-B390-4E3C-955C-33AF59BE1BD6}">
      <dgm:prSet phldrT="2" phldr="0"/>
      <dgm:spPr/>
      <dgm:t>
        <a:bodyPr/>
        <a:lstStyle/>
        <a:p>
          <a:r>
            <a:rPr lang="en-US"/>
            <a:t>2</a:t>
          </a:r>
        </a:p>
      </dgm:t>
    </dgm:pt>
    <dgm:pt modelId="{5DB9D490-AF52-4ADF-8121-823BAC19C608}">
      <dgm:prSet/>
      <dgm:spPr/>
      <dgm:t>
        <a:bodyPr/>
        <a:lstStyle/>
        <a:p>
          <a:r>
            <a:rPr lang="en-US"/>
            <a:t>Analyze positive outcomes for clients and facility staff when quality indicators are used</a:t>
          </a:r>
        </a:p>
      </dgm:t>
      <dgm:extLst>
        <a:ext uri="{E40237B7-FDA0-4F09-8148-C483321AD2D9}">
          <dgm14:cNvPr xmlns:dgm14="http://schemas.microsoft.com/office/drawing/2010/diagram" id="0" name="" descr="Three educational objectives listed.&#10;&#10;1. Discuss the link between quality indicators, service provision, client recovery, and reduction of staff burnout&#10;&#10;2.Identify key steps in creating correctional health care quality indicators, including client voice and choice&#10;&#10;3.Analyze positive outcomes for clients and facility staff when quality indicators are used&#10;"/>
        </a:ext>
      </dgm:extLst>
    </dgm:pt>
    <dgm:pt modelId="{7704806C-CFE4-4677-AC30-A92C46518BC4}" type="parTrans" cxnId="{66F28DC1-2D0E-4C51-AC25-1C0A81B30095}">
      <dgm:prSet/>
      <dgm:spPr/>
      <dgm:t>
        <a:bodyPr/>
        <a:lstStyle/>
        <a:p>
          <a:endParaRPr lang="en-US"/>
        </a:p>
      </dgm:t>
    </dgm:pt>
    <dgm:pt modelId="{EBA4170F-40E3-4112-9826-1B9E7965C690}" type="sibTrans" cxnId="{66F28DC1-2D0E-4C51-AC25-1C0A81B30095}">
      <dgm:prSet phldrT="3" phldr="0"/>
      <dgm:spPr/>
      <dgm:t>
        <a:bodyPr/>
        <a:lstStyle/>
        <a:p>
          <a:r>
            <a:rPr lang="en-US"/>
            <a:t>3</a:t>
          </a:r>
        </a:p>
      </dgm:t>
    </dgm:pt>
    <dgm:pt modelId="{4432B0C6-2CEF-4999-8D9D-2801BE166BA6}" type="pres">
      <dgm:prSet presAssocID="{AF56606E-EB87-41C2-9A14-E1EB9ACB58E6}" presName="linearFlow" presStyleCnt="0">
        <dgm:presLayoutVars>
          <dgm:dir/>
          <dgm:animLvl val="lvl"/>
          <dgm:resizeHandles val="exact"/>
        </dgm:presLayoutVars>
      </dgm:prSet>
      <dgm:spPr/>
    </dgm:pt>
    <dgm:pt modelId="{B9732D78-C4E9-4298-9AA9-95CF4E7874DE}" type="pres">
      <dgm:prSet presAssocID="{95287C58-705E-46D5-B21C-91B439B3724A}" presName="compositeNode" presStyleCnt="0"/>
      <dgm:spPr/>
    </dgm:pt>
    <dgm:pt modelId="{D153EABC-9FE7-4A31-B12A-2BA67765BC58}" type="pres">
      <dgm:prSet presAssocID="{95287C58-705E-46D5-B21C-91B439B3724A}" presName="parTx" presStyleLbl="node1" presStyleIdx="0" presStyleCnt="0">
        <dgm:presLayoutVars>
          <dgm:chMax val="0"/>
          <dgm:chPref val="0"/>
          <dgm:bulletEnabled val="1"/>
        </dgm:presLayoutVars>
      </dgm:prSet>
      <dgm:spPr/>
    </dgm:pt>
    <dgm:pt modelId="{99EE82EA-5DA5-4F5E-92D8-5AD76F0E3689}" type="pres">
      <dgm:prSet presAssocID="{95287C58-705E-46D5-B21C-91B439B3724A}" presName="parSh" presStyleCnt="0"/>
      <dgm:spPr/>
    </dgm:pt>
    <dgm:pt modelId="{BE548CEA-EEBD-4681-B226-DDB768460E47}" type="pres">
      <dgm:prSet presAssocID="{95287C58-705E-46D5-B21C-91B439B3724A}" presName="lineNode" presStyleLbl="alignAccFollowNode1" presStyleIdx="0" presStyleCnt="9"/>
      <dgm:spPr/>
    </dgm:pt>
    <dgm:pt modelId="{C64BB5DD-85EC-4751-9798-0BB2DCCC9694}" type="pres">
      <dgm:prSet presAssocID="{95287C58-705E-46D5-B21C-91B439B3724A}" presName="lineArrowNode" presStyleLbl="alignAccFollowNode1" presStyleIdx="1" presStyleCnt="9"/>
      <dgm:spPr/>
    </dgm:pt>
    <dgm:pt modelId="{F2978106-CB20-4837-A3B1-A2C501495DF9}" type="pres">
      <dgm:prSet presAssocID="{0B0B9EE4-81D2-4076-852D-9D9835187B3E}" presName="sibTransNodeCircle" presStyleLbl="alignNode1" presStyleIdx="0" presStyleCnt="3">
        <dgm:presLayoutVars>
          <dgm:chMax val="0"/>
          <dgm:bulletEnabled/>
        </dgm:presLayoutVars>
      </dgm:prSet>
      <dgm:spPr/>
    </dgm:pt>
    <dgm:pt modelId="{A053019B-D2E3-4DF7-86CF-0FBEABEB6EF6}" type="pres">
      <dgm:prSet presAssocID="{0B0B9EE4-81D2-4076-852D-9D9835187B3E}" presName="spacerBetweenCircleAndCallout" presStyleCnt="0">
        <dgm:presLayoutVars/>
      </dgm:prSet>
      <dgm:spPr/>
    </dgm:pt>
    <dgm:pt modelId="{3B938831-0753-4702-B45C-7D4DBB0A5E5C}" type="pres">
      <dgm:prSet presAssocID="{95287C58-705E-46D5-B21C-91B439B3724A}" presName="nodeText" presStyleLbl="alignAccFollowNode1" presStyleIdx="2" presStyleCnt="9">
        <dgm:presLayoutVars>
          <dgm:bulletEnabled val="1"/>
        </dgm:presLayoutVars>
      </dgm:prSet>
      <dgm:spPr/>
    </dgm:pt>
    <dgm:pt modelId="{8BBCF320-2A6C-4BF5-BAA5-70ADA80BA45C}" type="pres">
      <dgm:prSet presAssocID="{0B0B9EE4-81D2-4076-852D-9D9835187B3E}" presName="sibTransComposite" presStyleCnt="0"/>
      <dgm:spPr/>
    </dgm:pt>
    <dgm:pt modelId="{75461D03-9869-4C2C-9116-ED17B6BFD9BC}" type="pres">
      <dgm:prSet presAssocID="{8C42F449-5488-4F11-BD12-1ED16F599630}" presName="compositeNode" presStyleCnt="0"/>
      <dgm:spPr/>
    </dgm:pt>
    <dgm:pt modelId="{0513DDF5-7ADB-426D-A54E-C7C8D36E5B6B}" type="pres">
      <dgm:prSet presAssocID="{8C42F449-5488-4F11-BD12-1ED16F599630}" presName="parTx" presStyleLbl="node1" presStyleIdx="0" presStyleCnt="0">
        <dgm:presLayoutVars>
          <dgm:chMax val="0"/>
          <dgm:chPref val="0"/>
          <dgm:bulletEnabled val="1"/>
        </dgm:presLayoutVars>
      </dgm:prSet>
      <dgm:spPr/>
    </dgm:pt>
    <dgm:pt modelId="{D69D1A7F-DCD4-4E63-B915-10E266490DCA}" type="pres">
      <dgm:prSet presAssocID="{8C42F449-5488-4F11-BD12-1ED16F599630}" presName="parSh" presStyleCnt="0"/>
      <dgm:spPr/>
    </dgm:pt>
    <dgm:pt modelId="{F78522B6-5892-4BBA-8E9B-298B4D06BA25}" type="pres">
      <dgm:prSet presAssocID="{8C42F449-5488-4F11-BD12-1ED16F599630}" presName="lineNode" presStyleLbl="alignAccFollowNode1" presStyleIdx="3" presStyleCnt="9"/>
      <dgm:spPr/>
    </dgm:pt>
    <dgm:pt modelId="{765BEF31-ACA4-4B89-81F0-AA7A63ADB51D}" type="pres">
      <dgm:prSet presAssocID="{8C42F449-5488-4F11-BD12-1ED16F599630}" presName="lineArrowNode" presStyleLbl="alignAccFollowNode1" presStyleIdx="4" presStyleCnt="9"/>
      <dgm:spPr/>
    </dgm:pt>
    <dgm:pt modelId="{DFFB9004-E359-49E2-BB8D-ADCA868E93E4}" type="pres">
      <dgm:prSet presAssocID="{317AFAD0-2D19-4410-8978-0CE7F79802DF}" presName="sibTransNodeCircle" presStyleLbl="alignNode1" presStyleIdx="1" presStyleCnt="3">
        <dgm:presLayoutVars>
          <dgm:chMax val="0"/>
          <dgm:bulletEnabled/>
        </dgm:presLayoutVars>
      </dgm:prSet>
      <dgm:spPr/>
    </dgm:pt>
    <dgm:pt modelId="{5BB488FC-FB50-4F04-859C-BCB851698185}" type="pres">
      <dgm:prSet presAssocID="{317AFAD0-2D19-4410-8978-0CE7F79802DF}" presName="spacerBetweenCircleAndCallout" presStyleCnt="0">
        <dgm:presLayoutVars/>
      </dgm:prSet>
      <dgm:spPr/>
    </dgm:pt>
    <dgm:pt modelId="{5DD40D95-F792-41F0-8167-F61F26E684F0}" type="pres">
      <dgm:prSet presAssocID="{8C42F449-5488-4F11-BD12-1ED16F599630}" presName="nodeText" presStyleLbl="alignAccFollowNode1" presStyleIdx="5" presStyleCnt="9">
        <dgm:presLayoutVars>
          <dgm:bulletEnabled val="1"/>
        </dgm:presLayoutVars>
      </dgm:prSet>
      <dgm:spPr/>
    </dgm:pt>
    <dgm:pt modelId="{BFE4D706-275D-4C74-BFEF-2AD3157B51DE}" type="pres">
      <dgm:prSet presAssocID="{317AFAD0-2D19-4410-8978-0CE7F79802DF}" presName="sibTransComposite" presStyleCnt="0"/>
      <dgm:spPr/>
    </dgm:pt>
    <dgm:pt modelId="{23E18BB8-D429-49CF-A922-3082823C7595}" type="pres">
      <dgm:prSet presAssocID="{5DB9D490-AF52-4ADF-8121-823BAC19C608}" presName="compositeNode" presStyleCnt="0"/>
      <dgm:spPr/>
    </dgm:pt>
    <dgm:pt modelId="{5E9736F0-D1EC-4B6B-872B-576764760BE2}" type="pres">
      <dgm:prSet presAssocID="{5DB9D490-AF52-4ADF-8121-823BAC19C608}" presName="parTx" presStyleLbl="node1" presStyleIdx="0" presStyleCnt="0">
        <dgm:presLayoutVars>
          <dgm:chMax val="0"/>
          <dgm:chPref val="0"/>
          <dgm:bulletEnabled val="1"/>
        </dgm:presLayoutVars>
      </dgm:prSet>
      <dgm:spPr/>
    </dgm:pt>
    <dgm:pt modelId="{4FB69908-5631-4D2D-A124-34405264A73E}" type="pres">
      <dgm:prSet presAssocID="{5DB9D490-AF52-4ADF-8121-823BAC19C608}" presName="parSh" presStyleCnt="0"/>
      <dgm:spPr/>
    </dgm:pt>
    <dgm:pt modelId="{EFD92A72-664D-47DA-B2C3-F4C4C2B686E0}" type="pres">
      <dgm:prSet presAssocID="{5DB9D490-AF52-4ADF-8121-823BAC19C608}" presName="lineNode" presStyleLbl="alignAccFollowNode1" presStyleIdx="6" presStyleCnt="9"/>
      <dgm:spPr/>
    </dgm:pt>
    <dgm:pt modelId="{2D6065B6-47E6-48C3-A000-183AC24B3799}" type="pres">
      <dgm:prSet presAssocID="{5DB9D490-AF52-4ADF-8121-823BAC19C608}" presName="lineArrowNode" presStyleLbl="alignAccFollowNode1" presStyleIdx="7" presStyleCnt="9"/>
      <dgm:spPr/>
    </dgm:pt>
    <dgm:pt modelId="{7836F380-8814-4C5E-B941-F66BCCB63691}" type="pres">
      <dgm:prSet presAssocID="{EBA4170F-40E3-4112-9826-1B9E7965C690}" presName="sibTransNodeCircle" presStyleLbl="alignNode1" presStyleIdx="2" presStyleCnt="3">
        <dgm:presLayoutVars>
          <dgm:chMax val="0"/>
          <dgm:bulletEnabled/>
        </dgm:presLayoutVars>
      </dgm:prSet>
      <dgm:spPr/>
    </dgm:pt>
    <dgm:pt modelId="{5647C7AF-913F-4F68-903E-7138D17A7174}" type="pres">
      <dgm:prSet presAssocID="{EBA4170F-40E3-4112-9826-1B9E7965C690}" presName="spacerBetweenCircleAndCallout" presStyleCnt="0">
        <dgm:presLayoutVars/>
      </dgm:prSet>
      <dgm:spPr/>
    </dgm:pt>
    <dgm:pt modelId="{0E146738-00F5-4A10-82AF-7A8B0329F628}" type="pres">
      <dgm:prSet presAssocID="{5DB9D490-AF52-4ADF-8121-823BAC19C608}" presName="nodeText" presStyleLbl="alignAccFollowNode1" presStyleIdx="8" presStyleCnt="9">
        <dgm:presLayoutVars>
          <dgm:bulletEnabled val="1"/>
        </dgm:presLayoutVars>
      </dgm:prSet>
      <dgm:spPr/>
    </dgm:pt>
  </dgm:ptLst>
  <dgm:cxnLst>
    <dgm:cxn modelId="{ADA4B62C-0C19-41D7-9A9A-AE4A6CE4B933}" type="presOf" srcId="{8C42F449-5488-4F11-BD12-1ED16F599630}" destId="{5DD40D95-F792-41F0-8167-F61F26E684F0}" srcOrd="0" destOrd="0" presId="urn:microsoft.com/office/officeart/2016/7/layout/LinearArrowProcessNumbered"/>
    <dgm:cxn modelId="{5CDEB932-9A49-4E4B-A885-F18FDA447B5A}" type="presOf" srcId="{317AFAD0-2D19-4410-8978-0CE7F79802DF}" destId="{DFFB9004-E359-49E2-BB8D-ADCA868E93E4}" srcOrd="0" destOrd="0" presId="urn:microsoft.com/office/officeart/2016/7/layout/LinearArrowProcessNumbered"/>
    <dgm:cxn modelId="{14CE643F-1316-4147-8D64-ACCB1B70A701}" type="presOf" srcId="{EBA4170F-40E3-4112-9826-1B9E7965C690}" destId="{7836F380-8814-4C5E-B941-F66BCCB63691}" srcOrd="0" destOrd="0" presId="urn:microsoft.com/office/officeart/2016/7/layout/LinearArrowProcessNumbered"/>
    <dgm:cxn modelId="{8980855B-4EAC-457F-87CD-D925B4949D94}" srcId="{AF56606E-EB87-41C2-9A14-E1EB9ACB58E6}" destId="{95287C58-705E-46D5-B21C-91B439B3724A}" srcOrd="0" destOrd="0" parTransId="{45A6198F-25F7-463B-8321-0077D16316C2}" sibTransId="{0B0B9EE4-81D2-4076-852D-9D9835187B3E}"/>
    <dgm:cxn modelId="{8EFDEF81-B390-4E3C-955C-33AF59BE1BD6}" srcId="{AF56606E-EB87-41C2-9A14-E1EB9ACB58E6}" destId="{8C42F449-5488-4F11-BD12-1ED16F599630}" srcOrd="1" destOrd="0" parTransId="{AF97F9FD-4192-46AD-90DD-31E52140D3FC}" sibTransId="{317AFAD0-2D19-4410-8978-0CE7F79802DF}"/>
    <dgm:cxn modelId="{7B57129E-D69B-4E04-B643-D7A7A186B12C}" type="presOf" srcId="{5DB9D490-AF52-4ADF-8121-823BAC19C608}" destId="{0E146738-00F5-4A10-82AF-7A8B0329F628}" srcOrd="0" destOrd="0" presId="urn:microsoft.com/office/officeart/2016/7/layout/LinearArrowProcessNumbered"/>
    <dgm:cxn modelId="{66F28DC1-2D0E-4C51-AC25-1C0A81B30095}" srcId="{AF56606E-EB87-41C2-9A14-E1EB9ACB58E6}" destId="{5DB9D490-AF52-4ADF-8121-823BAC19C608}" srcOrd="2" destOrd="0" parTransId="{7704806C-CFE4-4677-AC30-A92C46518BC4}" sibTransId="{EBA4170F-40E3-4112-9826-1B9E7965C690}"/>
    <dgm:cxn modelId="{23DB49DA-4194-4A49-8C5E-DDE0C5236D1A}" type="presOf" srcId="{95287C58-705E-46D5-B21C-91B439B3724A}" destId="{3B938831-0753-4702-B45C-7D4DBB0A5E5C}" srcOrd="0" destOrd="0" presId="urn:microsoft.com/office/officeart/2016/7/layout/LinearArrowProcessNumbered"/>
    <dgm:cxn modelId="{486C85E8-D24E-4B9B-9FD7-DD4CD66DFA46}" type="presOf" srcId="{AF56606E-EB87-41C2-9A14-E1EB9ACB58E6}" destId="{4432B0C6-2CEF-4999-8D9D-2801BE166BA6}" srcOrd="0" destOrd="0" presId="urn:microsoft.com/office/officeart/2016/7/layout/LinearArrowProcessNumbered"/>
    <dgm:cxn modelId="{6E6A1FF0-8175-48F8-A127-6E066DCB5AA8}" type="presOf" srcId="{0B0B9EE4-81D2-4076-852D-9D9835187B3E}" destId="{F2978106-CB20-4837-A3B1-A2C501495DF9}" srcOrd="0" destOrd="0" presId="urn:microsoft.com/office/officeart/2016/7/layout/LinearArrowProcessNumbered"/>
    <dgm:cxn modelId="{A42856C1-742F-4DDF-9F16-D6AD7CB2504E}" type="presParOf" srcId="{4432B0C6-2CEF-4999-8D9D-2801BE166BA6}" destId="{B9732D78-C4E9-4298-9AA9-95CF4E7874DE}" srcOrd="0" destOrd="0" presId="urn:microsoft.com/office/officeart/2016/7/layout/LinearArrowProcessNumbered"/>
    <dgm:cxn modelId="{C714AD43-7CE0-46C0-B84F-634DE335E930}" type="presParOf" srcId="{B9732D78-C4E9-4298-9AA9-95CF4E7874DE}" destId="{D153EABC-9FE7-4A31-B12A-2BA67765BC58}" srcOrd="0" destOrd="0" presId="urn:microsoft.com/office/officeart/2016/7/layout/LinearArrowProcessNumbered"/>
    <dgm:cxn modelId="{8061126B-7F4E-482B-8BF2-AA1C9A0EE885}" type="presParOf" srcId="{B9732D78-C4E9-4298-9AA9-95CF4E7874DE}" destId="{99EE82EA-5DA5-4F5E-92D8-5AD76F0E3689}" srcOrd="1" destOrd="0" presId="urn:microsoft.com/office/officeart/2016/7/layout/LinearArrowProcessNumbered"/>
    <dgm:cxn modelId="{C1993D23-D33B-489E-9909-19CF997A8271}" type="presParOf" srcId="{99EE82EA-5DA5-4F5E-92D8-5AD76F0E3689}" destId="{BE548CEA-EEBD-4681-B226-DDB768460E47}" srcOrd="0" destOrd="0" presId="urn:microsoft.com/office/officeart/2016/7/layout/LinearArrowProcessNumbered"/>
    <dgm:cxn modelId="{3D67B5BA-6A6D-4A0C-9959-B2E40F220256}" type="presParOf" srcId="{99EE82EA-5DA5-4F5E-92D8-5AD76F0E3689}" destId="{C64BB5DD-85EC-4751-9798-0BB2DCCC9694}" srcOrd="1" destOrd="0" presId="urn:microsoft.com/office/officeart/2016/7/layout/LinearArrowProcessNumbered"/>
    <dgm:cxn modelId="{334139C6-7114-477F-8772-18582040F20A}" type="presParOf" srcId="{99EE82EA-5DA5-4F5E-92D8-5AD76F0E3689}" destId="{F2978106-CB20-4837-A3B1-A2C501495DF9}" srcOrd="2" destOrd="0" presId="urn:microsoft.com/office/officeart/2016/7/layout/LinearArrowProcessNumbered"/>
    <dgm:cxn modelId="{5ED035F9-3EF0-41CB-A8C6-22AC71AF637A}" type="presParOf" srcId="{99EE82EA-5DA5-4F5E-92D8-5AD76F0E3689}" destId="{A053019B-D2E3-4DF7-86CF-0FBEABEB6EF6}" srcOrd="3" destOrd="0" presId="urn:microsoft.com/office/officeart/2016/7/layout/LinearArrowProcessNumbered"/>
    <dgm:cxn modelId="{5A398977-2257-4DC6-A98D-2A0E1B8FF47E}" type="presParOf" srcId="{B9732D78-C4E9-4298-9AA9-95CF4E7874DE}" destId="{3B938831-0753-4702-B45C-7D4DBB0A5E5C}" srcOrd="2" destOrd="0" presId="urn:microsoft.com/office/officeart/2016/7/layout/LinearArrowProcessNumbered"/>
    <dgm:cxn modelId="{763831FA-B43B-4026-8FE0-570AA7C6ED2F}" type="presParOf" srcId="{4432B0C6-2CEF-4999-8D9D-2801BE166BA6}" destId="{8BBCF320-2A6C-4BF5-BAA5-70ADA80BA45C}" srcOrd="1" destOrd="0" presId="urn:microsoft.com/office/officeart/2016/7/layout/LinearArrowProcessNumbered"/>
    <dgm:cxn modelId="{D3698C41-8718-467A-A038-BA2074C93358}" type="presParOf" srcId="{4432B0C6-2CEF-4999-8D9D-2801BE166BA6}" destId="{75461D03-9869-4C2C-9116-ED17B6BFD9BC}" srcOrd="2" destOrd="0" presId="urn:microsoft.com/office/officeart/2016/7/layout/LinearArrowProcessNumbered"/>
    <dgm:cxn modelId="{73D52196-EFFA-4433-A5D4-665428B2984E}" type="presParOf" srcId="{75461D03-9869-4C2C-9116-ED17B6BFD9BC}" destId="{0513DDF5-7ADB-426D-A54E-C7C8D36E5B6B}" srcOrd="0" destOrd="0" presId="urn:microsoft.com/office/officeart/2016/7/layout/LinearArrowProcessNumbered"/>
    <dgm:cxn modelId="{87C51609-88FB-467A-AD75-207B1FEE7D27}" type="presParOf" srcId="{75461D03-9869-4C2C-9116-ED17B6BFD9BC}" destId="{D69D1A7F-DCD4-4E63-B915-10E266490DCA}" srcOrd="1" destOrd="0" presId="urn:microsoft.com/office/officeart/2016/7/layout/LinearArrowProcessNumbered"/>
    <dgm:cxn modelId="{E4BA2250-AFD1-4EC5-B987-72D0A9499618}" type="presParOf" srcId="{D69D1A7F-DCD4-4E63-B915-10E266490DCA}" destId="{F78522B6-5892-4BBA-8E9B-298B4D06BA25}" srcOrd="0" destOrd="0" presId="urn:microsoft.com/office/officeart/2016/7/layout/LinearArrowProcessNumbered"/>
    <dgm:cxn modelId="{B71F7E25-1494-4953-826F-F7767D0E8D0C}" type="presParOf" srcId="{D69D1A7F-DCD4-4E63-B915-10E266490DCA}" destId="{765BEF31-ACA4-4B89-81F0-AA7A63ADB51D}" srcOrd="1" destOrd="0" presId="urn:microsoft.com/office/officeart/2016/7/layout/LinearArrowProcessNumbered"/>
    <dgm:cxn modelId="{3ED36FDC-6E20-4D5D-B4FD-40833992BA59}" type="presParOf" srcId="{D69D1A7F-DCD4-4E63-B915-10E266490DCA}" destId="{DFFB9004-E359-49E2-BB8D-ADCA868E93E4}" srcOrd="2" destOrd="0" presId="urn:microsoft.com/office/officeart/2016/7/layout/LinearArrowProcessNumbered"/>
    <dgm:cxn modelId="{26BD345D-E255-457A-835A-67E6B7E25529}" type="presParOf" srcId="{D69D1A7F-DCD4-4E63-B915-10E266490DCA}" destId="{5BB488FC-FB50-4F04-859C-BCB851698185}" srcOrd="3" destOrd="0" presId="urn:microsoft.com/office/officeart/2016/7/layout/LinearArrowProcessNumbered"/>
    <dgm:cxn modelId="{54D397A6-8C9A-4229-9BBB-7E9B29B68B9B}" type="presParOf" srcId="{75461D03-9869-4C2C-9116-ED17B6BFD9BC}" destId="{5DD40D95-F792-41F0-8167-F61F26E684F0}" srcOrd="2" destOrd="0" presId="urn:microsoft.com/office/officeart/2016/7/layout/LinearArrowProcessNumbered"/>
    <dgm:cxn modelId="{011571A4-66DB-4E35-9143-CCDF606F002B}" type="presParOf" srcId="{4432B0C6-2CEF-4999-8D9D-2801BE166BA6}" destId="{BFE4D706-275D-4C74-BFEF-2AD3157B51DE}" srcOrd="3" destOrd="0" presId="urn:microsoft.com/office/officeart/2016/7/layout/LinearArrowProcessNumbered"/>
    <dgm:cxn modelId="{B8FFFAB1-6558-496C-9453-E35A41058C20}" type="presParOf" srcId="{4432B0C6-2CEF-4999-8D9D-2801BE166BA6}" destId="{23E18BB8-D429-49CF-A922-3082823C7595}" srcOrd="4" destOrd="0" presId="urn:microsoft.com/office/officeart/2016/7/layout/LinearArrowProcessNumbered"/>
    <dgm:cxn modelId="{71068B23-574D-4408-9636-8C495005C0BB}" type="presParOf" srcId="{23E18BB8-D429-49CF-A922-3082823C7595}" destId="{5E9736F0-D1EC-4B6B-872B-576764760BE2}" srcOrd="0" destOrd="0" presId="urn:microsoft.com/office/officeart/2016/7/layout/LinearArrowProcessNumbered"/>
    <dgm:cxn modelId="{88F2F134-EDA1-4686-AD9E-49629AB86454}" type="presParOf" srcId="{23E18BB8-D429-49CF-A922-3082823C7595}" destId="{4FB69908-5631-4D2D-A124-34405264A73E}" srcOrd="1" destOrd="0" presId="urn:microsoft.com/office/officeart/2016/7/layout/LinearArrowProcessNumbered"/>
    <dgm:cxn modelId="{48C212B7-BC98-4784-84A3-E7EF28B9E7BC}" type="presParOf" srcId="{4FB69908-5631-4D2D-A124-34405264A73E}" destId="{EFD92A72-664D-47DA-B2C3-F4C4C2B686E0}" srcOrd="0" destOrd="0" presId="urn:microsoft.com/office/officeart/2016/7/layout/LinearArrowProcessNumbered"/>
    <dgm:cxn modelId="{102B51AB-6F3D-4700-9214-E4382B24B359}" type="presParOf" srcId="{4FB69908-5631-4D2D-A124-34405264A73E}" destId="{2D6065B6-47E6-48C3-A000-183AC24B3799}" srcOrd="1" destOrd="0" presId="urn:microsoft.com/office/officeart/2016/7/layout/LinearArrowProcessNumbered"/>
    <dgm:cxn modelId="{E3A1855C-2A42-4BA8-8FFA-4A2F93FBF693}" type="presParOf" srcId="{4FB69908-5631-4D2D-A124-34405264A73E}" destId="{7836F380-8814-4C5E-B941-F66BCCB63691}" srcOrd="2" destOrd="0" presId="urn:microsoft.com/office/officeart/2016/7/layout/LinearArrowProcessNumbered"/>
    <dgm:cxn modelId="{DEE0896E-B13F-4727-A0A0-EEED4C1FAC16}" type="presParOf" srcId="{4FB69908-5631-4D2D-A124-34405264A73E}" destId="{5647C7AF-913F-4F68-903E-7138D17A7174}" srcOrd="3" destOrd="0" presId="urn:microsoft.com/office/officeart/2016/7/layout/LinearArrowProcessNumbered"/>
    <dgm:cxn modelId="{5E2CA46B-E417-46E3-8840-C47A2A51F2D5}" type="presParOf" srcId="{23E18BB8-D429-49CF-A922-3082823C7595}" destId="{0E146738-00F5-4A10-82AF-7A8B0329F628}"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9FCAE52-6BDF-4A1C-9ABC-B375560F04B8}" type="doc">
      <dgm:prSet loTypeId="urn:microsoft.com/office/officeart/2005/8/layout/equation1" loCatId="relationship" qsTypeId="urn:microsoft.com/office/officeart/2005/8/quickstyle/simple2" qsCatId="simple" csTypeId="urn:microsoft.com/office/officeart/2005/8/colors/accent2_2" csCatId="accent2" phldr="1"/>
      <dgm:spPr/>
    </dgm:pt>
    <dgm:pt modelId="{365E2A74-B0AF-4281-B24A-FB01C8AD6DC2}">
      <dgm:prSet phldrT="[Text]"/>
      <dgm:spPr/>
      <dgm:t>
        <a:bodyPr/>
        <a:lstStyle/>
        <a:p>
          <a:pPr rtl="0"/>
          <a:r>
            <a:rPr lang="en-US" b="1">
              <a:solidFill>
                <a:schemeClr val="tx1"/>
              </a:solidFill>
              <a:latin typeface="Calibri Light" panose="020F0302020204030204"/>
            </a:rPr>
            <a:t>Women and Data Invisibility </a:t>
          </a:r>
        </a:p>
      </dgm:t>
    </dgm:pt>
    <dgm:pt modelId="{4B26AF17-FA17-4AFD-BB31-9E9A4197B104}" type="parTrans" cxnId="{CAFC8BF6-E54A-49ED-8D6C-5F0EF08CB5D5}">
      <dgm:prSet/>
      <dgm:spPr/>
      <dgm:t>
        <a:bodyPr/>
        <a:lstStyle/>
        <a:p>
          <a:endParaRPr lang="en-US"/>
        </a:p>
      </dgm:t>
    </dgm:pt>
    <dgm:pt modelId="{424B40F6-2A53-4F11-95F1-0AC788D3CFD7}" type="sibTrans" cxnId="{CAFC8BF6-E54A-49ED-8D6C-5F0EF08CB5D5}">
      <dgm:prSet/>
      <dgm:spPr/>
      <dgm:t>
        <a:bodyPr/>
        <a:lstStyle/>
        <a:p>
          <a:endParaRPr lang="en-US"/>
        </a:p>
      </dgm:t>
    </dgm:pt>
    <dgm:pt modelId="{073D5B1B-E0AF-47C8-8632-6446156AB521}">
      <dgm:prSet phldrT="[Text]"/>
      <dgm:spPr/>
      <dgm:t>
        <a:bodyPr/>
        <a:lstStyle/>
        <a:p>
          <a:pPr rtl="0"/>
          <a:r>
            <a:rPr lang="en-US">
              <a:solidFill>
                <a:schemeClr val="tx1"/>
              </a:solidFill>
              <a:latin typeface="Calibri Light" panose="020F0302020204030204"/>
            </a:rPr>
            <a:t>Personal Context: Local Clinical Scientist (LCS) model</a:t>
          </a:r>
          <a:endParaRPr lang="en-US">
            <a:solidFill>
              <a:schemeClr val="tx1"/>
            </a:solidFill>
          </a:endParaRPr>
        </a:p>
      </dgm:t>
    </dgm:pt>
    <dgm:pt modelId="{B57EAFF5-574A-4047-809D-947A37F3B19A}" type="parTrans" cxnId="{7171B9A9-150A-42FA-99A7-79C3566B4259}">
      <dgm:prSet/>
      <dgm:spPr/>
      <dgm:t>
        <a:bodyPr/>
        <a:lstStyle/>
        <a:p>
          <a:endParaRPr lang="en-US"/>
        </a:p>
      </dgm:t>
    </dgm:pt>
    <dgm:pt modelId="{A2F007FC-6F39-446A-8318-3E3D4B2DAF72}" type="sibTrans" cxnId="{7171B9A9-150A-42FA-99A7-79C3566B4259}">
      <dgm:prSet/>
      <dgm:spPr/>
      <dgm:t>
        <a:bodyPr/>
        <a:lstStyle/>
        <a:p>
          <a:endParaRPr lang="en-US"/>
        </a:p>
      </dgm:t>
    </dgm:pt>
    <dgm:pt modelId="{74FA2511-09B3-42EE-A075-111264280177}">
      <dgm:prSet phldrT="[Text]"/>
      <dgm:spPr/>
      <dgm:t>
        <a:bodyPr/>
        <a:lstStyle/>
        <a:p>
          <a:pPr rtl="0"/>
          <a:r>
            <a:rPr lang="en-US" b="1">
              <a:solidFill>
                <a:schemeClr val="tx1"/>
              </a:solidFill>
              <a:latin typeface="Calibri Light" panose="020F0302020204030204"/>
            </a:rPr>
            <a:t>Utilization Improvements </a:t>
          </a:r>
          <a:endParaRPr lang="en-US" b="1">
            <a:solidFill>
              <a:schemeClr val="tx1"/>
            </a:solidFill>
          </a:endParaRPr>
        </a:p>
      </dgm:t>
    </dgm:pt>
    <dgm:pt modelId="{86F08838-0AA5-474F-BBB1-03AFA92EE546}" type="parTrans" cxnId="{34669289-EF9C-4395-B428-8D17ABC51495}">
      <dgm:prSet/>
      <dgm:spPr/>
      <dgm:t>
        <a:bodyPr/>
        <a:lstStyle/>
        <a:p>
          <a:endParaRPr lang="en-US"/>
        </a:p>
      </dgm:t>
    </dgm:pt>
    <dgm:pt modelId="{5D76BDA6-ED85-455D-83BC-9D2A8E9B62B5}" type="sibTrans" cxnId="{34669289-EF9C-4395-B428-8D17ABC51495}">
      <dgm:prSet/>
      <dgm:spPr/>
      <dgm:t>
        <a:bodyPr/>
        <a:lstStyle/>
        <a:p>
          <a:endParaRPr lang="en-US"/>
        </a:p>
      </dgm:t>
    </dgm:pt>
    <dgm:pt modelId="{A7FD9DA9-E91C-4451-A558-8BBA8CA0E2DF}">
      <dgm:prSet/>
      <dgm:spPr/>
      <dgm:t>
        <a:bodyPr/>
        <a:lstStyle/>
        <a:p>
          <a:pPr rtl="0"/>
          <a:r>
            <a:rPr lang="en-US">
              <a:solidFill>
                <a:schemeClr val="tx1"/>
              </a:solidFill>
              <a:latin typeface="Calibri Light" panose="020F0302020204030204"/>
            </a:rPr>
            <a:t>National context - invisible</a:t>
          </a:r>
          <a:endParaRPr lang="en-US">
            <a:solidFill>
              <a:schemeClr val="tx1"/>
            </a:solidFill>
          </a:endParaRPr>
        </a:p>
      </dgm:t>
    </dgm:pt>
    <dgm:pt modelId="{3E7377E0-06B5-4933-9E06-B3090489A9A5}" type="parTrans" cxnId="{8F41AA0C-BC89-4C5F-A1FF-4D81DE0A78FF}">
      <dgm:prSet/>
      <dgm:spPr/>
      <dgm:t>
        <a:bodyPr/>
        <a:lstStyle/>
        <a:p>
          <a:endParaRPr lang="en-US"/>
        </a:p>
      </dgm:t>
    </dgm:pt>
    <dgm:pt modelId="{40626688-B6E3-444C-A836-5D9E0260B151}" type="sibTrans" cxnId="{8F41AA0C-BC89-4C5F-A1FF-4D81DE0A78FF}">
      <dgm:prSet/>
      <dgm:spPr/>
      <dgm:t>
        <a:bodyPr/>
        <a:lstStyle/>
        <a:p>
          <a:endParaRPr lang="en-US"/>
        </a:p>
      </dgm:t>
    </dgm:pt>
    <dgm:pt modelId="{90C9C6A8-DF2D-412A-BBEA-DB501BED24E9}">
      <dgm:prSet phldr="0"/>
      <dgm:spPr/>
      <dgm:t>
        <a:bodyPr/>
        <a:lstStyle/>
        <a:p>
          <a:pPr rtl="0"/>
          <a:r>
            <a:rPr lang="en-US">
              <a:solidFill>
                <a:schemeClr val="tx1"/>
              </a:solidFill>
              <a:latin typeface="Calibri Light" panose="020F0302020204030204"/>
            </a:rPr>
            <a:t>MHA Intake 2015 to current</a:t>
          </a:r>
        </a:p>
      </dgm:t>
    </dgm:pt>
    <dgm:pt modelId="{963E200E-EA4C-44D6-945A-6B12D0D8A4C4}" type="parTrans" cxnId="{5E353D76-2AEF-408A-8ABB-7C08CCE0731E}">
      <dgm:prSet/>
      <dgm:spPr/>
      <dgm:t>
        <a:bodyPr/>
        <a:lstStyle/>
        <a:p>
          <a:endParaRPr lang="en-US"/>
        </a:p>
      </dgm:t>
    </dgm:pt>
    <dgm:pt modelId="{E3020C47-8135-47D1-B523-1B1201B3EA44}" type="sibTrans" cxnId="{5E353D76-2AEF-408A-8ABB-7C08CCE0731E}">
      <dgm:prSet/>
      <dgm:spPr/>
      <dgm:t>
        <a:bodyPr/>
        <a:lstStyle/>
        <a:p>
          <a:endParaRPr lang="en-US"/>
        </a:p>
      </dgm:t>
    </dgm:pt>
    <dgm:pt modelId="{D23A9E72-19B4-4C45-A9CB-BC3D114102E4}">
      <dgm:prSet phldr="0"/>
      <dgm:spPr/>
      <dgm:t>
        <a:bodyPr/>
        <a:lstStyle/>
        <a:p>
          <a:pPr rtl="0"/>
          <a:r>
            <a:rPr lang="en-US">
              <a:solidFill>
                <a:schemeClr val="tx1"/>
              </a:solidFill>
              <a:latin typeface="Calibri Light" panose="020F0302020204030204"/>
            </a:rPr>
            <a:t>MH Crisis 2017-current </a:t>
          </a:r>
        </a:p>
      </dgm:t>
    </dgm:pt>
    <dgm:pt modelId="{DE0FB146-ECB0-4468-BDF9-F2B792BB00D1}" type="parTrans" cxnId="{0C29B464-5857-4ADC-A4CF-50F7B6195A41}">
      <dgm:prSet/>
      <dgm:spPr/>
      <dgm:t>
        <a:bodyPr/>
        <a:lstStyle/>
        <a:p>
          <a:endParaRPr lang="en-US"/>
        </a:p>
      </dgm:t>
    </dgm:pt>
    <dgm:pt modelId="{B5767732-80B7-4674-BC91-503574559C0B}" type="sibTrans" cxnId="{0C29B464-5857-4ADC-A4CF-50F7B6195A41}">
      <dgm:prSet/>
      <dgm:spPr/>
      <dgm:t>
        <a:bodyPr/>
        <a:lstStyle/>
        <a:p>
          <a:endParaRPr lang="en-US"/>
        </a:p>
      </dgm:t>
    </dgm:pt>
    <dgm:pt modelId="{21CA9115-2408-4FBD-824A-5C60D31BD6DA}">
      <dgm:prSet phldr="0"/>
      <dgm:spPr/>
      <dgm:t>
        <a:bodyPr/>
        <a:lstStyle/>
        <a:p>
          <a:pPr rtl="0"/>
          <a:r>
            <a:rPr lang="en-US">
              <a:solidFill>
                <a:schemeClr val="tx1"/>
              </a:solidFill>
              <a:latin typeface="Calibri Light" panose="020F0302020204030204"/>
            </a:rPr>
            <a:t>MH Recidivism 2016-Current</a:t>
          </a:r>
        </a:p>
      </dgm:t>
    </dgm:pt>
    <dgm:pt modelId="{D994C210-8355-4075-BA5B-3DCD54603B04}" type="parTrans" cxnId="{D04C75B9-47BC-423C-871F-FA170AC10AA1}">
      <dgm:prSet/>
      <dgm:spPr/>
      <dgm:t>
        <a:bodyPr/>
        <a:lstStyle/>
        <a:p>
          <a:endParaRPr lang="en-US"/>
        </a:p>
      </dgm:t>
    </dgm:pt>
    <dgm:pt modelId="{A8278E12-A54B-4EAA-83F2-F96A51210B64}" type="sibTrans" cxnId="{D04C75B9-47BC-423C-871F-FA170AC10AA1}">
      <dgm:prSet/>
      <dgm:spPr/>
      <dgm:t>
        <a:bodyPr/>
        <a:lstStyle/>
        <a:p>
          <a:endParaRPr lang="en-US"/>
        </a:p>
      </dgm:t>
    </dgm:pt>
    <dgm:pt modelId="{EBFFC180-AFAA-4485-B7FC-0B83585F9C61}">
      <dgm:prSet phldr="0"/>
      <dgm:spPr/>
      <dgm:t>
        <a:bodyPr/>
        <a:lstStyle/>
        <a:p>
          <a:pPr rtl="0"/>
          <a:r>
            <a:rPr lang="en-US">
              <a:solidFill>
                <a:schemeClr val="tx1"/>
              </a:solidFill>
              <a:latin typeface="Calibri Light" panose="020F0302020204030204"/>
            </a:rPr>
            <a:t>MH Treatment Outcomes 2018-Current </a:t>
          </a:r>
        </a:p>
      </dgm:t>
    </dgm:pt>
    <dgm:pt modelId="{0FF88C82-CAEE-437F-8E18-E379C8B231DB}" type="parTrans" cxnId="{9D46453C-1F8B-48ED-A403-AC43B47C514C}">
      <dgm:prSet/>
      <dgm:spPr/>
      <dgm:t>
        <a:bodyPr/>
        <a:lstStyle/>
        <a:p>
          <a:endParaRPr lang="en-US"/>
        </a:p>
      </dgm:t>
    </dgm:pt>
    <dgm:pt modelId="{5ADED868-F009-4C60-90B4-966A37183927}" type="sibTrans" cxnId="{9D46453C-1F8B-48ED-A403-AC43B47C514C}">
      <dgm:prSet/>
      <dgm:spPr/>
      <dgm:t>
        <a:bodyPr/>
        <a:lstStyle/>
        <a:p>
          <a:endParaRPr lang="en-US"/>
        </a:p>
      </dgm:t>
    </dgm:pt>
    <dgm:pt modelId="{9C30FD4B-3C0A-43A4-8E49-C69FCB8955D0}">
      <dgm:prSet phldr="0"/>
      <dgm:spPr/>
      <dgm:t>
        <a:bodyPr/>
        <a:lstStyle/>
        <a:p>
          <a:pPr rtl="0"/>
          <a:r>
            <a:rPr lang="en-US">
              <a:solidFill>
                <a:schemeClr val="tx1"/>
              </a:solidFill>
              <a:latin typeface="Calibri Light" panose="020F0302020204030204"/>
            </a:rPr>
            <a:t>MH Research 2000 - Current</a:t>
          </a:r>
        </a:p>
      </dgm:t>
    </dgm:pt>
    <dgm:pt modelId="{99FDCB8D-5688-4FD9-8F20-B8CC108A780F}" type="parTrans" cxnId="{504F82E7-7B87-441D-8B0F-C093979A9537}">
      <dgm:prSet/>
      <dgm:spPr/>
      <dgm:t>
        <a:bodyPr/>
        <a:lstStyle/>
        <a:p>
          <a:endParaRPr lang="en-US"/>
        </a:p>
      </dgm:t>
    </dgm:pt>
    <dgm:pt modelId="{392C1DC8-8D4E-48F0-9282-899EDFD9D0B7}" type="sibTrans" cxnId="{504F82E7-7B87-441D-8B0F-C093979A9537}">
      <dgm:prSet/>
      <dgm:spPr/>
      <dgm:t>
        <a:bodyPr/>
        <a:lstStyle/>
        <a:p>
          <a:endParaRPr lang="en-US"/>
        </a:p>
      </dgm:t>
    </dgm:pt>
    <dgm:pt modelId="{1793C05A-21B3-4AA7-84E7-46487DEBE84D}">
      <dgm:prSet phldr="0"/>
      <dgm:spPr/>
      <dgm:t>
        <a:bodyPr/>
        <a:lstStyle/>
        <a:p>
          <a:pPr rtl="0"/>
          <a:r>
            <a:rPr lang="en-US">
              <a:solidFill>
                <a:schemeClr val="tx1"/>
              </a:solidFill>
              <a:latin typeface="Calibri Light" panose="020F0302020204030204"/>
            </a:rPr>
            <a:t>Yakima County Jail (YCJ) adjustment 2018- Current </a:t>
          </a:r>
        </a:p>
      </dgm:t>
    </dgm:pt>
    <dgm:pt modelId="{17FBE92D-D477-4C5C-BB27-6D5DB8B6245C}" type="parTrans" cxnId="{ED6ACE4F-A53B-4A83-BB9C-6C67F22C0314}">
      <dgm:prSet/>
      <dgm:spPr/>
      <dgm:t>
        <a:bodyPr/>
        <a:lstStyle/>
        <a:p>
          <a:endParaRPr lang="en-US"/>
        </a:p>
      </dgm:t>
    </dgm:pt>
    <dgm:pt modelId="{1A1B1612-9C3B-488B-9BF0-924BFB95AC6B}" type="sibTrans" cxnId="{ED6ACE4F-A53B-4A83-BB9C-6C67F22C0314}">
      <dgm:prSet/>
      <dgm:spPr/>
      <dgm:t>
        <a:bodyPr/>
        <a:lstStyle/>
        <a:p>
          <a:endParaRPr lang="en-US"/>
        </a:p>
      </dgm:t>
    </dgm:pt>
    <dgm:pt modelId="{B92D8454-025B-4C2C-B188-D5E4ABD61D7D}">
      <dgm:prSet/>
      <dgm:spPr/>
      <dgm:t>
        <a:bodyPr/>
        <a:lstStyle/>
        <a:p>
          <a:pPr rtl="0"/>
          <a:r>
            <a:rPr lang="en-US" b="1" i="1">
              <a:solidFill>
                <a:schemeClr val="tx1"/>
              </a:solidFill>
              <a:latin typeface="Calibri Light" panose="020F0302020204030204"/>
            </a:rPr>
            <a:t>Visibility and equitability </a:t>
          </a:r>
          <a:r>
            <a:rPr lang="en-US" b="1" i="1">
              <a:latin typeface="Calibri Light" panose="020F0302020204030204"/>
            </a:rPr>
            <a:t> </a:t>
          </a:r>
        </a:p>
      </dgm:t>
    </dgm:pt>
    <dgm:pt modelId="{A6BF0CF5-3A4E-48F4-9160-E98AEDF38445}" type="parTrans" cxnId="{D0456223-2F29-447D-A0CF-79C5FAF0FF97}">
      <dgm:prSet/>
      <dgm:spPr/>
      <dgm:t>
        <a:bodyPr/>
        <a:lstStyle/>
        <a:p>
          <a:endParaRPr lang="en-US"/>
        </a:p>
      </dgm:t>
    </dgm:pt>
    <dgm:pt modelId="{47269F56-2CC5-49A2-B13A-EFE1F6895188}" type="sibTrans" cxnId="{D0456223-2F29-447D-A0CF-79C5FAF0FF97}">
      <dgm:prSet/>
      <dgm:spPr/>
      <dgm:t>
        <a:bodyPr/>
        <a:lstStyle/>
        <a:p>
          <a:endParaRPr lang="en-US"/>
        </a:p>
      </dgm:t>
    </dgm:pt>
    <dgm:pt modelId="{4A0C4861-A6F5-42F9-9F8A-B382B1E7755B}" type="pres">
      <dgm:prSet presAssocID="{B9FCAE52-6BDF-4A1C-9ABC-B375560F04B8}" presName="linearFlow" presStyleCnt="0">
        <dgm:presLayoutVars>
          <dgm:dir/>
          <dgm:resizeHandles val="exact"/>
        </dgm:presLayoutVars>
      </dgm:prSet>
      <dgm:spPr/>
    </dgm:pt>
    <dgm:pt modelId="{9E6F5AFA-7696-4A47-9F1B-1FC87A1DEA0D}" type="pres">
      <dgm:prSet presAssocID="{365E2A74-B0AF-4281-B24A-FB01C8AD6DC2}" presName="node" presStyleLbl="node1" presStyleIdx="0" presStyleCnt="3">
        <dgm:presLayoutVars>
          <dgm:bulletEnabled val="1"/>
        </dgm:presLayoutVars>
      </dgm:prSet>
      <dgm:spPr/>
    </dgm:pt>
    <dgm:pt modelId="{2D799CFC-C0D9-4702-929D-128BBA192D33}" type="pres">
      <dgm:prSet presAssocID="{424B40F6-2A53-4F11-95F1-0AC788D3CFD7}" presName="spacerL" presStyleCnt="0"/>
      <dgm:spPr/>
    </dgm:pt>
    <dgm:pt modelId="{5D901A3F-9C77-41FA-8391-89E1265D22D1}" type="pres">
      <dgm:prSet presAssocID="{424B40F6-2A53-4F11-95F1-0AC788D3CFD7}" presName="sibTrans" presStyleLbl="sibTrans2D1" presStyleIdx="0" presStyleCnt="2"/>
      <dgm:spPr/>
    </dgm:pt>
    <dgm:pt modelId="{9F349C06-A84F-4EED-8AB5-A0AC4A7A4404}" type="pres">
      <dgm:prSet presAssocID="{424B40F6-2A53-4F11-95F1-0AC788D3CFD7}" presName="spacerR" presStyleCnt="0"/>
      <dgm:spPr/>
    </dgm:pt>
    <dgm:pt modelId="{0496AAF4-FF03-470D-9278-2FF17225054C}" type="pres">
      <dgm:prSet presAssocID="{74FA2511-09B3-42EE-A075-111264280177}" presName="node" presStyleLbl="node1" presStyleIdx="1" presStyleCnt="3">
        <dgm:presLayoutVars>
          <dgm:bulletEnabled val="1"/>
        </dgm:presLayoutVars>
      </dgm:prSet>
      <dgm:spPr/>
    </dgm:pt>
    <dgm:pt modelId="{E2F6EA76-10DE-4A94-BFC3-FB6AB6055C3F}" type="pres">
      <dgm:prSet presAssocID="{5D76BDA6-ED85-455D-83BC-9D2A8E9B62B5}" presName="spacerL" presStyleCnt="0"/>
      <dgm:spPr/>
    </dgm:pt>
    <dgm:pt modelId="{BEC86F29-F55A-427F-82F7-6BA4ED974909}" type="pres">
      <dgm:prSet presAssocID="{5D76BDA6-ED85-455D-83BC-9D2A8E9B62B5}" presName="sibTrans" presStyleLbl="sibTrans2D1" presStyleIdx="1" presStyleCnt="2"/>
      <dgm:spPr/>
    </dgm:pt>
    <dgm:pt modelId="{D9438DFE-2E0B-4620-BB42-3D59E979480E}" type="pres">
      <dgm:prSet presAssocID="{5D76BDA6-ED85-455D-83BC-9D2A8E9B62B5}" presName="spacerR" presStyleCnt="0"/>
      <dgm:spPr/>
    </dgm:pt>
    <dgm:pt modelId="{FE64E839-944C-4DAD-9056-36B43B0E51B0}" type="pres">
      <dgm:prSet presAssocID="{B92D8454-025B-4C2C-B188-D5E4ABD61D7D}" presName="node" presStyleLbl="node1" presStyleIdx="2" presStyleCnt="3">
        <dgm:presLayoutVars>
          <dgm:bulletEnabled val="1"/>
        </dgm:presLayoutVars>
      </dgm:prSet>
      <dgm:spPr/>
    </dgm:pt>
  </dgm:ptLst>
  <dgm:cxnLst>
    <dgm:cxn modelId="{9AC71406-2563-4518-BC1F-76A59E114B54}" type="presOf" srcId="{424B40F6-2A53-4F11-95F1-0AC788D3CFD7}" destId="{5D901A3F-9C77-41FA-8391-89E1265D22D1}" srcOrd="0" destOrd="0" presId="urn:microsoft.com/office/officeart/2005/8/layout/equation1"/>
    <dgm:cxn modelId="{8F41AA0C-BC89-4C5F-A1FF-4D81DE0A78FF}" srcId="{365E2A74-B0AF-4281-B24A-FB01C8AD6DC2}" destId="{A7FD9DA9-E91C-4451-A558-8BBA8CA0E2DF}" srcOrd="0" destOrd="0" parTransId="{3E7377E0-06B5-4933-9E06-B3090489A9A5}" sibTransId="{40626688-B6E3-444C-A836-5D9E0260B151}"/>
    <dgm:cxn modelId="{A193411B-9B12-4700-9009-A92BA2F70637}" type="presOf" srcId="{B92D8454-025B-4C2C-B188-D5E4ABD61D7D}" destId="{FE64E839-944C-4DAD-9056-36B43B0E51B0}" srcOrd="0" destOrd="0" presId="urn:microsoft.com/office/officeart/2005/8/layout/equation1"/>
    <dgm:cxn modelId="{D0456223-2F29-447D-A0CF-79C5FAF0FF97}" srcId="{B9FCAE52-6BDF-4A1C-9ABC-B375560F04B8}" destId="{B92D8454-025B-4C2C-B188-D5E4ABD61D7D}" srcOrd="2" destOrd="0" parTransId="{A6BF0CF5-3A4E-48F4-9160-E98AEDF38445}" sibTransId="{47269F56-2CC5-49A2-B13A-EFE1F6895188}"/>
    <dgm:cxn modelId="{0972FC26-D1DB-4E8E-BF53-2DDBE93E5603}" type="presOf" srcId="{9C30FD4B-3C0A-43A4-8E49-C69FCB8955D0}" destId="{0496AAF4-FF03-470D-9278-2FF17225054C}" srcOrd="0" destOrd="5" presId="urn:microsoft.com/office/officeart/2005/8/layout/equation1"/>
    <dgm:cxn modelId="{9D46453C-1F8B-48ED-A403-AC43B47C514C}" srcId="{74FA2511-09B3-42EE-A075-111264280177}" destId="{EBFFC180-AFAA-4485-B7FC-0B83585F9C61}" srcOrd="3" destOrd="0" parTransId="{0FF88C82-CAEE-437F-8E18-E379C8B231DB}" sibTransId="{5ADED868-F009-4C60-90B4-966A37183927}"/>
    <dgm:cxn modelId="{6DA9DB5E-E98C-4478-B9B2-98D2438CEA32}" type="presOf" srcId="{1793C05A-21B3-4AA7-84E7-46487DEBE84D}" destId="{0496AAF4-FF03-470D-9278-2FF17225054C}" srcOrd="0" destOrd="6" presId="urn:microsoft.com/office/officeart/2005/8/layout/equation1"/>
    <dgm:cxn modelId="{0C29B464-5857-4ADC-A4CF-50F7B6195A41}" srcId="{74FA2511-09B3-42EE-A075-111264280177}" destId="{D23A9E72-19B4-4C45-A9CB-BC3D114102E4}" srcOrd="1" destOrd="0" parTransId="{DE0FB146-ECB0-4468-BDF9-F2B792BB00D1}" sibTransId="{B5767732-80B7-4674-BC91-503574559C0B}"/>
    <dgm:cxn modelId="{ED6ACE4F-A53B-4A83-BB9C-6C67F22C0314}" srcId="{74FA2511-09B3-42EE-A075-111264280177}" destId="{1793C05A-21B3-4AA7-84E7-46487DEBE84D}" srcOrd="5" destOrd="0" parTransId="{17FBE92D-D477-4C5C-BB27-6D5DB8B6245C}" sibTransId="{1A1B1612-9C3B-488B-9BF0-924BFB95AC6B}"/>
    <dgm:cxn modelId="{CC76A570-EF00-4555-B0CB-FD1FC88F0EE7}" type="presOf" srcId="{073D5B1B-E0AF-47C8-8632-6446156AB521}" destId="{9E6F5AFA-7696-4A47-9F1B-1FC87A1DEA0D}" srcOrd="0" destOrd="2" presId="urn:microsoft.com/office/officeart/2005/8/layout/equation1"/>
    <dgm:cxn modelId="{635FA852-7752-4FFE-BEF9-D509E8C9FB94}" type="presOf" srcId="{21CA9115-2408-4FBD-824A-5C60D31BD6DA}" destId="{0496AAF4-FF03-470D-9278-2FF17225054C}" srcOrd="0" destOrd="3" presId="urn:microsoft.com/office/officeart/2005/8/layout/equation1"/>
    <dgm:cxn modelId="{5E353D76-2AEF-408A-8ABB-7C08CCE0731E}" srcId="{74FA2511-09B3-42EE-A075-111264280177}" destId="{90C9C6A8-DF2D-412A-BBEA-DB501BED24E9}" srcOrd="0" destOrd="0" parTransId="{963E200E-EA4C-44D6-945A-6B12D0D8A4C4}" sibTransId="{E3020C47-8135-47D1-B523-1B1201B3EA44}"/>
    <dgm:cxn modelId="{7E78FF77-C5BE-49DA-88A7-992A4EB4A28C}" type="presOf" srcId="{90C9C6A8-DF2D-412A-BBEA-DB501BED24E9}" destId="{0496AAF4-FF03-470D-9278-2FF17225054C}" srcOrd="0" destOrd="1" presId="urn:microsoft.com/office/officeart/2005/8/layout/equation1"/>
    <dgm:cxn modelId="{C057767B-3363-4B5C-AFF9-FD7A3771E5B3}" type="presOf" srcId="{A7FD9DA9-E91C-4451-A558-8BBA8CA0E2DF}" destId="{9E6F5AFA-7696-4A47-9F1B-1FC87A1DEA0D}" srcOrd="0" destOrd="1" presId="urn:microsoft.com/office/officeart/2005/8/layout/equation1"/>
    <dgm:cxn modelId="{34669289-EF9C-4395-B428-8D17ABC51495}" srcId="{B9FCAE52-6BDF-4A1C-9ABC-B375560F04B8}" destId="{74FA2511-09B3-42EE-A075-111264280177}" srcOrd="1" destOrd="0" parTransId="{86F08838-0AA5-474F-BBB1-03AFA92EE546}" sibTransId="{5D76BDA6-ED85-455D-83BC-9D2A8E9B62B5}"/>
    <dgm:cxn modelId="{A34F928F-CC05-4464-93A9-65C0E6508AE2}" type="presOf" srcId="{5D76BDA6-ED85-455D-83BC-9D2A8E9B62B5}" destId="{BEC86F29-F55A-427F-82F7-6BA4ED974909}" srcOrd="0" destOrd="0" presId="urn:microsoft.com/office/officeart/2005/8/layout/equation1"/>
    <dgm:cxn modelId="{8E95B59C-FD76-4E24-923E-24F02B585B7D}" type="presOf" srcId="{74FA2511-09B3-42EE-A075-111264280177}" destId="{0496AAF4-FF03-470D-9278-2FF17225054C}" srcOrd="0" destOrd="0" presId="urn:microsoft.com/office/officeart/2005/8/layout/equation1"/>
    <dgm:cxn modelId="{6DBF0C9D-4823-44EC-9005-6728FB7ACE78}" type="presOf" srcId="{EBFFC180-AFAA-4485-B7FC-0B83585F9C61}" destId="{0496AAF4-FF03-470D-9278-2FF17225054C}" srcOrd="0" destOrd="4" presId="urn:microsoft.com/office/officeart/2005/8/layout/equation1"/>
    <dgm:cxn modelId="{7171B9A9-150A-42FA-99A7-79C3566B4259}" srcId="{365E2A74-B0AF-4281-B24A-FB01C8AD6DC2}" destId="{073D5B1B-E0AF-47C8-8632-6446156AB521}" srcOrd="1" destOrd="0" parTransId="{B57EAFF5-574A-4047-809D-947A37F3B19A}" sibTransId="{A2F007FC-6F39-446A-8318-3E3D4B2DAF72}"/>
    <dgm:cxn modelId="{8AD56EB5-0698-4665-AC43-22838AF031FC}" type="presOf" srcId="{D23A9E72-19B4-4C45-A9CB-BC3D114102E4}" destId="{0496AAF4-FF03-470D-9278-2FF17225054C}" srcOrd="0" destOrd="2" presId="urn:microsoft.com/office/officeart/2005/8/layout/equation1"/>
    <dgm:cxn modelId="{D04C75B9-47BC-423C-871F-FA170AC10AA1}" srcId="{74FA2511-09B3-42EE-A075-111264280177}" destId="{21CA9115-2408-4FBD-824A-5C60D31BD6DA}" srcOrd="2" destOrd="0" parTransId="{D994C210-8355-4075-BA5B-3DCD54603B04}" sibTransId="{A8278E12-A54B-4EAA-83F2-F96A51210B64}"/>
    <dgm:cxn modelId="{11E846D9-0F49-47FE-B0A3-AD97A2DF834B}" type="presOf" srcId="{B9FCAE52-6BDF-4A1C-9ABC-B375560F04B8}" destId="{4A0C4861-A6F5-42F9-9F8A-B382B1E7755B}" srcOrd="0" destOrd="0" presId="urn:microsoft.com/office/officeart/2005/8/layout/equation1"/>
    <dgm:cxn modelId="{504F82E7-7B87-441D-8B0F-C093979A9537}" srcId="{74FA2511-09B3-42EE-A075-111264280177}" destId="{9C30FD4B-3C0A-43A4-8E49-C69FCB8955D0}" srcOrd="4" destOrd="0" parTransId="{99FDCB8D-5688-4FD9-8F20-B8CC108A780F}" sibTransId="{392C1DC8-8D4E-48F0-9282-899EDFD9D0B7}"/>
    <dgm:cxn modelId="{783738EF-6B8D-4A5B-B95A-878DD2421FFE}" type="presOf" srcId="{365E2A74-B0AF-4281-B24A-FB01C8AD6DC2}" destId="{9E6F5AFA-7696-4A47-9F1B-1FC87A1DEA0D}" srcOrd="0" destOrd="0" presId="urn:microsoft.com/office/officeart/2005/8/layout/equation1"/>
    <dgm:cxn modelId="{CAFC8BF6-E54A-49ED-8D6C-5F0EF08CB5D5}" srcId="{B9FCAE52-6BDF-4A1C-9ABC-B375560F04B8}" destId="{365E2A74-B0AF-4281-B24A-FB01C8AD6DC2}" srcOrd="0" destOrd="0" parTransId="{4B26AF17-FA17-4AFD-BB31-9E9A4197B104}" sibTransId="{424B40F6-2A53-4F11-95F1-0AC788D3CFD7}"/>
    <dgm:cxn modelId="{DD3DBA86-91F5-4263-822F-C0ED83F01542}" type="presParOf" srcId="{4A0C4861-A6F5-42F9-9F8A-B382B1E7755B}" destId="{9E6F5AFA-7696-4A47-9F1B-1FC87A1DEA0D}" srcOrd="0" destOrd="0" presId="urn:microsoft.com/office/officeart/2005/8/layout/equation1"/>
    <dgm:cxn modelId="{EA4199FD-5298-4F72-8E89-C7D38123D4C5}" type="presParOf" srcId="{4A0C4861-A6F5-42F9-9F8A-B382B1E7755B}" destId="{2D799CFC-C0D9-4702-929D-128BBA192D33}" srcOrd="1" destOrd="0" presId="urn:microsoft.com/office/officeart/2005/8/layout/equation1"/>
    <dgm:cxn modelId="{18396AF4-8E26-4854-B735-3A414ECC4011}" type="presParOf" srcId="{4A0C4861-A6F5-42F9-9F8A-B382B1E7755B}" destId="{5D901A3F-9C77-41FA-8391-89E1265D22D1}" srcOrd="2" destOrd="0" presId="urn:microsoft.com/office/officeart/2005/8/layout/equation1"/>
    <dgm:cxn modelId="{7F4DD10A-1FED-42D1-9F57-1847F661B518}" type="presParOf" srcId="{4A0C4861-A6F5-42F9-9F8A-B382B1E7755B}" destId="{9F349C06-A84F-4EED-8AB5-A0AC4A7A4404}" srcOrd="3" destOrd="0" presId="urn:microsoft.com/office/officeart/2005/8/layout/equation1"/>
    <dgm:cxn modelId="{00BED52E-2593-4170-994F-49745D86846B}" type="presParOf" srcId="{4A0C4861-A6F5-42F9-9F8A-B382B1E7755B}" destId="{0496AAF4-FF03-470D-9278-2FF17225054C}" srcOrd="4" destOrd="0" presId="urn:microsoft.com/office/officeart/2005/8/layout/equation1"/>
    <dgm:cxn modelId="{3EF963BA-24DC-4ACF-AB00-EE3AD559BB2C}" type="presParOf" srcId="{4A0C4861-A6F5-42F9-9F8A-B382B1E7755B}" destId="{E2F6EA76-10DE-4A94-BFC3-FB6AB6055C3F}" srcOrd="5" destOrd="0" presId="urn:microsoft.com/office/officeart/2005/8/layout/equation1"/>
    <dgm:cxn modelId="{4497CB1A-7D7F-4A0F-A427-19690AA1CF22}" type="presParOf" srcId="{4A0C4861-A6F5-42F9-9F8A-B382B1E7755B}" destId="{BEC86F29-F55A-427F-82F7-6BA4ED974909}" srcOrd="6" destOrd="0" presId="urn:microsoft.com/office/officeart/2005/8/layout/equation1"/>
    <dgm:cxn modelId="{3323427A-F1A8-475C-962F-C93DF25D75BE}" type="presParOf" srcId="{4A0C4861-A6F5-42F9-9F8A-B382B1E7755B}" destId="{D9438DFE-2E0B-4620-BB42-3D59E979480E}" srcOrd="7" destOrd="0" presId="urn:microsoft.com/office/officeart/2005/8/layout/equation1"/>
    <dgm:cxn modelId="{019FEB5A-9335-4613-9440-2B133BFC90A0}" type="presParOf" srcId="{4A0C4861-A6F5-42F9-9F8A-B382B1E7755B}" destId="{FE64E839-944C-4DAD-9056-36B43B0E51B0}"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B957080-57B4-490A-9EEF-47BA4B984DC1}"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185E3D88-16E9-4135-B259-930978AC9F19}">
      <dgm:prSet phldrT="[Text]"/>
      <dgm:spPr/>
      <dgm:t>
        <a:bodyPr/>
        <a:lstStyle/>
        <a:p>
          <a:r>
            <a:rPr lang="en-US"/>
            <a:t>1</a:t>
          </a:r>
        </a:p>
      </dgm:t>
    </dgm:pt>
    <dgm:pt modelId="{6CE36264-0CF7-4E78-B0F4-2E2BDFDF5613}" type="parTrans" cxnId="{0EA33E01-32E6-41A0-B3B0-C0DE1983C7A8}">
      <dgm:prSet/>
      <dgm:spPr/>
      <dgm:t>
        <a:bodyPr/>
        <a:lstStyle/>
        <a:p>
          <a:endParaRPr lang="en-US"/>
        </a:p>
      </dgm:t>
    </dgm:pt>
    <dgm:pt modelId="{F4C65235-77ED-455E-8E94-A810BAF30988}" type="sibTrans" cxnId="{0EA33E01-32E6-41A0-B3B0-C0DE1983C7A8}">
      <dgm:prSet/>
      <dgm:spPr/>
      <dgm:t>
        <a:bodyPr/>
        <a:lstStyle/>
        <a:p>
          <a:endParaRPr lang="en-US"/>
        </a:p>
      </dgm:t>
    </dgm:pt>
    <dgm:pt modelId="{483F3F00-A105-4336-A3C0-1A5D89FB160B}">
      <dgm:prSet phldrT="[Text]"/>
      <dgm:spPr/>
      <dgm:t>
        <a:bodyPr/>
        <a:lstStyle/>
        <a:p>
          <a:r>
            <a:rPr lang="en-US"/>
            <a:t>2</a:t>
          </a:r>
        </a:p>
      </dgm:t>
    </dgm:pt>
    <dgm:pt modelId="{43989E82-54FB-4435-9B75-F432449F31F1}" type="parTrans" cxnId="{B361A68E-C9D8-40FC-B4F8-5BB578551285}">
      <dgm:prSet/>
      <dgm:spPr/>
      <dgm:t>
        <a:bodyPr/>
        <a:lstStyle/>
        <a:p>
          <a:endParaRPr lang="en-US"/>
        </a:p>
      </dgm:t>
    </dgm:pt>
    <dgm:pt modelId="{A589AE6F-8F58-47FC-88F5-D8EEF1707C46}" type="sibTrans" cxnId="{B361A68E-C9D8-40FC-B4F8-5BB578551285}">
      <dgm:prSet/>
      <dgm:spPr/>
      <dgm:t>
        <a:bodyPr/>
        <a:lstStyle/>
        <a:p>
          <a:endParaRPr lang="en-US"/>
        </a:p>
      </dgm:t>
    </dgm:pt>
    <dgm:pt modelId="{B359B547-8B74-431E-9385-B2F884C1E98A}">
      <dgm:prSet phldrT="[Text]"/>
      <dgm:spPr/>
      <dgm:t>
        <a:bodyPr/>
        <a:lstStyle/>
        <a:p>
          <a:r>
            <a:rPr lang="en-US" b="1"/>
            <a:t>Statewide Quality Improvement Teams</a:t>
          </a:r>
        </a:p>
      </dgm:t>
    </dgm:pt>
    <dgm:pt modelId="{752A21DC-1C98-4D1A-A138-F6A1D240791E}" type="parTrans" cxnId="{FFB96ABC-A8A6-4810-97CA-C496A63BD025}">
      <dgm:prSet/>
      <dgm:spPr/>
      <dgm:t>
        <a:bodyPr/>
        <a:lstStyle/>
        <a:p>
          <a:endParaRPr lang="en-US"/>
        </a:p>
      </dgm:t>
    </dgm:pt>
    <dgm:pt modelId="{8B0FCA3B-C683-4BB2-974C-FADB30327875}" type="sibTrans" cxnId="{FFB96ABC-A8A6-4810-97CA-C496A63BD025}">
      <dgm:prSet/>
      <dgm:spPr/>
      <dgm:t>
        <a:bodyPr/>
        <a:lstStyle/>
        <a:p>
          <a:endParaRPr lang="en-US"/>
        </a:p>
      </dgm:t>
    </dgm:pt>
    <dgm:pt modelId="{F90BD3D7-4784-48CC-BAB5-3849086932A2}">
      <dgm:prSet phldrT="[Text]"/>
      <dgm:spPr/>
      <dgm:t>
        <a:bodyPr/>
        <a:lstStyle/>
        <a:p>
          <a:r>
            <a:rPr lang="en-US"/>
            <a:t>3</a:t>
          </a:r>
        </a:p>
      </dgm:t>
    </dgm:pt>
    <dgm:pt modelId="{516A196A-09DF-47D2-9360-805AD737D5E8}" type="parTrans" cxnId="{00A951E9-D795-46A5-85BB-54DFBE1E4BE4}">
      <dgm:prSet/>
      <dgm:spPr/>
      <dgm:t>
        <a:bodyPr/>
        <a:lstStyle/>
        <a:p>
          <a:endParaRPr lang="en-US"/>
        </a:p>
      </dgm:t>
    </dgm:pt>
    <dgm:pt modelId="{51618A95-8FD1-4DC2-BC91-D860ED4A2AB5}" type="sibTrans" cxnId="{00A951E9-D795-46A5-85BB-54DFBE1E4BE4}">
      <dgm:prSet/>
      <dgm:spPr/>
      <dgm:t>
        <a:bodyPr/>
        <a:lstStyle/>
        <a:p>
          <a:endParaRPr lang="en-US"/>
        </a:p>
      </dgm:t>
    </dgm:pt>
    <dgm:pt modelId="{5C5A3317-7FAF-4878-88C4-A50E25722C9D}">
      <dgm:prSet phldrT="[Text]"/>
      <dgm:spPr/>
      <dgm:t>
        <a:bodyPr/>
        <a:lstStyle/>
        <a:p>
          <a:r>
            <a:rPr lang="en-US" b="1"/>
            <a:t>Clinical Services Board</a:t>
          </a:r>
        </a:p>
      </dgm:t>
    </dgm:pt>
    <dgm:pt modelId="{44D1DB15-EBE3-459E-8186-1E32DD682224}" type="parTrans" cxnId="{957D8C16-3254-42A6-BC72-61A71CC1D837}">
      <dgm:prSet/>
      <dgm:spPr/>
      <dgm:t>
        <a:bodyPr/>
        <a:lstStyle/>
        <a:p>
          <a:endParaRPr lang="en-US"/>
        </a:p>
      </dgm:t>
    </dgm:pt>
    <dgm:pt modelId="{362CEBED-0423-4F5B-B590-AF7CF4AFE149}" type="sibTrans" cxnId="{957D8C16-3254-42A6-BC72-61A71CC1D837}">
      <dgm:prSet/>
      <dgm:spPr/>
      <dgm:t>
        <a:bodyPr/>
        <a:lstStyle/>
        <a:p>
          <a:endParaRPr lang="en-US"/>
        </a:p>
      </dgm:t>
    </dgm:pt>
    <dgm:pt modelId="{28AC95B8-5AB7-45E8-85A4-3CAF6B79B2AC}">
      <dgm:prSet phldrT="[Text]"/>
      <dgm:spPr/>
      <dgm:t>
        <a:bodyPr/>
        <a:lstStyle/>
        <a:p>
          <a:r>
            <a:rPr lang="en-US" b="1"/>
            <a:t>Facility Quality Improvement Teams</a:t>
          </a:r>
        </a:p>
      </dgm:t>
    </dgm:pt>
    <dgm:pt modelId="{9A9BB967-BD9F-4205-9E63-C990436B42A7}" type="parTrans" cxnId="{B0A707E5-D9D0-4BA3-86D0-58706E455A42}">
      <dgm:prSet/>
      <dgm:spPr/>
      <dgm:t>
        <a:bodyPr/>
        <a:lstStyle/>
        <a:p>
          <a:endParaRPr lang="en-US"/>
        </a:p>
      </dgm:t>
    </dgm:pt>
    <dgm:pt modelId="{F6AB8CC3-688A-4D42-BB90-87237FA94F14}" type="sibTrans" cxnId="{B0A707E5-D9D0-4BA3-86D0-58706E455A42}">
      <dgm:prSet/>
      <dgm:spPr/>
      <dgm:t>
        <a:bodyPr/>
        <a:lstStyle/>
        <a:p>
          <a:endParaRPr lang="en-US"/>
        </a:p>
      </dgm:t>
    </dgm:pt>
    <dgm:pt modelId="{E2105AF7-1181-4E6B-BF89-0EBFCDED0E86}">
      <dgm:prSet phldr="0"/>
      <dgm:spPr/>
      <dgm:t>
        <a:bodyPr/>
        <a:lstStyle/>
        <a:p>
          <a:r>
            <a:rPr lang="en-US" b="1">
              <a:latin typeface="Calibri Light" panose="020F0302020204030204"/>
            </a:rPr>
            <a:t> Expansion via Patient Centered Medical Home</a:t>
          </a:r>
        </a:p>
      </dgm:t>
    </dgm:pt>
    <dgm:pt modelId="{2389DB5C-9AC2-42AE-81C9-D32AFC7427B6}" type="parTrans" cxnId="{4FF2E498-F984-4CBA-8AC2-757F7099336D}">
      <dgm:prSet/>
      <dgm:spPr/>
      <dgm:t>
        <a:bodyPr/>
        <a:lstStyle/>
        <a:p>
          <a:endParaRPr lang="en-US"/>
        </a:p>
      </dgm:t>
    </dgm:pt>
    <dgm:pt modelId="{9EDFD395-66F7-461D-A718-0473B3475E3A}" type="sibTrans" cxnId="{4FF2E498-F984-4CBA-8AC2-757F7099336D}">
      <dgm:prSet/>
      <dgm:spPr/>
      <dgm:t>
        <a:bodyPr/>
        <a:lstStyle/>
        <a:p>
          <a:endParaRPr lang="en-US"/>
        </a:p>
      </dgm:t>
    </dgm:pt>
    <dgm:pt modelId="{0F666D0B-1337-40F7-83B4-DF8B81C3CB9E}" type="pres">
      <dgm:prSet presAssocID="{4B957080-57B4-490A-9EEF-47BA4B984DC1}" presName="root" presStyleCnt="0">
        <dgm:presLayoutVars>
          <dgm:dir/>
          <dgm:resizeHandles val="exact"/>
        </dgm:presLayoutVars>
      </dgm:prSet>
      <dgm:spPr/>
    </dgm:pt>
    <dgm:pt modelId="{C01EC03E-ECE6-4499-9C60-9831A67CBDF2}" type="pres">
      <dgm:prSet presAssocID="{185E3D88-16E9-4135-B259-930978AC9F19}" presName="compNode" presStyleCnt="0"/>
      <dgm:spPr/>
    </dgm:pt>
    <dgm:pt modelId="{FB73BF5D-54BF-46A4-82B5-DB72449CBD05}" type="pres">
      <dgm:prSet presAssocID="{185E3D88-16E9-4135-B259-930978AC9F19}" presName="bgRect" presStyleLbl="bgShp" presStyleIdx="0" presStyleCnt="4" custLinFactNeighborX="296" custLinFactNeighborY="-1134"/>
      <dgm:spPr/>
    </dgm:pt>
    <dgm:pt modelId="{41A8E5F7-CA4B-4F38-8B74-FA626D46F317}" type="pres">
      <dgm:prSet presAssocID="{185E3D88-16E9-4135-B259-930978AC9F1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8A40F48C-2557-4F34-8CC7-A986A5D706E8}" type="pres">
      <dgm:prSet presAssocID="{185E3D88-16E9-4135-B259-930978AC9F19}" presName="spaceRect" presStyleCnt="0"/>
      <dgm:spPr/>
    </dgm:pt>
    <dgm:pt modelId="{9B035DF6-1ACC-4D6E-86C0-161486C69CDE}" type="pres">
      <dgm:prSet presAssocID="{185E3D88-16E9-4135-B259-930978AC9F19}" presName="parTx" presStyleLbl="revTx" presStyleIdx="0" presStyleCnt="7">
        <dgm:presLayoutVars>
          <dgm:chMax val="0"/>
          <dgm:chPref val="0"/>
        </dgm:presLayoutVars>
      </dgm:prSet>
      <dgm:spPr/>
    </dgm:pt>
    <dgm:pt modelId="{97FC3228-5929-4A93-9D31-6DE4D46E75C1}" type="pres">
      <dgm:prSet presAssocID="{185E3D88-16E9-4135-B259-930978AC9F19}" presName="desTx" presStyleLbl="revTx" presStyleIdx="1" presStyleCnt="7" custScaleX="282048">
        <dgm:presLayoutVars/>
      </dgm:prSet>
      <dgm:spPr/>
    </dgm:pt>
    <dgm:pt modelId="{2F59C4BF-CEA9-436B-93EA-AB741DEF7DBB}" type="pres">
      <dgm:prSet presAssocID="{F4C65235-77ED-455E-8E94-A810BAF30988}" presName="sibTrans" presStyleCnt="0"/>
      <dgm:spPr/>
    </dgm:pt>
    <dgm:pt modelId="{8A586E30-6CC6-430B-941D-7A36F62E1922}" type="pres">
      <dgm:prSet presAssocID="{483F3F00-A105-4336-A3C0-1A5D89FB160B}" presName="compNode" presStyleCnt="0"/>
      <dgm:spPr/>
    </dgm:pt>
    <dgm:pt modelId="{9E809C2E-C846-4D38-B60A-75C9EC440548}" type="pres">
      <dgm:prSet presAssocID="{483F3F00-A105-4336-A3C0-1A5D89FB160B}" presName="bgRect" presStyleLbl="bgShp" presStyleIdx="1" presStyleCnt="4"/>
      <dgm:spPr/>
    </dgm:pt>
    <dgm:pt modelId="{1184F09F-6EAF-4BAC-B951-B34A25672560}" type="pres">
      <dgm:prSet presAssocID="{483F3F00-A105-4336-A3C0-1A5D89FB160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41716273-66B1-4DCA-BADE-814196E6D262}" type="pres">
      <dgm:prSet presAssocID="{483F3F00-A105-4336-A3C0-1A5D89FB160B}" presName="spaceRect" presStyleCnt="0"/>
      <dgm:spPr/>
    </dgm:pt>
    <dgm:pt modelId="{E690C413-3C0E-4BEA-BC86-79BD4BB4D7CE}" type="pres">
      <dgm:prSet presAssocID="{483F3F00-A105-4336-A3C0-1A5D89FB160B}" presName="parTx" presStyleLbl="revTx" presStyleIdx="2" presStyleCnt="7">
        <dgm:presLayoutVars>
          <dgm:chMax val="0"/>
          <dgm:chPref val="0"/>
        </dgm:presLayoutVars>
      </dgm:prSet>
      <dgm:spPr/>
    </dgm:pt>
    <dgm:pt modelId="{DB602BD2-EF53-40CF-BD52-E98C04374227}" type="pres">
      <dgm:prSet presAssocID="{483F3F00-A105-4336-A3C0-1A5D89FB160B}" presName="desTx" presStyleLbl="revTx" presStyleIdx="3" presStyleCnt="7" custScaleX="282048">
        <dgm:presLayoutVars/>
      </dgm:prSet>
      <dgm:spPr/>
    </dgm:pt>
    <dgm:pt modelId="{C9AFFE3A-2E6E-4EEC-BEB5-10B1652FCD3D}" type="pres">
      <dgm:prSet presAssocID="{A589AE6F-8F58-47FC-88F5-D8EEF1707C46}" presName="sibTrans" presStyleCnt="0"/>
      <dgm:spPr/>
    </dgm:pt>
    <dgm:pt modelId="{7EA9D8BA-2F19-40A4-89BB-C6FA4AB1966A}" type="pres">
      <dgm:prSet presAssocID="{F90BD3D7-4784-48CC-BAB5-3849086932A2}" presName="compNode" presStyleCnt="0"/>
      <dgm:spPr/>
    </dgm:pt>
    <dgm:pt modelId="{E748FDA5-5FEB-4A70-AD59-6C319B90A3B4}" type="pres">
      <dgm:prSet presAssocID="{F90BD3D7-4784-48CC-BAB5-3849086932A2}" presName="bgRect" presStyleLbl="bgShp" presStyleIdx="2" presStyleCnt="4"/>
      <dgm:spPr/>
    </dgm:pt>
    <dgm:pt modelId="{A74B25F2-CC8C-4655-9BB2-088946DB2032}" type="pres">
      <dgm:prSet presAssocID="{F90BD3D7-4784-48CC-BAB5-3849086932A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CE120237-B717-498E-9C12-35748F88872D}" type="pres">
      <dgm:prSet presAssocID="{F90BD3D7-4784-48CC-BAB5-3849086932A2}" presName="spaceRect" presStyleCnt="0"/>
      <dgm:spPr/>
    </dgm:pt>
    <dgm:pt modelId="{9B33FA62-5FAC-45AB-83E7-AB65B8F2FD19}" type="pres">
      <dgm:prSet presAssocID="{F90BD3D7-4784-48CC-BAB5-3849086932A2}" presName="parTx" presStyleLbl="revTx" presStyleIdx="4" presStyleCnt="7">
        <dgm:presLayoutVars>
          <dgm:chMax val="0"/>
          <dgm:chPref val="0"/>
        </dgm:presLayoutVars>
      </dgm:prSet>
      <dgm:spPr/>
    </dgm:pt>
    <dgm:pt modelId="{03C5ABDA-BB4F-45BB-B117-49E958B527CE}" type="pres">
      <dgm:prSet presAssocID="{F90BD3D7-4784-48CC-BAB5-3849086932A2}" presName="desTx" presStyleLbl="revTx" presStyleIdx="5" presStyleCnt="7" custScaleX="282048">
        <dgm:presLayoutVars/>
      </dgm:prSet>
      <dgm:spPr/>
    </dgm:pt>
    <dgm:pt modelId="{2D798FEB-A72A-4ACB-9B6A-66A32CA32FA7}" type="pres">
      <dgm:prSet presAssocID="{51618A95-8FD1-4DC2-BC91-D860ED4A2AB5}" presName="sibTrans" presStyleCnt="0"/>
      <dgm:spPr/>
    </dgm:pt>
    <dgm:pt modelId="{D8FFE6AF-0357-4F7C-9084-ADE84EFF3C33}" type="pres">
      <dgm:prSet presAssocID="{E2105AF7-1181-4E6B-BF89-0EBFCDED0E86}" presName="compNode" presStyleCnt="0"/>
      <dgm:spPr/>
    </dgm:pt>
    <dgm:pt modelId="{CF61A800-0739-41CE-9E34-8CF698510B1F}" type="pres">
      <dgm:prSet presAssocID="{E2105AF7-1181-4E6B-BF89-0EBFCDED0E86}" presName="bgRect" presStyleLbl="bgShp" presStyleIdx="3" presStyleCnt="4"/>
      <dgm:spPr/>
    </dgm:pt>
    <dgm:pt modelId="{7FA9AFA8-2946-42D7-9CCB-941B2AC90AAB}" type="pres">
      <dgm:prSet presAssocID="{E2105AF7-1181-4E6B-BF89-0EBFCDED0E86}" presName="iconRect" presStyleLbl="node1" presStyleIdx="3" presStyleCnt="4"/>
      <dgm:spPr>
        <a:ln>
          <a:noFill/>
        </a:ln>
      </dgm:spPr>
    </dgm:pt>
    <dgm:pt modelId="{6E04D1B5-DB00-4F80-9492-27CE5AC23B07}" type="pres">
      <dgm:prSet presAssocID="{E2105AF7-1181-4E6B-BF89-0EBFCDED0E86}" presName="spaceRect" presStyleCnt="0"/>
      <dgm:spPr/>
    </dgm:pt>
    <dgm:pt modelId="{CBF2D406-016E-4B20-9F7D-C15A3DA90E87}" type="pres">
      <dgm:prSet presAssocID="{E2105AF7-1181-4E6B-BF89-0EBFCDED0E86}" presName="parTx" presStyleLbl="revTx" presStyleIdx="6" presStyleCnt="7">
        <dgm:presLayoutVars>
          <dgm:chMax val="0"/>
          <dgm:chPref val="0"/>
        </dgm:presLayoutVars>
      </dgm:prSet>
      <dgm:spPr/>
    </dgm:pt>
  </dgm:ptLst>
  <dgm:cxnLst>
    <dgm:cxn modelId="{0EA33E01-32E6-41A0-B3B0-C0DE1983C7A8}" srcId="{4B957080-57B4-490A-9EEF-47BA4B984DC1}" destId="{185E3D88-16E9-4135-B259-930978AC9F19}" srcOrd="0" destOrd="0" parTransId="{6CE36264-0CF7-4E78-B0F4-2E2BDFDF5613}" sibTransId="{F4C65235-77ED-455E-8E94-A810BAF30988}"/>
    <dgm:cxn modelId="{9D4BD914-518E-4C88-A583-0A63F26F7D14}" type="presOf" srcId="{B359B547-8B74-431E-9385-B2F884C1E98A}" destId="{DB602BD2-EF53-40CF-BD52-E98C04374227}" srcOrd="0" destOrd="0" presId="urn:microsoft.com/office/officeart/2018/2/layout/IconVerticalSolidList"/>
    <dgm:cxn modelId="{957D8C16-3254-42A6-BC72-61A71CC1D837}" srcId="{F90BD3D7-4784-48CC-BAB5-3849086932A2}" destId="{5C5A3317-7FAF-4878-88C4-A50E25722C9D}" srcOrd="0" destOrd="0" parTransId="{44D1DB15-EBE3-459E-8186-1E32DD682224}" sibTransId="{362CEBED-0423-4F5B-B590-AF7CF4AFE149}"/>
    <dgm:cxn modelId="{70FEE938-894F-4C78-8E78-C7C192EC57A0}" type="presOf" srcId="{4B957080-57B4-490A-9EEF-47BA4B984DC1}" destId="{0F666D0B-1337-40F7-83B4-DF8B81C3CB9E}" srcOrd="0" destOrd="0" presId="urn:microsoft.com/office/officeart/2018/2/layout/IconVerticalSolidList"/>
    <dgm:cxn modelId="{0FEF7B6A-0AC8-4ACA-A35B-12C3D28D8ED8}" type="presOf" srcId="{F90BD3D7-4784-48CC-BAB5-3849086932A2}" destId="{9B33FA62-5FAC-45AB-83E7-AB65B8F2FD19}" srcOrd="0" destOrd="0" presId="urn:microsoft.com/office/officeart/2018/2/layout/IconVerticalSolidList"/>
    <dgm:cxn modelId="{677DF06F-76E6-4A18-AB6D-26252BD8CF33}" type="presOf" srcId="{483F3F00-A105-4336-A3C0-1A5D89FB160B}" destId="{E690C413-3C0E-4BEA-BC86-79BD4BB4D7CE}" srcOrd="0" destOrd="0" presId="urn:microsoft.com/office/officeart/2018/2/layout/IconVerticalSolidList"/>
    <dgm:cxn modelId="{F4D0AD7A-63F4-4C13-AC3F-1F62DBE40EA9}" type="presOf" srcId="{185E3D88-16E9-4135-B259-930978AC9F19}" destId="{9B035DF6-1ACC-4D6E-86C0-161486C69CDE}" srcOrd="0" destOrd="0" presId="urn:microsoft.com/office/officeart/2018/2/layout/IconVerticalSolidList"/>
    <dgm:cxn modelId="{9A4ED45A-6F67-48E4-9989-4B21734F435D}" type="presOf" srcId="{5C5A3317-7FAF-4878-88C4-A50E25722C9D}" destId="{03C5ABDA-BB4F-45BB-B117-49E958B527CE}" srcOrd="0" destOrd="0" presId="urn:microsoft.com/office/officeart/2018/2/layout/IconVerticalSolidList"/>
    <dgm:cxn modelId="{B361A68E-C9D8-40FC-B4F8-5BB578551285}" srcId="{4B957080-57B4-490A-9EEF-47BA4B984DC1}" destId="{483F3F00-A105-4336-A3C0-1A5D89FB160B}" srcOrd="1" destOrd="0" parTransId="{43989E82-54FB-4435-9B75-F432449F31F1}" sibTransId="{A589AE6F-8F58-47FC-88F5-D8EEF1707C46}"/>
    <dgm:cxn modelId="{4FF2E498-F984-4CBA-8AC2-757F7099336D}" srcId="{4B957080-57B4-490A-9EEF-47BA4B984DC1}" destId="{E2105AF7-1181-4E6B-BF89-0EBFCDED0E86}" srcOrd="3" destOrd="0" parTransId="{2389DB5C-9AC2-42AE-81C9-D32AFC7427B6}" sibTransId="{9EDFD395-66F7-461D-A718-0473B3475E3A}"/>
    <dgm:cxn modelId="{FFB96ABC-A8A6-4810-97CA-C496A63BD025}" srcId="{483F3F00-A105-4336-A3C0-1A5D89FB160B}" destId="{B359B547-8B74-431E-9385-B2F884C1E98A}" srcOrd="0" destOrd="0" parTransId="{752A21DC-1C98-4D1A-A138-F6A1D240791E}" sibTransId="{8B0FCA3B-C683-4BB2-974C-FADB30327875}"/>
    <dgm:cxn modelId="{B0A707E5-D9D0-4BA3-86D0-58706E455A42}" srcId="{185E3D88-16E9-4135-B259-930978AC9F19}" destId="{28AC95B8-5AB7-45E8-85A4-3CAF6B79B2AC}" srcOrd="0" destOrd="0" parTransId="{9A9BB967-BD9F-4205-9E63-C990436B42A7}" sibTransId="{F6AB8CC3-688A-4D42-BB90-87237FA94F14}"/>
    <dgm:cxn modelId="{5A26B1E8-A17E-493D-BB9F-7228902D3FE9}" type="presOf" srcId="{E2105AF7-1181-4E6B-BF89-0EBFCDED0E86}" destId="{CBF2D406-016E-4B20-9F7D-C15A3DA90E87}" srcOrd="0" destOrd="0" presId="urn:microsoft.com/office/officeart/2018/2/layout/IconVerticalSolidList"/>
    <dgm:cxn modelId="{00A951E9-D795-46A5-85BB-54DFBE1E4BE4}" srcId="{4B957080-57B4-490A-9EEF-47BA4B984DC1}" destId="{F90BD3D7-4784-48CC-BAB5-3849086932A2}" srcOrd="2" destOrd="0" parTransId="{516A196A-09DF-47D2-9360-805AD737D5E8}" sibTransId="{51618A95-8FD1-4DC2-BC91-D860ED4A2AB5}"/>
    <dgm:cxn modelId="{F6AD1CEC-5DF7-44E9-B00D-2BABDB139886}" type="presOf" srcId="{28AC95B8-5AB7-45E8-85A4-3CAF6B79B2AC}" destId="{97FC3228-5929-4A93-9D31-6DE4D46E75C1}" srcOrd="0" destOrd="0" presId="urn:microsoft.com/office/officeart/2018/2/layout/IconVerticalSolidList"/>
    <dgm:cxn modelId="{7E4FAF67-3EC1-463E-A96D-C10DBBF9D822}" type="presParOf" srcId="{0F666D0B-1337-40F7-83B4-DF8B81C3CB9E}" destId="{C01EC03E-ECE6-4499-9C60-9831A67CBDF2}" srcOrd="0" destOrd="0" presId="urn:microsoft.com/office/officeart/2018/2/layout/IconVerticalSolidList"/>
    <dgm:cxn modelId="{FB57BC8F-1367-4CEB-A759-74093981A40E}" type="presParOf" srcId="{C01EC03E-ECE6-4499-9C60-9831A67CBDF2}" destId="{FB73BF5D-54BF-46A4-82B5-DB72449CBD05}" srcOrd="0" destOrd="0" presId="urn:microsoft.com/office/officeart/2018/2/layout/IconVerticalSolidList"/>
    <dgm:cxn modelId="{6F1F129B-77F5-4983-B81A-E8F92A47F5E9}" type="presParOf" srcId="{C01EC03E-ECE6-4499-9C60-9831A67CBDF2}" destId="{41A8E5F7-CA4B-4F38-8B74-FA626D46F317}" srcOrd="1" destOrd="0" presId="urn:microsoft.com/office/officeart/2018/2/layout/IconVerticalSolidList"/>
    <dgm:cxn modelId="{B5285C01-ADDE-4CA1-BD58-5B1309188630}" type="presParOf" srcId="{C01EC03E-ECE6-4499-9C60-9831A67CBDF2}" destId="{8A40F48C-2557-4F34-8CC7-A986A5D706E8}" srcOrd="2" destOrd="0" presId="urn:microsoft.com/office/officeart/2018/2/layout/IconVerticalSolidList"/>
    <dgm:cxn modelId="{E8A2429C-B058-4E61-9A28-CC968E1CEF4F}" type="presParOf" srcId="{C01EC03E-ECE6-4499-9C60-9831A67CBDF2}" destId="{9B035DF6-1ACC-4D6E-86C0-161486C69CDE}" srcOrd="3" destOrd="0" presId="urn:microsoft.com/office/officeart/2018/2/layout/IconVerticalSolidList"/>
    <dgm:cxn modelId="{45D299A2-8278-46F4-8F5B-7A11A11919CE}" type="presParOf" srcId="{C01EC03E-ECE6-4499-9C60-9831A67CBDF2}" destId="{97FC3228-5929-4A93-9D31-6DE4D46E75C1}" srcOrd="4" destOrd="0" presId="urn:microsoft.com/office/officeart/2018/2/layout/IconVerticalSolidList"/>
    <dgm:cxn modelId="{AFF40377-16A1-45CD-8CE7-A2C093EFBD6C}" type="presParOf" srcId="{0F666D0B-1337-40F7-83B4-DF8B81C3CB9E}" destId="{2F59C4BF-CEA9-436B-93EA-AB741DEF7DBB}" srcOrd="1" destOrd="0" presId="urn:microsoft.com/office/officeart/2018/2/layout/IconVerticalSolidList"/>
    <dgm:cxn modelId="{FBE144A7-5B58-4C0B-823E-AD9E36C697D9}" type="presParOf" srcId="{0F666D0B-1337-40F7-83B4-DF8B81C3CB9E}" destId="{8A586E30-6CC6-430B-941D-7A36F62E1922}" srcOrd="2" destOrd="0" presId="urn:microsoft.com/office/officeart/2018/2/layout/IconVerticalSolidList"/>
    <dgm:cxn modelId="{63A54988-9340-47C8-A981-7BBCD5D34ADE}" type="presParOf" srcId="{8A586E30-6CC6-430B-941D-7A36F62E1922}" destId="{9E809C2E-C846-4D38-B60A-75C9EC440548}" srcOrd="0" destOrd="0" presId="urn:microsoft.com/office/officeart/2018/2/layout/IconVerticalSolidList"/>
    <dgm:cxn modelId="{1EAC2F65-F901-4A18-9F33-3E846DF9ABB1}" type="presParOf" srcId="{8A586E30-6CC6-430B-941D-7A36F62E1922}" destId="{1184F09F-6EAF-4BAC-B951-B34A25672560}" srcOrd="1" destOrd="0" presId="urn:microsoft.com/office/officeart/2018/2/layout/IconVerticalSolidList"/>
    <dgm:cxn modelId="{921EA890-5C5F-4C78-A78B-958FD5D2B3CA}" type="presParOf" srcId="{8A586E30-6CC6-430B-941D-7A36F62E1922}" destId="{41716273-66B1-4DCA-BADE-814196E6D262}" srcOrd="2" destOrd="0" presId="urn:microsoft.com/office/officeart/2018/2/layout/IconVerticalSolidList"/>
    <dgm:cxn modelId="{BAA10D40-B05E-43FA-9E21-BEC95E30DE6A}" type="presParOf" srcId="{8A586E30-6CC6-430B-941D-7A36F62E1922}" destId="{E690C413-3C0E-4BEA-BC86-79BD4BB4D7CE}" srcOrd="3" destOrd="0" presId="urn:microsoft.com/office/officeart/2018/2/layout/IconVerticalSolidList"/>
    <dgm:cxn modelId="{599877BF-E724-4B06-ADDB-06FFBB127590}" type="presParOf" srcId="{8A586E30-6CC6-430B-941D-7A36F62E1922}" destId="{DB602BD2-EF53-40CF-BD52-E98C04374227}" srcOrd="4" destOrd="0" presId="urn:microsoft.com/office/officeart/2018/2/layout/IconVerticalSolidList"/>
    <dgm:cxn modelId="{415493F6-1D40-43EB-B7A0-E63FC34A0E65}" type="presParOf" srcId="{0F666D0B-1337-40F7-83B4-DF8B81C3CB9E}" destId="{C9AFFE3A-2E6E-4EEC-BEB5-10B1652FCD3D}" srcOrd="3" destOrd="0" presId="urn:microsoft.com/office/officeart/2018/2/layout/IconVerticalSolidList"/>
    <dgm:cxn modelId="{BCA3CAF6-5330-42FC-9601-8F8F27A93F9E}" type="presParOf" srcId="{0F666D0B-1337-40F7-83B4-DF8B81C3CB9E}" destId="{7EA9D8BA-2F19-40A4-89BB-C6FA4AB1966A}" srcOrd="4" destOrd="0" presId="urn:microsoft.com/office/officeart/2018/2/layout/IconVerticalSolidList"/>
    <dgm:cxn modelId="{61BA2FCE-5CF1-424D-AE6C-B90E7F1A3CF5}" type="presParOf" srcId="{7EA9D8BA-2F19-40A4-89BB-C6FA4AB1966A}" destId="{E748FDA5-5FEB-4A70-AD59-6C319B90A3B4}" srcOrd="0" destOrd="0" presId="urn:microsoft.com/office/officeart/2018/2/layout/IconVerticalSolidList"/>
    <dgm:cxn modelId="{B4B6911B-8806-46A2-915F-D494563B8C75}" type="presParOf" srcId="{7EA9D8BA-2F19-40A4-89BB-C6FA4AB1966A}" destId="{A74B25F2-CC8C-4655-9BB2-088946DB2032}" srcOrd="1" destOrd="0" presId="urn:microsoft.com/office/officeart/2018/2/layout/IconVerticalSolidList"/>
    <dgm:cxn modelId="{70778B7A-66D3-41E3-8F8E-F29386DDC896}" type="presParOf" srcId="{7EA9D8BA-2F19-40A4-89BB-C6FA4AB1966A}" destId="{CE120237-B717-498E-9C12-35748F88872D}" srcOrd="2" destOrd="0" presId="urn:microsoft.com/office/officeart/2018/2/layout/IconVerticalSolidList"/>
    <dgm:cxn modelId="{C388D6E2-F6D0-4D40-96FB-082279DA5E06}" type="presParOf" srcId="{7EA9D8BA-2F19-40A4-89BB-C6FA4AB1966A}" destId="{9B33FA62-5FAC-45AB-83E7-AB65B8F2FD19}" srcOrd="3" destOrd="0" presId="urn:microsoft.com/office/officeart/2018/2/layout/IconVerticalSolidList"/>
    <dgm:cxn modelId="{E3BE2455-8F1B-4C35-BFAE-CDA8429C4258}" type="presParOf" srcId="{7EA9D8BA-2F19-40A4-89BB-C6FA4AB1966A}" destId="{03C5ABDA-BB4F-45BB-B117-49E958B527CE}" srcOrd="4" destOrd="0" presId="urn:microsoft.com/office/officeart/2018/2/layout/IconVerticalSolidList"/>
    <dgm:cxn modelId="{4F43B499-385E-4D98-842E-25130AF18C11}" type="presParOf" srcId="{0F666D0B-1337-40F7-83B4-DF8B81C3CB9E}" destId="{2D798FEB-A72A-4ACB-9B6A-66A32CA32FA7}" srcOrd="5" destOrd="0" presId="urn:microsoft.com/office/officeart/2018/2/layout/IconVerticalSolidList"/>
    <dgm:cxn modelId="{4D4672FC-7EEE-4036-AB37-358EB2CF3BD8}" type="presParOf" srcId="{0F666D0B-1337-40F7-83B4-DF8B81C3CB9E}" destId="{D8FFE6AF-0357-4F7C-9084-ADE84EFF3C33}" srcOrd="6" destOrd="0" presId="urn:microsoft.com/office/officeart/2018/2/layout/IconVerticalSolidList"/>
    <dgm:cxn modelId="{FA973321-427D-43D9-BBD7-913FD96BD8D5}" type="presParOf" srcId="{D8FFE6AF-0357-4F7C-9084-ADE84EFF3C33}" destId="{CF61A800-0739-41CE-9E34-8CF698510B1F}" srcOrd="0" destOrd="0" presId="urn:microsoft.com/office/officeart/2018/2/layout/IconVerticalSolidList"/>
    <dgm:cxn modelId="{EFD482C9-1F3D-4285-9AA2-3D47AA7CCAD2}" type="presParOf" srcId="{D8FFE6AF-0357-4F7C-9084-ADE84EFF3C33}" destId="{7FA9AFA8-2946-42D7-9CCB-941B2AC90AAB}" srcOrd="1" destOrd="0" presId="urn:microsoft.com/office/officeart/2018/2/layout/IconVerticalSolidList"/>
    <dgm:cxn modelId="{69C0168A-632E-4E63-BF75-DC4E77E17038}" type="presParOf" srcId="{D8FFE6AF-0357-4F7C-9084-ADE84EFF3C33}" destId="{6E04D1B5-DB00-4F80-9492-27CE5AC23B07}" srcOrd="2" destOrd="0" presId="urn:microsoft.com/office/officeart/2018/2/layout/IconVerticalSolidList"/>
    <dgm:cxn modelId="{7AF8A8A7-6548-471B-A660-7C39203EDB5B}" type="presParOf" srcId="{D8FFE6AF-0357-4F7C-9084-ADE84EFF3C33}" destId="{CBF2D406-016E-4B20-9F7D-C15A3DA90E8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D8DFC6C-3C85-46A7-A3F5-DB3E6CA1E60C}"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BE7245DA-9180-41E4-9262-8AD18B7D8CCE}">
      <dgm:prSet/>
      <dgm:spPr/>
      <dgm:t>
        <a:bodyPr/>
        <a:lstStyle/>
        <a:p>
          <a:pPr>
            <a:defRPr b="1"/>
          </a:pPr>
          <a:r>
            <a:rPr lang="en-US">
              <a:solidFill>
                <a:schemeClr val="tx1"/>
              </a:solidFill>
              <a:latin typeface="Calibri Light" panose="020F0302020204030204"/>
            </a:rPr>
            <a:t>Process Indicators</a:t>
          </a:r>
        </a:p>
      </dgm:t>
    </dgm:pt>
    <dgm:pt modelId="{783BBF71-139F-44DE-9386-A5EBAB07B5C3}" type="parTrans" cxnId="{7B681E9C-FC3A-4063-A520-2F06B1B41E5B}">
      <dgm:prSet/>
      <dgm:spPr/>
      <dgm:t>
        <a:bodyPr/>
        <a:lstStyle/>
        <a:p>
          <a:endParaRPr lang="en-US"/>
        </a:p>
      </dgm:t>
    </dgm:pt>
    <dgm:pt modelId="{1EE20941-36E9-4224-9500-D69334E0256B}" type="sibTrans" cxnId="{7B681E9C-FC3A-4063-A520-2F06B1B41E5B}">
      <dgm:prSet/>
      <dgm:spPr/>
      <dgm:t>
        <a:bodyPr/>
        <a:lstStyle/>
        <a:p>
          <a:endParaRPr lang="en-US"/>
        </a:p>
      </dgm:t>
    </dgm:pt>
    <dgm:pt modelId="{677021EF-07BD-4210-AE60-82A0606BA139}">
      <dgm:prSet/>
      <dgm:spPr/>
      <dgm:t>
        <a:bodyPr/>
        <a:lstStyle/>
        <a:p>
          <a:r>
            <a:rPr lang="en-US">
              <a:latin typeface="Calibri Light" panose="020F0302020204030204"/>
            </a:rPr>
            <a:t>Binary (met / not met)</a:t>
          </a:r>
        </a:p>
      </dgm:t>
    </dgm:pt>
    <dgm:pt modelId="{5727732E-F767-4A14-B49A-C01E0E4621EE}" type="parTrans" cxnId="{C8EFF06F-73FB-4C5E-84C0-82E22CFDBEDC}">
      <dgm:prSet/>
      <dgm:spPr/>
      <dgm:t>
        <a:bodyPr/>
        <a:lstStyle/>
        <a:p>
          <a:endParaRPr lang="en-US"/>
        </a:p>
      </dgm:t>
    </dgm:pt>
    <dgm:pt modelId="{A7D1D9D2-146E-43AB-ABBC-4FCC422E2383}" type="sibTrans" cxnId="{C8EFF06F-73FB-4C5E-84C0-82E22CFDBEDC}">
      <dgm:prSet/>
      <dgm:spPr/>
      <dgm:t>
        <a:bodyPr/>
        <a:lstStyle/>
        <a:p>
          <a:endParaRPr lang="en-US"/>
        </a:p>
      </dgm:t>
    </dgm:pt>
    <dgm:pt modelId="{0423591C-E707-4675-97B2-EE933DD9BCF9}">
      <dgm:prSet/>
      <dgm:spPr/>
      <dgm:t>
        <a:bodyPr/>
        <a:lstStyle/>
        <a:p>
          <a:r>
            <a:rPr lang="en-US">
              <a:latin typeface="Calibri Light" panose="020F0302020204030204"/>
            </a:rPr>
            <a:t>Continuous measures</a:t>
          </a:r>
        </a:p>
      </dgm:t>
    </dgm:pt>
    <dgm:pt modelId="{D4DFAA90-32D6-4E63-B2E3-7693002DDFBF}" type="parTrans" cxnId="{068E71FD-60D1-42F9-9C29-FFD089FD0550}">
      <dgm:prSet/>
      <dgm:spPr/>
      <dgm:t>
        <a:bodyPr/>
        <a:lstStyle/>
        <a:p>
          <a:endParaRPr lang="en-US"/>
        </a:p>
      </dgm:t>
    </dgm:pt>
    <dgm:pt modelId="{2BCA0A3A-BD15-4A6A-BA8B-0FC06F373B55}" type="sibTrans" cxnId="{068E71FD-60D1-42F9-9C29-FFD089FD0550}">
      <dgm:prSet/>
      <dgm:spPr/>
      <dgm:t>
        <a:bodyPr/>
        <a:lstStyle/>
        <a:p>
          <a:endParaRPr lang="en-US"/>
        </a:p>
      </dgm:t>
    </dgm:pt>
    <dgm:pt modelId="{CBB09036-046C-452B-9075-E4FC67FBEBBD}">
      <dgm:prSet phldr="0"/>
      <dgm:spPr/>
      <dgm:t>
        <a:bodyPr/>
        <a:lstStyle/>
        <a:p>
          <a:r>
            <a:rPr lang="en-US" b="0" i="0">
              <a:latin typeface="Calibri Light" panose="020F0302020204030204"/>
            </a:rPr>
            <a:t>Answered policy</a:t>
          </a:r>
          <a:r>
            <a:rPr lang="en-US" b="0" i="0"/>
            <a:t> questions: did “X” get done?</a:t>
          </a:r>
          <a:r>
            <a:rPr lang="en-US" b="0" i="0">
              <a:latin typeface="Calibri Light" panose="020F0302020204030204"/>
            </a:rPr>
            <a:t> </a:t>
          </a:r>
          <a:endParaRPr lang="en-US" b="0" i="0"/>
        </a:p>
      </dgm:t>
    </dgm:pt>
    <dgm:pt modelId="{4607185F-733A-4215-ADDC-8EABB69CBEA3}" type="parTrans" cxnId="{BDB82179-47BB-4F6B-8B03-53A0B5EB69C3}">
      <dgm:prSet/>
      <dgm:spPr/>
      <dgm:t>
        <a:bodyPr/>
        <a:lstStyle/>
        <a:p>
          <a:endParaRPr lang="en-US"/>
        </a:p>
      </dgm:t>
    </dgm:pt>
    <dgm:pt modelId="{50BC8B49-E7F0-41AD-B728-76B708B484E2}" type="sibTrans" cxnId="{BDB82179-47BB-4F6B-8B03-53A0B5EB69C3}">
      <dgm:prSet/>
      <dgm:spPr/>
      <dgm:t>
        <a:bodyPr/>
        <a:lstStyle/>
        <a:p>
          <a:endParaRPr lang="en-US"/>
        </a:p>
      </dgm:t>
    </dgm:pt>
    <dgm:pt modelId="{9093BB6D-86E3-4E22-B88E-232BEB5B1D5C}">
      <dgm:prSet phldr="0"/>
      <dgm:spPr/>
      <dgm:t>
        <a:bodyPr/>
        <a:lstStyle/>
        <a:p>
          <a:pPr>
            <a:defRPr b="1"/>
          </a:pPr>
          <a:r>
            <a:rPr lang="en-US">
              <a:solidFill>
                <a:schemeClr val="tx1"/>
              </a:solidFill>
              <a:latin typeface="Calibri Light" panose="020F0302020204030204"/>
            </a:rPr>
            <a:t>Culture Change: </a:t>
          </a:r>
        </a:p>
      </dgm:t>
    </dgm:pt>
    <dgm:pt modelId="{D5A021E7-6122-463C-A400-B5D0D2D26421}" type="parTrans" cxnId="{BD610B99-1204-4495-8C64-46F033A959B3}">
      <dgm:prSet/>
      <dgm:spPr/>
      <dgm:t>
        <a:bodyPr/>
        <a:lstStyle/>
        <a:p>
          <a:endParaRPr lang="en-US"/>
        </a:p>
      </dgm:t>
    </dgm:pt>
    <dgm:pt modelId="{1F4A8901-71A3-4075-B492-BFB7BF4BE2B0}" type="sibTrans" cxnId="{BD610B99-1204-4495-8C64-46F033A959B3}">
      <dgm:prSet/>
      <dgm:spPr/>
      <dgm:t>
        <a:bodyPr/>
        <a:lstStyle/>
        <a:p>
          <a:endParaRPr lang="en-US"/>
        </a:p>
      </dgm:t>
    </dgm:pt>
    <dgm:pt modelId="{77DCC76C-811C-497B-ABA1-77C58687E711}">
      <dgm:prSet phldr="0"/>
      <dgm:spPr/>
      <dgm:t>
        <a:bodyPr/>
        <a:lstStyle/>
        <a:p>
          <a:r>
            <a:rPr lang="en-US">
              <a:latin typeface="Calibri Light" panose="020F0302020204030204"/>
            </a:rPr>
            <a:t> Process indicators helped us create a culture around quality. </a:t>
          </a:r>
        </a:p>
      </dgm:t>
    </dgm:pt>
    <dgm:pt modelId="{2BD81163-6F65-4CC4-8257-AC34986FC33C}" type="parTrans" cxnId="{B667F1C3-9A7C-4FAF-8888-705A640E9F87}">
      <dgm:prSet/>
      <dgm:spPr/>
      <dgm:t>
        <a:bodyPr/>
        <a:lstStyle/>
        <a:p>
          <a:endParaRPr lang="en-US"/>
        </a:p>
      </dgm:t>
    </dgm:pt>
    <dgm:pt modelId="{4F2FAE4C-E049-4004-A99D-4878DEF21AC2}" type="sibTrans" cxnId="{B667F1C3-9A7C-4FAF-8888-705A640E9F87}">
      <dgm:prSet/>
      <dgm:spPr/>
      <dgm:t>
        <a:bodyPr/>
        <a:lstStyle/>
        <a:p>
          <a:endParaRPr lang="en-US"/>
        </a:p>
      </dgm:t>
    </dgm:pt>
    <dgm:pt modelId="{CC25F1AF-E86A-4D12-9FCE-F382ED6E1C84}">
      <dgm:prSet phldr="0"/>
      <dgm:spPr/>
      <dgm:t>
        <a:bodyPr/>
        <a:lstStyle/>
        <a:p>
          <a:r>
            <a:rPr lang="en-US">
              <a:latin typeface="Calibri Light" panose="020F0302020204030204"/>
            </a:rPr>
            <a:t>We started pre/during/post meetings to connect staff, HSM's, and HQ's on indicators (</a:t>
          </a:r>
          <a:r>
            <a:rPr lang="en-US">
              <a:latin typeface="Calibri Light" panose="020F0302020204030204"/>
              <a:hlinkClick xmlns:r="http://schemas.openxmlformats.org/officeDocument/2006/relationships" r:id="" action="ppaction://noaction"/>
            </a:rPr>
            <a:t>see Appendix C</a:t>
          </a:r>
          <a:r>
            <a:rPr lang="en-US">
              <a:latin typeface="Calibri Light" panose="020F0302020204030204"/>
            </a:rPr>
            <a:t>)</a:t>
          </a:r>
        </a:p>
      </dgm:t>
    </dgm:pt>
    <dgm:pt modelId="{D82DEB46-872F-421A-BE3E-9D79FC43E084}" type="parTrans" cxnId="{581945C3-14C8-4978-A1F1-31F3FEECE2F5}">
      <dgm:prSet/>
      <dgm:spPr/>
      <dgm:t>
        <a:bodyPr/>
        <a:lstStyle/>
        <a:p>
          <a:endParaRPr lang="en-US"/>
        </a:p>
      </dgm:t>
    </dgm:pt>
    <dgm:pt modelId="{DB06AE87-D42C-49CC-9FE8-4D2DA5D2F55D}" type="sibTrans" cxnId="{581945C3-14C8-4978-A1F1-31F3FEECE2F5}">
      <dgm:prSet/>
      <dgm:spPr/>
      <dgm:t>
        <a:bodyPr/>
        <a:lstStyle/>
        <a:p>
          <a:endParaRPr lang="en-US"/>
        </a:p>
      </dgm:t>
    </dgm:pt>
    <dgm:pt modelId="{4ED53EC0-7592-4BD3-9E8D-367DDDD7E7EB}">
      <dgm:prSet phldr="0"/>
      <dgm:spPr/>
      <dgm:t>
        <a:bodyPr/>
        <a:lstStyle/>
        <a:p>
          <a:r>
            <a:rPr lang="en-US">
              <a:latin typeface="Calibri Light" panose="020F0302020204030204"/>
            </a:rPr>
            <a:t>We moved from "Did X get done?" To "Did x work?"</a:t>
          </a:r>
        </a:p>
      </dgm:t>
    </dgm:pt>
    <dgm:pt modelId="{95AAF0FC-111E-4CC6-8B6B-D375188C03AE}" type="parTrans" cxnId="{558C37DA-BF69-4817-B8B2-4B395FC72EE9}">
      <dgm:prSet/>
      <dgm:spPr/>
      <dgm:t>
        <a:bodyPr/>
        <a:lstStyle/>
        <a:p>
          <a:endParaRPr lang="en-US"/>
        </a:p>
      </dgm:t>
    </dgm:pt>
    <dgm:pt modelId="{DFAAE4EF-2473-4899-B031-B6EE45F884F7}" type="sibTrans" cxnId="{558C37DA-BF69-4817-B8B2-4B395FC72EE9}">
      <dgm:prSet/>
      <dgm:spPr/>
      <dgm:t>
        <a:bodyPr/>
        <a:lstStyle/>
        <a:p>
          <a:endParaRPr lang="en-US"/>
        </a:p>
      </dgm:t>
    </dgm:pt>
    <dgm:pt modelId="{7DDDBAD2-C1F3-46D6-9DD1-55DCC9DD71DF}">
      <dgm:prSet phldr="0"/>
      <dgm:spPr/>
      <dgm:t>
        <a:bodyPr/>
        <a:lstStyle/>
        <a:p>
          <a:r>
            <a:rPr lang="en-US">
              <a:latin typeface="Calibri Light" panose="020F0302020204030204"/>
            </a:rPr>
            <a:t>How is care going in the moment? </a:t>
          </a:r>
        </a:p>
      </dgm:t>
    </dgm:pt>
    <dgm:pt modelId="{25E9B031-F882-48B1-98A3-5FBCF54F9357}" type="parTrans" cxnId="{51CF29DD-21E9-41A2-9807-B7758C79C3F7}">
      <dgm:prSet/>
      <dgm:spPr/>
      <dgm:t>
        <a:bodyPr/>
        <a:lstStyle/>
        <a:p>
          <a:endParaRPr lang="en-US"/>
        </a:p>
      </dgm:t>
    </dgm:pt>
    <dgm:pt modelId="{7D0665D3-06AA-41DE-B99D-BC81D81D98ED}" type="sibTrans" cxnId="{51CF29DD-21E9-41A2-9807-B7758C79C3F7}">
      <dgm:prSet/>
      <dgm:spPr/>
      <dgm:t>
        <a:bodyPr/>
        <a:lstStyle/>
        <a:p>
          <a:endParaRPr lang="en-US"/>
        </a:p>
      </dgm:t>
    </dgm:pt>
    <dgm:pt modelId="{B1F7D7AB-65F9-474F-A3B9-988549AE32D9}">
      <dgm:prSet phldr="0"/>
      <dgm:spPr/>
      <dgm:t>
        <a:bodyPr/>
        <a:lstStyle/>
        <a:p>
          <a:r>
            <a:rPr lang="en-US">
              <a:latin typeface="Calibri Light" panose="020F0302020204030204"/>
            </a:rPr>
            <a:t>What are the trends over time?</a:t>
          </a:r>
        </a:p>
      </dgm:t>
    </dgm:pt>
    <dgm:pt modelId="{1D9F6762-6936-4576-A102-90206881F7D6}" type="parTrans" cxnId="{8DD9E0D9-2633-437A-81C0-3ABEA8CB6C73}">
      <dgm:prSet/>
      <dgm:spPr/>
      <dgm:t>
        <a:bodyPr/>
        <a:lstStyle/>
        <a:p>
          <a:endParaRPr lang="en-US"/>
        </a:p>
      </dgm:t>
    </dgm:pt>
    <dgm:pt modelId="{34D4CB57-005F-4653-9DF4-2DBAF69DE58A}" type="sibTrans" cxnId="{8DD9E0D9-2633-437A-81C0-3ABEA8CB6C73}">
      <dgm:prSet/>
      <dgm:spPr/>
      <dgm:t>
        <a:bodyPr/>
        <a:lstStyle/>
        <a:p>
          <a:endParaRPr lang="en-US"/>
        </a:p>
      </dgm:t>
    </dgm:pt>
    <dgm:pt modelId="{C439226F-E652-4238-BFD0-3724C4625E8B}">
      <dgm:prSet phldr="0"/>
      <dgm:spPr/>
      <dgm:t>
        <a:bodyPr/>
        <a:lstStyle/>
        <a:p>
          <a:r>
            <a:rPr lang="en-US">
              <a:latin typeface="Calibri Light" panose="020F0302020204030204"/>
            </a:rPr>
            <a:t>Once those measures were all green (</a:t>
          </a:r>
          <a:r>
            <a:rPr lang="en-US">
              <a:latin typeface="Calibri Light" panose="020F0302020204030204"/>
              <a:hlinkClick xmlns:r="http://schemas.openxmlformats.org/officeDocument/2006/relationships" r:id="" action="ppaction://noaction"/>
            </a:rPr>
            <a:t>see Appendix D</a:t>
          </a:r>
          <a:r>
            <a:rPr lang="en-US">
              <a:latin typeface="Calibri Light" panose="020F0302020204030204"/>
            </a:rPr>
            <a:t>), we moved from process to outcomes.</a:t>
          </a:r>
          <a:endParaRPr lang="en-US"/>
        </a:p>
      </dgm:t>
    </dgm:pt>
    <dgm:pt modelId="{F6EA490D-B59E-4CD5-A028-0DC85A639642}" type="parTrans" cxnId="{A7BCEA9A-8E33-48ED-B810-2DE40500186F}">
      <dgm:prSet/>
      <dgm:spPr/>
      <dgm:t>
        <a:bodyPr/>
        <a:lstStyle/>
        <a:p>
          <a:endParaRPr lang="en-US"/>
        </a:p>
      </dgm:t>
    </dgm:pt>
    <dgm:pt modelId="{E77D7164-1728-486E-89D4-9A0880C4B0DC}" type="sibTrans" cxnId="{A7BCEA9A-8E33-48ED-B810-2DE40500186F}">
      <dgm:prSet/>
      <dgm:spPr/>
      <dgm:t>
        <a:bodyPr/>
        <a:lstStyle/>
        <a:p>
          <a:endParaRPr lang="en-US"/>
        </a:p>
      </dgm:t>
    </dgm:pt>
    <dgm:pt modelId="{6F1FFD43-DE1C-47A9-910D-72352DB5EFC1}">
      <dgm:prSet phldr="0"/>
      <dgm:spPr/>
      <dgm:t>
        <a:bodyPr/>
        <a:lstStyle/>
        <a:p>
          <a:pPr>
            <a:defRPr b="1"/>
          </a:pPr>
          <a:r>
            <a:rPr lang="en-US" b="1">
              <a:solidFill>
                <a:schemeClr val="tx1"/>
              </a:solidFill>
              <a:latin typeface="Calibri Light" panose="020F0302020204030204"/>
            </a:rPr>
            <a:t>Outcome Indicators:</a:t>
          </a:r>
          <a:endParaRPr lang="en-US" b="1">
            <a:solidFill>
              <a:schemeClr val="tx1"/>
            </a:solidFill>
          </a:endParaRPr>
        </a:p>
      </dgm:t>
    </dgm:pt>
    <dgm:pt modelId="{7D72F0A5-36DC-44CC-9293-BC2B981FC30E}" type="parTrans" cxnId="{1D457590-EA5B-45FE-B4BF-F37EB9732300}">
      <dgm:prSet/>
      <dgm:spPr/>
      <dgm:t>
        <a:bodyPr/>
        <a:lstStyle/>
        <a:p>
          <a:endParaRPr lang="en-US"/>
        </a:p>
      </dgm:t>
    </dgm:pt>
    <dgm:pt modelId="{5F80D2B5-8944-499C-B154-28867B11EA61}" type="sibTrans" cxnId="{1D457590-EA5B-45FE-B4BF-F37EB9732300}">
      <dgm:prSet/>
      <dgm:spPr/>
      <dgm:t>
        <a:bodyPr/>
        <a:lstStyle/>
        <a:p>
          <a:endParaRPr lang="en-US"/>
        </a:p>
      </dgm:t>
    </dgm:pt>
    <dgm:pt modelId="{7D7EA11D-DDD6-4DA2-9A3A-FFF3D623498C}">
      <dgm:prSet phldr="0"/>
      <dgm:spPr/>
      <dgm:t>
        <a:bodyPr/>
        <a:lstStyle/>
        <a:p>
          <a:r>
            <a:rPr lang="en-US" b="0" i="0">
              <a:latin typeface="Calibri Light" panose="020F0302020204030204"/>
            </a:rPr>
            <a:t>Answer: Was care effective?</a:t>
          </a:r>
          <a:endParaRPr lang="en-US" b="0" i="0"/>
        </a:p>
      </dgm:t>
    </dgm:pt>
    <dgm:pt modelId="{69B19812-39D9-4C29-8EEF-E773347B7404}" type="parTrans" cxnId="{42368000-77A1-4814-B4B1-D630CB5049E4}">
      <dgm:prSet/>
      <dgm:spPr/>
      <dgm:t>
        <a:bodyPr/>
        <a:lstStyle/>
        <a:p>
          <a:endParaRPr lang="en-US"/>
        </a:p>
      </dgm:t>
    </dgm:pt>
    <dgm:pt modelId="{22E67599-92BF-41AC-A7D3-2CA27EE18241}" type="sibTrans" cxnId="{42368000-77A1-4814-B4B1-D630CB5049E4}">
      <dgm:prSet/>
      <dgm:spPr/>
      <dgm:t>
        <a:bodyPr/>
        <a:lstStyle/>
        <a:p>
          <a:endParaRPr lang="en-US"/>
        </a:p>
      </dgm:t>
    </dgm:pt>
    <dgm:pt modelId="{0128F4EB-01EF-4D77-801C-A32F232AEE3C}">
      <dgm:prSet phldr="0"/>
      <dgm:spPr/>
      <dgm:t>
        <a:bodyPr/>
        <a:lstStyle/>
        <a:p>
          <a:r>
            <a:rPr lang="en-US">
              <a:latin typeface="Calibri Light" panose="020F0302020204030204"/>
            </a:rPr>
            <a:t>What else is needed?</a:t>
          </a:r>
        </a:p>
      </dgm:t>
    </dgm:pt>
    <dgm:pt modelId="{E90C003A-7A2D-457A-8A3B-31923523EA41}" type="parTrans" cxnId="{6E6A0338-8EB8-4BC4-9C5B-E65B655BAD15}">
      <dgm:prSet/>
      <dgm:spPr/>
      <dgm:t>
        <a:bodyPr/>
        <a:lstStyle/>
        <a:p>
          <a:endParaRPr lang="en-US"/>
        </a:p>
      </dgm:t>
    </dgm:pt>
    <dgm:pt modelId="{4DBB3C7E-5981-424D-AA81-E03A3F57128F}" type="sibTrans" cxnId="{6E6A0338-8EB8-4BC4-9C5B-E65B655BAD15}">
      <dgm:prSet/>
      <dgm:spPr/>
      <dgm:t>
        <a:bodyPr/>
        <a:lstStyle/>
        <a:p>
          <a:endParaRPr lang="en-US"/>
        </a:p>
      </dgm:t>
    </dgm:pt>
    <dgm:pt modelId="{89731CA6-077B-4436-9B74-5412B64CF5B1}" type="pres">
      <dgm:prSet presAssocID="{CD8DFC6C-3C85-46A7-A3F5-DB3E6CA1E60C}" presName="Name0" presStyleCnt="0">
        <dgm:presLayoutVars>
          <dgm:dir/>
          <dgm:animLvl val="lvl"/>
          <dgm:resizeHandles val="exact"/>
        </dgm:presLayoutVars>
      </dgm:prSet>
      <dgm:spPr/>
    </dgm:pt>
    <dgm:pt modelId="{C3F23318-6D77-4329-A54E-3CA69E0CAF48}" type="pres">
      <dgm:prSet presAssocID="{BE7245DA-9180-41E4-9262-8AD18B7D8CCE}" presName="composite" presStyleCnt="0"/>
      <dgm:spPr/>
    </dgm:pt>
    <dgm:pt modelId="{587272AA-B148-4964-87F0-E98BF43BAFEF}" type="pres">
      <dgm:prSet presAssocID="{BE7245DA-9180-41E4-9262-8AD18B7D8CCE}" presName="parTx" presStyleLbl="alignNode1" presStyleIdx="0" presStyleCnt="3">
        <dgm:presLayoutVars>
          <dgm:chMax val="0"/>
          <dgm:chPref val="0"/>
          <dgm:bulletEnabled val="1"/>
        </dgm:presLayoutVars>
      </dgm:prSet>
      <dgm:spPr/>
    </dgm:pt>
    <dgm:pt modelId="{8EF99E24-542F-4869-B1CB-13545F98813A}" type="pres">
      <dgm:prSet presAssocID="{BE7245DA-9180-41E4-9262-8AD18B7D8CCE}" presName="desTx" presStyleLbl="alignAccFollowNode1" presStyleIdx="0" presStyleCnt="3">
        <dgm:presLayoutVars>
          <dgm:bulletEnabled val="1"/>
        </dgm:presLayoutVars>
      </dgm:prSet>
      <dgm:spPr/>
    </dgm:pt>
    <dgm:pt modelId="{3C861726-DCAE-45AF-B387-6A2C542C8967}" type="pres">
      <dgm:prSet presAssocID="{1EE20941-36E9-4224-9500-D69334E0256B}" presName="space" presStyleCnt="0"/>
      <dgm:spPr/>
    </dgm:pt>
    <dgm:pt modelId="{D23B3A12-5C1C-4A06-A08C-C7587A7744E7}" type="pres">
      <dgm:prSet presAssocID="{9093BB6D-86E3-4E22-B88E-232BEB5B1D5C}" presName="composite" presStyleCnt="0"/>
      <dgm:spPr/>
    </dgm:pt>
    <dgm:pt modelId="{751EBC4A-8966-4E88-B9D1-0ADD6560885D}" type="pres">
      <dgm:prSet presAssocID="{9093BB6D-86E3-4E22-B88E-232BEB5B1D5C}" presName="parTx" presStyleLbl="alignNode1" presStyleIdx="1" presStyleCnt="3">
        <dgm:presLayoutVars>
          <dgm:chMax val="0"/>
          <dgm:chPref val="0"/>
          <dgm:bulletEnabled val="1"/>
        </dgm:presLayoutVars>
      </dgm:prSet>
      <dgm:spPr/>
    </dgm:pt>
    <dgm:pt modelId="{B417EA8A-31B0-4218-A341-3E4A6A941C9F}" type="pres">
      <dgm:prSet presAssocID="{9093BB6D-86E3-4E22-B88E-232BEB5B1D5C}" presName="desTx" presStyleLbl="alignAccFollowNode1" presStyleIdx="1" presStyleCnt="3">
        <dgm:presLayoutVars>
          <dgm:bulletEnabled val="1"/>
        </dgm:presLayoutVars>
      </dgm:prSet>
      <dgm:spPr/>
    </dgm:pt>
    <dgm:pt modelId="{D0116533-22CD-469B-B141-3B25DFBAEC9A}" type="pres">
      <dgm:prSet presAssocID="{1F4A8901-71A3-4075-B492-BFB7BF4BE2B0}" presName="space" presStyleCnt="0"/>
      <dgm:spPr/>
    </dgm:pt>
    <dgm:pt modelId="{43D05767-6BA2-4551-807A-B24B66329B9F}" type="pres">
      <dgm:prSet presAssocID="{6F1FFD43-DE1C-47A9-910D-72352DB5EFC1}" presName="composite" presStyleCnt="0"/>
      <dgm:spPr/>
    </dgm:pt>
    <dgm:pt modelId="{65004AA3-C5AA-4137-B47C-9FC01CFE1F81}" type="pres">
      <dgm:prSet presAssocID="{6F1FFD43-DE1C-47A9-910D-72352DB5EFC1}" presName="parTx" presStyleLbl="alignNode1" presStyleIdx="2" presStyleCnt="3">
        <dgm:presLayoutVars>
          <dgm:chMax val="0"/>
          <dgm:chPref val="0"/>
          <dgm:bulletEnabled val="1"/>
        </dgm:presLayoutVars>
      </dgm:prSet>
      <dgm:spPr/>
    </dgm:pt>
    <dgm:pt modelId="{17F6448C-E1B0-4918-B30B-0CE9ACFC0025}" type="pres">
      <dgm:prSet presAssocID="{6F1FFD43-DE1C-47A9-910D-72352DB5EFC1}" presName="desTx" presStyleLbl="alignAccFollowNode1" presStyleIdx="2" presStyleCnt="3">
        <dgm:presLayoutVars>
          <dgm:bulletEnabled val="1"/>
        </dgm:presLayoutVars>
      </dgm:prSet>
      <dgm:spPr/>
    </dgm:pt>
  </dgm:ptLst>
  <dgm:cxnLst>
    <dgm:cxn modelId="{9A647A00-FEF5-453D-82F9-FBDA18C09A1C}" type="presOf" srcId="{CC25F1AF-E86A-4D12-9FCE-F382ED6E1C84}" destId="{8EF99E24-542F-4869-B1CB-13545F98813A}" srcOrd="0" destOrd="2" presId="urn:microsoft.com/office/officeart/2005/8/layout/hList1"/>
    <dgm:cxn modelId="{42368000-77A1-4814-B4B1-D630CB5049E4}" srcId="{6F1FFD43-DE1C-47A9-910D-72352DB5EFC1}" destId="{7D7EA11D-DDD6-4DA2-9A3A-FFF3D623498C}" srcOrd="1" destOrd="0" parTransId="{69B19812-39D9-4C29-8EEF-E773347B7404}" sibTransId="{22E67599-92BF-41AC-A7D3-2CA27EE18241}"/>
    <dgm:cxn modelId="{6C80BC06-60B0-422C-96BA-7863680F539B}" type="presOf" srcId="{7DDDBAD2-C1F3-46D6-9DD1-55DCC9DD71DF}" destId="{17F6448C-E1B0-4918-B30B-0CE9ACFC0025}" srcOrd="0" destOrd="2" presId="urn:microsoft.com/office/officeart/2005/8/layout/hList1"/>
    <dgm:cxn modelId="{204CA21C-2B95-4A43-ADA4-DF54C1FCB0CF}" type="presOf" srcId="{77DCC76C-811C-497B-ABA1-77C58687E711}" destId="{B417EA8A-31B0-4218-A341-3E4A6A941C9F}" srcOrd="0" destOrd="0" presId="urn:microsoft.com/office/officeart/2005/8/layout/hList1"/>
    <dgm:cxn modelId="{EF495A2F-F179-4CA1-A3BF-5DFE31572FA1}" type="presOf" srcId="{BE7245DA-9180-41E4-9262-8AD18B7D8CCE}" destId="{587272AA-B148-4964-87F0-E98BF43BAFEF}" srcOrd="0" destOrd="0" presId="urn:microsoft.com/office/officeart/2005/8/layout/hList1"/>
    <dgm:cxn modelId="{6E6A0338-8EB8-4BC4-9C5B-E65B655BAD15}" srcId="{6F1FFD43-DE1C-47A9-910D-72352DB5EFC1}" destId="{0128F4EB-01EF-4D77-801C-A32F232AEE3C}" srcOrd="4" destOrd="0" parTransId="{E90C003A-7A2D-457A-8A3B-31923523EA41}" sibTransId="{4DBB3C7E-5981-424D-AA81-E03A3F57128F}"/>
    <dgm:cxn modelId="{85041938-F044-4952-BBFA-49121B009FDF}" type="presOf" srcId="{677021EF-07BD-4210-AE60-82A0606BA139}" destId="{8EF99E24-542F-4869-B1CB-13545F98813A}" srcOrd="0" destOrd="0" presId="urn:microsoft.com/office/officeart/2005/8/layout/hList1"/>
    <dgm:cxn modelId="{C8EFF06F-73FB-4C5E-84C0-82E22CFDBEDC}" srcId="{BE7245DA-9180-41E4-9262-8AD18B7D8CCE}" destId="{677021EF-07BD-4210-AE60-82A0606BA139}" srcOrd="0" destOrd="0" parTransId="{5727732E-F767-4A14-B49A-C01E0E4621EE}" sibTransId="{A7D1D9D2-146E-43AB-ABBC-4FCC422E2383}"/>
    <dgm:cxn modelId="{3B53A955-669A-483D-8F3E-BE3E9EF4C295}" type="presOf" srcId="{CD8DFC6C-3C85-46A7-A3F5-DB3E6CA1E60C}" destId="{89731CA6-077B-4436-9B74-5412B64CF5B1}" srcOrd="0" destOrd="0" presId="urn:microsoft.com/office/officeart/2005/8/layout/hList1"/>
    <dgm:cxn modelId="{13FB1377-6E4A-4CD3-9660-635A25F85DBF}" type="presOf" srcId="{0423591C-E707-4675-97B2-EE933DD9BCF9}" destId="{17F6448C-E1B0-4918-B30B-0CE9ACFC0025}" srcOrd="0" destOrd="0" presId="urn:microsoft.com/office/officeart/2005/8/layout/hList1"/>
    <dgm:cxn modelId="{BDB82179-47BB-4F6B-8B03-53A0B5EB69C3}" srcId="{BE7245DA-9180-41E4-9262-8AD18B7D8CCE}" destId="{CBB09036-046C-452B-9075-E4FC67FBEBBD}" srcOrd="1" destOrd="0" parTransId="{4607185F-733A-4215-ADDC-8EABB69CBEA3}" sibTransId="{50BC8B49-E7F0-41AD-B728-76B708B484E2}"/>
    <dgm:cxn modelId="{796A6E81-DB82-4FC6-9108-B06E7CF31C45}" type="presOf" srcId="{C439226F-E652-4238-BFD0-3724C4625E8B}" destId="{B417EA8A-31B0-4218-A341-3E4A6A941C9F}" srcOrd="0" destOrd="1" presId="urn:microsoft.com/office/officeart/2005/8/layout/hList1"/>
    <dgm:cxn modelId="{41963385-8512-4763-929D-66FE272E240F}" type="presOf" srcId="{CBB09036-046C-452B-9075-E4FC67FBEBBD}" destId="{8EF99E24-542F-4869-B1CB-13545F98813A}" srcOrd="0" destOrd="1" presId="urn:microsoft.com/office/officeart/2005/8/layout/hList1"/>
    <dgm:cxn modelId="{449FCF8C-1606-4E24-91B4-6CDF0F91E9C0}" type="presOf" srcId="{4ED53EC0-7592-4BD3-9E8D-367DDDD7E7EB}" destId="{B417EA8A-31B0-4218-A341-3E4A6A941C9F}" srcOrd="0" destOrd="2" presId="urn:microsoft.com/office/officeart/2005/8/layout/hList1"/>
    <dgm:cxn modelId="{1D457590-EA5B-45FE-B4BF-F37EB9732300}" srcId="{CD8DFC6C-3C85-46A7-A3F5-DB3E6CA1E60C}" destId="{6F1FFD43-DE1C-47A9-910D-72352DB5EFC1}" srcOrd="2" destOrd="0" parTransId="{7D72F0A5-36DC-44CC-9293-BC2B981FC30E}" sibTransId="{5F80D2B5-8944-499C-B154-28867B11EA61}"/>
    <dgm:cxn modelId="{BD610B99-1204-4495-8C64-46F033A959B3}" srcId="{CD8DFC6C-3C85-46A7-A3F5-DB3E6CA1E60C}" destId="{9093BB6D-86E3-4E22-B88E-232BEB5B1D5C}" srcOrd="1" destOrd="0" parTransId="{D5A021E7-6122-463C-A400-B5D0D2D26421}" sibTransId="{1F4A8901-71A3-4075-B492-BFB7BF4BE2B0}"/>
    <dgm:cxn modelId="{A7BCEA9A-8E33-48ED-B810-2DE40500186F}" srcId="{9093BB6D-86E3-4E22-B88E-232BEB5B1D5C}" destId="{C439226F-E652-4238-BFD0-3724C4625E8B}" srcOrd="1" destOrd="0" parTransId="{F6EA490D-B59E-4CD5-A028-0DC85A639642}" sibTransId="{E77D7164-1728-486E-89D4-9A0880C4B0DC}"/>
    <dgm:cxn modelId="{7B681E9C-FC3A-4063-A520-2F06B1B41E5B}" srcId="{CD8DFC6C-3C85-46A7-A3F5-DB3E6CA1E60C}" destId="{BE7245DA-9180-41E4-9262-8AD18B7D8CCE}" srcOrd="0" destOrd="0" parTransId="{783BBF71-139F-44DE-9386-A5EBAB07B5C3}" sibTransId="{1EE20941-36E9-4224-9500-D69334E0256B}"/>
    <dgm:cxn modelId="{7B5622B7-A114-46F6-9247-BD155EA01E5E}" type="presOf" srcId="{B1F7D7AB-65F9-474F-A3B9-988549AE32D9}" destId="{17F6448C-E1B0-4918-B30B-0CE9ACFC0025}" srcOrd="0" destOrd="3" presId="urn:microsoft.com/office/officeart/2005/8/layout/hList1"/>
    <dgm:cxn modelId="{3D9BC2BC-F0BD-40FF-AFAF-8E5E4C50DC42}" type="presOf" srcId="{6F1FFD43-DE1C-47A9-910D-72352DB5EFC1}" destId="{65004AA3-C5AA-4137-B47C-9FC01CFE1F81}" srcOrd="0" destOrd="0" presId="urn:microsoft.com/office/officeart/2005/8/layout/hList1"/>
    <dgm:cxn modelId="{581945C3-14C8-4978-A1F1-31F3FEECE2F5}" srcId="{BE7245DA-9180-41E4-9262-8AD18B7D8CCE}" destId="{CC25F1AF-E86A-4D12-9FCE-F382ED6E1C84}" srcOrd="2" destOrd="0" parTransId="{D82DEB46-872F-421A-BE3E-9D79FC43E084}" sibTransId="{DB06AE87-D42C-49CC-9FE8-4D2DA5D2F55D}"/>
    <dgm:cxn modelId="{B667F1C3-9A7C-4FAF-8888-705A640E9F87}" srcId="{9093BB6D-86E3-4E22-B88E-232BEB5B1D5C}" destId="{77DCC76C-811C-497B-ABA1-77C58687E711}" srcOrd="0" destOrd="0" parTransId="{2BD81163-6F65-4CC4-8257-AC34986FC33C}" sibTransId="{4F2FAE4C-E049-4004-A99D-4878DEF21AC2}"/>
    <dgm:cxn modelId="{2ABA8DC5-FFEB-4743-875D-373CFDF6971D}" type="presOf" srcId="{9093BB6D-86E3-4E22-B88E-232BEB5B1D5C}" destId="{751EBC4A-8966-4E88-B9D1-0ADD6560885D}" srcOrd="0" destOrd="0" presId="urn:microsoft.com/office/officeart/2005/8/layout/hList1"/>
    <dgm:cxn modelId="{8C5776D3-F7E8-4952-A7B0-C690E2F2EA2F}" type="presOf" srcId="{7D7EA11D-DDD6-4DA2-9A3A-FFF3D623498C}" destId="{17F6448C-E1B0-4918-B30B-0CE9ACFC0025}" srcOrd="0" destOrd="1" presId="urn:microsoft.com/office/officeart/2005/8/layout/hList1"/>
    <dgm:cxn modelId="{8DD9E0D9-2633-437A-81C0-3ABEA8CB6C73}" srcId="{6F1FFD43-DE1C-47A9-910D-72352DB5EFC1}" destId="{B1F7D7AB-65F9-474F-A3B9-988549AE32D9}" srcOrd="3" destOrd="0" parTransId="{1D9F6762-6936-4576-A102-90206881F7D6}" sibTransId="{34D4CB57-005F-4653-9DF4-2DBAF69DE58A}"/>
    <dgm:cxn modelId="{558C37DA-BF69-4817-B8B2-4B395FC72EE9}" srcId="{9093BB6D-86E3-4E22-B88E-232BEB5B1D5C}" destId="{4ED53EC0-7592-4BD3-9E8D-367DDDD7E7EB}" srcOrd="2" destOrd="0" parTransId="{95AAF0FC-111E-4CC6-8B6B-D375188C03AE}" sibTransId="{DFAAE4EF-2473-4899-B031-B6EE45F884F7}"/>
    <dgm:cxn modelId="{51CF29DD-21E9-41A2-9807-B7758C79C3F7}" srcId="{6F1FFD43-DE1C-47A9-910D-72352DB5EFC1}" destId="{7DDDBAD2-C1F3-46D6-9DD1-55DCC9DD71DF}" srcOrd="2" destOrd="0" parTransId="{25E9B031-F882-48B1-98A3-5FBCF54F9357}" sibTransId="{7D0665D3-06AA-41DE-B99D-BC81D81D98ED}"/>
    <dgm:cxn modelId="{9937F6F4-C46E-4996-8ECC-CE4B65FCB652}" type="presOf" srcId="{0128F4EB-01EF-4D77-801C-A32F232AEE3C}" destId="{17F6448C-E1B0-4918-B30B-0CE9ACFC0025}" srcOrd="0" destOrd="4" presId="urn:microsoft.com/office/officeart/2005/8/layout/hList1"/>
    <dgm:cxn modelId="{068E71FD-60D1-42F9-9C29-FFD089FD0550}" srcId="{6F1FFD43-DE1C-47A9-910D-72352DB5EFC1}" destId="{0423591C-E707-4675-97B2-EE933DD9BCF9}" srcOrd="0" destOrd="0" parTransId="{D4DFAA90-32D6-4E63-B2E3-7693002DDFBF}" sibTransId="{2BCA0A3A-BD15-4A6A-BA8B-0FC06F373B55}"/>
    <dgm:cxn modelId="{AF893DF3-D6AE-4C74-BAB8-FCFCFE5590B1}" type="presParOf" srcId="{89731CA6-077B-4436-9B74-5412B64CF5B1}" destId="{C3F23318-6D77-4329-A54E-3CA69E0CAF48}" srcOrd="0" destOrd="0" presId="urn:microsoft.com/office/officeart/2005/8/layout/hList1"/>
    <dgm:cxn modelId="{1BB5124E-5AAF-423D-844A-D5F794138FE1}" type="presParOf" srcId="{C3F23318-6D77-4329-A54E-3CA69E0CAF48}" destId="{587272AA-B148-4964-87F0-E98BF43BAFEF}" srcOrd="0" destOrd="0" presId="urn:microsoft.com/office/officeart/2005/8/layout/hList1"/>
    <dgm:cxn modelId="{8724ADF8-8F19-4E3C-9CAE-4FB4F8582C69}" type="presParOf" srcId="{C3F23318-6D77-4329-A54E-3CA69E0CAF48}" destId="{8EF99E24-542F-4869-B1CB-13545F98813A}" srcOrd="1" destOrd="0" presId="urn:microsoft.com/office/officeart/2005/8/layout/hList1"/>
    <dgm:cxn modelId="{FA69ACF9-FE02-49DF-A0DC-990E5462E15E}" type="presParOf" srcId="{89731CA6-077B-4436-9B74-5412B64CF5B1}" destId="{3C861726-DCAE-45AF-B387-6A2C542C8967}" srcOrd="1" destOrd="0" presId="urn:microsoft.com/office/officeart/2005/8/layout/hList1"/>
    <dgm:cxn modelId="{A8985467-DC1F-4812-A28F-99EE84AD3C12}" type="presParOf" srcId="{89731CA6-077B-4436-9B74-5412B64CF5B1}" destId="{D23B3A12-5C1C-4A06-A08C-C7587A7744E7}" srcOrd="2" destOrd="0" presId="urn:microsoft.com/office/officeart/2005/8/layout/hList1"/>
    <dgm:cxn modelId="{9EBEA3AB-21F7-4019-8F29-365E5D3A9D05}" type="presParOf" srcId="{D23B3A12-5C1C-4A06-A08C-C7587A7744E7}" destId="{751EBC4A-8966-4E88-B9D1-0ADD6560885D}" srcOrd="0" destOrd="0" presId="urn:microsoft.com/office/officeart/2005/8/layout/hList1"/>
    <dgm:cxn modelId="{408CD55E-7C3A-47BB-9AD9-75E089B7A5EE}" type="presParOf" srcId="{D23B3A12-5C1C-4A06-A08C-C7587A7744E7}" destId="{B417EA8A-31B0-4218-A341-3E4A6A941C9F}" srcOrd="1" destOrd="0" presId="urn:microsoft.com/office/officeart/2005/8/layout/hList1"/>
    <dgm:cxn modelId="{E8F5F381-86AF-44D0-B99E-246DC28C2FC1}" type="presParOf" srcId="{89731CA6-077B-4436-9B74-5412B64CF5B1}" destId="{D0116533-22CD-469B-B141-3B25DFBAEC9A}" srcOrd="3" destOrd="0" presId="urn:microsoft.com/office/officeart/2005/8/layout/hList1"/>
    <dgm:cxn modelId="{3B3BC770-FEA9-414F-912A-682085C3AAB0}" type="presParOf" srcId="{89731CA6-077B-4436-9B74-5412B64CF5B1}" destId="{43D05767-6BA2-4551-807A-B24B66329B9F}" srcOrd="4" destOrd="0" presId="urn:microsoft.com/office/officeart/2005/8/layout/hList1"/>
    <dgm:cxn modelId="{69D1D49E-F309-4AF7-A9A6-986A29371502}" type="presParOf" srcId="{43D05767-6BA2-4551-807A-B24B66329B9F}" destId="{65004AA3-C5AA-4137-B47C-9FC01CFE1F81}" srcOrd="0" destOrd="0" presId="urn:microsoft.com/office/officeart/2005/8/layout/hList1"/>
    <dgm:cxn modelId="{CA76624E-1FD5-4760-81D6-8858A49E916E}" type="presParOf" srcId="{43D05767-6BA2-4551-807A-B24B66329B9F}" destId="{17F6448C-E1B0-4918-B30B-0CE9ACFC002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761CDC3-68AF-4BE5-8F25-AD144D4F2BD2}"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39A336D0-D6FA-4AF4-9DCF-299C156E3099}">
      <dgm:prSet phldrT="[Text]"/>
      <dgm:spPr/>
      <dgm:t>
        <a:bodyPr/>
        <a:lstStyle/>
        <a:p>
          <a:r>
            <a:rPr lang="en-US" b="1"/>
            <a:t>Facility Connections</a:t>
          </a:r>
        </a:p>
      </dgm:t>
    </dgm:pt>
    <dgm:pt modelId="{FC80F7F3-6A9B-40A4-BFF8-09A29ED71045}" type="parTrans" cxnId="{2EB222ED-0FD8-48BA-B260-FA5A5512A3B3}">
      <dgm:prSet/>
      <dgm:spPr/>
      <dgm:t>
        <a:bodyPr/>
        <a:lstStyle/>
        <a:p>
          <a:endParaRPr lang="en-US"/>
        </a:p>
      </dgm:t>
    </dgm:pt>
    <dgm:pt modelId="{6B5E4DE3-7C88-4CC7-84C0-CE774D507D73}" type="sibTrans" cxnId="{2EB222ED-0FD8-48BA-B260-FA5A5512A3B3}">
      <dgm:prSet/>
      <dgm:spPr/>
      <dgm:t>
        <a:bodyPr/>
        <a:lstStyle/>
        <a:p>
          <a:endParaRPr lang="en-US"/>
        </a:p>
      </dgm:t>
    </dgm:pt>
    <dgm:pt modelId="{12D0CB9A-81A4-4797-ABB4-DA097ED07A69}">
      <dgm:prSet phldrT="[Text]"/>
      <dgm:spPr/>
      <dgm:t>
        <a:bodyPr/>
        <a:lstStyle/>
        <a:p>
          <a:r>
            <a:rPr lang="en-US" b="1"/>
            <a:t>Administrative </a:t>
          </a:r>
        </a:p>
      </dgm:t>
    </dgm:pt>
    <dgm:pt modelId="{72180CC6-2DFB-4DD0-802B-B6372572C7FE}" type="parTrans" cxnId="{D183EC3B-5D50-40E9-9152-01B23144B5EE}">
      <dgm:prSet/>
      <dgm:spPr/>
      <dgm:t>
        <a:bodyPr/>
        <a:lstStyle/>
        <a:p>
          <a:endParaRPr lang="en-US"/>
        </a:p>
      </dgm:t>
    </dgm:pt>
    <dgm:pt modelId="{F835DABF-68CA-448B-8FA2-3BEE2DB0402D}" type="sibTrans" cxnId="{D183EC3B-5D50-40E9-9152-01B23144B5EE}">
      <dgm:prSet/>
      <dgm:spPr/>
      <dgm:t>
        <a:bodyPr/>
        <a:lstStyle/>
        <a:p>
          <a:endParaRPr lang="en-US"/>
        </a:p>
      </dgm:t>
    </dgm:pt>
    <dgm:pt modelId="{ADEEC294-0620-4E70-991B-9E9B47083234}">
      <dgm:prSet phldrT="[Text]"/>
      <dgm:spPr/>
      <dgm:t>
        <a:bodyPr/>
        <a:lstStyle/>
        <a:p>
          <a:r>
            <a:rPr lang="en-US"/>
            <a:t> Scheduling Teams</a:t>
          </a:r>
        </a:p>
      </dgm:t>
    </dgm:pt>
    <dgm:pt modelId="{0092F523-C1C0-48C5-923C-B078CCEDDD59}" type="parTrans" cxnId="{8CF65261-01C4-412D-B937-0D7FBCD0BF5A}">
      <dgm:prSet/>
      <dgm:spPr/>
      <dgm:t>
        <a:bodyPr/>
        <a:lstStyle/>
        <a:p>
          <a:endParaRPr lang="en-US"/>
        </a:p>
      </dgm:t>
    </dgm:pt>
    <dgm:pt modelId="{DF7AD8B9-B228-496F-A04D-3A06983E41B3}" type="sibTrans" cxnId="{8CF65261-01C4-412D-B937-0D7FBCD0BF5A}">
      <dgm:prSet/>
      <dgm:spPr/>
      <dgm:t>
        <a:bodyPr/>
        <a:lstStyle/>
        <a:p>
          <a:endParaRPr lang="en-US"/>
        </a:p>
      </dgm:t>
    </dgm:pt>
    <dgm:pt modelId="{87D3A4BE-ED9E-49C9-9D67-675F766EF8FC}">
      <dgm:prSet phldrT="[Text]"/>
      <dgm:spPr/>
      <dgm:t>
        <a:bodyPr/>
        <a:lstStyle/>
        <a:p>
          <a:r>
            <a:rPr lang="en-US"/>
            <a:t>Health Care Managers</a:t>
          </a:r>
        </a:p>
      </dgm:t>
    </dgm:pt>
    <dgm:pt modelId="{3091C0F7-740E-47F4-9191-3B47DC01AE1D}" type="parTrans" cxnId="{D65C9BD1-18BC-4EBE-9DD6-0C28B16743FB}">
      <dgm:prSet/>
      <dgm:spPr/>
      <dgm:t>
        <a:bodyPr/>
        <a:lstStyle/>
        <a:p>
          <a:endParaRPr lang="en-US"/>
        </a:p>
      </dgm:t>
    </dgm:pt>
    <dgm:pt modelId="{648D1FBC-C859-4544-9A02-97EAC9943BFF}" type="sibTrans" cxnId="{D65C9BD1-18BC-4EBE-9DD6-0C28B16743FB}">
      <dgm:prSet/>
      <dgm:spPr/>
      <dgm:t>
        <a:bodyPr/>
        <a:lstStyle/>
        <a:p>
          <a:endParaRPr lang="en-US"/>
        </a:p>
      </dgm:t>
    </dgm:pt>
    <dgm:pt modelId="{7814B24E-323F-459E-B5C4-C91425179C1C}">
      <dgm:prSet phldrT="[Text]"/>
      <dgm:spPr/>
      <dgm:t>
        <a:bodyPr/>
        <a:lstStyle/>
        <a:p>
          <a:r>
            <a:rPr lang="en-US" b="1"/>
            <a:t>Research and Analytics</a:t>
          </a:r>
        </a:p>
      </dgm:t>
    </dgm:pt>
    <dgm:pt modelId="{4B314A90-89D3-40A4-90D9-8CD97A51B1D5}" type="parTrans" cxnId="{C9A1F8A9-E1BF-4DBA-9A73-81B45381E7CB}">
      <dgm:prSet/>
      <dgm:spPr/>
      <dgm:t>
        <a:bodyPr/>
        <a:lstStyle/>
        <a:p>
          <a:endParaRPr lang="en-US"/>
        </a:p>
      </dgm:t>
    </dgm:pt>
    <dgm:pt modelId="{762728C7-E068-4A00-A946-C170B5EC3CED}" type="sibTrans" cxnId="{C9A1F8A9-E1BF-4DBA-9A73-81B45381E7CB}">
      <dgm:prSet/>
      <dgm:spPr/>
      <dgm:t>
        <a:bodyPr/>
        <a:lstStyle/>
        <a:p>
          <a:endParaRPr lang="en-US"/>
        </a:p>
      </dgm:t>
    </dgm:pt>
    <dgm:pt modelId="{DF1B24CF-7E38-48E5-8F9A-3F638C09179A}">
      <dgm:prSet phldrT="[Text]"/>
      <dgm:spPr/>
      <dgm:t>
        <a:bodyPr/>
        <a:lstStyle/>
        <a:p>
          <a:r>
            <a:rPr lang="en-US"/>
            <a:t>Data Teams</a:t>
          </a:r>
        </a:p>
      </dgm:t>
    </dgm:pt>
    <dgm:pt modelId="{ACD4CCD9-BF19-4061-BDC1-6F6F61A172ED}" type="parTrans" cxnId="{FC90A78D-4A5B-40FE-9442-626D10922FDB}">
      <dgm:prSet/>
      <dgm:spPr/>
      <dgm:t>
        <a:bodyPr/>
        <a:lstStyle/>
        <a:p>
          <a:endParaRPr lang="en-US"/>
        </a:p>
      </dgm:t>
    </dgm:pt>
    <dgm:pt modelId="{52C3F449-37AA-4F90-A38C-B74D251353C2}" type="sibTrans" cxnId="{FC90A78D-4A5B-40FE-9442-626D10922FDB}">
      <dgm:prSet/>
      <dgm:spPr/>
      <dgm:t>
        <a:bodyPr/>
        <a:lstStyle/>
        <a:p>
          <a:endParaRPr lang="en-US"/>
        </a:p>
      </dgm:t>
    </dgm:pt>
    <dgm:pt modelId="{8F1FA6AA-0F80-4D51-85E9-5D33B3793388}">
      <dgm:prSet phldrT="[Text]"/>
      <dgm:spPr/>
      <dgm:t>
        <a:bodyPr/>
        <a:lstStyle/>
        <a:p>
          <a:r>
            <a:rPr lang="en-US" b="1"/>
            <a:t>Clinical</a:t>
          </a:r>
        </a:p>
      </dgm:t>
    </dgm:pt>
    <dgm:pt modelId="{9F535047-135E-47B2-A876-A2A0FE9A7DD5}" type="parTrans" cxnId="{56D5C98F-0042-4FB6-8D95-AFFE82347DCE}">
      <dgm:prSet/>
      <dgm:spPr/>
      <dgm:t>
        <a:bodyPr/>
        <a:lstStyle/>
        <a:p>
          <a:endParaRPr lang="en-US"/>
        </a:p>
      </dgm:t>
    </dgm:pt>
    <dgm:pt modelId="{7F44C4B2-F474-44B2-B569-36A45809EF6B}" type="sibTrans" cxnId="{56D5C98F-0042-4FB6-8D95-AFFE82347DCE}">
      <dgm:prSet/>
      <dgm:spPr/>
      <dgm:t>
        <a:bodyPr/>
        <a:lstStyle/>
        <a:p>
          <a:endParaRPr lang="en-US"/>
        </a:p>
      </dgm:t>
    </dgm:pt>
    <dgm:pt modelId="{F28B7CED-D195-41CE-9CE1-0BE0D26D79BC}">
      <dgm:prSet phldrT="[Text]"/>
      <dgm:spPr/>
      <dgm:t>
        <a:bodyPr/>
        <a:lstStyle/>
        <a:p>
          <a:r>
            <a:rPr lang="en-US"/>
            <a:t>Mental Health Service Delivery Teams</a:t>
          </a:r>
        </a:p>
      </dgm:t>
    </dgm:pt>
    <dgm:pt modelId="{B9C5065E-668A-4D55-941E-408B50C16A4D}" type="parTrans" cxnId="{2D476C3A-2FCC-4C18-8EA8-C74AEA4B175B}">
      <dgm:prSet/>
      <dgm:spPr/>
      <dgm:t>
        <a:bodyPr/>
        <a:lstStyle/>
        <a:p>
          <a:endParaRPr lang="en-US"/>
        </a:p>
      </dgm:t>
    </dgm:pt>
    <dgm:pt modelId="{20636D5E-FEAD-4205-A5AA-24515E34958C}" type="sibTrans" cxnId="{2D476C3A-2FCC-4C18-8EA8-C74AEA4B175B}">
      <dgm:prSet/>
      <dgm:spPr/>
      <dgm:t>
        <a:bodyPr/>
        <a:lstStyle/>
        <a:p>
          <a:endParaRPr lang="en-US"/>
        </a:p>
      </dgm:t>
    </dgm:pt>
    <dgm:pt modelId="{0CC7068A-39DE-4709-9E8E-3DD73DC1047B}">
      <dgm:prSet phldrT="[Text]"/>
      <dgm:spPr/>
      <dgm:t>
        <a:bodyPr/>
        <a:lstStyle/>
        <a:p>
          <a:r>
            <a:rPr lang="en-US"/>
            <a:t>Mental Health Clinical Managers</a:t>
          </a:r>
        </a:p>
      </dgm:t>
    </dgm:pt>
    <dgm:pt modelId="{030D0C6F-0F73-4F1B-AE29-2C3CD1B20605}" type="parTrans" cxnId="{A8A95274-3D0E-4CD6-B1B4-8779B998211F}">
      <dgm:prSet/>
      <dgm:spPr/>
      <dgm:t>
        <a:bodyPr/>
        <a:lstStyle/>
        <a:p>
          <a:endParaRPr lang="en-US"/>
        </a:p>
      </dgm:t>
    </dgm:pt>
    <dgm:pt modelId="{7932EE9E-09DA-4267-8DE5-0A6C15769832}" type="sibTrans" cxnId="{A8A95274-3D0E-4CD6-B1B4-8779B998211F}">
      <dgm:prSet/>
      <dgm:spPr/>
      <dgm:t>
        <a:bodyPr/>
        <a:lstStyle/>
        <a:p>
          <a:endParaRPr lang="en-US"/>
        </a:p>
      </dgm:t>
    </dgm:pt>
    <dgm:pt modelId="{75B2AE1E-DC6E-4DC1-8C2E-87AE17789FA6}">
      <dgm:prSet phldrT="[Text]" custT="1"/>
      <dgm:spPr/>
      <dgm:t>
        <a:bodyPr/>
        <a:lstStyle/>
        <a:p>
          <a:pPr algn="ctr"/>
          <a:r>
            <a:rPr lang="en-US" sz="2000" b="1" i="1">
              <a:hlinkClick xmlns:r="http://schemas.openxmlformats.org/officeDocument/2006/relationships" r:id="rId1" action="ppaction://hlinksldjump">
                <a:extLst>
                  <a:ext uri="{A12FA001-AC4F-418D-AE19-62706E023703}">
                    <ahyp:hlinkClr xmlns:ahyp="http://schemas.microsoft.com/office/drawing/2018/hyperlinkcolor" val="tx"/>
                  </a:ext>
                </a:extLst>
              </a:hlinkClick>
            </a:rPr>
            <a:t>Our Patients. </a:t>
          </a:r>
          <a:endParaRPr lang="en-US" sz="2000" b="1" i="1"/>
        </a:p>
      </dgm:t>
    </dgm:pt>
    <dgm:pt modelId="{61E93844-5B33-4B9B-A5DD-47E9A43AC442}" type="parTrans" cxnId="{5AA16902-6078-44C0-A0C4-E42894F212D7}">
      <dgm:prSet/>
      <dgm:spPr/>
      <dgm:t>
        <a:bodyPr/>
        <a:lstStyle/>
        <a:p>
          <a:endParaRPr lang="en-US"/>
        </a:p>
      </dgm:t>
    </dgm:pt>
    <dgm:pt modelId="{B42659EF-6B8C-4247-A7E8-7302131BC762}" type="sibTrans" cxnId="{5AA16902-6078-44C0-A0C4-E42894F212D7}">
      <dgm:prSet/>
      <dgm:spPr/>
      <dgm:t>
        <a:bodyPr/>
        <a:lstStyle/>
        <a:p>
          <a:endParaRPr lang="en-US"/>
        </a:p>
      </dgm:t>
    </dgm:pt>
    <dgm:pt modelId="{DF19B3F6-93B1-4984-8DDB-D3AB15DDF880}">
      <dgm:prSet phldrT="[Text]" phldr="1"/>
      <dgm:spPr/>
      <dgm:t>
        <a:bodyPr/>
        <a:lstStyle/>
        <a:p>
          <a:endParaRPr lang="en-US"/>
        </a:p>
      </dgm:t>
    </dgm:pt>
    <dgm:pt modelId="{3559D23A-701F-4B3A-91A4-02544BB6DAD7}" type="parTrans" cxnId="{D0500F06-9FED-4C7F-9782-5DACC62218E0}">
      <dgm:prSet/>
      <dgm:spPr/>
      <dgm:t>
        <a:bodyPr/>
        <a:lstStyle/>
        <a:p>
          <a:endParaRPr lang="en-US"/>
        </a:p>
      </dgm:t>
    </dgm:pt>
    <dgm:pt modelId="{65FADAB7-7D3B-4586-9E8B-FAB02DC34858}" type="sibTrans" cxnId="{D0500F06-9FED-4C7F-9782-5DACC62218E0}">
      <dgm:prSet/>
      <dgm:spPr/>
      <dgm:t>
        <a:bodyPr/>
        <a:lstStyle/>
        <a:p>
          <a:endParaRPr lang="en-US"/>
        </a:p>
      </dgm:t>
    </dgm:pt>
    <dgm:pt modelId="{74832BFB-C61C-4AFB-989D-2015BD900D8D}">
      <dgm:prSet phldrT="[Text]"/>
      <dgm:spPr/>
      <dgm:t>
        <a:bodyPr/>
        <a:lstStyle/>
        <a:p>
          <a:r>
            <a:rPr lang="en-US"/>
            <a:t>Research Teams </a:t>
          </a:r>
        </a:p>
      </dgm:t>
    </dgm:pt>
    <dgm:pt modelId="{64821D6D-AAB5-436C-BB9E-024702BE1B65}" type="parTrans" cxnId="{A21F280F-3393-4C9A-A2D5-02DD43BC0A29}">
      <dgm:prSet/>
      <dgm:spPr/>
      <dgm:t>
        <a:bodyPr/>
        <a:lstStyle/>
        <a:p>
          <a:endParaRPr lang="en-US"/>
        </a:p>
      </dgm:t>
    </dgm:pt>
    <dgm:pt modelId="{B6EE2630-75BA-4409-B20B-31F92AB9E54F}" type="sibTrans" cxnId="{A21F280F-3393-4C9A-A2D5-02DD43BC0A29}">
      <dgm:prSet/>
      <dgm:spPr/>
      <dgm:t>
        <a:bodyPr/>
        <a:lstStyle/>
        <a:p>
          <a:endParaRPr lang="en-US"/>
        </a:p>
      </dgm:t>
    </dgm:pt>
    <dgm:pt modelId="{9B6116C6-115E-4788-9893-D4E9F514FC0D}">
      <dgm:prSet phldrT="[Text]"/>
      <dgm:spPr/>
      <dgm:t>
        <a:bodyPr/>
        <a:lstStyle/>
        <a:p>
          <a:endParaRPr lang="en-US"/>
        </a:p>
      </dgm:t>
    </dgm:pt>
    <dgm:pt modelId="{76224CAC-954F-4674-9C50-0BDF616F1102}" type="parTrans" cxnId="{05D22B5E-E50E-476D-8D4C-A751CABF9426}">
      <dgm:prSet/>
      <dgm:spPr/>
      <dgm:t>
        <a:bodyPr/>
        <a:lstStyle/>
        <a:p>
          <a:endParaRPr lang="en-US"/>
        </a:p>
      </dgm:t>
    </dgm:pt>
    <dgm:pt modelId="{406A63C5-6BE3-49F6-AE8D-87773E8B26DB}" type="sibTrans" cxnId="{05D22B5E-E50E-476D-8D4C-A751CABF9426}">
      <dgm:prSet/>
      <dgm:spPr/>
      <dgm:t>
        <a:bodyPr/>
        <a:lstStyle/>
        <a:p>
          <a:endParaRPr lang="en-US"/>
        </a:p>
      </dgm:t>
    </dgm:pt>
    <dgm:pt modelId="{89A60FFE-52C2-45EE-9929-4BFB7F054A91}">
      <dgm:prSet phldrT="[Text]"/>
      <dgm:spPr/>
      <dgm:t>
        <a:bodyPr/>
        <a:lstStyle/>
        <a:p>
          <a:r>
            <a:rPr lang="en-US" b="0"/>
            <a:t>Custody Partners</a:t>
          </a:r>
        </a:p>
      </dgm:t>
    </dgm:pt>
    <dgm:pt modelId="{C95E54F7-4191-411F-9AB3-1E7A3C2DB54B}" type="parTrans" cxnId="{ECB30FE3-8D9D-4278-AC32-6FA9B65DFC8A}">
      <dgm:prSet/>
      <dgm:spPr/>
      <dgm:t>
        <a:bodyPr/>
        <a:lstStyle/>
        <a:p>
          <a:endParaRPr lang="en-US"/>
        </a:p>
      </dgm:t>
    </dgm:pt>
    <dgm:pt modelId="{D7562EB9-C5DC-4AD0-948C-CF2AAFFC8C2C}" type="sibTrans" cxnId="{ECB30FE3-8D9D-4278-AC32-6FA9B65DFC8A}">
      <dgm:prSet/>
      <dgm:spPr/>
      <dgm:t>
        <a:bodyPr/>
        <a:lstStyle/>
        <a:p>
          <a:endParaRPr lang="en-US"/>
        </a:p>
      </dgm:t>
    </dgm:pt>
    <dgm:pt modelId="{1709DFDC-8FBA-4647-B31A-D07447F2644B}">
      <dgm:prSet phldr="0"/>
      <dgm:spPr/>
      <dgm:t>
        <a:bodyPr/>
        <a:lstStyle/>
        <a:p>
          <a:pPr rtl="0"/>
          <a:r>
            <a:rPr lang="en-US" b="0">
              <a:latin typeface="Calibri Light" panose="020F0302020204030204"/>
            </a:rPr>
            <a:t>Administrative Services Board</a:t>
          </a:r>
        </a:p>
      </dgm:t>
    </dgm:pt>
    <dgm:pt modelId="{C3FE375F-9287-4E78-9363-8E420BC621D7}" type="parTrans" cxnId="{73902D8F-3D3E-45C7-ADC3-E0CACA3586D7}">
      <dgm:prSet/>
      <dgm:spPr/>
      <dgm:t>
        <a:bodyPr/>
        <a:lstStyle/>
        <a:p>
          <a:endParaRPr lang="en-US"/>
        </a:p>
      </dgm:t>
    </dgm:pt>
    <dgm:pt modelId="{CD352598-8E5C-452D-AB81-02C1D66107F7}" type="sibTrans" cxnId="{73902D8F-3D3E-45C7-ADC3-E0CACA3586D7}">
      <dgm:prSet/>
      <dgm:spPr/>
      <dgm:t>
        <a:bodyPr/>
        <a:lstStyle/>
        <a:p>
          <a:endParaRPr lang="en-US"/>
        </a:p>
      </dgm:t>
    </dgm:pt>
    <dgm:pt modelId="{DF047D87-F946-42F8-80F5-B967B6B88DE0}">
      <dgm:prSet phldr="0"/>
      <dgm:spPr/>
      <dgm:t>
        <a:bodyPr/>
        <a:lstStyle/>
        <a:p>
          <a:pPr rtl="0"/>
          <a:r>
            <a:rPr lang="en-US" b="0" i="0">
              <a:latin typeface="Calibri Light" panose="020F0302020204030204"/>
              <a:hlinkClick xmlns:r="http://schemas.openxmlformats.org/officeDocument/2006/relationships" r:id="rId1" action="ppaction://hlinksldjump">
                <a:extLst>
                  <a:ext uri="{A12FA001-AC4F-418D-AE19-62706E023703}">
                    <ahyp:hlinkClr xmlns:ahyp="http://schemas.microsoft.com/office/drawing/2018/hyperlinkcolor" val="tx"/>
                  </a:ext>
                </a:extLst>
              </a:hlinkClick>
            </a:rPr>
            <a:t>Clinical Services Board </a:t>
          </a:r>
        </a:p>
      </dgm:t>
    </dgm:pt>
    <dgm:pt modelId="{AE96D15B-D171-49CD-8FC9-B743E7832A0C}" type="parTrans" cxnId="{86F5C814-E904-4636-A5B3-FCE116FAA852}">
      <dgm:prSet/>
      <dgm:spPr/>
      <dgm:t>
        <a:bodyPr/>
        <a:lstStyle/>
        <a:p>
          <a:endParaRPr lang="en-US"/>
        </a:p>
      </dgm:t>
    </dgm:pt>
    <dgm:pt modelId="{197EBE74-1A8C-41BF-9B49-A5B7EA87C997}" type="sibTrans" cxnId="{86F5C814-E904-4636-A5B3-FCE116FAA852}">
      <dgm:prSet/>
      <dgm:spPr/>
      <dgm:t>
        <a:bodyPr/>
        <a:lstStyle/>
        <a:p>
          <a:endParaRPr lang="en-US"/>
        </a:p>
      </dgm:t>
    </dgm:pt>
    <dgm:pt modelId="{212BFCED-DAE4-4AF6-93E2-F4675DC53C1B}" type="pres">
      <dgm:prSet presAssocID="{3761CDC3-68AF-4BE5-8F25-AD144D4F2BD2}" presName="rootnode" presStyleCnt="0">
        <dgm:presLayoutVars>
          <dgm:chMax/>
          <dgm:chPref/>
          <dgm:dir/>
          <dgm:animLvl val="lvl"/>
        </dgm:presLayoutVars>
      </dgm:prSet>
      <dgm:spPr/>
    </dgm:pt>
    <dgm:pt modelId="{F8220F20-7B2F-4B2A-8F62-A5B27CF4CFD0}" type="pres">
      <dgm:prSet presAssocID="{9B6116C6-115E-4788-9893-D4E9F514FC0D}" presName="composite" presStyleCnt="0"/>
      <dgm:spPr/>
    </dgm:pt>
    <dgm:pt modelId="{4D35FE66-ACD3-479E-923A-AE8F7DD22F49}" type="pres">
      <dgm:prSet presAssocID="{9B6116C6-115E-4788-9893-D4E9F514FC0D}" presName="LShape" presStyleLbl="alignNode1" presStyleIdx="0" presStyleCnt="13"/>
      <dgm:spPr/>
    </dgm:pt>
    <dgm:pt modelId="{E3D86342-A0B0-4C00-B682-75A5AB025F9C}" type="pres">
      <dgm:prSet presAssocID="{9B6116C6-115E-4788-9893-D4E9F514FC0D}" presName="ParentText" presStyleLbl="revTx" presStyleIdx="0" presStyleCnt="7">
        <dgm:presLayoutVars>
          <dgm:chMax val="0"/>
          <dgm:chPref val="0"/>
          <dgm:bulletEnabled val="1"/>
        </dgm:presLayoutVars>
      </dgm:prSet>
      <dgm:spPr/>
    </dgm:pt>
    <dgm:pt modelId="{31A759D4-AC98-4925-A03E-45D580B1B5BB}" type="pres">
      <dgm:prSet presAssocID="{9B6116C6-115E-4788-9893-D4E9F514FC0D}" presName="Triangle" presStyleLbl="alignNode1" presStyleIdx="1" presStyleCnt="13"/>
      <dgm:spPr/>
    </dgm:pt>
    <dgm:pt modelId="{C7233312-DECF-4C14-BEA5-438AF314248C}" type="pres">
      <dgm:prSet presAssocID="{406A63C5-6BE3-49F6-AE8D-87773E8B26DB}" presName="sibTrans" presStyleCnt="0"/>
      <dgm:spPr/>
    </dgm:pt>
    <dgm:pt modelId="{51263EBA-2050-4FA2-BCB4-A9A6CA1666BF}" type="pres">
      <dgm:prSet presAssocID="{406A63C5-6BE3-49F6-AE8D-87773E8B26DB}" presName="space" presStyleCnt="0"/>
      <dgm:spPr/>
    </dgm:pt>
    <dgm:pt modelId="{1EA87743-27CF-44A7-8DBB-A1B204AF0F25}" type="pres">
      <dgm:prSet presAssocID="{39A336D0-D6FA-4AF4-9DCF-299C156E3099}" presName="composite" presStyleCnt="0"/>
      <dgm:spPr/>
    </dgm:pt>
    <dgm:pt modelId="{53EF6FA7-6208-4EB7-BA96-29D0461A488A}" type="pres">
      <dgm:prSet presAssocID="{39A336D0-D6FA-4AF4-9DCF-299C156E3099}" presName="LShape" presStyleLbl="alignNode1" presStyleIdx="2" presStyleCnt="13"/>
      <dgm:spPr/>
    </dgm:pt>
    <dgm:pt modelId="{61099F41-C35B-4DBD-85FA-15D145C4AF7F}" type="pres">
      <dgm:prSet presAssocID="{39A336D0-D6FA-4AF4-9DCF-299C156E3099}" presName="ParentText" presStyleLbl="revTx" presStyleIdx="1" presStyleCnt="7">
        <dgm:presLayoutVars>
          <dgm:chMax val="0"/>
          <dgm:chPref val="0"/>
          <dgm:bulletEnabled val="1"/>
        </dgm:presLayoutVars>
      </dgm:prSet>
      <dgm:spPr/>
    </dgm:pt>
    <dgm:pt modelId="{278579E3-256B-4E5F-B442-37C2B43B4E19}" type="pres">
      <dgm:prSet presAssocID="{39A336D0-D6FA-4AF4-9DCF-299C156E3099}" presName="Triangle" presStyleLbl="alignNode1" presStyleIdx="3" presStyleCnt="13"/>
      <dgm:spPr/>
    </dgm:pt>
    <dgm:pt modelId="{4491311E-63E8-4304-9E16-1D61514A6343}" type="pres">
      <dgm:prSet presAssocID="{6B5E4DE3-7C88-4CC7-84C0-CE774D507D73}" presName="sibTrans" presStyleCnt="0"/>
      <dgm:spPr/>
    </dgm:pt>
    <dgm:pt modelId="{E2E59220-6452-4151-9FE5-D7A0ACAC8A41}" type="pres">
      <dgm:prSet presAssocID="{6B5E4DE3-7C88-4CC7-84C0-CE774D507D73}" presName="space" presStyleCnt="0"/>
      <dgm:spPr/>
    </dgm:pt>
    <dgm:pt modelId="{1FA26BE2-289C-4195-AC23-5AFD1E96EEED}" type="pres">
      <dgm:prSet presAssocID="{12D0CB9A-81A4-4797-ABB4-DA097ED07A69}" presName="composite" presStyleCnt="0"/>
      <dgm:spPr/>
    </dgm:pt>
    <dgm:pt modelId="{E7C0E832-23CA-4D50-9233-8FFB5743E786}" type="pres">
      <dgm:prSet presAssocID="{12D0CB9A-81A4-4797-ABB4-DA097ED07A69}" presName="LShape" presStyleLbl="alignNode1" presStyleIdx="4" presStyleCnt="13"/>
      <dgm:spPr/>
    </dgm:pt>
    <dgm:pt modelId="{9760F1A5-69EC-4291-8D9A-3DEDD775BFB2}" type="pres">
      <dgm:prSet presAssocID="{12D0CB9A-81A4-4797-ABB4-DA097ED07A69}" presName="ParentText" presStyleLbl="revTx" presStyleIdx="2" presStyleCnt="7">
        <dgm:presLayoutVars>
          <dgm:chMax val="0"/>
          <dgm:chPref val="0"/>
          <dgm:bulletEnabled val="1"/>
        </dgm:presLayoutVars>
      </dgm:prSet>
      <dgm:spPr/>
    </dgm:pt>
    <dgm:pt modelId="{62769EFD-7273-418B-9D69-1ECF102E3E57}" type="pres">
      <dgm:prSet presAssocID="{12D0CB9A-81A4-4797-ABB4-DA097ED07A69}" presName="Triangle" presStyleLbl="alignNode1" presStyleIdx="5" presStyleCnt="13"/>
      <dgm:spPr/>
    </dgm:pt>
    <dgm:pt modelId="{BC28EBC2-0C71-4D8F-AAD6-2CA648FA6E07}" type="pres">
      <dgm:prSet presAssocID="{F835DABF-68CA-448B-8FA2-3BEE2DB0402D}" presName="sibTrans" presStyleCnt="0"/>
      <dgm:spPr/>
    </dgm:pt>
    <dgm:pt modelId="{22143053-4E1D-411D-BC80-3F818B0F6292}" type="pres">
      <dgm:prSet presAssocID="{F835DABF-68CA-448B-8FA2-3BEE2DB0402D}" presName="space" presStyleCnt="0"/>
      <dgm:spPr/>
    </dgm:pt>
    <dgm:pt modelId="{201C0EF8-A49B-44EB-9033-C8F98EA276A2}" type="pres">
      <dgm:prSet presAssocID="{7814B24E-323F-459E-B5C4-C91425179C1C}" presName="composite" presStyleCnt="0"/>
      <dgm:spPr/>
    </dgm:pt>
    <dgm:pt modelId="{A69F07D0-DE8F-4527-A9FA-AFF237EC74DB}" type="pres">
      <dgm:prSet presAssocID="{7814B24E-323F-459E-B5C4-C91425179C1C}" presName="LShape" presStyleLbl="alignNode1" presStyleIdx="6" presStyleCnt="13"/>
      <dgm:spPr/>
    </dgm:pt>
    <dgm:pt modelId="{3ABDC224-16ED-4729-8190-E3EA0A28D3C9}" type="pres">
      <dgm:prSet presAssocID="{7814B24E-323F-459E-B5C4-C91425179C1C}" presName="ParentText" presStyleLbl="revTx" presStyleIdx="3" presStyleCnt="7">
        <dgm:presLayoutVars>
          <dgm:chMax val="0"/>
          <dgm:chPref val="0"/>
          <dgm:bulletEnabled val="1"/>
        </dgm:presLayoutVars>
      </dgm:prSet>
      <dgm:spPr/>
    </dgm:pt>
    <dgm:pt modelId="{6068A278-E9E3-444B-8122-91D7E5E54360}" type="pres">
      <dgm:prSet presAssocID="{7814B24E-323F-459E-B5C4-C91425179C1C}" presName="Triangle" presStyleLbl="alignNode1" presStyleIdx="7" presStyleCnt="13"/>
      <dgm:spPr/>
    </dgm:pt>
    <dgm:pt modelId="{D342451D-DF32-4647-9DF8-965FE67F0CEF}" type="pres">
      <dgm:prSet presAssocID="{762728C7-E068-4A00-A946-C170B5EC3CED}" presName="sibTrans" presStyleCnt="0"/>
      <dgm:spPr/>
    </dgm:pt>
    <dgm:pt modelId="{A0EA3F25-109F-4FEC-9B08-FE80E9FED607}" type="pres">
      <dgm:prSet presAssocID="{762728C7-E068-4A00-A946-C170B5EC3CED}" presName="space" presStyleCnt="0"/>
      <dgm:spPr/>
    </dgm:pt>
    <dgm:pt modelId="{F43C8C96-07F0-4E0C-80F9-29D5A949A511}" type="pres">
      <dgm:prSet presAssocID="{8F1FA6AA-0F80-4D51-85E9-5D33B3793388}" presName="composite" presStyleCnt="0"/>
      <dgm:spPr/>
    </dgm:pt>
    <dgm:pt modelId="{83B304D7-4C98-498C-B729-AF7915391DFF}" type="pres">
      <dgm:prSet presAssocID="{8F1FA6AA-0F80-4D51-85E9-5D33B3793388}" presName="LShape" presStyleLbl="alignNode1" presStyleIdx="8" presStyleCnt="13"/>
      <dgm:spPr/>
    </dgm:pt>
    <dgm:pt modelId="{2F52C6C4-3BDA-4835-93C0-D160400FCB96}" type="pres">
      <dgm:prSet presAssocID="{8F1FA6AA-0F80-4D51-85E9-5D33B3793388}" presName="ParentText" presStyleLbl="revTx" presStyleIdx="4" presStyleCnt="7">
        <dgm:presLayoutVars>
          <dgm:chMax val="0"/>
          <dgm:chPref val="0"/>
          <dgm:bulletEnabled val="1"/>
        </dgm:presLayoutVars>
      </dgm:prSet>
      <dgm:spPr/>
    </dgm:pt>
    <dgm:pt modelId="{6B28D59D-88FE-4850-B643-3CC650DF9E16}" type="pres">
      <dgm:prSet presAssocID="{8F1FA6AA-0F80-4D51-85E9-5D33B3793388}" presName="Triangle" presStyleLbl="alignNode1" presStyleIdx="9" presStyleCnt="13"/>
      <dgm:spPr/>
    </dgm:pt>
    <dgm:pt modelId="{4882B71F-B257-41FA-A628-46ED1F57E10E}" type="pres">
      <dgm:prSet presAssocID="{7F44C4B2-F474-44B2-B569-36A45809EF6B}" presName="sibTrans" presStyleCnt="0"/>
      <dgm:spPr/>
    </dgm:pt>
    <dgm:pt modelId="{CC5FA7CD-35AA-4AFD-B953-4C40FE201F0C}" type="pres">
      <dgm:prSet presAssocID="{7F44C4B2-F474-44B2-B569-36A45809EF6B}" presName="space" presStyleCnt="0"/>
      <dgm:spPr/>
    </dgm:pt>
    <dgm:pt modelId="{C3DE857E-A191-4785-881D-3A6A9D405006}" type="pres">
      <dgm:prSet presAssocID="{75B2AE1E-DC6E-4DC1-8C2E-87AE17789FA6}" presName="composite" presStyleCnt="0"/>
      <dgm:spPr/>
    </dgm:pt>
    <dgm:pt modelId="{B00BF661-C7D4-43D0-9842-51FB88928A52}" type="pres">
      <dgm:prSet presAssocID="{75B2AE1E-DC6E-4DC1-8C2E-87AE17789FA6}" presName="LShape" presStyleLbl="alignNode1" presStyleIdx="10" presStyleCnt="13"/>
      <dgm:spPr/>
    </dgm:pt>
    <dgm:pt modelId="{CE7BC464-D519-48CD-9540-417A87964A41}" type="pres">
      <dgm:prSet presAssocID="{75B2AE1E-DC6E-4DC1-8C2E-87AE17789FA6}" presName="ParentText" presStyleLbl="revTx" presStyleIdx="5" presStyleCnt="7">
        <dgm:presLayoutVars>
          <dgm:chMax val="0"/>
          <dgm:chPref val="0"/>
          <dgm:bulletEnabled val="1"/>
        </dgm:presLayoutVars>
      </dgm:prSet>
      <dgm:spPr/>
    </dgm:pt>
    <dgm:pt modelId="{9B8DE197-8AC7-4BFE-983F-E5EFF0EFB3E1}" type="pres">
      <dgm:prSet presAssocID="{75B2AE1E-DC6E-4DC1-8C2E-87AE17789FA6}" presName="Triangle" presStyleLbl="alignNode1" presStyleIdx="11" presStyleCnt="13"/>
      <dgm:spPr/>
    </dgm:pt>
    <dgm:pt modelId="{F8A45839-4409-47D0-9540-F1948F50CFDD}" type="pres">
      <dgm:prSet presAssocID="{B42659EF-6B8C-4247-A7E8-7302131BC762}" presName="sibTrans" presStyleCnt="0"/>
      <dgm:spPr/>
    </dgm:pt>
    <dgm:pt modelId="{B68FF295-80B9-4D79-8552-55EADD905053}" type="pres">
      <dgm:prSet presAssocID="{B42659EF-6B8C-4247-A7E8-7302131BC762}" presName="space" presStyleCnt="0"/>
      <dgm:spPr/>
    </dgm:pt>
    <dgm:pt modelId="{1FF536A2-B2CD-4533-BC03-679104704E21}" type="pres">
      <dgm:prSet presAssocID="{DF19B3F6-93B1-4984-8DDB-D3AB15DDF880}" presName="composite" presStyleCnt="0"/>
      <dgm:spPr/>
    </dgm:pt>
    <dgm:pt modelId="{7A2D51C0-AF93-414C-93CA-D517D01D46ED}" type="pres">
      <dgm:prSet presAssocID="{DF19B3F6-93B1-4984-8DDB-D3AB15DDF880}" presName="LShape" presStyleLbl="alignNode1" presStyleIdx="12" presStyleCnt="13"/>
      <dgm:spPr/>
    </dgm:pt>
    <dgm:pt modelId="{D7AF4F07-6351-4AD9-9F53-DE065B9D6BF2}" type="pres">
      <dgm:prSet presAssocID="{DF19B3F6-93B1-4984-8DDB-D3AB15DDF880}" presName="ParentText" presStyleLbl="revTx" presStyleIdx="6" presStyleCnt="7">
        <dgm:presLayoutVars>
          <dgm:chMax val="0"/>
          <dgm:chPref val="0"/>
          <dgm:bulletEnabled val="1"/>
        </dgm:presLayoutVars>
      </dgm:prSet>
      <dgm:spPr/>
    </dgm:pt>
  </dgm:ptLst>
  <dgm:cxnLst>
    <dgm:cxn modelId="{5AA16902-6078-44C0-A0C4-E42894F212D7}" srcId="{3761CDC3-68AF-4BE5-8F25-AD144D4F2BD2}" destId="{75B2AE1E-DC6E-4DC1-8C2E-87AE17789FA6}" srcOrd="5" destOrd="0" parTransId="{61E93844-5B33-4B9B-A5DD-47E9A43AC442}" sibTransId="{B42659EF-6B8C-4247-A7E8-7302131BC762}"/>
    <dgm:cxn modelId="{CB903B04-6159-4D99-82A5-0F316AD532F9}" type="presOf" srcId="{ADEEC294-0620-4E70-991B-9E9B47083234}" destId="{9760F1A5-69EC-4291-8D9A-3DEDD775BFB2}" srcOrd="0" destOrd="1" presId="urn:microsoft.com/office/officeart/2009/3/layout/StepUpProcess"/>
    <dgm:cxn modelId="{D0500F06-9FED-4C7F-9782-5DACC62218E0}" srcId="{3761CDC3-68AF-4BE5-8F25-AD144D4F2BD2}" destId="{DF19B3F6-93B1-4984-8DDB-D3AB15DDF880}" srcOrd="6" destOrd="0" parTransId="{3559D23A-701F-4B3A-91A4-02544BB6DAD7}" sibTransId="{65FADAB7-7D3B-4586-9E8B-FAB02DC34858}"/>
    <dgm:cxn modelId="{A21F280F-3393-4C9A-A2D5-02DD43BC0A29}" srcId="{7814B24E-323F-459E-B5C4-C91425179C1C}" destId="{74832BFB-C61C-4AFB-989D-2015BD900D8D}" srcOrd="1" destOrd="0" parTransId="{64821D6D-AAB5-436C-BB9E-024702BE1B65}" sibTransId="{B6EE2630-75BA-4409-B20B-31F92AB9E54F}"/>
    <dgm:cxn modelId="{86F5C814-E904-4636-A5B3-FCE116FAA852}" srcId="{8F1FA6AA-0F80-4D51-85E9-5D33B3793388}" destId="{DF047D87-F946-42F8-80F5-B967B6B88DE0}" srcOrd="2" destOrd="0" parTransId="{AE96D15B-D171-49CD-8FC9-B743E7832A0C}" sibTransId="{197EBE74-1A8C-41BF-9B49-A5B7EA87C997}"/>
    <dgm:cxn modelId="{EC1BB731-5E38-4FD0-BFF4-FD0CCCED4DE9}" type="presOf" srcId="{39A336D0-D6FA-4AF4-9DCF-299C156E3099}" destId="{61099F41-C35B-4DBD-85FA-15D145C4AF7F}" srcOrd="0" destOrd="0" presId="urn:microsoft.com/office/officeart/2009/3/layout/StepUpProcess"/>
    <dgm:cxn modelId="{2AF03734-82CE-437C-B6C9-7D61B9B9DE3E}" type="presOf" srcId="{89A60FFE-52C2-45EE-9929-4BFB7F054A91}" destId="{61099F41-C35B-4DBD-85FA-15D145C4AF7F}" srcOrd="0" destOrd="1" presId="urn:microsoft.com/office/officeart/2009/3/layout/StepUpProcess"/>
    <dgm:cxn modelId="{99C3F438-DA59-487F-A0F5-51061F9A91ED}" type="presOf" srcId="{1709DFDC-8FBA-4647-B31A-D07447F2644B}" destId="{9760F1A5-69EC-4291-8D9A-3DEDD775BFB2}" srcOrd="0" destOrd="3" presId="urn:microsoft.com/office/officeart/2009/3/layout/StepUpProcess"/>
    <dgm:cxn modelId="{2D476C3A-2FCC-4C18-8EA8-C74AEA4B175B}" srcId="{8F1FA6AA-0F80-4D51-85E9-5D33B3793388}" destId="{F28B7CED-D195-41CE-9CE1-0BE0D26D79BC}" srcOrd="0" destOrd="0" parTransId="{B9C5065E-668A-4D55-941E-408B50C16A4D}" sibTransId="{20636D5E-FEAD-4205-A5AA-24515E34958C}"/>
    <dgm:cxn modelId="{D183EC3B-5D50-40E9-9152-01B23144B5EE}" srcId="{3761CDC3-68AF-4BE5-8F25-AD144D4F2BD2}" destId="{12D0CB9A-81A4-4797-ABB4-DA097ED07A69}" srcOrd="2" destOrd="0" parTransId="{72180CC6-2DFB-4DD0-802B-B6372572C7FE}" sibTransId="{F835DABF-68CA-448B-8FA2-3BEE2DB0402D}"/>
    <dgm:cxn modelId="{05D22B5E-E50E-476D-8D4C-A751CABF9426}" srcId="{3761CDC3-68AF-4BE5-8F25-AD144D4F2BD2}" destId="{9B6116C6-115E-4788-9893-D4E9F514FC0D}" srcOrd="0" destOrd="0" parTransId="{76224CAC-954F-4674-9C50-0BDF616F1102}" sibTransId="{406A63C5-6BE3-49F6-AE8D-87773E8B26DB}"/>
    <dgm:cxn modelId="{3A43565E-8B50-40C1-B8EC-41F8F54DBCBA}" type="presOf" srcId="{DF047D87-F946-42F8-80F5-B967B6B88DE0}" destId="{2F52C6C4-3BDA-4835-93C0-D160400FCB96}" srcOrd="0" destOrd="3" presId="urn:microsoft.com/office/officeart/2009/3/layout/StepUpProcess"/>
    <dgm:cxn modelId="{8CF65261-01C4-412D-B937-0D7FBCD0BF5A}" srcId="{12D0CB9A-81A4-4797-ABB4-DA097ED07A69}" destId="{ADEEC294-0620-4E70-991B-9E9B47083234}" srcOrd="0" destOrd="0" parTransId="{0092F523-C1C0-48C5-923C-B078CCEDDD59}" sibTransId="{DF7AD8B9-B228-496F-A04D-3A06983E41B3}"/>
    <dgm:cxn modelId="{B70E0748-705E-4DCD-B6E0-EE19F2A8D132}" type="presOf" srcId="{7814B24E-323F-459E-B5C4-C91425179C1C}" destId="{3ABDC224-16ED-4729-8190-E3EA0A28D3C9}" srcOrd="0" destOrd="0" presId="urn:microsoft.com/office/officeart/2009/3/layout/StepUpProcess"/>
    <dgm:cxn modelId="{E392C34B-61B9-4429-8470-ADD4BE0848C2}" type="presOf" srcId="{87D3A4BE-ED9E-49C9-9D67-675F766EF8FC}" destId="{9760F1A5-69EC-4291-8D9A-3DEDD775BFB2}" srcOrd="0" destOrd="2" presId="urn:microsoft.com/office/officeart/2009/3/layout/StepUpProcess"/>
    <dgm:cxn modelId="{7340474D-81CF-4474-ACA8-178F8E279D89}" type="presOf" srcId="{0CC7068A-39DE-4709-9E8E-3DD73DC1047B}" destId="{2F52C6C4-3BDA-4835-93C0-D160400FCB96}" srcOrd="0" destOrd="2" presId="urn:microsoft.com/office/officeart/2009/3/layout/StepUpProcess"/>
    <dgm:cxn modelId="{CAF7E64F-9BBA-412B-94DA-2EEB1D89220D}" type="presOf" srcId="{DF1B24CF-7E38-48E5-8F9A-3F638C09179A}" destId="{3ABDC224-16ED-4729-8190-E3EA0A28D3C9}" srcOrd="0" destOrd="1" presId="urn:microsoft.com/office/officeart/2009/3/layout/StepUpProcess"/>
    <dgm:cxn modelId="{1884BB71-079B-4CF0-81ED-A2DEB941B96F}" type="presOf" srcId="{DF19B3F6-93B1-4984-8DDB-D3AB15DDF880}" destId="{D7AF4F07-6351-4AD9-9F53-DE065B9D6BF2}" srcOrd="0" destOrd="0" presId="urn:microsoft.com/office/officeart/2009/3/layout/StepUpProcess"/>
    <dgm:cxn modelId="{A8A95274-3D0E-4CD6-B1B4-8779B998211F}" srcId="{8F1FA6AA-0F80-4D51-85E9-5D33B3793388}" destId="{0CC7068A-39DE-4709-9E8E-3DD73DC1047B}" srcOrd="1" destOrd="0" parTransId="{030D0C6F-0F73-4F1B-AE29-2C3CD1B20605}" sibTransId="{7932EE9E-09DA-4267-8DE5-0A6C15769832}"/>
    <dgm:cxn modelId="{E9106C78-220F-4345-BB6C-20217E4C9FBC}" type="presOf" srcId="{9B6116C6-115E-4788-9893-D4E9F514FC0D}" destId="{E3D86342-A0B0-4C00-B682-75A5AB025F9C}" srcOrd="0" destOrd="0" presId="urn:microsoft.com/office/officeart/2009/3/layout/StepUpProcess"/>
    <dgm:cxn modelId="{FB83B079-D68E-491A-B218-FF4B086038B8}" type="presOf" srcId="{74832BFB-C61C-4AFB-989D-2015BD900D8D}" destId="{3ABDC224-16ED-4729-8190-E3EA0A28D3C9}" srcOrd="0" destOrd="2" presId="urn:microsoft.com/office/officeart/2009/3/layout/StepUpProcess"/>
    <dgm:cxn modelId="{FC90A78D-4A5B-40FE-9442-626D10922FDB}" srcId="{7814B24E-323F-459E-B5C4-C91425179C1C}" destId="{DF1B24CF-7E38-48E5-8F9A-3F638C09179A}" srcOrd="0" destOrd="0" parTransId="{ACD4CCD9-BF19-4061-BDC1-6F6F61A172ED}" sibTransId="{52C3F449-37AA-4F90-A38C-B74D251353C2}"/>
    <dgm:cxn modelId="{73902D8F-3D3E-45C7-ADC3-E0CACA3586D7}" srcId="{12D0CB9A-81A4-4797-ABB4-DA097ED07A69}" destId="{1709DFDC-8FBA-4647-B31A-D07447F2644B}" srcOrd="2" destOrd="0" parTransId="{C3FE375F-9287-4E78-9363-8E420BC621D7}" sibTransId="{CD352598-8E5C-452D-AB81-02C1D66107F7}"/>
    <dgm:cxn modelId="{56D5C98F-0042-4FB6-8D95-AFFE82347DCE}" srcId="{3761CDC3-68AF-4BE5-8F25-AD144D4F2BD2}" destId="{8F1FA6AA-0F80-4D51-85E9-5D33B3793388}" srcOrd="4" destOrd="0" parTransId="{9F535047-135E-47B2-A876-A2A0FE9A7DD5}" sibTransId="{7F44C4B2-F474-44B2-B569-36A45809EF6B}"/>
    <dgm:cxn modelId="{80484890-FE99-4E69-AB91-8B865419DC91}" type="presOf" srcId="{3761CDC3-68AF-4BE5-8F25-AD144D4F2BD2}" destId="{212BFCED-DAE4-4AF6-93E2-F4675DC53C1B}" srcOrd="0" destOrd="0" presId="urn:microsoft.com/office/officeart/2009/3/layout/StepUpProcess"/>
    <dgm:cxn modelId="{C9A1F8A9-E1BF-4DBA-9A73-81B45381E7CB}" srcId="{3761CDC3-68AF-4BE5-8F25-AD144D4F2BD2}" destId="{7814B24E-323F-459E-B5C4-C91425179C1C}" srcOrd="3" destOrd="0" parTransId="{4B314A90-89D3-40A4-90D9-8CD97A51B1D5}" sibTransId="{762728C7-E068-4A00-A946-C170B5EC3CED}"/>
    <dgm:cxn modelId="{128CA0AE-9D84-4C41-BE23-4699506AD0C5}" type="presOf" srcId="{F28B7CED-D195-41CE-9CE1-0BE0D26D79BC}" destId="{2F52C6C4-3BDA-4835-93C0-D160400FCB96}" srcOrd="0" destOrd="1" presId="urn:microsoft.com/office/officeart/2009/3/layout/StepUpProcess"/>
    <dgm:cxn modelId="{2CFC1FCC-2C0C-450C-AAD6-15B172141021}" type="presOf" srcId="{8F1FA6AA-0F80-4D51-85E9-5D33B3793388}" destId="{2F52C6C4-3BDA-4835-93C0-D160400FCB96}" srcOrd="0" destOrd="0" presId="urn:microsoft.com/office/officeart/2009/3/layout/StepUpProcess"/>
    <dgm:cxn modelId="{D65C9BD1-18BC-4EBE-9DD6-0C28B16743FB}" srcId="{12D0CB9A-81A4-4797-ABB4-DA097ED07A69}" destId="{87D3A4BE-ED9E-49C9-9D67-675F766EF8FC}" srcOrd="1" destOrd="0" parTransId="{3091C0F7-740E-47F4-9191-3B47DC01AE1D}" sibTransId="{648D1FBC-C859-4544-9A02-97EAC9943BFF}"/>
    <dgm:cxn modelId="{342865D3-38DA-452C-937E-2220CBE3D2B6}" type="presOf" srcId="{12D0CB9A-81A4-4797-ABB4-DA097ED07A69}" destId="{9760F1A5-69EC-4291-8D9A-3DEDD775BFB2}" srcOrd="0" destOrd="0" presId="urn:microsoft.com/office/officeart/2009/3/layout/StepUpProcess"/>
    <dgm:cxn modelId="{4BB814DA-C291-4B5B-A5DF-509FB10C666F}" type="presOf" srcId="{75B2AE1E-DC6E-4DC1-8C2E-87AE17789FA6}" destId="{CE7BC464-D519-48CD-9540-417A87964A41}" srcOrd="0" destOrd="0" presId="urn:microsoft.com/office/officeart/2009/3/layout/StepUpProcess"/>
    <dgm:cxn modelId="{ECB30FE3-8D9D-4278-AC32-6FA9B65DFC8A}" srcId="{39A336D0-D6FA-4AF4-9DCF-299C156E3099}" destId="{89A60FFE-52C2-45EE-9929-4BFB7F054A91}" srcOrd="0" destOrd="0" parTransId="{C95E54F7-4191-411F-9AB3-1E7A3C2DB54B}" sibTransId="{D7562EB9-C5DC-4AD0-948C-CF2AAFFC8C2C}"/>
    <dgm:cxn modelId="{2EB222ED-0FD8-48BA-B260-FA5A5512A3B3}" srcId="{3761CDC3-68AF-4BE5-8F25-AD144D4F2BD2}" destId="{39A336D0-D6FA-4AF4-9DCF-299C156E3099}" srcOrd="1" destOrd="0" parTransId="{FC80F7F3-6A9B-40A4-BFF8-09A29ED71045}" sibTransId="{6B5E4DE3-7C88-4CC7-84C0-CE774D507D73}"/>
    <dgm:cxn modelId="{55A6E61E-9574-4BE6-94D1-BDD14D858912}" type="presParOf" srcId="{212BFCED-DAE4-4AF6-93E2-F4675DC53C1B}" destId="{F8220F20-7B2F-4B2A-8F62-A5B27CF4CFD0}" srcOrd="0" destOrd="0" presId="urn:microsoft.com/office/officeart/2009/3/layout/StepUpProcess"/>
    <dgm:cxn modelId="{00A020D5-F71A-4807-B2EB-E8510B8F486F}" type="presParOf" srcId="{F8220F20-7B2F-4B2A-8F62-A5B27CF4CFD0}" destId="{4D35FE66-ACD3-479E-923A-AE8F7DD22F49}" srcOrd="0" destOrd="0" presId="urn:microsoft.com/office/officeart/2009/3/layout/StepUpProcess"/>
    <dgm:cxn modelId="{BF92113E-D70D-4DD1-B50A-9D52A5482B9C}" type="presParOf" srcId="{F8220F20-7B2F-4B2A-8F62-A5B27CF4CFD0}" destId="{E3D86342-A0B0-4C00-B682-75A5AB025F9C}" srcOrd="1" destOrd="0" presId="urn:microsoft.com/office/officeart/2009/3/layout/StepUpProcess"/>
    <dgm:cxn modelId="{745E2B5F-93EC-4EA8-81EC-E548477C9370}" type="presParOf" srcId="{F8220F20-7B2F-4B2A-8F62-A5B27CF4CFD0}" destId="{31A759D4-AC98-4925-A03E-45D580B1B5BB}" srcOrd="2" destOrd="0" presId="urn:microsoft.com/office/officeart/2009/3/layout/StepUpProcess"/>
    <dgm:cxn modelId="{D2EFDC22-92FF-4C6A-A59C-28E460B570D8}" type="presParOf" srcId="{212BFCED-DAE4-4AF6-93E2-F4675DC53C1B}" destId="{C7233312-DECF-4C14-BEA5-438AF314248C}" srcOrd="1" destOrd="0" presId="urn:microsoft.com/office/officeart/2009/3/layout/StepUpProcess"/>
    <dgm:cxn modelId="{1F67AB9D-1922-46BB-9216-6C69CFA6C9DC}" type="presParOf" srcId="{C7233312-DECF-4C14-BEA5-438AF314248C}" destId="{51263EBA-2050-4FA2-BCB4-A9A6CA1666BF}" srcOrd="0" destOrd="0" presId="urn:microsoft.com/office/officeart/2009/3/layout/StepUpProcess"/>
    <dgm:cxn modelId="{E9BC0127-E5E7-40B2-9FE0-9708042ADBD1}" type="presParOf" srcId="{212BFCED-DAE4-4AF6-93E2-F4675DC53C1B}" destId="{1EA87743-27CF-44A7-8DBB-A1B204AF0F25}" srcOrd="2" destOrd="0" presId="urn:microsoft.com/office/officeart/2009/3/layout/StepUpProcess"/>
    <dgm:cxn modelId="{FD94B82A-FF87-40E0-8E80-E19E0259A22F}" type="presParOf" srcId="{1EA87743-27CF-44A7-8DBB-A1B204AF0F25}" destId="{53EF6FA7-6208-4EB7-BA96-29D0461A488A}" srcOrd="0" destOrd="0" presId="urn:microsoft.com/office/officeart/2009/3/layout/StepUpProcess"/>
    <dgm:cxn modelId="{F7340C6C-945D-472F-9A28-5A989250DB56}" type="presParOf" srcId="{1EA87743-27CF-44A7-8DBB-A1B204AF0F25}" destId="{61099F41-C35B-4DBD-85FA-15D145C4AF7F}" srcOrd="1" destOrd="0" presId="urn:microsoft.com/office/officeart/2009/3/layout/StepUpProcess"/>
    <dgm:cxn modelId="{6C3509AE-B5F2-4B70-9736-1B6D61EAF7D9}" type="presParOf" srcId="{1EA87743-27CF-44A7-8DBB-A1B204AF0F25}" destId="{278579E3-256B-4E5F-B442-37C2B43B4E19}" srcOrd="2" destOrd="0" presId="urn:microsoft.com/office/officeart/2009/3/layout/StepUpProcess"/>
    <dgm:cxn modelId="{3CFAB4CB-6BE8-4746-9126-155E2BEA2FBE}" type="presParOf" srcId="{212BFCED-DAE4-4AF6-93E2-F4675DC53C1B}" destId="{4491311E-63E8-4304-9E16-1D61514A6343}" srcOrd="3" destOrd="0" presId="urn:microsoft.com/office/officeart/2009/3/layout/StepUpProcess"/>
    <dgm:cxn modelId="{EEB9FDBD-F531-48B1-87D3-B3C51A2AEED6}" type="presParOf" srcId="{4491311E-63E8-4304-9E16-1D61514A6343}" destId="{E2E59220-6452-4151-9FE5-D7A0ACAC8A41}" srcOrd="0" destOrd="0" presId="urn:microsoft.com/office/officeart/2009/3/layout/StepUpProcess"/>
    <dgm:cxn modelId="{BE46D4F9-5BE9-46EB-93E9-EF78802F7EEA}" type="presParOf" srcId="{212BFCED-DAE4-4AF6-93E2-F4675DC53C1B}" destId="{1FA26BE2-289C-4195-AC23-5AFD1E96EEED}" srcOrd="4" destOrd="0" presId="urn:microsoft.com/office/officeart/2009/3/layout/StepUpProcess"/>
    <dgm:cxn modelId="{7009AC22-C855-4A4A-A2BE-FCD1ECF19B5D}" type="presParOf" srcId="{1FA26BE2-289C-4195-AC23-5AFD1E96EEED}" destId="{E7C0E832-23CA-4D50-9233-8FFB5743E786}" srcOrd="0" destOrd="0" presId="urn:microsoft.com/office/officeart/2009/3/layout/StepUpProcess"/>
    <dgm:cxn modelId="{3A862D56-E1D4-4A40-A24C-21A4BB65E3F5}" type="presParOf" srcId="{1FA26BE2-289C-4195-AC23-5AFD1E96EEED}" destId="{9760F1A5-69EC-4291-8D9A-3DEDD775BFB2}" srcOrd="1" destOrd="0" presId="urn:microsoft.com/office/officeart/2009/3/layout/StepUpProcess"/>
    <dgm:cxn modelId="{AD53ABD0-3164-4AB6-9BAA-7E0F2A9EB3D9}" type="presParOf" srcId="{1FA26BE2-289C-4195-AC23-5AFD1E96EEED}" destId="{62769EFD-7273-418B-9D69-1ECF102E3E57}" srcOrd="2" destOrd="0" presId="urn:microsoft.com/office/officeart/2009/3/layout/StepUpProcess"/>
    <dgm:cxn modelId="{64F7E5AC-DDAA-4913-A5FF-3217A008B23B}" type="presParOf" srcId="{212BFCED-DAE4-4AF6-93E2-F4675DC53C1B}" destId="{BC28EBC2-0C71-4D8F-AAD6-2CA648FA6E07}" srcOrd="5" destOrd="0" presId="urn:microsoft.com/office/officeart/2009/3/layout/StepUpProcess"/>
    <dgm:cxn modelId="{563A489D-9AF0-4B82-8436-3522E626C5F2}" type="presParOf" srcId="{BC28EBC2-0C71-4D8F-AAD6-2CA648FA6E07}" destId="{22143053-4E1D-411D-BC80-3F818B0F6292}" srcOrd="0" destOrd="0" presId="urn:microsoft.com/office/officeart/2009/3/layout/StepUpProcess"/>
    <dgm:cxn modelId="{F5B1D0F3-19FE-4F9B-9048-62BBF57B131A}" type="presParOf" srcId="{212BFCED-DAE4-4AF6-93E2-F4675DC53C1B}" destId="{201C0EF8-A49B-44EB-9033-C8F98EA276A2}" srcOrd="6" destOrd="0" presId="urn:microsoft.com/office/officeart/2009/3/layout/StepUpProcess"/>
    <dgm:cxn modelId="{D1B45D1B-4B8A-41EB-B212-4145416A8152}" type="presParOf" srcId="{201C0EF8-A49B-44EB-9033-C8F98EA276A2}" destId="{A69F07D0-DE8F-4527-A9FA-AFF237EC74DB}" srcOrd="0" destOrd="0" presId="urn:microsoft.com/office/officeart/2009/3/layout/StepUpProcess"/>
    <dgm:cxn modelId="{AE87F7DF-CB20-4480-AD80-302B76341AA3}" type="presParOf" srcId="{201C0EF8-A49B-44EB-9033-C8F98EA276A2}" destId="{3ABDC224-16ED-4729-8190-E3EA0A28D3C9}" srcOrd="1" destOrd="0" presId="urn:microsoft.com/office/officeart/2009/3/layout/StepUpProcess"/>
    <dgm:cxn modelId="{5CFAA335-80EE-4CDF-A716-148E8207253C}" type="presParOf" srcId="{201C0EF8-A49B-44EB-9033-C8F98EA276A2}" destId="{6068A278-E9E3-444B-8122-91D7E5E54360}" srcOrd="2" destOrd="0" presId="urn:microsoft.com/office/officeart/2009/3/layout/StepUpProcess"/>
    <dgm:cxn modelId="{535D62C3-2FE9-4FCB-8C04-3424691FCB1D}" type="presParOf" srcId="{212BFCED-DAE4-4AF6-93E2-F4675DC53C1B}" destId="{D342451D-DF32-4647-9DF8-965FE67F0CEF}" srcOrd="7" destOrd="0" presId="urn:microsoft.com/office/officeart/2009/3/layout/StepUpProcess"/>
    <dgm:cxn modelId="{9F6ABAF6-FE32-420D-A155-26CDE32EE66F}" type="presParOf" srcId="{D342451D-DF32-4647-9DF8-965FE67F0CEF}" destId="{A0EA3F25-109F-4FEC-9B08-FE80E9FED607}" srcOrd="0" destOrd="0" presId="urn:microsoft.com/office/officeart/2009/3/layout/StepUpProcess"/>
    <dgm:cxn modelId="{79CC705F-E1DE-455B-B617-F7D40A1BF0A5}" type="presParOf" srcId="{212BFCED-DAE4-4AF6-93E2-F4675DC53C1B}" destId="{F43C8C96-07F0-4E0C-80F9-29D5A949A511}" srcOrd="8" destOrd="0" presId="urn:microsoft.com/office/officeart/2009/3/layout/StepUpProcess"/>
    <dgm:cxn modelId="{A2773B6E-0D98-4E3A-9E7F-534C5D6B67E0}" type="presParOf" srcId="{F43C8C96-07F0-4E0C-80F9-29D5A949A511}" destId="{83B304D7-4C98-498C-B729-AF7915391DFF}" srcOrd="0" destOrd="0" presId="urn:microsoft.com/office/officeart/2009/3/layout/StepUpProcess"/>
    <dgm:cxn modelId="{405C288B-1828-4DC6-BCCD-6671BB2444C6}" type="presParOf" srcId="{F43C8C96-07F0-4E0C-80F9-29D5A949A511}" destId="{2F52C6C4-3BDA-4835-93C0-D160400FCB96}" srcOrd="1" destOrd="0" presId="urn:microsoft.com/office/officeart/2009/3/layout/StepUpProcess"/>
    <dgm:cxn modelId="{EC2DD868-BB32-4C80-90F5-1E892BB7EAC2}" type="presParOf" srcId="{F43C8C96-07F0-4E0C-80F9-29D5A949A511}" destId="{6B28D59D-88FE-4850-B643-3CC650DF9E16}" srcOrd="2" destOrd="0" presId="urn:microsoft.com/office/officeart/2009/3/layout/StepUpProcess"/>
    <dgm:cxn modelId="{51CB19C7-586C-4C5A-AC4F-E52276050412}" type="presParOf" srcId="{212BFCED-DAE4-4AF6-93E2-F4675DC53C1B}" destId="{4882B71F-B257-41FA-A628-46ED1F57E10E}" srcOrd="9" destOrd="0" presId="urn:microsoft.com/office/officeart/2009/3/layout/StepUpProcess"/>
    <dgm:cxn modelId="{CC379A90-F78C-4C2F-BDE4-6C9DA1764DD6}" type="presParOf" srcId="{4882B71F-B257-41FA-A628-46ED1F57E10E}" destId="{CC5FA7CD-35AA-4AFD-B953-4C40FE201F0C}" srcOrd="0" destOrd="0" presId="urn:microsoft.com/office/officeart/2009/3/layout/StepUpProcess"/>
    <dgm:cxn modelId="{695D1855-B847-469D-B637-E36CE747E9E5}" type="presParOf" srcId="{212BFCED-DAE4-4AF6-93E2-F4675DC53C1B}" destId="{C3DE857E-A191-4785-881D-3A6A9D405006}" srcOrd="10" destOrd="0" presId="urn:microsoft.com/office/officeart/2009/3/layout/StepUpProcess"/>
    <dgm:cxn modelId="{799FCD7C-3588-4D6B-BC61-6368BB822093}" type="presParOf" srcId="{C3DE857E-A191-4785-881D-3A6A9D405006}" destId="{B00BF661-C7D4-43D0-9842-51FB88928A52}" srcOrd="0" destOrd="0" presId="urn:microsoft.com/office/officeart/2009/3/layout/StepUpProcess"/>
    <dgm:cxn modelId="{636C47A9-55B0-4D17-994C-952CF6ABDDAE}" type="presParOf" srcId="{C3DE857E-A191-4785-881D-3A6A9D405006}" destId="{CE7BC464-D519-48CD-9540-417A87964A41}" srcOrd="1" destOrd="0" presId="urn:microsoft.com/office/officeart/2009/3/layout/StepUpProcess"/>
    <dgm:cxn modelId="{CF9FDCF5-26C2-46B7-81DC-5FFD012015A4}" type="presParOf" srcId="{C3DE857E-A191-4785-881D-3A6A9D405006}" destId="{9B8DE197-8AC7-4BFE-983F-E5EFF0EFB3E1}" srcOrd="2" destOrd="0" presId="urn:microsoft.com/office/officeart/2009/3/layout/StepUpProcess"/>
    <dgm:cxn modelId="{8691E2AE-5958-4970-A118-1E654A9758A7}" type="presParOf" srcId="{212BFCED-DAE4-4AF6-93E2-F4675DC53C1B}" destId="{F8A45839-4409-47D0-9540-F1948F50CFDD}" srcOrd="11" destOrd="0" presId="urn:microsoft.com/office/officeart/2009/3/layout/StepUpProcess"/>
    <dgm:cxn modelId="{7C84DB5D-3DA8-4A4D-95BA-BF5AFE435CF7}" type="presParOf" srcId="{F8A45839-4409-47D0-9540-F1948F50CFDD}" destId="{B68FF295-80B9-4D79-8552-55EADD905053}" srcOrd="0" destOrd="0" presId="urn:microsoft.com/office/officeart/2009/3/layout/StepUpProcess"/>
    <dgm:cxn modelId="{C3934D40-9878-4C1F-AF64-91504281A680}" type="presParOf" srcId="{212BFCED-DAE4-4AF6-93E2-F4675DC53C1B}" destId="{1FF536A2-B2CD-4533-BC03-679104704E21}" srcOrd="12" destOrd="0" presId="urn:microsoft.com/office/officeart/2009/3/layout/StepUpProcess"/>
    <dgm:cxn modelId="{20F6A975-13DA-4015-AF78-96531AFE3B88}" type="presParOf" srcId="{1FF536A2-B2CD-4533-BC03-679104704E21}" destId="{7A2D51C0-AF93-414C-93CA-D517D01D46ED}" srcOrd="0" destOrd="0" presId="urn:microsoft.com/office/officeart/2009/3/layout/StepUpProcess"/>
    <dgm:cxn modelId="{F5F672AD-0509-4E11-9490-3720E08D7475}" type="presParOf" srcId="{1FF536A2-B2CD-4533-BC03-679104704E21}" destId="{D7AF4F07-6351-4AD9-9F53-DE065B9D6BF2}" srcOrd="1" destOrd="0" presId="urn:microsoft.com/office/officeart/2009/3/layout/StepUp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F7E640A-7D17-4DD6-A459-0FA8477AD25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9E8D6DD-5F74-44EF-BC2D-0DEFCCABB306}">
      <dgm:prSet/>
      <dgm:spPr/>
      <dgm:t>
        <a:bodyPr/>
        <a:lstStyle/>
        <a:p>
          <a:r>
            <a:rPr lang="en-US"/>
            <a:t>Purpose: Measure recovery, ensure treatment works. 97% of incarcerated women want access to trauma treatment (Fradley et al, 2023).</a:t>
          </a:r>
        </a:p>
      </dgm:t>
    </dgm:pt>
    <dgm:pt modelId="{560421CB-49B0-4976-860D-0D689D4E0AEB}" type="parTrans" cxnId="{10F666B5-D291-4714-BCBE-A430AE0CF803}">
      <dgm:prSet/>
      <dgm:spPr/>
      <dgm:t>
        <a:bodyPr/>
        <a:lstStyle/>
        <a:p>
          <a:endParaRPr lang="en-US"/>
        </a:p>
      </dgm:t>
    </dgm:pt>
    <dgm:pt modelId="{E2BFD991-1C29-44B7-9431-F0B3E1D4A29C}" type="sibTrans" cxnId="{10F666B5-D291-4714-BCBE-A430AE0CF803}">
      <dgm:prSet/>
      <dgm:spPr/>
      <dgm:t>
        <a:bodyPr/>
        <a:lstStyle/>
        <a:p>
          <a:endParaRPr lang="en-US"/>
        </a:p>
      </dgm:t>
    </dgm:pt>
    <dgm:pt modelId="{A1B9B432-BD44-4419-BDC1-BFECC47FE3DE}">
      <dgm:prSet/>
      <dgm:spPr/>
      <dgm:t>
        <a:bodyPr/>
        <a:lstStyle/>
        <a:p>
          <a:r>
            <a:rPr lang="en-US"/>
            <a:t>PTSD Checklist-5 (PCL-5) is a 20-item self report measure</a:t>
          </a:r>
        </a:p>
      </dgm:t>
    </dgm:pt>
    <dgm:pt modelId="{405E6BC1-2AF3-4EBC-BE79-483A10DCB606}" type="parTrans" cxnId="{192A0295-50E8-4482-8704-47CC66C098F8}">
      <dgm:prSet/>
      <dgm:spPr/>
      <dgm:t>
        <a:bodyPr/>
        <a:lstStyle/>
        <a:p>
          <a:endParaRPr lang="en-US"/>
        </a:p>
      </dgm:t>
    </dgm:pt>
    <dgm:pt modelId="{B0CA6A3E-A400-4671-886A-87FFD5ABF16B}" type="sibTrans" cxnId="{192A0295-50E8-4482-8704-47CC66C098F8}">
      <dgm:prSet/>
      <dgm:spPr/>
      <dgm:t>
        <a:bodyPr/>
        <a:lstStyle/>
        <a:p>
          <a:endParaRPr lang="en-US"/>
        </a:p>
      </dgm:t>
    </dgm:pt>
    <dgm:pt modelId="{14F030F1-92AA-4D0B-8549-B4AA3D00E7A5}">
      <dgm:prSet/>
      <dgm:spPr/>
      <dgm:t>
        <a:bodyPr/>
        <a:lstStyle/>
        <a:p>
          <a:r>
            <a:rPr lang="en-US"/>
            <a:t>Can be used for a provisional diagnosis and for measuring change during treatment</a:t>
          </a:r>
        </a:p>
      </dgm:t>
    </dgm:pt>
    <dgm:pt modelId="{DB9AE69B-2008-4193-B640-7F58B5485538}" type="parTrans" cxnId="{0B49DBF7-9555-41A2-A98E-60B732DAD08E}">
      <dgm:prSet/>
      <dgm:spPr/>
      <dgm:t>
        <a:bodyPr/>
        <a:lstStyle/>
        <a:p>
          <a:endParaRPr lang="en-US"/>
        </a:p>
      </dgm:t>
    </dgm:pt>
    <dgm:pt modelId="{C4A9BC29-B94D-4A73-9D8B-505561D3EE8A}" type="sibTrans" cxnId="{0B49DBF7-9555-41A2-A98E-60B732DAD08E}">
      <dgm:prSet/>
      <dgm:spPr/>
      <dgm:t>
        <a:bodyPr/>
        <a:lstStyle/>
        <a:p>
          <a:endParaRPr lang="en-US"/>
        </a:p>
      </dgm:t>
    </dgm:pt>
    <dgm:pt modelId="{80E6E89E-6164-4037-9F28-785B96B79D99}">
      <dgm:prSet/>
      <dgm:spPr/>
      <dgm:t>
        <a:bodyPr/>
        <a:lstStyle/>
        <a:p>
          <a:r>
            <a:rPr lang="en-US"/>
            <a:t>Clients complete a PCL-5 before every EBP Trauma session</a:t>
          </a:r>
        </a:p>
      </dgm:t>
    </dgm:pt>
    <dgm:pt modelId="{99EEFF7C-A714-4C79-A1D8-1E1D84C9AB25}" type="parTrans" cxnId="{540A5B20-F3C3-48B8-8FF7-68FB30784330}">
      <dgm:prSet/>
      <dgm:spPr/>
      <dgm:t>
        <a:bodyPr/>
        <a:lstStyle/>
        <a:p>
          <a:endParaRPr lang="en-US"/>
        </a:p>
      </dgm:t>
    </dgm:pt>
    <dgm:pt modelId="{8B688372-3CF8-47A6-9460-DE2C4BC1ABB4}" type="sibTrans" cxnId="{540A5B20-F3C3-48B8-8FF7-68FB30784330}">
      <dgm:prSet/>
      <dgm:spPr/>
      <dgm:t>
        <a:bodyPr/>
        <a:lstStyle/>
        <a:p>
          <a:endParaRPr lang="en-US"/>
        </a:p>
      </dgm:t>
    </dgm:pt>
    <dgm:pt modelId="{55757AF2-A324-4CBC-9394-1268230742B4}">
      <dgm:prSet/>
      <dgm:spPr/>
      <dgm:t>
        <a:bodyPr/>
        <a:lstStyle/>
        <a:p>
          <a:r>
            <a:rPr lang="en-US"/>
            <a:t>Post treatment: 5-10 point change represents reliable change (i.e., change not due to chance) and a 10-20 point change represents clinically significant change (National Center for PTSD)</a:t>
          </a:r>
        </a:p>
      </dgm:t>
    </dgm:pt>
    <dgm:pt modelId="{CAC458DE-8A33-422F-8405-26BF62230DED}" type="parTrans" cxnId="{A35AA936-BD18-4CBD-923D-AD199564054F}">
      <dgm:prSet/>
      <dgm:spPr/>
      <dgm:t>
        <a:bodyPr/>
        <a:lstStyle/>
        <a:p>
          <a:endParaRPr lang="en-US"/>
        </a:p>
      </dgm:t>
    </dgm:pt>
    <dgm:pt modelId="{6C536596-0E89-4715-8586-9488083CDBED}" type="sibTrans" cxnId="{A35AA936-BD18-4CBD-923D-AD199564054F}">
      <dgm:prSet/>
      <dgm:spPr/>
      <dgm:t>
        <a:bodyPr/>
        <a:lstStyle/>
        <a:p>
          <a:endParaRPr lang="en-US"/>
        </a:p>
      </dgm:t>
    </dgm:pt>
    <dgm:pt modelId="{E6848D8A-5ACB-4DC1-8B39-7473AC5B286F}" type="pres">
      <dgm:prSet presAssocID="{7F7E640A-7D17-4DD6-A459-0FA8477AD258}" presName="vert0" presStyleCnt="0">
        <dgm:presLayoutVars>
          <dgm:dir/>
          <dgm:animOne val="branch"/>
          <dgm:animLvl val="lvl"/>
        </dgm:presLayoutVars>
      </dgm:prSet>
      <dgm:spPr/>
    </dgm:pt>
    <dgm:pt modelId="{5A3E49DC-5C4D-4842-A861-EB837E5DF203}" type="pres">
      <dgm:prSet presAssocID="{E9E8D6DD-5F74-44EF-BC2D-0DEFCCABB306}" presName="thickLine" presStyleLbl="alignNode1" presStyleIdx="0" presStyleCnt="5"/>
      <dgm:spPr/>
    </dgm:pt>
    <dgm:pt modelId="{555E2849-FFCE-4F9C-B5A1-459BC3CDF308}" type="pres">
      <dgm:prSet presAssocID="{E9E8D6DD-5F74-44EF-BC2D-0DEFCCABB306}" presName="horz1" presStyleCnt="0"/>
      <dgm:spPr/>
    </dgm:pt>
    <dgm:pt modelId="{267BF3BB-9F2A-44D0-AD27-60E05DFC5FF3}" type="pres">
      <dgm:prSet presAssocID="{E9E8D6DD-5F74-44EF-BC2D-0DEFCCABB306}" presName="tx1" presStyleLbl="revTx" presStyleIdx="0" presStyleCnt="5"/>
      <dgm:spPr/>
    </dgm:pt>
    <dgm:pt modelId="{3A8D1274-DC3F-42F6-9E4D-F88BBF5457C9}" type="pres">
      <dgm:prSet presAssocID="{E9E8D6DD-5F74-44EF-BC2D-0DEFCCABB306}" presName="vert1" presStyleCnt="0"/>
      <dgm:spPr/>
    </dgm:pt>
    <dgm:pt modelId="{D1FB4F56-968D-4597-93FE-58955CCD0187}" type="pres">
      <dgm:prSet presAssocID="{A1B9B432-BD44-4419-BDC1-BFECC47FE3DE}" presName="thickLine" presStyleLbl="alignNode1" presStyleIdx="1" presStyleCnt="5"/>
      <dgm:spPr/>
    </dgm:pt>
    <dgm:pt modelId="{F4C310B7-2EBB-4F02-A73F-3D66784169DE}" type="pres">
      <dgm:prSet presAssocID="{A1B9B432-BD44-4419-BDC1-BFECC47FE3DE}" presName="horz1" presStyleCnt="0"/>
      <dgm:spPr/>
    </dgm:pt>
    <dgm:pt modelId="{177DB49E-2854-434A-9F0C-FE0A8BD50CBC}" type="pres">
      <dgm:prSet presAssocID="{A1B9B432-BD44-4419-BDC1-BFECC47FE3DE}" presName="tx1" presStyleLbl="revTx" presStyleIdx="1" presStyleCnt="5"/>
      <dgm:spPr/>
    </dgm:pt>
    <dgm:pt modelId="{CAA5E669-4616-4FE1-ACB5-363276079FAA}" type="pres">
      <dgm:prSet presAssocID="{A1B9B432-BD44-4419-BDC1-BFECC47FE3DE}" presName="vert1" presStyleCnt="0"/>
      <dgm:spPr/>
    </dgm:pt>
    <dgm:pt modelId="{3ADDA975-504E-4207-8BDC-87111E1B6AF2}" type="pres">
      <dgm:prSet presAssocID="{14F030F1-92AA-4D0B-8549-B4AA3D00E7A5}" presName="thickLine" presStyleLbl="alignNode1" presStyleIdx="2" presStyleCnt="5"/>
      <dgm:spPr/>
    </dgm:pt>
    <dgm:pt modelId="{7BB21629-37F2-407F-817D-0AEF7A3BF365}" type="pres">
      <dgm:prSet presAssocID="{14F030F1-92AA-4D0B-8549-B4AA3D00E7A5}" presName="horz1" presStyleCnt="0"/>
      <dgm:spPr/>
    </dgm:pt>
    <dgm:pt modelId="{07089371-8059-4EFE-A836-2C1E69BAA15E}" type="pres">
      <dgm:prSet presAssocID="{14F030F1-92AA-4D0B-8549-B4AA3D00E7A5}" presName="tx1" presStyleLbl="revTx" presStyleIdx="2" presStyleCnt="5"/>
      <dgm:spPr/>
    </dgm:pt>
    <dgm:pt modelId="{FF8450A1-E05A-4851-8CE8-4186D18FEBB9}" type="pres">
      <dgm:prSet presAssocID="{14F030F1-92AA-4D0B-8549-B4AA3D00E7A5}" presName="vert1" presStyleCnt="0"/>
      <dgm:spPr/>
    </dgm:pt>
    <dgm:pt modelId="{66705555-B7C7-4565-B94E-186569CCFA9A}" type="pres">
      <dgm:prSet presAssocID="{80E6E89E-6164-4037-9F28-785B96B79D99}" presName="thickLine" presStyleLbl="alignNode1" presStyleIdx="3" presStyleCnt="5"/>
      <dgm:spPr/>
    </dgm:pt>
    <dgm:pt modelId="{FED6BB79-03C1-4717-8636-B5212B492AA1}" type="pres">
      <dgm:prSet presAssocID="{80E6E89E-6164-4037-9F28-785B96B79D99}" presName="horz1" presStyleCnt="0"/>
      <dgm:spPr/>
    </dgm:pt>
    <dgm:pt modelId="{199D61B4-B58C-43FD-96F3-83D1E25436D0}" type="pres">
      <dgm:prSet presAssocID="{80E6E89E-6164-4037-9F28-785B96B79D99}" presName="tx1" presStyleLbl="revTx" presStyleIdx="3" presStyleCnt="5"/>
      <dgm:spPr/>
    </dgm:pt>
    <dgm:pt modelId="{04288389-1962-47C4-ACBD-17478BCE6CA8}" type="pres">
      <dgm:prSet presAssocID="{80E6E89E-6164-4037-9F28-785B96B79D99}" presName="vert1" presStyleCnt="0"/>
      <dgm:spPr/>
    </dgm:pt>
    <dgm:pt modelId="{89C8BE6B-218F-402B-A8FB-080C4BA334AA}" type="pres">
      <dgm:prSet presAssocID="{55757AF2-A324-4CBC-9394-1268230742B4}" presName="thickLine" presStyleLbl="alignNode1" presStyleIdx="4" presStyleCnt="5"/>
      <dgm:spPr/>
    </dgm:pt>
    <dgm:pt modelId="{960202B6-1827-488A-AB91-71FB8EDD45DC}" type="pres">
      <dgm:prSet presAssocID="{55757AF2-A324-4CBC-9394-1268230742B4}" presName="horz1" presStyleCnt="0"/>
      <dgm:spPr/>
    </dgm:pt>
    <dgm:pt modelId="{DCF56975-EBDA-4EFB-8A3D-306A6110459A}" type="pres">
      <dgm:prSet presAssocID="{55757AF2-A324-4CBC-9394-1268230742B4}" presName="tx1" presStyleLbl="revTx" presStyleIdx="4" presStyleCnt="5"/>
      <dgm:spPr/>
    </dgm:pt>
    <dgm:pt modelId="{2899F95A-99EA-4435-94BC-EF9B1638ADC8}" type="pres">
      <dgm:prSet presAssocID="{55757AF2-A324-4CBC-9394-1268230742B4}" presName="vert1" presStyleCnt="0"/>
      <dgm:spPr/>
    </dgm:pt>
  </dgm:ptLst>
  <dgm:cxnLst>
    <dgm:cxn modelId="{540A5B20-F3C3-48B8-8FF7-68FB30784330}" srcId="{7F7E640A-7D17-4DD6-A459-0FA8477AD258}" destId="{80E6E89E-6164-4037-9F28-785B96B79D99}" srcOrd="3" destOrd="0" parTransId="{99EEFF7C-A714-4C79-A1D8-1E1D84C9AB25}" sibTransId="{8B688372-3CF8-47A6-9460-DE2C4BC1ABB4}"/>
    <dgm:cxn modelId="{A35AA936-BD18-4CBD-923D-AD199564054F}" srcId="{7F7E640A-7D17-4DD6-A459-0FA8477AD258}" destId="{55757AF2-A324-4CBC-9394-1268230742B4}" srcOrd="4" destOrd="0" parTransId="{CAC458DE-8A33-422F-8405-26BF62230DED}" sibTransId="{6C536596-0E89-4715-8586-9488083CDBED}"/>
    <dgm:cxn modelId="{BEAAD03A-AE05-42E0-BC39-C2D5164E3F03}" type="presOf" srcId="{E9E8D6DD-5F74-44EF-BC2D-0DEFCCABB306}" destId="{267BF3BB-9F2A-44D0-AD27-60E05DFC5FF3}" srcOrd="0" destOrd="0" presId="urn:microsoft.com/office/officeart/2008/layout/LinedList"/>
    <dgm:cxn modelId="{A306EF5A-9F55-42B6-9FE2-69F565649447}" type="presOf" srcId="{55757AF2-A324-4CBC-9394-1268230742B4}" destId="{DCF56975-EBDA-4EFB-8A3D-306A6110459A}" srcOrd="0" destOrd="0" presId="urn:microsoft.com/office/officeart/2008/layout/LinedList"/>
    <dgm:cxn modelId="{192A0295-50E8-4482-8704-47CC66C098F8}" srcId="{7F7E640A-7D17-4DD6-A459-0FA8477AD258}" destId="{A1B9B432-BD44-4419-BDC1-BFECC47FE3DE}" srcOrd="1" destOrd="0" parTransId="{405E6BC1-2AF3-4EBC-BE79-483A10DCB606}" sibTransId="{B0CA6A3E-A400-4671-886A-87FFD5ABF16B}"/>
    <dgm:cxn modelId="{10F666B5-D291-4714-BCBE-A430AE0CF803}" srcId="{7F7E640A-7D17-4DD6-A459-0FA8477AD258}" destId="{E9E8D6DD-5F74-44EF-BC2D-0DEFCCABB306}" srcOrd="0" destOrd="0" parTransId="{560421CB-49B0-4976-860D-0D689D4E0AEB}" sibTransId="{E2BFD991-1C29-44B7-9431-F0B3E1D4A29C}"/>
    <dgm:cxn modelId="{5E6A67D1-9DD0-4100-9AE2-2664530F7CA9}" type="presOf" srcId="{A1B9B432-BD44-4419-BDC1-BFECC47FE3DE}" destId="{177DB49E-2854-434A-9F0C-FE0A8BD50CBC}" srcOrd="0" destOrd="0" presId="urn:microsoft.com/office/officeart/2008/layout/LinedList"/>
    <dgm:cxn modelId="{8861F8DB-7EA6-4B26-B5CF-CA35C3835740}" type="presOf" srcId="{7F7E640A-7D17-4DD6-A459-0FA8477AD258}" destId="{E6848D8A-5ACB-4DC1-8B39-7473AC5B286F}" srcOrd="0" destOrd="0" presId="urn:microsoft.com/office/officeart/2008/layout/LinedList"/>
    <dgm:cxn modelId="{BC9F1AE8-0D6B-4BE1-BFEE-F16292016432}" type="presOf" srcId="{14F030F1-92AA-4D0B-8549-B4AA3D00E7A5}" destId="{07089371-8059-4EFE-A836-2C1E69BAA15E}" srcOrd="0" destOrd="0" presId="urn:microsoft.com/office/officeart/2008/layout/LinedList"/>
    <dgm:cxn modelId="{F38E1AF5-959D-4708-8452-E0433D69F017}" type="presOf" srcId="{80E6E89E-6164-4037-9F28-785B96B79D99}" destId="{199D61B4-B58C-43FD-96F3-83D1E25436D0}" srcOrd="0" destOrd="0" presId="urn:microsoft.com/office/officeart/2008/layout/LinedList"/>
    <dgm:cxn modelId="{0B49DBF7-9555-41A2-A98E-60B732DAD08E}" srcId="{7F7E640A-7D17-4DD6-A459-0FA8477AD258}" destId="{14F030F1-92AA-4D0B-8549-B4AA3D00E7A5}" srcOrd="2" destOrd="0" parTransId="{DB9AE69B-2008-4193-B640-7F58B5485538}" sibTransId="{C4A9BC29-B94D-4A73-9D8B-505561D3EE8A}"/>
    <dgm:cxn modelId="{09E0C721-DA31-4191-9883-793FB5F1A891}" type="presParOf" srcId="{E6848D8A-5ACB-4DC1-8B39-7473AC5B286F}" destId="{5A3E49DC-5C4D-4842-A861-EB837E5DF203}" srcOrd="0" destOrd="0" presId="urn:microsoft.com/office/officeart/2008/layout/LinedList"/>
    <dgm:cxn modelId="{05A63270-2784-4914-A00A-E6911A1E85D4}" type="presParOf" srcId="{E6848D8A-5ACB-4DC1-8B39-7473AC5B286F}" destId="{555E2849-FFCE-4F9C-B5A1-459BC3CDF308}" srcOrd="1" destOrd="0" presId="urn:microsoft.com/office/officeart/2008/layout/LinedList"/>
    <dgm:cxn modelId="{97CB0B6C-B657-483A-8784-7D5D8737E4D4}" type="presParOf" srcId="{555E2849-FFCE-4F9C-B5A1-459BC3CDF308}" destId="{267BF3BB-9F2A-44D0-AD27-60E05DFC5FF3}" srcOrd="0" destOrd="0" presId="urn:microsoft.com/office/officeart/2008/layout/LinedList"/>
    <dgm:cxn modelId="{FAA22427-C233-4CA9-B3B0-E184D2105253}" type="presParOf" srcId="{555E2849-FFCE-4F9C-B5A1-459BC3CDF308}" destId="{3A8D1274-DC3F-42F6-9E4D-F88BBF5457C9}" srcOrd="1" destOrd="0" presId="urn:microsoft.com/office/officeart/2008/layout/LinedList"/>
    <dgm:cxn modelId="{6680D754-C7B8-4E51-A9B5-1FD0F9F70E2A}" type="presParOf" srcId="{E6848D8A-5ACB-4DC1-8B39-7473AC5B286F}" destId="{D1FB4F56-968D-4597-93FE-58955CCD0187}" srcOrd="2" destOrd="0" presId="urn:microsoft.com/office/officeart/2008/layout/LinedList"/>
    <dgm:cxn modelId="{61FAECD1-3097-44DC-AFDE-E47E89F90815}" type="presParOf" srcId="{E6848D8A-5ACB-4DC1-8B39-7473AC5B286F}" destId="{F4C310B7-2EBB-4F02-A73F-3D66784169DE}" srcOrd="3" destOrd="0" presId="urn:microsoft.com/office/officeart/2008/layout/LinedList"/>
    <dgm:cxn modelId="{802E32CA-8546-4C8F-BB35-AF554C1D9320}" type="presParOf" srcId="{F4C310B7-2EBB-4F02-A73F-3D66784169DE}" destId="{177DB49E-2854-434A-9F0C-FE0A8BD50CBC}" srcOrd="0" destOrd="0" presId="urn:microsoft.com/office/officeart/2008/layout/LinedList"/>
    <dgm:cxn modelId="{43A4FAE6-CD7A-4AE5-8656-E38B19C5836C}" type="presParOf" srcId="{F4C310B7-2EBB-4F02-A73F-3D66784169DE}" destId="{CAA5E669-4616-4FE1-ACB5-363276079FAA}" srcOrd="1" destOrd="0" presId="urn:microsoft.com/office/officeart/2008/layout/LinedList"/>
    <dgm:cxn modelId="{79AC74E8-FAB1-4BEC-862E-C051F6EF2587}" type="presParOf" srcId="{E6848D8A-5ACB-4DC1-8B39-7473AC5B286F}" destId="{3ADDA975-504E-4207-8BDC-87111E1B6AF2}" srcOrd="4" destOrd="0" presId="urn:microsoft.com/office/officeart/2008/layout/LinedList"/>
    <dgm:cxn modelId="{E6CD1123-D05B-4FE7-97D7-CE86F94AE5EA}" type="presParOf" srcId="{E6848D8A-5ACB-4DC1-8B39-7473AC5B286F}" destId="{7BB21629-37F2-407F-817D-0AEF7A3BF365}" srcOrd="5" destOrd="0" presId="urn:microsoft.com/office/officeart/2008/layout/LinedList"/>
    <dgm:cxn modelId="{97009816-ABA1-4836-ABF1-6345B9A3E154}" type="presParOf" srcId="{7BB21629-37F2-407F-817D-0AEF7A3BF365}" destId="{07089371-8059-4EFE-A836-2C1E69BAA15E}" srcOrd="0" destOrd="0" presId="urn:microsoft.com/office/officeart/2008/layout/LinedList"/>
    <dgm:cxn modelId="{763658A1-80BE-4555-9001-B8DE0E14604E}" type="presParOf" srcId="{7BB21629-37F2-407F-817D-0AEF7A3BF365}" destId="{FF8450A1-E05A-4851-8CE8-4186D18FEBB9}" srcOrd="1" destOrd="0" presId="urn:microsoft.com/office/officeart/2008/layout/LinedList"/>
    <dgm:cxn modelId="{50D1D6E7-4DF2-46BB-A946-ADE064415CB7}" type="presParOf" srcId="{E6848D8A-5ACB-4DC1-8B39-7473AC5B286F}" destId="{66705555-B7C7-4565-B94E-186569CCFA9A}" srcOrd="6" destOrd="0" presId="urn:microsoft.com/office/officeart/2008/layout/LinedList"/>
    <dgm:cxn modelId="{B5A39DC5-3C62-4267-9AD2-6AA281753037}" type="presParOf" srcId="{E6848D8A-5ACB-4DC1-8B39-7473AC5B286F}" destId="{FED6BB79-03C1-4717-8636-B5212B492AA1}" srcOrd="7" destOrd="0" presId="urn:microsoft.com/office/officeart/2008/layout/LinedList"/>
    <dgm:cxn modelId="{67B0DE8C-7E25-4400-A5BE-F16CFCF544DE}" type="presParOf" srcId="{FED6BB79-03C1-4717-8636-B5212B492AA1}" destId="{199D61B4-B58C-43FD-96F3-83D1E25436D0}" srcOrd="0" destOrd="0" presId="urn:microsoft.com/office/officeart/2008/layout/LinedList"/>
    <dgm:cxn modelId="{81FBFBC3-B2AA-41F9-A14A-6C9555F77C13}" type="presParOf" srcId="{FED6BB79-03C1-4717-8636-B5212B492AA1}" destId="{04288389-1962-47C4-ACBD-17478BCE6CA8}" srcOrd="1" destOrd="0" presId="urn:microsoft.com/office/officeart/2008/layout/LinedList"/>
    <dgm:cxn modelId="{1900DF64-8071-4EC9-9EC0-20E53B53917A}" type="presParOf" srcId="{E6848D8A-5ACB-4DC1-8B39-7473AC5B286F}" destId="{89C8BE6B-218F-402B-A8FB-080C4BA334AA}" srcOrd="8" destOrd="0" presId="urn:microsoft.com/office/officeart/2008/layout/LinedList"/>
    <dgm:cxn modelId="{695B9B07-2F33-4045-84F6-C1B70E33432B}" type="presParOf" srcId="{E6848D8A-5ACB-4DC1-8B39-7473AC5B286F}" destId="{960202B6-1827-488A-AB91-71FB8EDD45DC}" srcOrd="9" destOrd="0" presId="urn:microsoft.com/office/officeart/2008/layout/LinedList"/>
    <dgm:cxn modelId="{B6B9A33A-2EF5-481D-8DE0-5BDBCD0AA35B}" type="presParOf" srcId="{960202B6-1827-488A-AB91-71FB8EDD45DC}" destId="{DCF56975-EBDA-4EFB-8A3D-306A6110459A}" srcOrd="0" destOrd="0" presId="urn:microsoft.com/office/officeart/2008/layout/LinedList"/>
    <dgm:cxn modelId="{B54FF91E-7891-4DF5-9ED7-033B193BAADF}" type="presParOf" srcId="{960202B6-1827-488A-AB91-71FB8EDD45DC}" destId="{2899F95A-99EA-4435-94BC-EF9B1638ADC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5CA8679-F700-40D6-A9D1-C4DCBC72CDB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5F53071-9D17-4359-BF5D-47457A92FAAB}">
      <dgm:prSet/>
      <dgm:spPr/>
      <dgm:t>
        <a:bodyPr/>
        <a:lstStyle/>
        <a:p>
          <a:r>
            <a:rPr lang="en-US"/>
            <a:t>Pre Quarter: </a:t>
          </a:r>
        </a:p>
      </dgm:t>
    </dgm:pt>
    <dgm:pt modelId="{08649656-23AF-4CB1-B05B-EAAF23BB8283}" type="parTrans" cxnId="{CA9CE7CF-2FCD-477E-9146-6940E3DF2161}">
      <dgm:prSet/>
      <dgm:spPr/>
      <dgm:t>
        <a:bodyPr/>
        <a:lstStyle/>
        <a:p>
          <a:endParaRPr lang="en-US"/>
        </a:p>
      </dgm:t>
    </dgm:pt>
    <dgm:pt modelId="{59A086AC-BB8D-4471-8F50-6DF84401F83A}" type="sibTrans" cxnId="{CA9CE7CF-2FCD-477E-9146-6940E3DF2161}">
      <dgm:prSet/>
      <dgm:spPr/>
      <dgm:t>
        <a:bodyPr/>
        <a:lstStyle/>
        <a:p>
          <a:endParaRPr lang="en-US"/>
        </a:p>
      </dgm:t>
    </dgm:pt>
    <dgm:pt modelId="{243C7521-FA09-4293-A830-2AEF0177A821}">
      <dgm:prSet/>
      <dgm:spPr/>
      <dgm:t>
        <a:bodyPr/>
        <a:lstStyle/>
        <a:p>
          <a:r>
            <a:rPr lang="en-US"/>
            <a:t>HSM</a:t>
          </a:r>
        </a:p>
      </dgm:t>
    </dgm:pt>
    <dgm:pt modelId="{3C40A11D-DF62-4608-8796-3CC083853E6E}" type="parTrans" cxnId="{73F609E3-FEF3-4A4F-8A0F-AEC56180778A}">
      <dgm:prSet/>
      <dgm:spPr/>
      <dgm:t>
        <a:bodyPr/>
        <a:lstStyle/>
        <a:p>
          <a:endParaRPr lang="en-US"/>
        </a:p>
      </dgm:t>
    </dgm:pt>
    <dgm:pt modelId="{3DE132DC-91FE-4CA3-8639-BF1693CCEC12}" type="sibTrans" cxnId="{73F609E3-FEF3-4A4F-8A0F-AEC56180778A}">
      <dgm:prSet/>
      <dgm:spPr/>
      <dgm:t>
        <a:bodyPr/>
        <a:lstStyle/>
        <a:p>
          <a:endParaRPr lang="en-US"/>
        </a:p>
      </dgm:t>
    </dgm:pt>
    <dgm:pt modelId="{E59E5E17-7536-41AF-84A4-531D19565457}">
      <dgm:prSet/>
      <dgm:spPr/>
      <dgm:t>
        <a:bodyPr/>
        <a:lstStyle/>
        <a:p>
          <a:r>
            <a:rPr lang="en-US" b="1"/>
            <a:t>Quarterly Activities</a:t>
          </a:r>
          <a:endParaRPr lang="en-US"/>
        </a:p>
      </dgm:t>
    </dgm:pt>
    <dgm:pt modelId="{64AE202D-88C2-42AD-81BA-43D0E208CB36}" type="parTrans" cxnId="{A98F7568-F923-4661-BC51-48DCE1584210}">
      <dgm:prSet/>
      <dgm:spPr/>
      <dgm:t>
        <a:bodyPr/>
        <a:lstStyle/>
        <a:p>
          <a:endParaRPr lang="en-US"/>
        </a:p>
      </dgm:t>
    </dgm:pt>
    <dgm:pt modelId="{8AB84E2E-83E8-4840-8EED-CC6C3BE82441}" type="sibTrans" cxnId="{A98F7568-F923-4661-BC51-48DCE1584210}">
      <dgm:prSet/>
      <dgm:spPr/>
      <dgm:t>
        <a:bodyPr/>
        <a:lstStyle/>
        <a:p>
          <a:endParaRPr lang="en-US"/>
        </a:p>
      </dgm:t>
    </dgm:pt>
    <dgm:pt modelId="{B772D4CF-529C-4D03-BF95-6FB730473787}">
      <dgm:prSet/>
      <dgm:spPr/>
      <dgm:t>
        <a:bodyPr/>
        <a:lstStyle/>
        <a:p>
          <a:r>
            <a:rPr lang="en-US"/>
            <a:t>HSM’s</a:t>
          </a:r>
        </a:p>
      </dgm:t>
    </dgm:pt>
    <dgm:pt modelId="{14997999-4BE0-4989-A851-2D8A56513AE4}" type="parTrans" cxnId="{F88040B7-A47F-44C8-AFE1-23048A043BBA}">
      <dgm:prSet/>
      <dgm:spPr/>
      <dgm:t>
        <a:bodyPr/>
        <a:lstStyle/>
        <a:p>
          <a:endParaRPr lang="en-US"/>
        </a:p>
      </dgm:t>
    </dgm:pt>
    <dgm:pt modelId="{A95C01DC-7838-4DE6-B1A8-2D032F68AC8E}" type="sibTrans" cxnId="{F88040B7-A47F-44C8-AFE1-23048A043BBA}">
      <dgm:prSet/>
      <dgm:spPr/>
      <dgm:t>
        <a:bodyPr/>
        <a:lstStyle/>
        <a:p>
          <a:endParaRPr lang="en-US"/>
        </a:p>
      </dgm:t>
    </dgm:pt>
    <dgm:pt modelId="{220DEF9F-75F6-466D-A846-F9FF87041B5A}">
      <dgm:prSet/>
      <dgm:spPr/>
      <dgm:t>
        <a:bodyPr/>
        <a:lstStyle/>
        <a:p>
          <a:r>
            <a:rPr lang="en-US"/>
            <a:t>PSR’s</a:t>
          </a:r>
        </a:p>
      </dgm:t>
    </dgm:pt>
    <dgm:pt modelId="{CA7F70CD-5220-4C9C-9743-50342B0BF365}" type="parTrans" cxnId="{A604B8BF-DA86-4EC0-B0CE-832253E8F583}">
      <dgm:prSet/>
      <dgm:spPr/>
      <dgm:t>
        <a:bodyPr/>
        <a:lstStyle/>
        <a:p>
          <a:endParaRPr lang="en-US"/>
        </a:p>
      </dgm:t>
    </dgm:pt>
    <dgm:pt modelId="{095F35A7-DF5D-4BF9-96A3-32B56D17CBFA}" type="sibTrans" cxnId="{A604B8BF-DA86-4EC0-B0CE-832253E8F583}">
      <dgm:prSet/>
      <dgm:spPr/>
      <dgm:t>
        <a:bodyPr/>
        <a:lstStyle/>
        <a:p>
          <a:endParaRPr lang="en-US"/>
        </a:p>
      </dgm:t>
    </dgm:pt>
    <dgm:pt modelId="{D9725F2D-3A00-4302-A321-0C5344B42572}">
      <dgm:prSet/>
      <dgm:spPr/>
      <dgm:t>
        <a:bodyPr/>
        <a:lstStyle/>
        <a:p>
          <a:r>
            <a:rPr lang="en-US"/>
            <a:t>Maintain flow of cases, notifies if problems</a:t>
          </a:r>
        </a:p>
      </dgm:t>
    </dgm:pt>
    <dgm:pt modelId="{8C21A301-DA06-4B9E-A46C-9959641F8EC6}" type="parTrans" cxnId="{65EFDE56-93B1-4AEC-B0E8-62051C304039}">
      <dgm:prSet/>
      <dgm:spPr/>
      <dgm:t>
        <a:bodyPr/>
        <a:lstStyle/>
        <a:p>
          <a:endParaRPr lang="en-US"/>
        </a:p>
      </dgm:t>
    </dgm:pt>
    <dgm:pt modelId="{9A6EC69C-FFDE-454B-A125-3007470EFB5F}" type="sibTrans" cxnId="{65EFDE56-93B1-4AEC-B0E8-62051C304039}">
      <dgm:prSet/>
      <dgm:spPr/>
      <dgm:t>
        <a:bodyPr/>
        <a:lstStyle/>
        <a:p>
          <a:endParaRPr lang="en-US"/>
        </a:p>
      </dgm:t>
    </dgm:pt>
    <dgm:pt modelId="{C8E39FEA-B2D2-40A6-BF23-7126438D9E77}">
      <dgm:prSet/>
      <dgm:spPr/>
      <dgm:t>
        <a:bodyPr/>
        <a:lstStyle/>
        <a:p>
          <a:r>
            <a:rPr lang="en-US"/>
            <a:t>OA</a:t>
          </a:r>
          <a:br>
            <a:rPr lang="en-US"/>
          </a:br>
          <a:r>
            <a:rPr lang="en-US"/>
            <a:t>Office Assistant (OA) makes copies of PCL-5 for clinicians</a:t>
          </a:r>
        </a:p>
      </dgm:t>
    </dgm:pt>
    <dgm:pt modelId="{D830EF10-D307-46D9-A1BD-1AA13EBCB2F9}" type="parTrans" cxnId="{BBDD25FD-BC97-4F24-8527-385D098A79E3}">
      <dgm:prSet/>
      <dgm:spPr/>
      <dgm:t>
        <a:bodyPr/>
        <a:lstStyle/>
        <a:p>
          <a:endParaRPr lang="en-US"/>
        </a:p>
      </dgm:t>
    </dgm:pt>
    <dgm:pt modelId="{9D0D2F3B-946F-49E3-95A7-AB0D6025E6D8}" type="sibTrans" cxnId="{BBDD25FD-BC97-4F24-8527-385D098A79E3}">
      <dgm:prSet/>
      <dgm:spPr/>
      <dgm:t>
        <a:bodyPr/>
        <a:lstStyle/>
        <a:p>
          <a:endParaRPr lang="en-US"/>
        </a:p>
      </dgm:t>
    </dgm:pt>
    <dgm:pt modelId="{0CD53752-922C-4E48-B31C-DF265D062C04}">
      <dgm:prSet/>
      <dgm:spPr/>
      <dgm:t>
        <a:bodyPr/>
        <a:lstStyle/>
        <a:p>
          <a:r>
            <a:rPr lang="en-US"/>
            <a:t>Clinicians</a:t>
          </a:r>
        </a:p>
      </dgm:t>
    </dgm:pt>
    <dgm:pt modelId="{3917788E-CE71-473E-8C2B-0A54F06516F3}" type="parTrans" cxnId="{4F275F79-6657-4093-847E-6076A5D5228D}">
      <dgm:prSet/>
      <dgm:spPr/>
      <dgm:t>
        <a:bodyPr/>
        <a:lstStyle/>
        <a:p>
          <a:endParaRPr lang="en-US"/>
        </a:p>
      </dgm:t>
    </dgm:pt>
    <dgm:pt modelId="{F5E96A22-1C1F-4ECF-AE85-970A7C0D6CEF}" type="sibTrans" cxnId="{4F275F79-6657-4093-847E-6076A5D5228D}">
      <dgm:prSet/>
      <dgm:spPr/>
      <dgm:t>
        <a:bodyPr/>
        <a:lstStyle/>
        <a:p>
          <a:endParaRPr lang="en-US"/>
        </a:p>
      </dgm:t>
    </dgm:pt>
    <dgm:pt modelId="{67CDB1B9-6A99-4C9D-B72B-F9A65BD20CFE}">
      <dgm:prSet/>
      <dgm:spPr/>
      <dgm:t>
        <a:bodyPr/>
        <a:lstStyle/>
        <a:p>
          <a:r>
            <a:rPr lang="en-US"/>
            <a:t>Supervisors</a:t>
          </a:r>
        </a:p>
      </dgm:t>
    </dgm:pt>
    <dgm:pt modelId="{EC8B3284-E153-49A1-9D9F-489FDF8A4A01}" type="parTrans" cxnId="{9A5165E5-0253-4620-BE77-68B204973FAA}">
      <dgm:prSet/>
      <dgm:spPr/>
      <dgm:t>
        <a:bodyPr/>
        <a:lstStyle/>
        <a:p>
          <a:endParaRPr lang="en-US"/>
        </a:p>
      </dgm:t>
    </dgm:pt>
    <dgm:pt modelId="{6E89E6FB-C859-43BC-B5E2-E7DAC9B71F3A}" type="sibTrans" cxnId="{9A5165E5-0253-4620-BE77-68B204973FAA}">
      <dgm:prSet/>
      <dgm:spPr/>
      <dgm:t>
        <a:bodyPr/>
        <a:lstStyle/>
        <a:p>
          <a:endParaRPr lang="en-US"/>
        </a:p>
      </dgm:t>
    </dgm:pt>
    <dgm:pt modelId="{752657F1-EC71-4638-AABD-EABAFB7E401C}">
      <dgm:prSet/>
      <dgm:spPr/>
      <dgm:t>
        <a:bodyPr/>
        <a:lstStyle/>
        <a:p>
          <a:r>
            <a:rPr lang="en-US"/>
            <a:t>Supervisors use this data weekly and monthly to assess client progress and to work with staff on intervention success</a:t>
          </a:r>
        </a:p>
      </dgm:t>
    </dgm:pt>
    <dgm:pt modelId="{80D56408-E634-4FE0-AA88-F2F8E9E9D8C0}" type="parTrans" cxnId="{9B9D9920-0847-492B-8730-96BDAB4875C6}">
      <dgm:prSet/>
      <dgm:spPr/>
      <dgm:t>
        <a:bodyPr/>
        <a:lstStyle/>
        <a:p>
          <a:endParaRPr lang="en-US"/>
        </a:p>
      </dgm:t>
    </dgm:pt>
    <dgm:pt modelId="{03176D7B-DE90-4CDD-8567-7D17202F56F9}" type="sibTrans" cxnId="{9B9D9920-0847-492B-8730-96BDAB4875C6}">
      <dgm:prSet/>
      <dgm:spPr/>
      <dgm:t>
        <a:bodyPr/>
        <a:lstStyle/>
        <a:p>
          <a:endParaRPr lang="en-US"/>
        </a:p>
      </dgm:t>
    </dgm:pt>
    <dgm:pt modelId="{3D489CE1-5200-46F6-BFCC-BD24AC3875DD}">
      <dgm:prSet/>
      <dgm:spPr/>
      <dgm:t>
        <a:bodyPr/>
        <a:lstStyle/>
        <a:p>
          <a:r>
            <a:rPr lang="en-US"/>
            <a:t>Post quarter:</a:t>
          </a:r>
        </a:p>
      </dgm:t>
    </dgm:pt>
    <dgm:pt modelId="{8C15397A-9B42-47A6-85E2-D64C9BC8EB1B}" type="parTrans" cxnId="{A337A176-D8F8-4769-80F1-6B894E0A5D42}">
      <dgm:prSet/>
      <dgm:spPr/>
      <dgm:t>
        <a:bodyPr/>
        <a:lstStyle/>
        <a:p>
          <a:endParaRPr lang="en-US"/>
        </a:p>
      </dgm:t>
    </dgm:pt>
    <dgm:pt modelId="{E848F8AC-D09B-48FC-A95B-EBC02C88ABA3}" type="sibTrans" cxnId="{A337A176-D8F8-4769-80F1-6B894E0A5D42}">
      <dgm:prSet/>
      <dgm:spPr/>
      <dgm:t>
        <a:bodyPr/>
        <a:lstStyle/>
        <a:p>
          <a:endParaRPr lang="en-US"/>
        </a:p>
      </dgm:t>
    </dgm:pt>
    <dgm:pt modelId="{0458F525-7ABB-487F-B567-78D90198481F}">
      <dgm:prSet custT="1"/>
      <dgm:spPr/>
      <dgm:t>
        <a:bodyPr/>
        <a:lstStyle/>
        <a:p>
          <a:r>
            <a:rPr lang="en-US" sz="1600"/>
            <a:t>HSM/Clinician/Quality/Supervisor meeting (post quarter)</a:t>
          </a:r>
        </a:p>
      </dgm:t>
    </dgm:pt>
    <dgm:pt modelId="{3F02BFCA-6620-4FC4-BD58-3D51E7C8D87B}" type="parTrans" cxnId="{244FAC6C-74AA-4CDE-B409-4A2C184EB5F9}">
      <dgm:prSet/>
      <dgm:spPr/>
      <dgm:t>
        <a:bodyPr/>
        <a:lstStyle/>
        <a:p>
          <a:endParaRPr lang="en-US"/>
        </a:p>
      </dgm:t>
    </dgm:pt>
    <dgm:pt modelId="{7DF9C99E-62D5-4502-8D7B-5F1AB902DBA8}" type="sibTrans" cxnId="{244FAC6C-74AA-4CDE-B409-4A2C184EB5F9}">
      <dgm:prSet/>
      <dgm:spPr/>
      <dgm:t>
        <a:bodyPr/>
        <a:lstStyle/>
        <a:p>
          <a:endParaRPr lang="en-US"/>
        </a:p>
      </dgm:t>
    </dgm:pt>
    <dgm:pt modelId="{11F19BD9-5E9F-41E9-8F77-2B7913099EB2}">
      <dgm:prSet custT="1"/>
      <dgm:spPr/>
      <dgm:t>
        <a:bodyPr/>
        <a:lstStyle/>
        <a:p>
          <a:r>
            <a:rPr lang="en-US" sz="1600"/>
            <a:t>RDA pulls data and assesses recovery in clients using PCL-5 cutoff scores for assessing progress for clients who have completed treatment, dropped out, and are in progress</a:t>
          </a:r>
        </a:p>
      </dgm:t>
    </dgm:pt>
    <dgm:pt modelId="{EE3E183E-E6F1-47EC-9371-18D1C258F3F0}" type="parTrans" cxnId="{10C90010-CB7D-4E9B-B402-C2D3A631AB15}">
      <dgm:prSet/>
      <dgm:spPr/>
      <dgm:t>
        <a:bodyPr/>
        <a:lstStyle/>
        <a:p>
          <a:endParaRPr lang="en-US"/>
        </a:p>
      </dgm:t>
    </dgm:pt>
    <dgm:pt modelId="{FB28EF9D-9E2F-4CFC-AD13-8B9E621F508F}" type="sibTrans" cxnId="{10C90010-CB7D-4E9B-B402-C2D3A631AB15}">
      <dgm:prSet/>
      <dgm:spPr/>
      <dgm:t>
        <a:bodyPr/>
        <a:lstStyle/>
        <a:p>
          <a:endParaRPr lang="en-US"/>
        </a:p>
      </dgm:t>
    </dgm:pt>
    <dgm:pt modelId="{80E12E4D-B6D7-4659-A62C-8765A0472895}">
      <dgm:prSet/>
      <dgm:spPr/>
      <dgm:t>
        <a:bodyPr/>
        <a:lstStyle/>
        <a:p>
          <a:pPr>
            <a:buFont typeface="Arial" panose="020B0604020202020204" pitchFamily="34" charset="0"/>
            <a:buChar char="•"/>
          </a:pPr>
          <a:r>
            <a:rPr lang="en-US"/>
            <a:t>OA</a:t>
          </a:r>
        </a:p>
      </dgm:t>
    </dgm:pt>
    <dgm:pt modelId="{D9F0EF7C-E2A4-4892-A448-FE84BD66891C}" type="parTrans" cxnId="{64B17606-8A83-418A-BF39-7EB792A1632C}">
      <dgm:prSet/>
      <dgm:spPr/>
      <dgm:t>
        <a:bodyPr/>
        <a:lstStyle/>
        <a:p>
          <a:endParaRPr lang="en-US"/>
        </a:p>
      </dgm:t>
    </dgm:pt>
    <dgm:pt modelId="{5DC4A87A-F96D-4EE6-B2F7-541CE46F055D}" type="sibTrans" cxnId="{64B17606-8A83-418A-BF39-7EB792A1632C}">
      <dgm:prSet/>
      <dgm:spPr/>
      <dgm:t>
        <a:bodyPr/>
        <a:lstStyle/>
        <a:p>
          <a:endParaRPr lang="en-US"/>
        </a:p>
      </dgm:t>
    </dgm:pt>
    <dgm:pt modelId="{C3599E26-787A-4421-B20D-462021F6DD8F}">
      <dgm:prSet/>
      <dgm:spPr/>
      <dgm:t>
        <a:bodyPr/>
        <a:lstStyle/>
        <a:p>
          <a:r>
            <a:rPr lang="en-US"/>
            <a:t>Makes copies of PCL’s for clients/staff</a:t>
          </a:r>
        </a:p>
      </dgm:t>
    </dgm:pt>
    <dgm:pt modelId="{7A4984DB-EAEC-4D95-AB28-C2270CADA313}" type="parTrans" cxnId="{43E62733-A65B-43DD-815C-973439C6584B}">
      <dgm:prSet/>
      <dgm:spPr/>
      <dgm:t>
        <a:bodyPr/>
        <a:lstStyle/>
        <a:p>
          <a:endParaRPr lang="en-US"/>
        </a:p>
      </dgm:t>
    </dgm:pt>
    <dgm:pt modelId="{317D8222-E0B3-4CA9-831E-C49186DC8ED7}" type="sibTrans" cxnId="{43E62733-A65B-43DD-815C-973439C6584B}">
      <dgm:prSet/>
      <dgm:spPr/>
      <dgm:t>
        <a:bodyPr/>
        <a:lstStyle/>
        <a:p>
          <a:endParaRPr lang="en-US"/>
        </a:p>
      </dgm:t>
    </dgm:pt>
    <dgm:pt modelId="{6537F155-D474-4F9C-8C06-EDFF347F75FF}">
      <dgm:prSet/>
      <dgm:spPr/>
      <dgm:t>
        <a:bodyPr/>
        <a:lstStyle/>
        <a:p>
          <a:r>
            <a:rPr lang="en-US"/>
            <a:t>Clinicians:</a:t>
          </a:r>
        </a:p>
      </dgm:t>
    </dgm:pt>
    <dgm:pt modelId="{0296B6D8-A3E1-4105-9BF4-767A86C0DCE4}" type="parTrans" cxnId="{F2FA8505-44FA-43FE-8BEB-54B4B0BE0543}">
      <dgm:prSet/>
      <dgm:spPr/>
      <dgm:t>
        <a:bodyPr/>
        <a:lstStyle/>
        <a:p>
          <a:endParaRPr lang="en-US"/>
        </a:p>
      </dgm:t>
    </dgm:pt>
    <dgm:pt modelId="{1AFAB4CE-8FDC-437F-B82C-C9F67DA17A0C}" type="sibTrans" cxnId="{F2FA8505-44FA-43FE-8BEB-54B4B0BE0543}">
      <dgm:prSet/>
      <dgm:spPr/>
      <dgm:t>
        <a:bodyPr/>
        <a:lstStyle/>
        <a:p>
          <a:endParaRPr lang="en-US"/>
        </a:p>
      </dgm:t>
    </dgm:pt>
    <dgm:pt modelId="{5E3F65CE-5966-467A-9F21-3D9A69C9984C}">
      <dgm:prSet/>
      <dgm:spPr/>
      <dgm:t>
        <a:bodyPr/>
        <a:lstStyle/>
        <a:p>
          <a:r>
            <a:rPr lang="en-US"/>
            <a:t>Clinicians enter treatment frequency for clients based on stage of change into OMNI</a:t>
          </a:r>
        </a:p>
      </dgm:t>
    </dgm:pt>
    <dgm:pt modelId="{AA9F221B-E775-4727-81A4-D6EFBE77D87C}" type="parTrans" cxnId="{BCF512C0-3CF2-46F6-9FCD-74F46903C6E6}">
      <dgm:prSet/>
      <dgm:spPr/>
      <dgm:t>
        <a:bodyPr/>
        <a:lstStyle/>
        <a:p>
          <a:endParaRPr lang="en-US"/>
        </a:p>
      </dgm:t>
    </dgm:pt>
    <dgm:pt modelId="{9CF00297-346B-49D7-9D0E-8D339DA61491}" type="sibTrans" cxnId="{BCF512C0-3CF2-46F6-9FCD-74F46903C6E6}">
      <dgm:prSet/>
      <dgm:spPr/>
      <dgm:t>
        <a:bodyPr/>
        <a:lstStyle/>
        <a:p>
          <a:endParaRPr lang="en-US"/>
        </a:p>
      </dgm:t>
    </dgm:pt>
    <dgm:pt modelId="{D8819A74-8986-483D-A860-5D32A5FD3F1A}">
      <dgm:prSet/>
      <dgm:spPr/>
      <dgm:t>
        <a:bodyPr/>
        <a:lstStyle/>
        <a:p>
          <a:r>
            <a:rPr lang="en-US"/>
            <a:t>Reviews caseload and looks for places new treatment will start, or treatment will finish, to help prioritize cases that need to come in or be moved off of their schedules</a:t>
          </a:r>
        </a:p>
      </dgm:t>
    </dgm:pt>
    <dgm:pt modelId="{E62CB870-CE16-4DFA-A253-0EB4182FE476}" type="parTrans" cxnId="{C381F28A-4777-403B-9EEB-1AC9E9694647}">
      <dgm:prSet/>
      <dgm:spPr/>
      <dgm:t>
        <a:bodyPr/>
        <a:lstStyle/>
        <a:p>
          <a:endParaRPr lang="en-US"/>
        </a:p>
      </dgm:t>
    </dgm:pt>
    <dgm:pt modelId="{44EA673D-6444-42E2-A398-A858808A1985}" type="sibTrans" cxnId="{C381F28A-4777-403B-9EEB-1AC9E9694647}">
      <dgm:prSet/>
      <dgm:spPr/>
      <dgm:t>
        <a:bodyPr/>
        <a:lstStyle/>
        <a:p>
          <a:endParaRPr lang="en-US"/>
        </a:p>
      </dgm:t>
    </dgm:pt>
    <dgm:pt modelId="{31A66E49-FAA1-4298-9C6D-F6DA0771C6AB}">
      <dgm:prSet/>
      <dgm:spPr/>
      <dgm:t>
        <a:bodyPr/>
        <a:lstStyle/>
        <a:p>
          <a:r>
            <a:rPr lang="en-US"/>
            <a:t>Clinicians tell schedulers when clients are starting EBP trauma therapy</a:t>
          </a:r>
        </a:p>
      </dgm:t>
    </dgm:pt>
    <dgm:pt modelId="{F09F6376-027E-4FD2-A8C0-EB85AF02FB9A}" type="parTrans" cxnId="{428B50EA-89B0-4DBD-8860-4E253118B297}">
      <dgm:prSet/>
      <dgm:spPr/>
      <dgm:t>
        <a:bodyPr/>
        <a:lstStyle/>
        <a:p>
          <a:endParaRPr lang="en-US"/>
        </a:p>
      </dgm:t>
    </dgm:pt>
    <dgm:pt modelId="{6264E825-8960-4796-9870-53B3FF92DBA8}" type="sibTrans" cxnId="{428B50EA-89B0-4DBD-8860-4E253118B297}">
      <dgm:prSet/>
      <dgm:spPr/>
      <dgm:t>
        <a:bodyPr/>
        <a:lstStyle/>
        <a:p>
          <a:endParaRPr lang="en-US"/>
        </a:p>
      </dgm:t>
    </dgm:pt>
    <dgm:pt modelId="{7A1CC7AC-A9FE-47FC-9F6F-E03B0A914069}">
      <dgm:prSet/>
      <dgm:spPr/>
      <dgm:t>
        <a:bodyPr/>
        <a:lstStyle/>
        <a:p>
          <a:r>
            <a:rPr lang="en-US"/>
            <a:t>Supervisors:</a:t>
          </a:r>
        </a:p>
      </dgm:t>
    </dgm:pt>
    <dgm:pt modelId="{32D128C3-4055-4886-9D41-1FA90191C9C7}" type="parTrans" cxnId="{B87F81E9-C2E1-4DC2-A976-8DE0AA6C0C79}">
      <dgm:prSet/>
      <dgm:spPr/>
      <dgm:t>
        <a:bodyPr/>
        <a:lstStyle/>
        <a:p>
          <a:endParaRPr lang="en-US"/>
        </a:p>
      </dgm:t>
    </dgm:pt>
    <dgm:pt modelId="{5FC91034-929E-4373-9D6B-F52BF60038F9}" type="sibTrans" cxnId="{B87F81E9-C2E1-4DC2-A976-8DE0AA6C0C79}">
      <dgm:prSet/>
      <dgm:spPr/>
      <dgm:t>
        <a:bodyPr/>
        <a:lstStyle/>
        <a:p>
          <a:endParaRPr lang="en-US"/>
        </a:p>
      </dgm:t>
    </dgm:pt>
    <dgm:pt modelId="{82F4B201-5C86-4188-B143-DA26A1AD5ED4}">
      <dgm:prSet/>
      <dgm:spPr/>
      <dgm:t>
        <a:bodyPr/>
        <a:lstStyle/>
        <a:p>
          <a:r>
            <a:rPr lang="en-US"/>
            <a:t>Provide supervision for EBP cases (weekly individual and group supervision) and co-lead treatment for treatments that are new to providers</a:t>
          </a:r>
        </a:p>
      </dgm:t>
    </dgm:pt>
    <dgm:pt modelId="{2ADE6877-98CB-431E-A7EF-FAF8F9478883}" type="parTrans" cxnId="{2EB4A304-9325-4129-84CC-65880B62FB59}">
      <dgm:prSet/>
      <dgm:spPr/>
      <dgm:t>
        <a:bodyPr/>
        <a:lstStyle/>
        <a:p>
          <a:endParaRPr lang="en-US"/>
        </a:p>
      </dgm:t>
    </dgm:pt>
    <dgm:pt modelId="{765025A8-7957-435A-874A-8A541555E9E7}" type="sibTrans" cxnId="{2EB4A304-9325-4129-84CC-65880B62FB59}">
      <dgm:prSet/>
      <dgm:spPr/>
      <dgm:t>
        <a:bodyPr/>
        <a:lstStyle/>
        <a:p>
          <a:endParaRPr lang="en-US"/>
        </a:p>
      </dgm:t>
    </dgm:pt>
    <dgm:pt modelId="{B6BE8A60-01C1-4AA4-B14F-BA9FC268A130}">
      <dgm:prSet/>
      <dgm:spPr/>
      <dgm:t>
        <a:bodyPr/>
        <a:lstStyle/>
        <a:p>
          <a:r>
            <a:rPr lang="en-US"/>
            <a:t>Health Service Manager’s (HSM’s’) pay for once a year training in Motivational Interviewing (MI) for new staff</a:t>
          </a:r>
        </a:p>
      </dgm:t>
    </dgm:pt>
    <dgm:pt modelId="{71D4A1CA-8ECF-49CC-894A-BDBECC329C9C}" type="parTrans" cxnId="{ADEFD002-BD20-4DE4-835F-8576E2590EBE}">
      <dgm:prSet/>
      <dgm:spPr/>
      <dgm:t>
        <a:bodyPr/>
        <a:lstStyle/>
        <a:p>
          <a:endParaRPr lang="en-US"/>
        </a:p>
      </dgm:t>
    </dgm:pt>
    <dgm:pt modelId="{047BEBC0-A341-45DA-B7DF-0D835A4B5EBC}" type="sibTrans" cxnId="{ADEFD002-BD20-4DE4-835F-8576E2590EBE}">
      <dgm:prSet/>
      <dgm:spPr/>
      <dgm:t>
        <a:bodyPr/>
        <a:lstStyle/>
        <a:p>
          <a:endParaRPr lang="en-US"/>
        </a:p>
      </dgm:t>
    </dgm:pt>
    <dgm:pt modelId="{2B6607A1-AD08-47A3-9900-554BF023E457}">
      <dgm:prSet/>
      <dgm:spPr/>
      <dgm:t>
        <a:bodyPr/>
        <a:lstStyle/>
        <a:p>
          <a:r>
            <a:rPr lang="en-US"/>
            <a:t>HSM/Clinician/Quality/Supervisor meeting (pre quarter)</a:t>
          </a:r>
        </a:p>
      </dgm:t>
    </dgm:pt>
    <dgm:pt modelId="{0F42493A-ECC6-4FB2-A82B-9A2DEA3DB536}" type="parTrans" cxnId="{0A864662-9E40-4D0A-9744-9C096E34085B}">
      <dgm:prSet/>
      <dgm:spPr/>
      <dgm:t>
        <a:bodyPr/>
        <a:lstStyle/>
        <a:p>
          <a:endParaRPr lang="en-US"/>
        </a:p>
      </dgm:t>
    </dgm:pt>
    <dgm:pt modelId="{7CB66081-C81C-48F3-8687-467765534395}" type="sibTrans" cxnId="{0A864662-9E40-4D0A-9744-9C096E34085B}">
      <dgm:prSet/>
      <dgm:spPr/>
      <dgm:t>
        <a:bodyPr/>
        <a:lstStyle/>
        <a:p>
          <a:endParaRPr lang="en-US"/>
        </a:p>
      </dgm:t>
    </dgm:pt>
    <dgm:pt modelId="{FBDED366-0A11-4A32-8BB3-0C4B7DF3B9B9}">
      <dgm:prSet/>
      <dgm:spPr/>
      <dgm:t>
        <a:bodyPr/>
        <a:lstStyle/>
        <a:p>
          <a:r>
            <a:rPr lang="en-US"/>
            <a:t>Helps clinicians organize schedules and resolve conflicts</a:t>
          </a:r>
        </a:p>
      </dgm:t>
    </dgm:pt>
    <dgm:pt modelId="{4C97AA5C-7414-4D04-A607-7A7CD3FB9498}" type="parTrans" cxnId="{C23C9D2B-1E24-47CE-9BBD-41418B37B8FC}">
      <dgm:prSet/>
      <dgm:spPr/>
      <dgm:t>
        <a:bodyPr/>
        <a:lstStyle/>
        <a:p>
          <a:endParaRPr lang="en-US"/>
        </a:p>
      </dgm:t>
    </dgm:pt>
    <dgm:pt modelId="{929B85E7-A49B-4084-A49D-58FD2DD7FEC9}" type="sibTrans" cxnId="{C23C9D2B-1E24-47CE-9BBD-41418B37B8FC}">
      <dgm:prSet/>
      <dgm:spPr/>
      <dgm:t>
        <a:bodyPr/>
        <a:lstStyle/>
        <a:p>
          <a:endParaRPr lang="en-US"/>
        </a:p>
      </dgm:t>
    </dgm:pt>
    <dgm:pt modelId="{724D4BAA-0D8E-49E6-AB39-586B1BC3320C}">
      <dgm:prSet/>
      <dgm:spPr/>
      <dgm:t>
        <a:bodyPr/>
        <a:lstStyle/>
        <a:p>
          <a:r>
            <a:rPr lang="en-US"/>
            <a:t>Helps with any movement issues, resolves barriers</a:t>
          </a:r>
        </a:p>
      </dgm:t>
    </dgm:pt>
    <dgm:pt modelId="{4BC3B66E-F856-4ECE-962D-F877E102A193}" type="parTrans" cxnId="{E21D66CE-F14D-49AB-9B9E-4817369E4747}">
      <dgm:prSet/>
      <dgm:spPr/>
      <dgm:t>
        <a:bodyPr/>
        <a:lstStyle/>
        <a:p>
          <a:endParaRPr lang="en-US"/>
        </a:p>
      </dgm:t>
    </dgm:pt>
    <dgm:pt modelId="{E407958B-8BF3-406A-AC4B-CD660DC694CE}" type="sibTrans" cxnId="{E21D66CE-F14D-49AB-9B9E-4817369E4747}">
      <dgm:prSet/>
      <dgm:spPr/>
      <dgm:t>
        <a:bodyPr/>
        <a:lstStyle/>
        <a:p>
          <a:endParaRPr lang="en-US"/>
        </a:p>
      </dgm:t>
    </dgm:pt>
    <dgm:pt modelId="{F20D1C8E-2F7B-4AD6-8CD3-34ECA2ED60C9}">
      <dgm:prSet/>
      <dgm:spPr/>
      <dgm:t>
        <a:bodyPr/>
        <a:lstStyle/>
        <a:p>
          <a:r>
            <a:rPr lang="en-US"/>
            <a:t>Clients fill out the PTSD Checklist-5 (PCL-5) before each EBP trauma therapy session and clients and therapist review scores in session. </a:t>
          </a:r>
        </a:p>
      </dgm:t>
    </dgm:pt>
    <dgm:pt modelId="{44DB11A3-B21B-481A-990E-A1833D66937C}" type="parTrans" cxnId="{97CEAF3E-04D9-4894-B3C9-03138D8A638E}">
      <dgm:prSet/>
      <dgm:spPr/>
      <dgm:t>
        <a:bodyPr/>
        <a:lstStyle/>
        <a:p>
          <a:endParaRPr lang="en-US"/>
        </a:p>
      </dgm:t>
    </dgm:pt>
    <dgm:pt modelId="{5BD131F4-0527-4985-8ECA-165402199D34}" type="sibTrans" cxnId="{97CEAF3E-04D9-4894-B3C9-03138D8A638E}">
      <dgm:prSet/>
      <dgm:spPr/>
      <dgm:t>
        <a:bodyPr/>
        <a:lstStyle/>
        <a:p>
          <a:endParaRPr lang="en-US"/>
        </a:p>
      </dgm:t>
    </dgm:pt>
    <dgm:pt modelId="{A0EAF945-A6FA-422D-AC11-E5AA62493168}" type="pres">
      <dgm:prSet presAssocID="{95CA8679-F700-40D6-A9D1-C4DCBC72CDBF}" presName="Name0" presStyleCnt="0">
        <dgm:presLayoutVars>
          <dgm:dir/>
          <dgm:animLvl val="lvl"/>
          <dgm:resizeHandles val="exact"/>
        </dgm:presLayoutVars>
      </dgm:prSet>
      <dgm:spPr/>
    </dgm:pt>
    <dgm:pt modelId="{1C06E32B-5EB4-41D5-8AB8-04A6129B2142}" type="pres">
      <dgm:prSet presAssocID="{55F53071-9D17-4359-BF5D-47457A92FAAB}" presName="composite" presStyleCnt="0"/>
      <dgm:spPr/>
    </dgm:pt>
    <dgm:pt modelId="{4A76F930-C761-4B7A-A076-4369AEA5378A}" type="pres">
      <dgm:prSet presAssocID="{55F53071-9D17-4359-BF5D-47457A92FAAB}" presName="parTx" presStyleLbl="alignNode1" presStyleIdx="0" presStyleCnt="3">
        <dgm:presLayoutVars>
          <dgm:chMax val="0"/>
          <dgm:chPref val="0"/>
          <dgm:bulletEnabled val="1"/>
        </dgm:presLayoutVars>
      </dgm:prSet>
      <dgm:spPr/>
    </dgm:pt>
    <dgm:pt modelId="{3D639E25-8292-46E2-A4E8-24C31B518E5D}" type="pres">
      <dgm:prSet presAssocID="{55F53071-9D17-4359-BF5D-47457A92FAAB}" presName="desTx" presStyleLbl="alignAccFollowNode1" presStyleIdx="0" presStyleCnt="3">
        <dgm:presLayoutVars>
          <dgm:bulletEnabled val="1"/>
        </dgm:presLayoutVars>
      </dgm:prSet>
      <dgm:spPr/>
    </dgm:pt>
    <dgm:pt modelId="{B654ACCA-EF99-4A51-BBE7-8A7328D81AB7}" type="pres">
      <dgm:prSet presAssocID="{59A086AC-BB8D-4471-8F50-6DF84401F83A}" presName="space" presStyleCnt="0"/>
      <dgm:spPr/>
    </dgm:pt>
    <dgm:pt modelId="{08736964-C9AA-4CDB-A8B1-AE14B51FBED4}" type="pres">
      <dgm:prSet presAssocID="{E59E5E17-7536-41AF-84A4-531D19565457}" presName="composite" presStyleCnt="0"/>
      <dgm:spPr/>
    </dgm:pt>
    <dgm:pt modelId="{61B616B5-49D8-4255-8EAF-5EF13F9171A7}" type="pres">
      <dgm:prSet presAssocID="{E59E5E17-7536-41AF-84A4-531D19565457}" presName="parTx" presStyleLbl="alignNode1" presStyleIdx="1" presStyleCnt="3">
        <dgm:presLayoutVars>
          <dgm:chMax val="0"/>
          <dgm:chPref val="0"/>
          <dgm:bulletEnabled val="1"/>
        </dgm:presLayoutVars>
      </dgm:prSet>
      <dgm:spPr/>
    </dgm:pt>
    <dgm:pt modelId="{427D28D7-4DD1-4510-A760-45FCCE368463}" type="pres">
      <dgm:prSet presAssocID="{E59E5E17-7536-41AF-84A4-531D19565457}" presName="desTx" presStyleLbl="alignAccFollowNode1" presStyleIdx="1" presStyleCnt="3">
        <dgm:presLayoutVars>
          <dgm:bulletEnabled val="1"/>
        </dgm:presLayoutVars>
      </dgm:prSet>
      <dgm:spPr/>
    </dgm:pt>
    <dgm:pt modelId="{D81BEF7B-8921-4A1B-9C23-F181BFF958C3}" type="pres">
      <dgm:prSet presAssocID="{8AB84E2E-83E8-4840-8EED-CC6C3BE82441}" presName="space" presStyleCnt="0"/>
      <dgm:spPr/>
    </dgm:pt>
    <dgm:pt modelId="{75226B83-A731-4AE1-AD4C-32526D10DE5C}" type="pres">
      <dgm:prSet presAssocID="{3D489CE1-5200-46F6-BFCC-BD24AC3875DD}" presName="composite" presStyleCnt="0"/>
      <dgm:spPr/>
    </dgm:pt>
    <dgm:pt modelId="{384D6362-F382-4AC7-ACD0-B0047122725D}" type="pres">
      <dgm:prSet presAssocID="{3D489CE1-5200-46F6-BFCC-BD24AC3875DD}" presName="parTx" presStyleLbl="alignNode1" presStyleIdx="2" presStyleCnt="3">
        <dgm:presLayoutVars>
          <dgm:chMax val="0"/>
          <dgm:chPref val="0"/>
          <dgm:bulletEnabled val="1"/>
        </dgm:presLayoutVars>
      </dgm:prSet>
      <dgm:spPr/>
    </dgm:pt>
    <dgm:pt modelId="{ACE0DD9E-83D3-4361-B33E-ED3FD4C76B90}" type="pres">
      <dgm:prSet presAssocID="{3D489CE1-5200-46F6-BFCC-BD24AC3875DD}" presName="desTx" presStyleLbl="alignAccFollowNode1" presStyleIdx="2" presStyleCnt="3">
        <dgm:presLayoutVars>
          <dgm:bulletEnabled val="1"/>
        </dgm:presLayoutVars>
      </dgm:prSet>
      <dgm:spPr/>
    </dgm:pt>
  </dgm:ptLst>
  <dgm:cxnLst>
    <dgm:cxn modelId="{ADEFD002-BD20-4DE4-835F-8576E2590EBE}" srcId="{55F53071-9D17-4359-BF5D-47457A92FAAB}" destId="{B6BE8A60-01C1-4AA4-B14F-BA9FC268A130}" srcOrd="2" destOrd="0" parTransId="{71D4A1CA-8ECF-49CC-894A-BDBECC329C9C}" sibTransId="{047BEBC0-A341-45DA-B7DF-0D835A4B5EBC}"/>
    <dgm:cxn modelId="{2EB4A304-9325-4129-84CC-65880B62FB59}" srcId="{67CDB1B9-6A99-4C9D-B72B-F9A65BD20CFE}" destId="{82F4B201-5C86-4188-B143-DA26A1AD5ED4}" srcOrd="1" destOrd="0" parTransId="{2ADE6877-98CB-431E-A7EF-FAF8F9478883}" sibTransId="{765025A8-7957-435A-874A-8A541555E9E7}"/>
    <dgm:cxn modelId="{F2FA8505-44FA-43FE-8BEB-54B4B0BE0543}" srcId="{55F53071-9D17-4359-BF5D-47457A92FAAB}" destId="{6537F155-D474-4F9C-8C06-EDFF347F75FF}" srcOrd="4" destOrd="0" parTransId="{0296B6D8-A3E1-4105-9BF4-767A86C0DCE4}" sibTransId="{1AFAB4CE-8FDC-437F-B82C-C9F67DA17A0C}"/>
    <dgm:cxn modelId="{64B17606-8A83-418A-BF39-7EB792A1632C}" srcId="{55F53071-9D17-4359-BF5D-47457A92FAAB}" destId="{80E12E4D-B6D7-4659-A62C-8765A0472895}" srcOrd="3" destOrd="0" parTransId="{D9F0EF7C-E2A4-4892-A448-FE84BD66891C}" sibTransId="{5DC4A87A-F96D-4EE6-B2F7-541CE46F055D}"/>
    <dgm:cxn modelId="{10C90010-CB7D-4E9B-B402-C2D3A631AB15}" srcId="{3D489CE1-5200-46F6-BFCC-BD24AC3875DD}" destId="{11F19BD9-5E9F-41E9-8F77-2B7913099EB2}" srcOrd="1" destOrd="0" parTransId="{EE3E183E-E6F1-47EC-9371-18D1C258F3F0}" sibTransId="{FB28EF9D-9E2F-4CFC-AD13-8B9E621F508F}"/>
    <dgm:cxn modelId="{A0DFFB16-360C-4D60-BEAC-2206892A0CD2}" type="presOf" srcId="{2B6607A1-AD08-47A3-9900-554BF023E457}" destId="{3D639E25-8292-46E2-A4E8-24C31B518E5D}" srcOrd="0" destOrd="1" presId="urn:microsoft.com/office/officeart/2005/8/layout/hList1"/>
    <dgm:cxn modelId="{24969819-AA8D-4B2A-9F8A-EB199946B0CB}" type="presOf" srcId="{F20D1C8E-2F7B-4AD6-8CD3-34ECA2ED60C9}" destId="{427D28D7-4DD1-4510-A760-45FCCE368463}" srcOrd="0" destOrd="9" presId="urn:microsoft.com/office/officeart/2005/8/layout/hList1"/>
    <dgm:cxn modelId="{9B9D9920-0847-492B-8730-96BDAB4875C6}" srcId="{67CDB1B9-6A99-4C9D-B72B-F9A65BD20CFE}" destId="{752657F1-EC71-4638-AABD-EABAFB7E401C}" srcOrd="0" destOrd="0" parTransId="{80D56408-E634-4FE0-AA88-F2F8E9E9D8C0}" sibTransId="{03176D7B-DE90-4CDD-8567-7D17202F56F9}"/>
    <dgm:cxn modelId="{9AEFC528-4956-41A3-AAC8-2F36BC447980}" type="presOf" srcId="{5E3F65CE-5966-467A-9F21-3D9A69C9984C}" destId="{3D639E25-8292-46E2-A4E8-24C31B518E5D}" srcOrd="0" destOrd="6" presId="urn:microsoft.com/office/officeart/2005/8/layout/hList1"/>
    <dgm:cxn modelId="{C23C9D2B-1E24-47CE-9BBD-41418B37B8FC}" srcId="{6537F155-D474-4F9C-8C06-EDFF347F75FF}" destId="{FBDED366-0A11-4A32-8BB3-0C4B7DF3B9B9}" srcOrd="4" destOrd="0" parTransId="{4C97AA5C-7414-4D04-A607-7A7CD3FB9498}" sibTransId="{929B85E7-A49B-4084-A49D-58FD2DD7FEC9}"/>
    <dgm:cxn modelId="{43E62733-A65B-43DD-815C-973439C6584B}" srcId="{80E12E4D-B6D7-4659-A62C-8765A0472895}" destId="{C3599E26-787A-4421-B20D-462021F6DD8F}" srcOrd="0" destOrd="0" parTransId="{7A4984DB-EAEC-4D95-AB28-C2270CADA313}" sibTransId="{317D8222-E0B3-4CA9-831E-C49186DC8ED7}"/>
    <dgm:cxn modelId="{6FC7253C-B2C9-42DD-BA45-2B19808265D2}" type="presOf" srcId="{0CD53752-922C-4E48-B31C-DF265D062C04}" destId="{427D28D7-4DD1-4510-A760-45FCCE368463}" srcOrd="0" destOrd="5" presId="urn:microsoft.com/office/officeart/2005/8/layout/hList1"/>
    <dgm:cxn modelId="{97CEAF3E-04D9-4894-B3C9-03138D8A638E}" srcId="{67CDB1B9-6A99-4C9D-B72B-F9A65BD20CFE}" destId="{F20D1C8E-2F7B-4AD6-8CD3-34ECA2ED60C9}" srcOrd="2" destOrd="0" parTransId="{44DB11A3-B21B-481A-990E-A1833D66937C}" sibTransId="{5BD131F4-0527-4985-8ECA-165402199D34}"/>
    <dgm:cxn modelId="{1855BB5C-20C4-4901-A477-B9966D66B04E}" type="presOf" srcId="{724D4BAA-0D8E-49E6-AB39-586B1BC3320C}" destId="{427D28D7-4DD1-4510-A760-45FCCE368463}" srcOrd="0" destOrd="1" presId="urn:microsoft.com/office/officeart/2005/8/layout/hList1"/>
    <dgm:cxn modelId="{0A864662-9E40-4D0A-9744-9C096E34085B}" srcId="{55F53071-9D17-4359-BF5D-47457A92FAAB}" destId="{2B6607A1-AD08-47A3-9900-554BF023E457}" srcOrd="1" destOrd="0" parTransId="{0F42493A-ECC6-4FB2-A82B-9A2DEA3DB536}" sibTransId="{7CB66081-C81C-48F3-8687-467765534395}"/>
    <dgm:cxn modelId="{5B21BF63-2D0C-4292-8072-F3CA12C8B276}" type="presOf" srcId="{55F53071-9D17-4359-BF5D-47457A92FAAB}" destId="{4A76F930-C761-4B7A-A076-4369AEA5378A}" srcOrd="0" destOrd="0" presId="urn:microsoft.com/office/officeart/2005/8/layout/hList1"/>
    <dgm:cxn modelId="{A98F7568-F923-4661-BC51-48DCE1584210}" srcId="{95CA8679-F700-40D6-A9D1-C4DCBC72CDBF}" destId="{E59E5E17-7536-41AF-84A4-531D19565457}" srcOrd="1" destOrd="0" parTransId="{64AE202D-88C2-42AD-81BA-43D0E208CB36}" sibTransId="{8AB84E2E-83E8-4840-8EED-CC6C3BE82441}"/>
    <dgm:cxn modelId="{A09C8248-F6CF-4DCE-88B6-AB2560F0D219}" type="presOf" srcId="{243C7521-FA09-4293-A830-2AEF0177A821}" destId="{3D639E25-8292-46E2-A4E8-24C31B518E5D}" srcOrd="0" destOrd="0" presId="urn:microsoft.com/office/officeart/2005/8/layout/hList1"/>
    <dgm:cxn modelId="{4B23AE69-098B-40D2-917D-A91290F4B0BC}" type="presOf" srcId="{95CA8679-F700-40D6-A9D1-C4DCBC72CDBF}" destId="{A0EAF945-A6FA-422D-AC11-E5AA62493168}" srcOrd="0" destOrd="0" presId="urn:microsoft.com/office/officeart/2005/8/layout/hList1"/>
    <dgm:cxn modelId="{244FAC6C-74AA-4CDE-B409-4A2C184EB5F9}" srcId="{3D489CE1-5200-46F6-BFCC-BD24AC3875DD}" destId="{0458F525-7ABB-487F-B567-78D90198481F}" srcOrd="0" destOrd="0" parTransId="{3F02BFCA-6620-4FC4-BD58-3D51E7C8D87B}" sibTransId="{7DF9C99E-62D5-4502-8D7B-5F1AB902DBA8}"/>
    <dgm:cxn modelId="{A337A176-D8F8-4769-80F1-6B894E0A5D42}" srcId="{95CA8679-F700-40D6-A9D1-C4DCBC72CDBF}" destId="{3D489CE1-5200-46F6-BFCC-BD24AC3875DD}" srcOrd="2" destOrd="0" parTransId="{8C15397A-9B42-47A6-85E2-D64C9BC8EB1B}" sibTransId="{E848F8AC-D09B-48FC-A95B-EBC02C88ABA3}"/>
    <dgm:cxn modelId="{65EFDE56-93B1-4AEC-B0E8-62051C304039}" srcId="{220DEF9F-75F6-466D-A846-F9FF87041B5A}" destId="{D9725F2D-3A00-4302-A321-0C5344B42572}" srcOrd="0" destOrd="0" parTransId="{8C21A301-DA06-4B9E-A46C-9959641F8EC6}" sibTransId="{9A6EC69C-FFDE-454B-A125-3007470EFB5F}"/>
    <dgm:cxn modelId="{4F275F79-6657-4093-847E-6076A5D5228D}" srcId="{E59E5E17-7536-41AF-84A4-531D19565457}" destId="{0CD53752-922C-4E48-B31C-DF265D062C04}" srcOrd="3" destOrd="0" parTransId="{3917788E-CE71-473E-8C2B-0A54F06516F3}" sibTransId="{F5E96A22-1C1F-4ECF-AE85-970A7C0D6CEF}"/>
    <dgm:cxn modelId="{235A4181-1ACB-4E2E-BBA9-7A431787803A}" type="presOf" srcId="{80E12E4D-B6D7-4659-A62C-8765A0472895}" destId="{3D639E25-8292-46E2-A4E8-24C31B518E5D}" srcOrd="0" destOrd="3" presId="urn:microsoft.com/office/officeart/2005/8/layout/hList1"/>
    <dgm:cxn modelId="{78306686-8DA1-4B40-8ECB-DD052528AA44}" type="presOf" srcId="{3D489CE1-5200-46F6-BFCC-BD24AC3875DD}" destId="{384D6362-F382-4AC7-ACD0-B0047122725D}" srcOrd="0" destOrd="0" presId="urn:microsoft.com/office/officeart/2005/8/layout/hList1"/>
    <dgm:cxn modelId="{C381F28A-4777-403B-9EEB-1AC9E9694647}" srcId="{6537F155-D474-4F9C-8C06-EDFF347F75FF}" destId="{D8819A74-8986-483D-A860-5D32A5FD3F1A}" srcOrd="1" destOrd="0" parTransId="{E62CB870-CE16-4DFA-A253-0EB4182FE476}" sibTransId="{44EA673D-6444-42E2-A398-A858808A1985}"/>
    <dgm:cxn modelId="{1F78138B-71DF-4F2C-ADFA-6CD1851E7A71}" type="presOf" srcId="{D8819A74-8986-483D-A860-5D32A5FD3F1A}" destId="{3D639E25-8292-46E2-A4E8-24C31B518E5D}" srcOrd="0" destOrd="7" presId="urn:microsoft.com/office/officeart/2005/8/layout/hList1"/>
    <dgm:cxn modelId="{48E7D98C-A88C-479C-9C37-F70E070E8E70}" type="presOf" srcId="{B772D4CF-529C-4D03-BF95-6FB730473787}" destId="{427D28D7-4DD1-4510-A760-45FCCE368463}" srcOrd="0" destOrd="0" presId="urn:microsoft.com/office/officeart/2005/8/layout/hList1"/>
    <dgm:cxn modelId="{4868B08D-911A-48EC-88EC-CED3FA1AD274}" type="presOf" srcId="{E59E5E17-7536-41AF-84A4-531D19565457}" destId="{61B616B5-49D8-4255-8EAF-5EF13F9171A7}" srcOrd="0" destOrd="0" presId="urn:microsoft.com/office/officeart/2005/8/layout/hList1"/>
    <dgm:cxn modelId="{88EA1E8F-434C-4A2D-9AAD-EC04EF7809F9}" type="presOf" srcId="{B6BE8A60-01C1-4AA4-B14F-BA9FC268A130}" destId="{3D639E25-8292-46E2-A4E8-24C31B518E5D}" srcOrd="0" destOrd="2" presId="urn:microsoft.com/office/officeart/2005/8/layout/hList1"/>
    <dgm:cxn modelId="{971FBF96-7964-4846-9C5B-99CD61B3E0F5}" type="presOf" srcId="{C8E39FEA-B2D2-40A6-BF23-7126438D9E77}" destId="{427D28D7-4DD1-4510-A760-45FCCE368463}" srcOrd="0" destOrd="4" presId="urn:microsoft.com/office/officeart/2005/8/layout/hList1"/>
    <dgm:cxn modelId="{BE81CAA2-58EB-4121-A09C-A2681C80E282}" type="presOf" srcId="{7A1CC7AC-A9FE-47FC-9F6F-E03B0A914069}" destId="{3D639E25-8292-46E2-A4E8-24C31B518E5D}" srcOrd="0" destOrd="9" presId="urn:microsoft.com/office/officeart/2005/8/layout/hList1"/>
    <dgm:cxn modelId="{5472FBA9-1ED0-40A5-A6F3-22761A6E95BD}" type="presOf" srcId="{220DEF9F-75F6-466D-A846-F9FF87041B5A}" destId="{427D28D7-4DD1-4510-A760-45FCCE368463}" srcOrd="0" destOrd="2" presId="urn:microsoft.com/office/officeart/2005/8/layout/hList1"/>
    <dgm:cxn modelId="{6DF3E2AA-928A-48A1-8F7E-E1612693E304}" type="presOf" srcId="{FBDED366-0A11-4A32-8BB3-0C4B7DF3B9B9}" destId="{3D639E25-8292-46E2-A4E8-24C31B518E5D}" srcOrd="0" destOrd="10" presId="urn:microsoft.com/office/officeart/2005/8/layout/hList1"/>
    <dgm:cxn modelId="{8792E2AE-0C0A-4C9E-AFFD-23735A88C4B8}" type="presOf" srcId="{67CDB1B9-6A99-4C9D-B72B-F9A65BD20CFE}" destId="{427D28D7-4DD1-4510-A760-45FCCE368463}" srcOrd="0" destOrd="6" presId="urn:microsoft.com/office/officeart/2005/8/layout/hList1"/>
    <dgm:cxn modelId="{ADC116B7-4B7B-48AD-AE9C-7634A377FBAD}" type="presOf" srcId="{0458F525-7ABB-487F-B567-78D90198481F}" destId="{ACE0DD9E-83D3-4361-B33E-ED3FD4C76B90}" srcOrd="0" destOrd="0" presId="urn:microsoft.com/office/officeart/2005/8/layout/hList1"/>
    <dgm:cxn modelId="{F88040B7-A47F-44C8-AFE1-23048A043BBA}" srcId="{E59E5E17-7536-41AF-84A4-531D19565457}" destId="{B772D4CF-529C-4D03-BF95-6FB730473787}" srcOrd="0" destOrd="0" parTransId="{14997999-4BE0-4989-A851-2D8A56513AE4}" sibTransId="{A95C01DC-7838-4DE6-B1A8-2D032F68AC8E}"/>
    <dgm:cxn modelId="{A604B8BF-DA86-4EC0-B0CE-832253E8F583}" srcId="{E59E5E17-7536-41AF-84A4-531D19565457}" destId="{220DEF9F-75F6-466D-A846-F9FF87041B5A}" srcOrd="2" destOrd="0" parTransId="{CA7F70CD-5220-4C9C-9743-50342B0BF365}" sibTransId="{095F35A7-DF5D-4BF9-96A3-32B56D17CBFA}"/>
    <dgm:cxn modelId="{BCF512C0-3CF2-46F6-9FCD-74F46903C6E6}" srcId="{6537F155-D474-4F9C-8C06-EDFF347F75FF}" destId="{5E3F65CE-5966-467A-9F21-3D9A69C9984C}" srcOrd="0" destOrd="0" parTransId="{AA9F221B-E775-4727-81A4-D6EFBE77D87C}" sibTransId="{9CF00297-346B-49D7-9D0E-8D339DA61491}"/>
    <dgm:cxn modelId="{F2FD8EC3-23E6-418D-B0CB-0FAE04881FAD}" type="presOf" srcId="{D9725F2D-3A00-4302-A321-0C5344B42572}" destId="{427D28D7-4DD1-4510-A760-45FCCE368463}" srcOrd="0" destOrd="3" presId="urn:microsoft.com/office/officeart/2005/8/layout/hList1"/>
    <dgm:cxn modelId="{18B7A0CA-21D5-4836-8E6F-0A379E917238}" type="presOf" srcId="{C3599E26-787A-4421-B20D-462021F6DD8F}" destId="{3D639E25-8292-46E2-A4E8-24C31B518E5D}" srcOrd="0" destOrd="4" presId="urn:microsoft.com/office/officeart/2005/8/layout/hList1"/>
    <dgm:cxn modelId="{F8E5F6CA-6DD2-423B-87A9-16D80AE8FFAD}" type="presOf" srcId="{752657F1-EC71-4638-AABD-EABAFB7E401C}" destId="{427D28D7-4DD1-4510-A760-45FCCE368463}" srcOrd="0" destOrd="7" presId="urn:microsoft.com/office/officeart/2005/8/layout/hList1"/>
    <dgm:cxn modelId="{D87166CC-4A85-4B91-9816-748021D7620B}" type="presOf" srcId="{82F4B201-5C86-4188-B143-DA26A1AD5ED4}" destId="{427D28D7-4DD1-4510-A760-45FCCE368463}" srcOrd="0" destOrd="8" presId="urn:microsoft.com/office/officeart/2005/8/layout/hList1"/>
    <dgm:cxn modelId="{E21D66CE-F14D-49AB-9B9E-4817369E4747}" srcId="{E59E5E17-7536-41AF-84A4-531D19565457}" destId="{724D4BAA-0D8E-49E6-AB39-586B1BC3320C}" srcOrd="1" destOrd="0" parTransId="{4BC3B66E-F856-4ECE-962D-F877E102A193}" sibTransId="{E407958B-8BF3-406A-AC4B-CD660DC694CE}"/>
    <dgm:cxn modelId="{CA9CE7CF-2FCD-477E-9146-6940E3DF2161}" srcId="{95CA8679-F700-40D6-A9D1-C4DCBC72CDBF}" destId="{55F53071-9D17-4359-BF5D-47457A92FAAB}" srcOrd="0" destOrd="0" parTransId="{08649656-23AF-4CB1-B05B-EAAF23BB8283}" sibTransId="{59A086AC-BB8D-4471-8F50-6DF84401F83A}"/>
    <dgm:cxn modelId="{C429FFE1-A889-4E32-85CF-74DE5FF3EFF3}" type="presOf" srcId="{6537F155-D474-4F9C-8C06-EDFF347F75FF}" destId="{3D639E25-8292-46E2-A4E8-24C31B518E5D}" srcOrd="0" destOrd="5" presId="urn:microsoft.com/office/officeart/2005/8/layout/hList1"/>
    <dgm:cxn modelId="{73F609E3-FEF3-4A4F-8A0F-AEC56180778A}" srcId="{55F53071-9D17-4359-BF5D-47457A92FAAB}" destId="{243C7521-FA09-4293-A830-2AEF0177A821}" srcOrd="0" destOrd="0" parTransId="{3C40A11D-DF62-4608-8796-3CC083853E6E}" sibTransId="{3DE132DC-91FE-4CA3-8639-BF1693CCEC12}"/>
    <dgm:cxn modelId="{9A5165E5-0253-4620-BE77-68B204973FAA}" srcId="{E59E5E17-7536-41AF-84A4-531D19565457}" destId="{67CDB1B9-6A99-4C9D-B72B-F9A65BD20CFE}" srcOrd="4" destOrd="0" parTransId="{EC8B3284-E153-49A1-9D9F-489FDF8A4A01}" sibTransId="{6E89E6FB-C859-43BC-B5E2-E7DAC9B71F3A}"/>
    <dgm:cxn modelId="{B87F81E9-C2E1-4DC2-A976-8DE0AA6C0C79}" srcId="{6537F155-D474-4F9C-8C06-EDFF347F75FF}" destId="{7A1CC7AC-A9FE-47FC-9F6F-E03B0A914069}" srcOrd="3" destOrd="0" parTransId="{32D128C3-4055-4886-9D41-1FA90191C9C7}" sibTransId="{5FC91034-929E-4373-9D6B-F52BF60038F9}"/>
    <dgm:cxn modelId="{428B50EA-89B0-4DBD-8860-4E253118B297}" srcId="{6537F155-D474-4F9C-8C06-EDFF347F75FF}" destId="{31A66E49-FAA1-4298-9C6D-F6DA0771C6AB}" srcOrd="2" destOrd="0" parTransId="{F09F6376-027E-4FD2-A8C0-EB85AF02FB9A}" sibTransId="{6264E825-8960-4796-9870-53B3FF92DBA8}"/>
    <dgm:cxn modelId="{D4CADBEA-3D6B-4FCD-A1C1-BE59E2136DCD}" type="presOf" srcId="{11F19BD9-5E9F-41E9-8F77-2B7913099EB2}" destId="{ACE0DD9E-83D3-4361-B33E-ED3FD4C76B90}" srcOrd="0" destOrd="1" presId="urn:microsoft.com/office/officeart/2005/8/layout/hList1"/>
    <dgm:cxn modelId="{F8325BED-939B-403A-943E-87ACE1C2E1DE}" type="presOf" srcId="{31A66E49-FAA1-4298-9C6D-F6DA0771C6AB}" destId="{3D639E25-8292-46E2-A4E8-24C31B518E5D}" srcOrd="0" destOrd="8" presId="urn:microsoft.com/office/officeart/2005/8/layout/hList1"/>
    <dgm:cxn modelId="{BBDD25FD-BC97-4F24-8527-385D098A79E3}" srcId="{220DEF9F-75F6-466D-A846-F9FF87041B5A}" destId="{C8E39FEA-B2D2-40A6-BF23-7126438D9E77}" srcOrd="1" destOrd="0" parTransId="{D830EF10-D307-46D9-A1BD-1AA13EBCB2F9}" sibTransId="{9D0D2F3B-946F-49E3-95A7-AB0D6025E6D8}"/>
    <dgm:cxn modelId="{6B6F773F-4FE1-4498-B992-267E8D48D407}" type="presParOf" srcId="{A0EAF945-A6FA-422D-AC11-E5AA62493168}" destId="{1C06E32B-5EB4-41D5-8AB8-04A6129B2142}" srcOrd="0" destOrd="0" presId="urn:microsoft.com/office/officeart/2005/8/layout/hList1"/>
    <dgm:cxn modelId="{FD7AB133-70F3-4E93-8C96-4A13CA1CB82D}" type="presParOf" srcId="{1C06E32B-5EB4-41D5-8AB8-04A6129B2142}" destId="{4A76F930-C761-4B7A-A076-4369AEA5378A}" srcOrd="0" destOrd="0" presId="urn:microsoft.com/office/officeart/2005/8/layout/hList1"/>
    <dgm:cxn modelId="{CCDAD51C-02ED-46FE-AF77-3E14387BE6D4}" type="presParOf" srcId="{1C06E32B-5EB4-41D5-8AB8-04A6129B2142}" destId="{3D639E25-8292-46E2-A4E8-24C31B518E5D}" srcOrd="1" destOrd="0" presId="urn:microsoft.com/office/officeart/2005/8/layout/hList1"/>
    <dgm:cxn modelId="{38F1423E-759B-4871-AE35-1A294E2B2D91}" type="presParOf" srcId="{A0EAF945-A6FA-422D-AC11-E5AA62493168}" destId="{B654ACCA-EF99-4A51-BBE7-8A7328D81AB7}" srcOrd="1" destOrd="0" presId="urn:microsoft.com/office/officeart/2005/8/layout/hList1"/>
    <dgm:cxn modelId="{B9224923-68B8-4925-8FD1-79A6CBE70A38}" type="presParOf" srcId="{A0EAF945-A6FA-422D-AC11-E5AA62493168}" destId="{08736964-C9AA-4CDB-A8B1-AE14B51FBED4}" srcOrd="2" destOrd="0" presId="urn:microsoft.com/office/officeart/2005/8/layout/hList1"/>
    <dgm:cxn modelId="{2183E008-3B3D-4202-BE79-402A997222B4}" type="presParOf" srcId="{08736964-C9AA-4CDB-A8B1-AE14B51FBED4}" destId="{61B616B5-49D8-4255-8EAF-5EF13F9171A7}" srcOrd="0" destOrd="0" presId="urn:microsoft.com/office/officeart/2005/8/layout/hList1"/>
    <dgm:cxn modelId="{CD9C9F74-344F-4E47-ABDF-58BD810B4FFF}" type="presParOf" srcId="{08736964-C9AA-4CDB-A8B1-AE14B51FBED4}" destId="{427D28D7-4DD1-4510-A760-45FCCE368463}" srcOrd="1" destOrd="0" presId="urn:microsoft.com/office/officeart/2005/8/layout/hList1"/>
    <dgm:cxn modelId="{68608541-2410-406B-B791-D0563F9C21C6}" type="presParOf" srcId="{A0EAF945-A6FA-422D-AC11-E5AA62493168}" destId="{D81BEF7B-8921-4A1B-9C23-F181BFF958C3}" srcOrd="3" destOrd="0" presId="urn:microsoft.com/office/officeart/2005/8/layout/hList1"/>
    <dgm:cxn modelId="{08138987-4137-40D8-A28B-82FB54267675}" type="presParOf" srcId="{A0EAF945-A6FA-422D-AC11-E5AA62493168}" destId="{75226B83-A731-4AE1-AD4C-32526D10DE5C}" srcOrd="4" destOrd="0" presId="urn:microsoft.com/office/officeart/2005/8/layout/hList1"/>
    <dgm:cxn modelId="{2DF1AF3F-1643-4308-8CA9-583685170BB2}" type="presParOf" srcId="{75226B83-A731-4AE1-AD4C-32526D10DE5C}" destId="{384D6362-F382-4AC7-ACD0-B0047122725D}" srcOrd="0" destOrd="0" presId="urn:microsoft.com/office/officeart/2005/8/layout/hList1"/>
    <dgm:cxn modelId="{7A1B9CEF-88FA-4A6C-9A54-9681EDB113C2}" type="presParOf" srcId="{75226B83-A731-4AE1-AD4C-32526D10DE5C}" destId="{ACE0DD9E-83D3-4361-B33E-ED3FD4C76B9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5264C24-F618-4B8F-AEC2-ABD5E3FEECD8}"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AD503025-0E2D-4A83-BB30-8532FCA2E60B}">
      <dgm:prSet/>
      <dgm:spPr/>
      <dgm:t>
        <a:bodyPr/>
        <a:lstStyle/>
        <a:p>
          <a:r>
            <a:rPr lang="en-US" b="1">
              <a:solidFill>
                <a:schemeClr val="tx1"/>
              </a:solidFill>
            </a:rPr>
            <a:t>Pre-Quarter Planning</a:t>
          </a:r>
        </a:p>
      </dgm:t>
    </dgm:pt>
    <dgm:pt modelId="{5BA10090-6B79-4F4D-8459-042B018A6240}" type="parTrans" cxnId="{9A86351E-08A8-430D-82A7-F0604A3F860A}">
      <dgm:prSet/>
      <dgm:spPr/>
      <dgm:t>
        <a:bodyPr/>
        <a:lstStyle/>
        <a:p>
          <a:endParaRPr lang="en-US"/>
        </a:p>
      </dgm:t>
    </dgm:pt>
    <dgm:pt modelId="{CD5121FC-5A56-4DEB-A954-8872EC5CCC28}" type="sibTrans" cxnId="{9A86351E-08A8-430D-82A7-F0604A3F860A}">
      <dgm:prSet/>
      <dgm:spPr/>
      <dgm:t>
        <a:bodyPr/>
        <a:lstStyle/>
        <a:p>
          <a:endParaRPr lang="en-US"/>
        </a:p>
      </dgm:t>
    </dgm:pt>
    <dgm:pt modelId="{89603EBE-E694-4417-9B64-8A52A4ECEDED}">
      <dgm:prSet/>
      <dgm:spPr/>
      <dgm:t>
        <a:bodyPr/>
        <a:lstStyle/>
        <a:p>
          <a:pPr>
            <a:lnSpc>
              <a:spcPct val="100000"/>
            </a:lnSpc>
          </a:pPr>
          <a:r>
            <a:rPr lang="en-US"/>
            <a:t>Multidisciplinary Meetings and Planning </a:t>
          </a:r>
        </a:p>
      </dgm:t>
    </dgm:pt>
    <dgm:pt modelId="{442AE3F9-3C50-4A2A-AB0F-6E43A97FF8D8}" type="parTrans" cxnId="{D5C52982-F97A-4684-8925-1E53A62F560A}">
      <dgm:prSet/>
      <dgm:spPr/>
      <dgm:t>
        <a:bodyPr/>
        <a:lstStyle/>
        <a:p>
          <a:endParaRPr lang="en-US"/>
        </a:p>
      </dgm:t>
    </dgm:pt>
    <dgm:pt modelId="{34A8DE6A-8B13-472A-BBAF-3FDA694FE26D}" type="sibTrans" cxnId="{D5C52982-F97A-4684-8925-1E53A62F560A}">
      <dgm:prSet/>
      <dgm:spPr/>
      <dgm:t>
        <a:bodyPr/>
        <a:lstStyle/>
        <a:p>
          <a:endParaRPr lang="en-US"/>
        </a:p>
      </dgm:t>
    </dgm:pt>
    <dgm:pt modelId="{66BDA4AA-2538-4527-80A6-1336E3CBE3F9}">
      <dgm:prSet/>
      <dgm:spPr/>
      <dgm:t>
        <a:bodyPr/>
        <a:lstStyle/>
        <a:p>
          <a:r>
            <a:rPr lang="en-US" b="1">
              <a:solidFill>
                <a:schemeClr val="tx1"/>
              </a:solidFill>
            </a:rPr>
            <a:t>Quarterly Activities</a:t>
          </a:r>
          <a:endParaRPr lang="en-US">
            <a:solidFill>
              <a:schemeClr val="tx1"/>
            </a:solidFill>
          </a:endParaRPr>
        </a:p>
      </dgm:t>
    </dgm:pt>
    <dgm:pt modelId="{FD832F4E-4A38-45E2-9C22-61927B46E827}" type="parTrans" cxnId="{0ABF9FBC-697B-4AA8-8352-03BEA7D52314}">
      <dgm:prSet/>
      <dgm:spPr/>
      <dgm:t>
        <a:bodyPr/>
        <a:lstStyle/>
        <a:p>
          <a:endParaRPr lang="en-US"/>
        </a:p>
      </dgm:t>
    </dgm:pt>
    <dgm:pt modelId="{8537644B-32A7-41A2-94D2-EF72A730C519}" type="sibTrans" cxnId="{0ABF9FBC-697B-4AA8-8352-03BEA7D52314}">
      <dgm:prSet/>
      <dgm:spPr/>
      <dgm:t>
        <a:bodyPr/>
        <a:lstStyle/>
        <a:p>
          <a:endParaRPr lang="en-US"/>
        </a:p>
      </dgm:t>
    </dgm:pt>
    <dgm:pt modelId="{FA84763C-3235-4A01-8DFA-2F3B47BB3408}">
      <dgm:prSet/>
      <dgm:spPr/>
      <dgm:t>
        <a:bodyPr/>
        <a:lstStyle/>
        <a:p>
          <a:pPr>
            <a:lnSpc>
              <a:spcPct val="100000"/>
            </a:lnSpc>
          </a:pPr>
          <a:r>
            <a:rPr lang="en-US"/>
            <a:t>Clinicians</a:t>
          </a:r>
        </a:p>
      </dgm:t>
    </dgm:pt>
    <dgm:pt modelId="{7EBED00B-E46F-4410-A174-DDED55E2E907}" type="parTrans" cxnId="{4909DBAA-B509-4CED-AC35-91368EF976EC}">
      <dgm:prSet/>
      <dgm:spPr/>
      <dgm:t>
        <a:bodyPr/>
        <a:lstStyle/>
        <a:p>
          <a:endParaRPr lang="en-US"/>
        </a:p>
      </dgm:t>
    </dgm:pt>
    <dgm:pt modelId="{A0DB890C-532B-4FC1-9EBB-4899F84353B1}" type="sibTrans" cxnId="{4909DBAA-B509-4CED-AC35-91368EF976EC}">
      <dgm:prSet/>
      <dgm:spPr/>
      <dgm:t>
        <a:bodyPr/>
        <a:lstStyle/>
        <a:p>
          <a:endParaRPr lang="en-US"/>
        </a:p>
      </dgm:t>
    </dgm:pt>
    <dgm:pt modelId="{568BC2B8-7F82-4446-AF18-88D7DC331642}">
      <dgm:prSet/>
      <dgm:spPr/>
      <dgm:t>
        <a:bodyPr/>
        <a:lstStyle/>
        <a:p>
          <a:r>
            <a:rPr lang="en-US"/>
            <a:t>Therapists and clients talk about avoidance symptoms as EBP trauma therapy starts, which include (but not limited to): aggression and substance use and self harm behaviors</a:t>
          </a:r>
        </a:p>
      </dgm:t>
    </dgm:pt>
    <dgm:pt modelId="{4204AC99-12AE-41F1-B6CA-D4182CAA36A0}" type="parTrans" cxnId="{22B35D08-178E-41B8-95BD-98DCD78BB23E}">
      <dgm:prSet/>
      <dgm:spPr/>
      <dgm:t>
        <a:bodyPr/>
        <a:lstStyle/>
        <a:p>
          <a:endParaRPr lang="en-US"/>
        </a:p>
      </dgm:t>
    </dgm:pt>
    <dgm:pt modelId="{20255CAA-BE10-470F-98FE-5FE4F87A3086}" type="sibTrans" cxnId="{22B35D08-178E-41B8-95BD-98DCD78BB23E}">
      <dgm:prSet/>
      <dgm:spPr/>
      <dgm:t>
        <a:bodyPr/>
        <a:lstStyle/>
        <a:p>
          <a:endParaRPr lang="en-US"/>
        </a:p>
      </dgm:t>
    </dgm:pt>
    <dgm:pt modelId="{24F29767-37E8-4820-AAB9-3A0856B037CA}">
      <dgm:prSet/>
      <dgm:spPr/>
      <dgm:t>
        <a:bodyPr/>
        <a:lstStyle/>
        <a:p>
          <a:pPr>
            <a:lnSpc>
              <a:spcPct val="100000"/>
            </a:lnSpc>
          </a:pPr>
          <a:r>
            <a:rPr lang="en-US"/>
            <a:t>Supervisors</a:t>
          </a:r>
        </a:p>
      </dgm:t>
    </dgm:pt>
    <dgm:pt modelId="{8D904344-9034-42F1-B3D0-AE9F0885985D}" type="parTrans" cxnId="{26738142-C360-4C0D-BFE4-0C20F3530D26}">
      <dgm:prSet/>
      <dgm:spPr/>
      <dgm:t>
        <a:bodyPr/>
        <a:lstStyle/>
        <a:p>
          <a:endParaRPr lang="en-US"/>
        </a:p>
      </dgm:t>
    </dgm:pt>
    <dgm:pt modelId="{8BF2CE4B-7E1C-4B14-A73B-E4C509CA89E3}" type="sibTrans" cxnId="{26738142-C360-4C0D-BFE4-0C20F3530D26}">
      <dgm:prSet/>
      <dgm:spPr/>
      <dgm:t>
        <a:bodyPr/>
        <a:lstStyle/>
        <a:p>
          <a:endParaRPr lang="en-US"/>
        </a:p>
      </dgm:t>
    </dgm:pt>
    <dgm:pt modelId="{1307BE68-3AA1-4ECF-8DBD-A83AB91E1E97}">
      <dgm:prSet/>
      <dgm:spPr/>
      <dgm:t>
        <a:bodyPr/>
        <a:lstStyle/>
        <a:p>
          <a:r>
            <a:rPr lang="en-US"/>
            <a:t>Therapists work with supervisors in supervision to talk about behaviors and treatment and any concerns</a:t>
          </a:r>
        </a:p>
      </dgm:t>
    </dgm:pt>
    <dgm:pt modelId="{9F88A21F-1F6F-4B10-B241-34F2C6CBF35C}" type="parTrans" cxnId="{E7C58E3F-E15B-4926-99E5-268A433023F2}">
      <dgm:prSet/>
      <dgm:spPr/>
      <dgm:t>
        <a:bodyPr/>
        <a:lstStyle/>
        <a:p>
          <a:endParaRPr lang="en-US"/>
        </a:p>
      </dgm:t>
    </dgm:pt>
    <dgm:pt modelId="{F6BC3AAD-855D-4BCF-B452-1CF639B154AF}" type="sibTrans" cxnId="{E7C58E3F-E15B-4926-99E5-268A433023F2}">
      <dgm:prSet/>
      <dgm:spPr/>
      <dgm:t>
        <a:bodyPr/>
        <a:lstStyle/>
        <a:p>
          <a:endParaRPr lang="en-US"/>
        </a:p>
      </dgm:t>
    </dgm:pt>
    <dgm:pt modelId="{09C0E2DC-73C4-4E16-B8A0-3BA5AD69B6BE}">
      <dgm:prSet/>
      <dgm:spPr/>
      <dgm:t>
        <a:bodyPr/>
        <a:lstStyle/>
        <a:p>
          <a:r>
            <a:rPr lang="en-US" b="1">
              <a:solidFill>
                <a:schemeClr val="tx1"/>
              </a:solidFill>
            </a:rPr>
            <a:t>Post Quarter Review</a:t>
          </a:r>
        </a:p>
      </dgm:t>
    </dgm:pt>
    <dgm:pt modelId="{BEA3CA02-DC86-493E-A99C-1E56FCC0C097}" type="parTrans" cxnId="{44B19133-1D55-4DCF-957A-3C3DAFC02E82}">
      <dgm:prSet/>
      <dgm:spPr/>
      <dgm:t>
        <a:bodyPr/>
        <a:lstStyle/>
        <a:p>
          <a:endParaRPr lang="en-US"/>
        </a:p>
      </dgm:t>
    </dgm:pt>
    <dgm:pt modelId="{615D476F-4386-4E0B-9ADF-7BC811ACEB36}" type="sibTrans" cxnId="{44B19133-1D55-4DCF-957A-3C3DAFC02E82}">
      <dgm:prSet/>
      <dgm:spPr/>
      <dgm:t>
        <a:bodyPr/>
        <a:lstStyle/>
        <a:p>
          <a:endParaRPr lang="en-US"/>
        </a:p>
      </dgm:t>
    </dgm:pt>
    <dgm:pt modelId="{9E297A20-A9B1-4722-A31A-47014C166FBE}">
      <dgm:prSet/>
      <dgm:spPr/>
      <dgm:t>
        <a:bodyPr/>
        <a:lstStyle/>
        <a:p>
          <a:pPr>
            <a:lnSpc>
              <a:spcPct val="100000"/>
            </a:lnSpc>
          </a:pPr>
          <a:r>
            <a:rPr lang="en-US"/>
            <a:t>HSM/Clinician/Quality/Supervisor meeting (post quarter)</a:t>
          </a:r>
        </a:p>
      </dgm:t>
    </dgm:pt>
    <dgm:pt modelId="{77695A4F-62F0-4822-BF1E-0D6B492891B7}" type="parTrans" cxnId="{15B65FF3-D667-4893-AA53-C498DCB4E122}">
      <dgm:prSet/>
      <dgm:spPr/>
      <dgm:t>
        <a:bodyPr/>
        <a:lstStyle/>
        <a:p>
          <a:endParaRPr lang="en-US"/>
        </a:p>
      </dgm:t>
    </dgm:pt>
    <dgm:pt modelId="{76199D69-D77A-4339-98D8-8594AFB490D1}" type="sibTrans" cxnId="{15B65FF3-D667-4893-AA53-C498DCB4E122}">
      <dgm:prSet/>
      <dgm:spPr/>
      <dgm:t>
        <a:bodyPr/>
        <a:lstStyle/>
        <a:p>
          <a:endParaRPr lang="en-US"/>
        </a:p>
      </dgm:t>
    </dgm:pt>
    <dgm:pt modelId="{09B6562F-03A3-47BA-8C93-412575AA5ADA}">
      <dgm:prSet/>
      <dgm:spPr/>
      <dgm:t>
        <a:bodyPr/>
        <a:lstStyle/>
        <a:p>
          <a:pPr>
            <a:lnSpc>
              <a:spcPct val="100000"/>
            </a:lnSpc>
          </a:pPr>
          <a:r>
            <a:rPr lang="en-US"/>
            <a:t>RDA pulls data on infractions for clients in EBP trauma therapy 6 months prior to treatment started, during treatment, and 6 months after treatment has completed</a:t>
          </a:r>
        </a:p>
      </dgm:t>
    </dgm:pt>
    <dgm:pt modelId="{7977FCD7-4DC6-4A18-AACA-1FED601AD94E}" type="parTrans" cxnId="{CA45469C-CF1E-4E1A-8C5F-1FA00275E713}">
      <dgm:prSet/>
      <dgm:spPr/>
      <dgm:t>
        <a:bodyPr/>
        <a:lstStyle/>
        <a:p>
          <a:endParaRPr lang="en-US"/>
        </a:p>
      </dgm:t>
    </dgm:pt>
    <dgm:pt modelId="{FE458B27-5970-4B56-AD85-783B405A2CC6}" type="sibTrans" cxnId="{CA45469C-CF1E-4E1A-8C5F-1FA00275E713}">
      <dgm:prSet/>
      <dgm:spPr/>
      <dgm:t>
        <a:bodyPr/>
        <a:lstStyle/>
        <a:p>
          <a:endParaRPr lang="en-US"/>
        </a:p>
      </dgm:t>
    </dgm:pt>
    <dgm:pt modelId="{C95768E6-A02A-4052-90E3-0C458117BA1A}" type="pres">
      <dgm:prSet presAssocID="{E5264C24-F618-4B8F-AEC2-ABD5E3FEECD8}" presName="Name0" presStyleCnt="0">
        <dgm:presLayoutVars>
          <dgm:dir/>
          <dgm:animLvl val="lvl"/>
          <dgm:resizeHandles val="exact"/>
        </dgm:presLayoutVars>
      </dgm:prSet>
      <dgm:spPr/>
    </dgm:pt>
    <dgm:pt modelId="{9EC957EE-C219-436D-805C-32F31F811352}" type="pres">
      <dgm:prSet presAssocID="{AD503025-0E2D-4A83-BB30-8532FCA2E60B}" presName="composite" presStyleCnt="0"/>
      <dgm:spPr/>
    </dgm:pt>
    <dgm:pt modelId="{C1BE2020-FE64-46B8-821D-C3234BB4CC12}" type="pres">
      <dgm:prSet presAssocID="{AD503025-0E2D-4A83-BB30-8532FCA2E60B}" presName="parTx" presStyleLbl="alignNode1" presStyleIdx="0" presStyleCnt="3">
        <dgm:presLayoutVars>
          <dgm:chMax val="0"/>
          <dgm:chPref val="0"/>
          <dgm:bulletEnabled val="1"/>
        </dgm:presLayoutVars>
      </dgm:prSet>
      <dgm:spPr/>
    </dgm:pt>
    <dgm:pt modelId="{E455FB5C-D8E5-4590-89C8-2C49D9EF715F}" type="pres">
      <dgm:prSet presAssocID="{AD503025-0E2D-4A83-BB30-8532FCA2E60B}" presName="desTx" presStyleLbl="alignAccFollowNode1" presStyleIdx="0" presStyleCnt="3">
        <dgm:presLayoutVars>
          <dgm:bulletEnabled val="1"/>
        </dgm:presLayoutVars>
      </dgm:prSet>
      <dgm:spPr/>
    </dgm:pt>
    <dgm:pt modelId="{1995E418-CA99-4475-88DE-0467E3AED294}" type="pres">
      <dgm:prSet presAssocID="{CD5121FC-5A56-4DEB-A954-8872EC5CCC28}" presName="space" presStyleCnt="0"/>
      <dgm:spPr/>
    </dgm:pt>
    <dgm:pt modelId="{6274F19C-A70D-4AC0-A7F3-971D2DCE5D6F}" type="pres">
      <dgm:prSet presAssocID="{66BDA4AA-2538-4527-80A6-1336E3CBE3F9}" presName="composite" presStyleCnt="0"/>
      <dgm:spPr/>
    </dgm:pt>
    <dgm:pt modelId="{16AA44F4-28C1-459C-994A-7365C8B6101A}" type="pres">
      <dgm:prSet presAssocID="{66BDA4AA-2538-4527-80A6-1336E3CBE3F9}" presName="parTx" presStyleLbl="alignNode1" presStyleIdx="1" presStyleCnt="3">
        <dgm:presLayoutVars>
          <dgm:chMax val="0"/>
          <dgm:chPref val="0"/>
          <dgm:bulletEnabled val="1"/>
        </dgm:presLayoutVars>
      </dgm:prSet>
      <dgm:spPr/>
    </dgm:pt>
    <dgm:pt modelId="{5902D4BE-3937-43F7-B260-48972BAF897D}" type="pres">
      <dgm:prSet presAssocID="{66BDA4AA-2538-4527-80A6-1336E3CBE3F9}" presName="desTx" presStyleLbl="alignAccFollowNode1" presStyleIdx="1" presStyleCnt="3">
        <dgm:presLayoutVars>
          <dgm:bulletEnabled val="1"/>
        </dgm:presLayoutVars>
      </dgm:prSet>
      <dgm:spPr/>
    </dgm:pt>
    <dgm:pt modelId="{ADF0B8CD-AAFA-42E6-95C5-B5F1CA887952}" type="pres">
      <dgm:prSet presAssocID="{8537644B-32A7-41A2-94D2-EF72A730C519}" presName="space" presStyleCnt="0"/>
      <dgm:spPr/>
    </dgm:pt>
    <dgm:pt modelId="{977136E9-3E20-49E1-924E-0F059E1D7B85}" type="pres">
      <dgm:prSet presAssocID="{09C0E2DC-73C4-4E16-B8A0-3BA5AD69B6BE}" presName="composite" presStyleCnt="0"/>
      <dgm:spPr/>
    </dgm:pt>
    <dgm:pt modelId="{08905F07-589E-4EF3-B4D7-3AC7082F7AD3}" type="pres">
      <dgm:prSet presAssocID="{09C0E2DC-73C4-4E16-B8A0-3BA5AD69B6BE}" presName="parTx" presStyleLbl="alignNode1" presStyleIdx="2" presStyleCnt="3">
        <dgm:presLayoutVars>
          <dgm:chMax val="0"/>
          <dgm:chPref val="0"/>
          <dgm:bulletEnabled val="1"/>
        </dgm:presLayoutVars>
      </dgm:prSet>
      <dgm:spPr/>
    </dgm:pt>
    <dgm:pt modelId="{34416363-24EC-4FF7-AD07-0BD93FEA5291}" type="pres">
      <dgm:prSet presAssocID="{09C0E2DC-73C4-4E16-B8A0-3BA5AD69B6BE}" presName="desTx" presStyleLbl="alignAccFollowNode1" presStyleIdx="2" presStyleCnt="3">
        <dgm:presLayoutVars>
          <dgm:bulletEnabled val="1"/>
        </dgm:presLayoutVars>
      </dgm:prSet>
      <dgm:spPr/>
    </dgm:pt>
  </dgm:ptLst>
  <dgm:cxnLst>
    <dgm:cxn modelId="{22B35D08-178E-41B8-95BD-98DCD78BB23E}" srcId="{FA84763C-3235-4A01-8DFA-2F3B47BB3408}" destId="{568BC2B8-7F82-4446-AF18-88D7DC331642}" srcOrd="0" destOrd="0" parTransId="{4204AC99-12AE-41F1-B6CA-D4182CAA36A0}" sibTransId="{20255CAA-BE10-470F-98FE-5FE4F87A3086}"/>
    <dgm:cxn modelId="{9A86351E-08A8-430D-82A7-F0604A3F860A}" srcId="{E5264C24-F618-4B8F-AEC2-ABD5E3FEECD8}" destId="{AD503025-0E2D-4A83-BB30-8532FCA2E60B}" srcOrd="0" destOrd="0" parTransId="{5BA10090-6B79-4F4D-8459-042B018A6240}" sibTransId="{CD5121FC-5A56-4DEB-A954-8872EC5CCC28}"/>
    <dgm:cxn modelId="{A0C9C92C-8932-4031-B3EB-E0B0859BC023}" type="presOf" srcId="{AD503025-0E2D-4A83-BB30-8532FCA2E60B}" destId="{C1BE2020-FE64-46B8-821D-C3234BB4CC12}" srcOrd="0" destOrd="0" presId="urn:microsoft.com/office/officeart/2005/8/layout/hList1"/>
    <dgm:cxn modelId="{3DD52C2E-EE8A-4501-AFE8-F20AD0715B5E}" type="presOf" srcId="{09B6562F-03A3-47BA-8C93-412575AA5ADA}" destId="{34416363-24EC-4FF7-AD07-0BD93FEA5291}" srcOrd="0" destOrd="1" presId="urn:microsoft.com/office/officeart/2005/8/layout/hList1"/>
    <dgm:cxn modelId="{44B19133-1D55-4DCF-957A-3C3DAFC02E82}" srcId="{E5264C24-F618-4B8F-AEC2-ABD5E3FEECD8}" destId="{09C0E2DC-73C4-4E16-B8A0-3BA5AD69B6BE}" srcOrd="2" destOrd="0" parTransId="{BEA3CA02-DC86-493E-A99C-1E56FCC0C097}" sibTransId="{615D476F-4386-4E0B-9ADF-7BC811ACEB36}"/>
    <dgm:cxn modelId="{E7C58E3F-E15B-4926-99E5-268A433023F2}" srcId="{24F29767-37E8-4820-AAB9-3A0856B037CA}" destId="{1307BE68-3AA1-4ECF-8DBD-A83AB91E1E97}" srcOrd="0" destOrd="0" parTransId="{9F88A21F-1F6F-4B10-B241-34F2C6CBF35C}" sibTransId="{F6BC3AAD-855D-4BCF-B452-1CF639B154AF}"/>
    <dgm:cxn modelId="{26738142-C360-4C0D-BFE4-0C20F3530D26}" srcId="{66BDA4AA-2538-4527-80A6-1336E3CBE3F9}" destId="{24F29767-37E8-4820-AAB9-3A0856B037CA}" srcOrd="1" destOrd="0" parTransId="{8D904344-9034-42F1-B3D0-AE9F0885985D}" sibTransId="{8BF2CE4B-7E1C-4B14-A73B-E4C509CA89E3}"/>
    <dgm:cxn modelId="{D18FAA45-0E63-48F8-9E86-C4F820B7F95B}" type="presOf" srcId="{568BC2B8-7F82-4446-AF18-88D7DC331642}" destId="{5902D4BE-3937-43F7-B260-48972BAF897D}" srcOrd="0" destOrd="1" presId="urn:microsoft.com/office/officeart/2005/8/layout/hList1"/>
    <dgm:cxn modelId="{D5C52982-F97A-4684-8925-1E53A62F560A}" srcId="{AD503025-0E2D-4A83-BB30-8532FCA2E60B}" destId="{89603EBE-E694-4417-9B64-8A52A4ECEDED}" srcOrd="0" destOrd="0" parTransId="{442AE3F9-3C50-4A2A-AB0F-6E43A97FF8D8}" sibTransId="{34A8DE6A-8B13-472A-BBAF-3FDA694FE26D}"/>
    <dgm:cxn modelId="{CA45469C-CF1E-4E1A-8C5F-1FA00275E713}" srcId="{09C0E2DC-73C4-4E16-B8A0-3BA5AD69B6BE}" destId="{09B6562F-03A3-47BA-8C93-412575AA5ADA}" srcOrd="1" destOrd="0" parTransId="{7977FCD7-4DC6-4A18-AACA-1FED601AD94E}" sibTransId="{FE458B27-5970-4B56-AD85-783B405A2CC6}"/>
    <dgm:cxn modelId="{6DF8CF9C-86A9-49D1-A8CB-852249F4EFA4}" type="presOf" srcId="{09C0E2DC-73C4-4E16-B8A0-3BA5AD69B6BE}" destId="{08905F07-589E-4EF3-B4D7-3AC7082F7AD3}" srcOrd="0" destOrd="0" presId="urn:microsoft.com/office/officeart/2005/8/layout/hList1"/>
    <dgm:cxn modelId="{B60A71A1-6865-4098-843E-E3447438AD9C}" type="presOf" srcId="{1307BE68-3AA1-4ECF-8DBD-A83AB91E1E97}" destId="{5902D4BE-3937-43F7-B260-48972BAF897D}" srcOrd="0" destOrd="3" presId="urn:microsoft.com/office/officeart/2005/8/layout/hList1"/>
    <dgm:cxn modelId="{4909DBAA-B509-4CED-AC35-91368EF976EC}" srcId="{66BDA4AA-2538-4527-80A6-1336E3CBE3F9}" destId="{FA84763C-3235-4A01-8DFA-2F3B47BB3408}" srcOrd="0" destOrd="0" parTransId="{7EBED00B-E46F-4410-A174-DDED55E2E907}" sibTransId="{A0DB890C-532B-4FC1-9EBB-4899F84353B1}"/>
    <dgm:cxn modelId="{0ABF9FBC-697B-4AA8-8352-03BEA7D52314}" srcId="{E5264C24-F618-4B8F-AEC2-ABD5E3FEECD8}" destId="{66BDA4AA-2538-4527-80A6-1336E3CBE3F9}" srcOrd="1" destOrd="0" parTransId="{FD832F4E-4A38-45E2-9C22-61927B46E827}" sibTransId="{8537644B-32A7-41A2-94D2-EF72A730C519}"/>
    <dgm:cxn modelId="{A7CEF6C0-BC2B-4366-AEE9-D386EBA446DE}" type="presOf" srcId="{24F29767-37E8-4820-AAB9-3A0856B037CA}" destId="{5902D4BE-3937-43F7-B260-48972BAF897D}" srcOrd="0" destOrd="2" presId="urn:microsoft.com/office/officeart/2005/8/layout/hList1"/>
    <dgm:cxn modelId="{E767C8D1-D88F-4B22-9082-403FA78A5853}" type="presOf" srcId="{9E297A20-A9B1-4722-A31A-47014C166FBE}" destId="{34416363-24EC-4FF7-AD07-0BD93FEA5291}" srcOrd="0" destOrd="0" presId="urn:microsoft.com/office/officeart/2005/8/layout/hList1"/>
    <dgm:cxn modelId="{47D7B9D2-979D-4F8B-894E-4268392FD85F}" type="presOf" srcId="{89603EBE-E694-4417-9B64-8A52A4ECEDED}" destId="{E455FB5C-D8E5-4590-89C8-2C49D9EF715F}" srcOrd="0" destOrd="0" presId="urn:microsoft.com/office/officeart/2005/8/layout/hList1"/>
    <dgm:cxn modelId="{C0EC3BD9-ADC9-4463-9263-A72432F70683}" type="presOf" srcId="{E5264C24-F618-4B8F-AEC2-ABD5E3FEECD8}" destId="{C95768E6-A02A-4052-90E3-0C458117BA1A}" srcOrd="0" destOrd="0" presId="urn:microsoft.com/office/officeart/2005/8/layout/hList1"/>
    <dgm:cxn modelId="{872B4EEA-19DB-4FEE-A134-72B91A1664EF}" type="presOf" srcId="{FA84763C-3235-4A01-8DFA-2F3B47BB3408}" destId="{5902D4BE-3937-43F7-B260-48972BAF897D}" srcOrd="0" destOrd="0" presId="urn:microsoft.com/office/officeart/2005/8/layout/hList1"/>
    <dgm:cxn modelId="{37BA3FEE-5009-4F60-9B5A-431BF9451B66}" type="presOf" srcId="{66BDA4AA-2538-4527-80A6-1336E3CBE3F9}" destId="{16AA44F4-28C1-459C-994A-7365C8B6101A}" srcOrd="0" destOrd="0" presId="urn:microsoft.com/office/officeart/2005/8/layout/hList1"/>
    <dgm:cxn modelId="{15B65FF3-D667-4893-AA53-C498DCB4E122}" srcId="{09C0E2DC-73C4-4E16-B8A0-3BA5AD69B6BE}" destId="{9E297A20-A9B1-4722-A31A-47014C166FBE}" srcOrd="0" destOrd="0" parTransId="{77695A4F-62F0-4822-BF1E-0D6B492891B7}" sibTransId="{76199D69-D77A-4339-98D8-8594AFB490D1}"/>
    <dgm:cxn modelId="{3DE025A0-2DBB-4BC7-818C-383F08106EA3}" type="presParOf" srcId="{C95768E6-A02A-4052-90E3-0C458117BA1A}" destId="{9EC957EE-C219-436D-805C-32F31F811352}" srcOrd="0" destOrd="0" presId="urn:microsoft.com/office/officeart/2005/8/layout/hList1"/>
    <dgm:cxn modelId="{5F6ACBBE-7AF7-4CFC-A2FD-A251C1ACE264}" type="presParOf" srcId="{9EC957EE-C219-436D-805C-32F31F811352}" destId="{C1BE2020-FE64-46B8-821D-C3234BB4CC12}" srcOrd="0" destOrd="0" presId="urn:microsoft.com/office/officeart/2005/8/layout/hList1"/>
    <dgm:cxn modelId="{52CD8484-C2ED-406D-B660-8697974E3B3F}" type="presParOf" srcId="{9EC957EE-C219-436D-805C-32F31F811352}" destId="{E455FB5C-D8E5-4590-89C8-2C49D9EF715F}" srcOrd="1" destOrd="0" presId="urn:microsoft.com/office/officeart/2005/8/layout/hList1"/>
    <dgm:cxn modelId="{AD97BE5A-34EB-4FE3-AFD1-6A1BC83A19B3}" type="presParOf" srcId="{C95768E6-A02A-4052-90E3-0C458117BA1A}" destId="{1995E418-CA99-4475-88DE-0467E3AED294}" srcOrd="1" destOrd="0" presId="urn:microsoft.com/office/officeart/2005/8/layout/hList1"/>
    <dgm:cxn modelId="{D01C49A2-B892-4C38-9256-F310E165A34D}" type="presParOf" srcId="{C95768E6-A02A-4052-90E3-0C458117BA1A}" destId="{6274F19C-A70D-4AC0-A7F3-971D2DCE5D6F}" srcOrd="2" destOrd="0" presId="urn:microsoft.com/office/officeart/2005/8/layout/hList1"/>
    <dgm:cxn modelId="{8791ABCF-794D-4463-9A84-438D76062182}" type="presParOf" srcId="{6274F19C-A70D-4AC0-A7F3-971D2DCE5D6F}" destId="{16AA44F4-28C1-459C-994A-7365C8B6101A}" srcOrd="0" destOrd="0" presId="urn:microsoft.com/office/officeart/2005/8/layout/hList1"/>
    <dgm:cxn modelId="{9311502D-FEE3-4B38-945F-B226D338CAD1}" type="presParOf" srcId="{6274F19C-A70D-4AC0-A7F3-971D2DCE5D6F}" destId="{5902D4BE-3937-43F7-B260-48972BAF897D}" srcOrd="1" destOrd="0" presId="urn:microsoft.com/office/officeart/2005/8/layout/hList1"/>
    <dgm:cxn modelId="{9C6D3F6D-EE51-4731-969C-9C7D433F96CE}" type="presParOf" srcId="{C95768E6-A02A-4052-90E3-0C458117BA1A}" destId="{ADF0B8CD-AAFA-42E6-95C5-B5F1CA887952}" srcOrd="3" destOrd="0" presId="urn:microsoft.com/office/officeart/2005/8/layout/hList1"/>
    <dgm:cxn modelId="{3AA54078-6631-4CCD-B210-B5F0AD3D045E}" type="presParOf" srcId="{C95768E6-A02A-4052-90E3-0C458117BA1A}" destId="{977136E9-3E20-49E1-924E-0F059E1D7B85}" srcOrd="4" destOrd="0" presId="urn:microsoft.com/office/officeart/2005/8/layout/hList1"/>
    <dgm:cxn modelId="{8DF5E43A-5AA1-4CA0-BCCD-8713E43DF696}" type="presParOf" srcId="{977136E9-3E20-49E1-924E-0F059E1D7B85}" destId="{08905F07-589E-4EF3-B4D7-3AC7082F7AD3}" srcOrd="0" destOrd="0" presId="urn:microsoft.com/office/officeart/2005/8/layout/hList1"/>
    <dgm:cxn modelId="{A0EC69C7-29A1-4A37-926E-2FE8A3CEA586}" type="presParOf" srcId="{977136E9-3E20-49E1-924E-0F059E1D7B85}" destId="{34416363-24EC-4FF7-AD07-0BD93FEA529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30041B2-D2CF-446F-9E9B-6DC3766ACC98}" type="doc">
      <dgm:prSet loTypeId="urn:microsoft.com/office/officeart/2005/8/layout/vList2" loCatId="list" qsTypeId="urn:microsoft.com/office/officeart/2005/8/quickstyle/simple4" qsCatId="simple" csTypeId="urn:microsoft.com/office/officeart/2005/8/colors/accent2_1" csCatId="accent2" phldr="1"/>
      <dgm:spPr/>
      <dgm:t>
        <a:bodyPr/>
        <a:lstStyle/>
        <a:p>
          <a:endParaRPr lang="en-US"/>
        </a:p>
      </dgm:t>
    </dgm:pt>
    <dgm:pt modelId="{56B7A814-F21D-4524-85C8-99860478E307}">
      <dgm:prSet/>
      <dgm:spPr/>
      <dgm:t>
        <a:bodyPr/>
        <a:lstStyle/>
        <a:p>
          <a:r>
            <a:rPr lang="en-US" b="1"/>
            <a:t>Better Health Care Outcomes -</a:t>
          </a:r>
          <a:r>
            <a:rPr lang="en-US"/>
            <a:t>Bringing evidenced based healthcare and metrics to women living in prisons – Pursuing the appropriate Standard of Care </a:t>
          </a:r>
        </a:p>
      </dgm:t>
    </dgm:pt>
    <dgm:pt modelId="{693F2A30-B09F-4A62-B398-29BF566A46BC}" type="parTrans" cxnId="{A70FC254-1E0E-44F8-9BC2-08F678B282B2}">
      <dgm:prSet/>
      <dgm:spPr/>
      <dgm:t>
        <a:bodyPr/>
        <a:lstStyle/>
        <a:p>
          <a:endParaRPr lang="en-US"/>
        </a:p>
      </dgm:t>
    </dgm:pt>
    <dgm:pt modelId="{1F0E9AEF-B325-486E-9DBC-4D679D883A0E}" type="sibTrans" cxnId="{A70FC254-1E0E-44F8-9BC2-08F678B282B2}">
      <dgm:prSet/>
      <dgm:spPr/>
      <dgm:t>
        <a:bodyPr/>
        <a:lstStyle/>
        <a:p>
          <a:endParaRPr lang="en-US"/>
        </a:p>
      </dgm:t>
    </dgm:pt>
    <dgm:pt modelId="{B277CF83-E916-4D09-ADEA-A4ED90FDF4A5}">
      <dgm:prSet/>
      <dgm:spPr/>
      <dgm:t>
        <a:bodyPr/>
        <a:lstStyle/>
        <a:p>
          <a:r>
            <a:rPr lang="en-US" b="1"/>
            <a:t>Healthier Communities </a:t>
          </a:r>
          <a:r>
            <a:rPr lang="en-US"/>
            <a:t>– We are proud Washingtonians dedicated to helping those in our care to recover and build on their strengths. We invest in housing, goods and services, and support of family members post release.  </a:t>
          </a:r>
        </a:p>
      </dgm:t>
    </dgm:pt>
    <dgm:pt modelId="{DA2EC748-AA4B-4BCC-BDBA-8CC0C3DAE535}" type="parTrans" cxnId="{6592EE25-9800-4509-B625-662CA4A88B8F}">
      <dgm:prSet/>
      <dgm:spPr/>
      <dgm:t>
        <a:bodyPr/>
        <a:lstStyle/>
        <a:p>
          <a:endParaRPr lang="en-US"/>
        </a:p>
      </dgm:t>
    </dgm:pt>
    <dgm:pt modelId="{6713EAC6-21FF-4519-B0C2-FBF43968BD25}" type="sibTrans" cxnId="{6592EE25-9800-4509-B625-662CA4A88B8F}">
      <dgm:prSet/>
      <dgm:spPr/>
      <dgm:t>
        <a:bodyPr/>
        <a:lstStyle/>
        <a:p>
          <a:endParaRPr lang="en-US"/>
        </a:p>
      </dgm:t>
    </dgm:pt>
    <dgm:pt modelId="{9972D217-C318-4ABE-828A-38D17E776C3C}">
      <dgm:prSet/>
      <dgm:spPr/>
      <dgm:t>
        <a:bodyPr/>
        <a:lstStyle/>
        <a:p>
          <a:r>
            <a:rPr lang="en-US" b="1"/>
            <a:t>Utilization Services  - </a:t>
          </a:r>
          <a:r>
            <a:rPr lang="en-US" b="0"/>
            <a:t>Analyze patients who are and are not  accessing care at the same frequency to ensure equitable care delivery between all patients. </a:t>
          </a:r>
        </a:p>
      </dgm:t>
    </dgm:pt>
    <dgm:pt modelId="{43CD412C-1A46-4CA4-9F67-56C8DBEC882F}" type="parTrans" cxnId="{619B7694-8F85-450C-9E3F-D23B444719F5}">
      <dgm:prSet/>
      <dgm:spPr/>
      <dgm:t>
        <a:bodyPr/>
        <a:lstStyle/>
        <a:p>
          <a:endParaRPr lang="en-US"/>
        </a:p>
      </dgm:t>
    </dgm:pt>
    <dgm:pt modelId="{BC9559AE-3A00-4A47-99C5-24BD8D665716}" type="sibTrans" cxnId="{619B7694-8F85-450C-9E3F-D23B444719F5}">
      <dgm:prSet/>
      <dgm:spPr/>
      <dgm:t>
        <a:bodyPr/>
        <a:lstStyle/>
        <a:p>
          <a:endParaRPr lang="en-US"/>
        </a:p>
      </dgm:t>
    </dgm:pt>
    <dgm:pt modelId="{B9C4812D-E0B2-4D31-9AAE-0E0D4AD8326F}">
      <dgm:prSet/>
      <dgm:spPr/>
      <dgm:t>
        <a:bodyPr/>
        <a:lstStyle/>
        <a:p>
          <a:r>
            <a:rPr lang="en-US" b="1"/>
            <a:t>Informed Decision Making –  </a:t>
          </a:r>
          <a:r>
            <a:rPr lang="en-US" b="0"/>
            <a:t>Data driven decision making allows for resource allocation, evaluating program effectiveness and allows us to respond to areas that need assistance.</a:t>
          </a:r>
        </a:p>
      </dgm:t>
    </dgm:pt>
    <dgm:pt modelId="{A50C8251-5944-432A-B653-DA50973DA1CF}" type="parTrans" cxnId="{68BAC1CD-0BE6-40D0-A0FF-C78D07C67EBF}">
      <dgm:prSet/>
      <dgm:spPr/>
      <dgm:t>
        <a:bodyPr/>
        <a:lstStyle/>
        <a:p>
          <a:endParaRPr lang="en-US"/>
        </a:p>
      </dgm:t>
    </dgm:pt>
    <dgm:pt modelId="{0D7A9571-0597-4A9B-9391-0658AB36F851}" type="sibTrans" cxnId="{68BAC1CD-0BE6-40D0-A0FF-C78D07C67EBF}">
      <dgm:prSet/>
      <dgm:spPr/>
      <dgm:t>
        <a:bodyPr/>
        <a:lstStyle/>
        <a:p>
          <a:endParaRPr lang="en-US"/>
        </a:p>
      </dgm:t>
    </dgm:pt>
    <dgm:pt modelId="{E12EEF26-40C9-4E97-8582-4E16182DBB22}">
      <dgm:prSet/>
      <dgm:spPr/>
      <dgm:t>
        <a:bodyPr/>
        <a:lstStyle/>
        <a:p>
          <a:r>
            <a:rPr lang="en-US" b="1"/>
            <a:t>Improving Patient Centered Care </a:t>
          </a:r>
        </a:p>
      </dgm:t>
    </dgm:pt>
    <dgm:pt modelId="{C49EF99E-08EF-4CF7-BA75-6A7BFFE6A71E}" type="parTrans" cxnId="{F0CDB13C-8287-4E2B-8440-E9D950773ABF}">
      <dgm:prSet/>
      <dgm:spPr/>
      <dgm:t>
        <a:bodyPr/>
        <a:lstStyle/>
        <a:p>
          <a:endParaRPr lang="en-US"/>
        </a:p>
      </dgm:t>
    </dgm:pt>
    <dgm:pt modelId="{DF437E3F-C9C8-4370-8D22-F21B1BE95CB4}" type="sibTrans" cxnId="{F0CDB13C-8287-4E2B-8440-E9D950773ABF}">
      <dgm:prSet/>
      <dgm:spPr/>
      <dgm:t>
        <a:bodyPr/>
        <a:lstStyle/>
        <a:p>
          <a:endParaRPr lang="en-US"/>
        </a:p>
      </dgm:t>
    </dgm:pt>
    <dgm:pt modelId="{0CAF1176-4E28-4113-829B-74BCC7252D1E}" type="pres">
      <dgm:prSet presAssocID="{030041B2-D2CF-446F-9E9B-6DC3766ACC98}" presName="linear" presStyleCnt="0">
        <dgm:presLayoutVars>
          <dgm:animLvl val="lvl"/>
          <dgm:resizeHandles val="exact"/>
        </dgm:presLayoutVars>
      </dgm:prSet>
      <dgm:spPr/>
    </dgm:pt>
    <dgm:pt modelId="{2F5432A2-7C02-4364-9AB6-9944B7D4D5A2}" type="pres">
      <dgm:prSet presAssocID="{56B7A814-F21D-4524-85C8-99860478E307}" presName="parentText" presStyleLbl="node1" presStyleIdx="0" presStyleCnt="5">
        <dgm:presLayoutVars>
          <dgm:chMax val="0"/>
          <dgm:bulletEnabled val="1"/>
        </dgm:presLayoutVars>
      </dgm:prSet>
      <dgm:spPr/>
    </dgm:pt>
    <dgm:pt modelId="{807AD7A3-0A45-4193-8497-FACCAEDD6D48}" type="pres">
      <dgm:prSet presAssocID="{1F0E9AEF-B325-486E-9DBC-4D679D883A0E}" presName="spacer" presStyleCnt="0"/>
      <dgm:spPr/>
    </dgm:pt>
    <dgm:pt modelId="{28410B3C-4BF5-4897-B76A-6D2AE0ECA63F}" type="pres">
      <dgm:prSet presAssocID="{B277CF83-E916-4D09-ADEA-A4ED90FDF4A5}" presName="parentText" presStyleLbl="node1" presStyleIdx="1" presStyleCnt="5">
        <dgm:presLayoutVars>
          <dgm:chMax val="0"/>
          <dgm:bulletEnabled val="1"/>
        </dgm:presLayoutVars>
      </dgm:prSet>
      <dgm:spPr/>
    </dgm:pt>
    <dgm:pt modelId="{2C4EE275-2A1B-49ED-83F1-545410A5C0CF}" type="pres">
      <dgm:prSet presAssocID="{6713EAC6-21FF-4519-B0C2-FBF43968BD25}" presName="spacer" presStyleCnt="0"/>
      <dgm:spPr/>
    </dgm:pt>
    <dgm:pt modelId="{DCB53FE4-3764-4CE6-BF39-EA2D6EBB25D1}" type="pres">
      <dgm:prSet presAssocID="{9972D217-C318-4ABE-828A-38D17E776C3C}" presName="parentText" presStyleLbl="node1" presStyleIdx="2" presStyleCnt="5">
        <dgm:presLayoutVars>
          <dgm:chMax val="0"/>
          <dgm:bulletEnabled val="1"/>
        </dgm:presLayoutVars>
      </dgm:prSet>
      <dgm:spPr/>
    </dgm:pt>
    <dgm:pt modelId="{199B3D3C-6858-47B9-B989-F83752E43543}" type="pres">
      <dgm:prSet presAssocID="{BC9559AE-3A00-4A47-99C5-24BD8D665716}" presName="spacer" presStyleCnt="0"/>
      <dgm:spPr/>
    </dgm:pt>
    <dgm:pt modelId="{6D5FD9ED-4D19-4379-8A3A-761D9BFAB9D4}" type="pres">
      <dgm:prSet presAssocID="{B9C4812D-E0B2-4D31-9AAE-0E0D4AD8326F}" presName="parentText" presStyleLbl="node1" presStyleIdx="3" presStyleCnt="5">
        <dgm:presLayoutVars>
          <dgm:chMax val="0"/>
          <dgm:bulletEnabled val="1"/>
        </dgm:presLayoutVars>
      </dgm:prSet>
      <dgm:spPr/>
    </dgm:pt>
    <dgm:pt modelId="{C5BC8202-DCEE-4129-B4FB-2040D7E5673A}" type="pres">
      <dgm:prSet presAssocID="{0D7A9571-0597-4A9B-9391-0658AB36F851}" presName="spacer" presStyleCnt="0"/>
      <dgm:spPr/>
    </dgm:pt>
    <dgm:pt modelId="{5B416473-AE38-44A8-96D6-C70A556E8449}" type="pres">
      <dgm:prSet presAssocID="{E12EEF26-40C9-4E97-8582-4E16182DBB22}" presName="parentText" presStyleLbl="node1" presStyleIdx="4" presStyleCnt="5">
        <dgm:presLayoutVars>
          <dgm:chMax val="0"/>
          <dgm:bulletEnabled val="1"/>
        </dgm:presLayoutVars>
      </dgm:prSet>
      <dgm:spPr/>
    </dgm:pt>
  </dgm:ptLst>
  <dgm:cxnLst>
    <dgm:cxn modelId="{6592EE25-9800-4509-B625-662CA4A88B8F}" srcId="{030041B2-D2CF-446F-9E9B-6DC3766ACC98}" destId="{B277CF83-E916-4D09-ADEA-A4ED90FDF4A5}" srcOrd="1" destOrd="0" parTransId="{DA2EC748-AA4B-4BCC-BDBA-8CC0C3DAE535}" sibTransId="{6713EAC6-21FF-4519-B0C2-FBF43968BD25}"/>
    <dgm:cxn modelId="{F0CDB13C-8287-4E2B-8440-E9D950773ABF}" srcId="{030041B2-D2CF-446F-9E9B-6DC3766ACC98}" destId="{E12EEF26-40C9-4E97-8582-4E16182DBB22}" srcOrd="4" destOrd="0" parTransId="{C49EF99E-08EF-4CF7-BA75-6A7BFFE6A71E}" sibTransId="{DF437E3F-C9C8-4370-8D22-F21B1BE95CB4}"/>
    <dgm:cxn modelId="{63994943-F386-4F65-AE47-07D98B61B721}" type="presOf" srcId="{030041B2-D2CF-446F-9E9B-6DC3766ACC98}" destId="{0CAF1176-4E28-4113-829B-74BCC7252D1E}" srcOrd="0" destOrd="0" presId="urn:microsoft.com/office/officeart/2005/8/layout/vList2"/>
    <dgm:cxn modelId="{AFBA2E49-1C6B-46C5-901E-8B2B4E719B35}" type="presOf" srcId="{56B7A814-F21D-4524-85C8-99860478E307}" destId="{2F5432A2-7C02-4364-9AB6-9944B7D4D5A2}" srcOrd="0" destOrd="0" presId="urn:microsoft.com/office/officeart/2005/8/layout/vList2"/>
    <dgm:cxn modelId="{E3283F6E-ACA6-4065-BB5E-085D62ABA2FF}" type="presOf" srcId="{B9C4812D-E0B2-4D31-9AAE-0E0D4AD8326F}" destId="{6D5FD9ED-4D19-4379-8A3A-761D9BFAB9D4}" srcOrd="0" destOrd="0" presId="urn:microsoft.com/office/officeart/2005/8/layout/vList2"/>
    <dgm:cxn modelId="{A70FC254-1E0E-44F8-9BC2-08F678B282B2}" srcId="{030041B2-D2CF-446F-9E9B-6DC3766ACC98}" destId="{56B7A814-F21D-4524-85C8-99860478E307}" srcOrd="0" destOrd="0" parTransId="{693F2A30-B09F-4A62-B398-29BF566A46BC}" sibTransId="{1F0E9AEF-B325-486E-9DBC-4D679D883A0E}"/>
    <dgm:cxn modelId="{26D2BB76-21F8-4996-B545-844EDE658B5D}" type="presOf" srcId="{B277CF83-E916-4D09-ADEA-A4ED90FDF4A5}" destId="{28410B3C-4BF5-4897-B76A-6D2AE0ECA63F}" srcOrd="0" destOrd="0" presId="urn:microsoft.com/office/officeart/2005/8/layout/vList2"/>
    <dgm:cxn modelId="{619B7694-8F85-450C-9E3F-D23B444719F5}" srcId="{030041B2-D2CF-446F-9E9B-6DC3766ACC98}" destId="{9972D217-C318-4ABE-828A-38D17E776C3C}" srcOrd="2" destOrd="0" parTransId="{43CD412C-1A46-4CA4-9F67-56C8DBEC882F}" sibTransId="{BC9559AE-3A00-4A47-99C5-24BD8D665716}"/>
    <dgm:cxn modelId="{68BAC1CD-0BE6-40D0-A0FF-C78D07C67EBF}" srcId="{030041B2-D2CF-446F-9E9B-6DC3766ACC98}" destId="{B9C4812D-E0B2-4D31-9AAE-0E0D4AD8326F}" srcOrd="3" destOrd="0" parTransId="{A50C8251-5944-432A-B653-DA50973DA1CF}" sibTransId="{0D7A9571-0597-4A9B-9391-0658AB36F851}"/>
    <dgm:cxn modelId="{115751ED-5652-4A5B-8F5D-9DD735D99C85}" type="presOf" srcId="{9972D217-C318-4ABE-828A-38D17E776C3C}" destId="{DCB53FE4-3764-4CE6-BF39-EA2D6EBB25D1}" srcOrd="0" destOrd="0" presId="urn:microsoft.com/office/officeart/2005/8/layout/vList2"/>
    <dgm:cxn modelId="{9AA427FE-6128-478D-87C3-8503173CBA4E}" type="presOf" srcId="{E12EEF26-40C9-4E97-8582-4E16182DBB22}" destId="{5B416473-AE38-44A8-96D6-C70A556E8449}" srcOrd="0" destOrd="0" presId="urn:microsoft.com/office/officeart/2005/8/layout/vList2"/>
    <dgm:cxn modelId="{8C1A54E0-48B7-48FE-9C51-A74C497CA656}" type="presParOf" srcId="{0CAF1176-4E28-4113-829B-74BCC7252D1E}" destId="{2F5432A2-7C02-4364-9AB6-9944B7D4D5A2}" srcOrd="0" destOrd="0" presId="urn:microsoft.com/office/officeart/2005/8/layout/vList2"/>
    <dgm:cxn modelId="{B3CE30D1-BB1B-453B-B1B4-AB69FCAE77BE}" type="presParOf" srcId="{0CAF1176-4E28-4113-829B-74BCC7252D1E}" destId="{807AD7A3-0A45-4193-8497-FACCAEDD6D48}" srcOrd="1" destOrd="0" presId="urn:microsoft.com/office/officeart/2005/8/layout/vList2"/>
    <dgm:cxn modelId="{EC280083-139E-40AC-AA23-AA3B1E6BE497}" type="presParOf" srcId="{0CAF1176-4E28-4113-829B-74BCC7252D1E}" destId="{28410B3C-4BF5-4897-B76A-6D2AE0ECA63F}" srcOrd="2" destOrd="0" presId="urn:microsoft.com/office/officeart/2005/8/layout/vList2"/>
    <dgm:cxn modelId="{A619558F-B423-4FD3-82CB-11E2C189CB2E}" type="presParOf" srcId="{0CAF1176-4E28-4113-829B-74BCC7252D1E}" destId="{2C4EE275-2A1B-49ED-83F1-545410A5C0CF}" srcOrd="3" destOrd="0" presId="urn:microsoft.com/office/officeart/2005/8/layout/vList2"/>
    <dgm:cxn modelId="{9A4EF749-0288-4EE5-B76B-3A648320E37A}" type="presParOf" srcId="{0CAF1176-4E28-4113-829B-74BCC7252D1E}" destId="{DCB53FE4-3764-4CE6-BF39-EA2D6EBB25D1}" srcOrd="4" destOrd="0" presId="urn:microsoft.com/office/officeart/2005/8/layout/vList2"/>
    <dgm:cxn modelId="{8C2DD85E-AB86-4871-A568-3B17CAC9DDF9}" type="presParOf" srcId="{0CAF1176-4E28-4113-829B-74BCC7252D1E}" destId="{199B3D3C-6858-47B9-B989-F83752E43543}" srcOrd="5" destOrd="0" presId="urn:microsoft.com/office/officeart/2005/8/layout/vList2"/>
    <dgm:cxn modelId="{E08C1C8A-419D-4DED-8DDE-439C381E8E20}" type="presParOf" srcId="{0CAF1176-4E28-4113-829B-74BCC7252D1E}" destId="{6D5FD9ED-4D19-4379-8A3A-761D9BFAB9D4}" srcOrd="6" destOrd="0" presId="urn:microsoft.com/office/officeart/2005/8/layout/vList2"/>
    <dgm:cxn modelId="{F7F95057-024D-499A-94B7-0AF838129E08}" type="presParOf" srcId="{0CAF1176-4E28-4113-829B-74BCC7252D1E}" destId="{C5BC8202-DCEE-4129-B4FB-2040D7E5673A}" srcOrd="7" destOrd="0" presId="urn:microsoft.com/office/officeart/2005/8/layout/vList2"/>
    <dgm:cxn modelId="{86BF25CF-7D17-4E6B-8619-CE1C7203CF74}" type="presParOf" srcId="{0CAF1176-4E28-4113-829B-74BCC7252D1E}" destId="{5B416473-AE38-44A8-96D6-C70A556E8449}"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5364329-21DB-4A77-89B3-E3EAAFBA6203}" type="doc">
      <dgm:prSet loTypeId="urn:microsoft.com/office/officeart/2005/8/layout/vList2" loCatId="list" qsTypeId="urn:microsoft.com/office/officeart/2005/8/quickstyle/simple2" qsCatId="simple" csTypeId="urn:microsoft.com/office/officeart/2005/8/colors/accent3_1" csCatId="accent3" phldr="1"/>
      <dgm:spPr/>
      <dgm:t>
        <a:bodyPr/>
        <a:lstStyle/>
        <a:p>
          <a:endParaRPr lang="en-US"/>
        </a:p>
      </dgm:t>
    </dgm:pt>
    <dgm:pt modelId="{93409FE7-0927-4A24-926A-B2E0EA9B0F62}">
      <dgm:prSet/>
      <dgm:spPr/>
      <dgm:t>
        <a:bodyPr/>
        <a:lstStyle/>
        <a:p>
          <a:pPr rtl="0"/>
          <a:r>
            <a:rPr lang="en-US" b="0" i="0">
              <a:latin typeface="ADLaM Display" panose="02010000000000000000" pitchFamily="2" charset="0"/>
              <a:ea typeface="ADLaM Display" panose="02010000000000000000" pitchFamily="2" charset="0"/>
              <a:cs typeface="ADLaM Display" panose="02010000000000000000" pitchFamily="2" charset="0"/>
            </a:rPr>
            <a:t>Continuing to build quality indicators to support incarcerated women and Washingtonians</a:t>
          </a:r>
        </a:p>
      </dgm:t>
    </dgm:pt>
    <dgm:pt modelId="{16133292-90DA-4302-8267-C0F8DEF2A2A5}" type="parTrans" cxnId="{4250FAC5-66C1-4F38-BAB8-DEC033981D4F}">
      <dgm:prSet/>
      <dgm:spPr/>
      <dgm:t>
        <a:bodyPr/>
        <a:lstStyle/>
        <a:p>
          <a:endParaRPr lang="en-US" sz="2000" b="0"/>
        </a:p>
      </dgm:t>
    </dgm:pt>
    <dgm:pt modelId="{FFD9B2DD-A84F-43E4-8E7B-1F37A509D949}" type="sibTrans" cxnId="{4250FAC5-66C1-4F38-BAB8-DEC033981D4F}">
      <dgm:prSet/>
      <dgm:spPr/>
      <dgm:t>
        <a:bodyPr/>
        <a:lstStyle/>
        <a:p>
          <a:endParaRPr lang="en-US" b="0"/>
        </a:p>
      </dgm:t>
    </dgm:pt>
    <dgm:pt modelId="{8E871EBF-7485-458B-AF40-A061BAA2A708}">
      <dgm:prSet/>
      <dgm:spPr/>
      <dgm:t>
        <a:bodyPr/>
        <a:lstStyle/>
        <a:p>
          <a:pPr rtl="0"/>
          <a:r>
            <a:rPr lang="en-US" b="0" i="0">
              <a:latin typeface="ADLaM Display" panose="02010000000000000000" pitchFamily="2" charset="0"/>
              <a:ea typeface="ADLaM Display" panose="02010000000000000000" pitchFamily="2" charset="0"/>
              <a:cs typeface="ADLaM Display" panose="02010000000000000000" pitchFamily="2" charset="0"/>
            </a:rPr>
            <a:t>Continue to build a healthy work environment through decreasing waste and increasing efficient and compassionate work</a:t>
          </a:r>
        </a:p>
      </dgm:t>
    </dgm:pt>
    <dgm:pt modelId="{0EEAC733-F3F3-47BF-B674-198BC9B22859}" type="parTrans" cxnId="{CBDE0253-EBF5-433C-B548-A51FB0E5AEBB}">
      <dgm:prSet/>
      <dgm:spPr/>
      <dgm:t>
        <a:bodyPr/>
        <a:lstStyle/>
        <a:p>
          <a:endParaRPr lang="en-US" sz="2000" b="0"/>
        </a:p>
      </dgm:t>
    </dgm:pt>
    <dgm:pt modelId="{5847B018-3BC5-4BE2-965C-7D6F3B03A74E}" type="sibTrans" cxnId="{CBDE0253-EBF5-433C-B548-A51FB0E5AEBB}">
      <dgm:prSet/>
      <dgm:spPr/>
      <dgm:t>
        <a:bodyPr/>
        <a:lstStyle/>
        <a:p>
          <a:endParaRPr lang="en-US" b="0"/>
        </a:p>
      </dgm:t>
    </dgm:pt>
    <dgm:pt modelId="{A6E3ABBD-B690-4E39-A9A9-D1F137DD8AAB}">
      <dgm:prSet/>
      <dgm:spPr/>
      <dgm:t>
        <a:bodyPr/>
        <a:lstStyle/>
        <a:p>
          <a:r>
            <a:rPr lang="en-US" b="0" i="0">
              <a:latin typeface="ADLaM Display" panose="02010000000000000000" pitchFamily="2" charset="0"/>
              <a:ea typeface="ADLaM Display" panose="02010000000000000000" pitchFamily="2" charset="0"/>
              <a:cs typeface="ADLaM Display" panose="02010000000000000000" pitchFamily="2" charset="0"/>
            </a:rPr>
            <a:t>Continuing to build relationships and expand capacity</a:t>
          </a:r>
        </a:p>
      </dgm:t>
    </dgm:pt>
    <dgm:pt modelId="{C8373639-A254-4E0A-A854-271F2E3CB0F8}" type="parTrans" cxnId="{2342AC70-BC01-4881-AAC0-30B438C0C902}">
      <dgm:prSet/>
      <dgm:spPr/>
      <dgm:t>
        <a:bodyPr/>
        <a:lstStyle/>
        <a:p>
          <a:endParaRPr lang="en-US" sz="2000" b="0"/>
        </a:p>
      </dgm:t>
    </dgm:pt>
    <dgm:pt modelId="{A66BA27B-64D1-48A4-BFCB-7F2D11975A97}" type="sibTrans" cxnId="{2342AC70-BC01-4881-AAC0-30B438C0C902}">
      <dgm:prSet/>
      <dgm:spPr/>
      <dgm:t>
        <a:bodyPr/>
        <a:lstStyle/>
        <a:p>
          <a:endParaRPr lang="en-US" b="0"/>
        </a:p>
      </dgm:t>
    </dgm:pt>
    <dgm:pt modelId="{5C76983B-130C-466A-8D72-A80235FC5F82}">
      <dgm:prSet/>
      <dgm:spPr/>
      <dgm:t>
        <a:bodyPr/>
        <a:lstStyle/>
        <a:p>
          <a:r>
            <a:rPr lang="en-US" b="0" i="0">
              <a:latin typeface="ADLaM Display" panose="02010000000000000000" pitchFamily="2" charset="0"/>
              <a:ea typeface="ADLaM Display" panose="02010000000000000000" pitchFamily="2" charset="0"/>
              <a:cs typeface="ADLaM Display" panose="02010000000000000000" pitchFamily="2" charset="0"/>
            </a:rPr>
            <a:t>Continue equitable work  </a:t>
          </a:r>
        </a:p>
      </dgm:t>
    </dgm:pt>
    <dgm:pt modelId="{4C280E83-7AFE-49F1-A2DD-D314796BEAB6}" type="parTrans" cxnId="{36C52FB0-9598-449F-846C-26E7D42E0D79}">
      <dgm:prSet/>
      <dgm:spPr/>
      <dgm:t>
        <a:bodyPr/>
        <a:lstStyle/>
        <a:p>
          <a:endParaRPr lang="en-US" sz="2000" b="0"/>
        </a:p>
      </dgm:t>
    </dgm:pt>
    <dgm:pt modelId="{D89618CA-FECF-4865-B01E-82CF2A52EB2A}" type="sibTrans" cxnId="{36C52FB0-9598-449F-846C-26E7D42E0D79}">
      <dgm:prSet/>
      <dgm:spPr/>
      <dgm:t>
        <a:bodyPr/>
        <a:lstStyle/>
        <a:p>
          <a:endParaRPr lang="en-US" b="0"/>
        </a:p>
      </dgm:t>
    </dgm:pt>
    <dgm:pt modelId="{990DD1F4-FBE1-43CC-B2B8-7E9CE34E395A}">
      <dgm:prSet/>
      <dgm:spPr/>
      <dgm:t>
        <a:bodyPr/>
        <a:lstStyle/>
        <a:p>
          <a:pPr rtl="0"/>
          <a:r>
            <a:rPr lang="en-US" b="0" i="0">
              <a:latin typeface="ADLaM Display" panose="02010000000000000000" pitchFamily="2" charset="0"/>
              <a:ea typeface="ADLaM Display" panose="02010000000000000000" pitchFamily="2" charset="0"/>
              <a:cs typeface="ADLaM Display" panose="02010000000000000000" pitchFamily="2" charset="0"/>
            </a:rPr>
            <a:t>Collaborate with others who share the vision for healing, recovery, LEAN, and patient centered work</a:t>
          </a:r>
          <a:endParaRPr lang="en-US" b="0" i="0"/>
        </a:p>
      </dgm:t>
    </dgm:pt>
    <dgm:pt modelId="{8D62856E-98DD-424F-845A-95038003E7A2}" type="parTrans" cxnId="{F9CB9213-069A-4FB3-9395-9B57A0A187CE}">
      <dgm:prSet/>
      <dgm:spPr/>
      <dgm:t>
        <a:bodyPr/>
        <a:lstStyle/>
        <a:p>
          <a:endParaRPr lang="en-US" sz="2000" b="0"/>
        </a:p>
      </dgm:t>
    </dgm:pt>
    <dgm:pt modelId="{AC86CD8B-5F11-4340-9E7D-E42A8B104DA6}" type="sibTrans" cxnId="{F9CB9213-069A-4FB3-9395-9B57A0A187CE}">
      <dgm:prSet/>
      <dgm:spPr/>
      <dgm:t>
        <a:bodyPr/>
        <a:lstStyle/>
        <a:p>
          <a:endParaRPr lang="en-US" b="0"/>
        </a:p>
      </dgm:t>
    </dgm:pt>
    <dgm:pt modelId="{EF6771DB-1EDA-46E8-834A-0C6992BDF80A}" type="pres">
      <dgm:prSet presAssocID="{65364329-21DB-4A77-89B3-E3EAAFBA6203}" presName="linear" presStyleCnt="0">
        <dgm:presLayoutVars>
          <dgm:animLvl val="lvl"/>
          <dgm:resizeHandles val="exact"/>
        </dgm:presLayoutVars>
      </dgm:prSet>
      <dgm:spPr/>
    </dgm:pt>
    <dgm:pt modelId="{EFF7FC22-61C4-4971-BEAB-00072E3BBAF9}" type="pres">
      <dgm:prSet presAssocID="{93409FE7-0927-4A24-926A-B2E0EA9B0F62}" presName="parentText" presStyleLbl="node1" presStyleIdx="0" presStyleCnt="5">
        <dgm:presLayoutVars>
          <dgm:chMax val="0"/>
          <dgm:bulletEnabled val="1"/>
        </dgm:presLayoutVars>
      </dgm:prSet>
      <dgm:spPr/>
    </dgm:pt>
    <dgm:pt modelId="{4B8D60FB-AEF9-480A-BB8D-3A0E4AC7E449}" type="pres">
      <dgm:prSet presAssocID="{FFD9B2DD-A84F-43E4-8E7B-1F37A509D949}" presName="spacer" presStyleCnt="0"/>
      <dgm:spPr/>
    </dgm:pt>
    <dgm:pt modelId="{7611991F-63C5-4F21-AFC1-AB5870566980}" type="pres">
      <dgm:prSet presAssocID="{8E871EBF-7485-458B-AF40-A061BAA2A708}" presName="parentText" presStyleLbl="node1" presStyleIdx="1" presStyleCnt="5">
        <dgm:presLayoutVars>
          <dgm:chMax val="0"/>
          <dgm:bulletEnabled val="1"/>
        </dgm:presLayoutVars>
      </dgm:prSet>
      <dgm:spPr/>
    </dgm:pt>
    <dgm:pt modelId="{9C26918B-4219-4497-8487-56D88AE3C73A}" type="pres">
      <dgm:prSet presAssocID="{5847B018-3BC5-4BE2-965C-7D6F3B03A74E}" presName="spacer" presStyleCnt="0"/>
      <dgm:spPr/>
    </dgm:pt>
    <dgm:pt modelId="{6F25AAC9-A85E-4B1A-AD3D-50CE88C58883}" type="pres">
      <dgm:prSet presAssocID="{A6E3ABBD-B690-4E39-A9A9-D1F137DD8AAB}" presName="parentText" presStyleLbl="node1" presStyleIdx="2" presStyleCnt="5">
        <dgm:presLayoutVars>
          <dgm:chMax val="0"/>
          <dgm:bulletEnabled val="1"/>
        </dgm:presLayoutVars>
      </dgm:prSet>
      <dgm:spPr/>
    </dgm:pt>
    <dgm:pt modelId="{15E631AF-9149-4E15-A3A8-1722BAB4623C}" type="pres">
      <dgm:prSet presAssocID="{A66BA27B-64D1-48A4-BFCB-7F2D11975A97}" presName="spacer" presStyleCnt="0"/>
      <dgm:spPr/>
    </dgm:pt>
    <dgm:pt modelId="{8C6D899A-3998-4C62-87FC-CB9CC790FAA7}" type="pres">
      <dgm:prSet presAssocID="{5C76983B-130C-466A-8D72-A80235FC5F82}" presName="parentText" presStyleLbl="node1" presStyleIdx="3" presStyleCnt="5">
        <dgm:presLayoutVars>
          <dgm:chMax val="0"/>
          <dgm:bulletEnabled val="1"/>
        </dgm:presLayoutVars>
      </dgm:prSet>
      <dgm:spPr/>
    </dgm:pt>
    <dgm:pt modelId="{60B87302-DA2E-426B-8DCC-F34964F0D99C}" type="pres">
      <dgm:prSet presAssocID="{D89618CA-FECF-4865-B01E-82CF2A52EB2A}" presName="spacer" presStyleCnt="0"/>
      <dgm:spPr/>
    </dgm:pt>
    <dgm:pt modelId="{8BF35E72-A5B2-4A39-AB98-2A473FDA128A}" type="pres">
      <dgm:prSet presAssocID="{990DD1F4-FBE1-43CC-B2B8-7E9CE34E395A}" presName="parentText" presStyleLbl="node1" presStyleIdx="4" presStyleCnt="5">
        <dgm:presLayoutVars>
          <dgm:chMax val="0"/>
          <dgm:bulletEnabled val="1"/>
        </dgm:presLayoutVars>
      </dgm:prSet>
      <dgm:spPr/>
    </dgm:pt>
  </dgm:ptLst>
  <dgm:cxnLst>
    <dgm:cxn modelId="{97A84C09-133F-4445-8F98-B6787CF1AF4A}" type="presOf" srcId="{990DD1F4-FBE1-43CC-B2B8-7E9CE34E395A}" destId="{8BF35E72-A5B2-4A39-AB98-2A473FDA128A}" srcOrd="0" destOrd="0" presId="urn:microsoft.com/office/officeart/2005/8/layout/vList2"/>
    <dgm:cxn modelId="{F9CB9213-069A-4FB3-9395-9B57A0A187CE}" srcId="{65364329-21DB-4A77-89B3-E3EAAFBA6203}" destId="{990DD1F4-FBE1-43CC-B2B8-7E9CE34E395A}" srcOrd="4" destOrd="0" parTransId="{8D62856E-98DD-424F-845A-95038003E7A2}" sibTransId="{AC86CD8B-5F11-4340-9E7D-E42A8B104DA6}"/>
    <dgm:cxn modelId="{0D95F32F-0C5F-4A96-943A-5067202394FB}" type="presOf" srcId="{A6E3ABBD-B690-4E39-A9A9-D1F137DD8AAB}" destId="{6F25AAC9-A85E-4B1A-AD3D-50CE88C58883}" srcOrd="0" destOrd="0" presId="urn:microsoft.com/office/officeart/2005/8/layout/vList2"/>
    <dgm:cxn modelId="{2342AC70-BC01-4881-AAC0-30B438C0C902}" srcId="{65364329-21DB-4A77-89B3-E3EAAFBA6203}" destId="{A6E3ABBD-B690-4E39-A9A9-D1F137DD8AAB}" srcOrd="2" destOrd="0" parTransId="{C8373639-A254-4E0A-A854-271F2E3CB0F8}" sibTransId="{A66BA27B-64D1-48A4-BFCB-7F2D11975A97}"/>
    <dgm:cxn modelId="{CBDE0253-EBF5-433C-B548-A51FB0E5AEBB}" srcId="{65364329-21DB-4A77-89B3-E3EAAFBA6203}" destId="{8E871EBF-7485-458B-AF40-A061BAA2A708}" srcOrd="1" destOrd="0" parTransId="{0EEAC733-F3F3-47BF-B674-198BC9B22859}" sibTransId="{5847B018-3BC5-4BE2-965C-7D6F3B03A74E}"/>
    <dgm:cxn modelId="{36C52FB0-9598-449F-846C-26E7D42E0D79}" srcId="{65364329-21DB-4A77-89B3-E3EAAFBA6203}" destId="{5C76983B-130C-466A-8D72-A80235FC5F82}" srcOrd="3" destOrd="0" parTransId="{4C280E83-7AFE-49F1-A2DD-D314796BEAB6}" sibTransId="{D89618CA-FECF-4865-B01E-82CF2A52EB2A}"/>
    <dgm:cxn modelId="{715F82BA-2970-4B6D-9093-F127C3AB9877}" type="presOf" srcId="{5C76983B-130C-466A-8D72-A80235FC5F82}" destId="{8C6D899A-3998-4C62-87FC-CB9CC790FAA7}" srcOrd="0" destOrd="0" presId="urn:microsoft.com/office/officeart/2005/8/layout/vList2"/>
    <dgm:cxn modelId="{4250FAC5-66C1-4F38-BAB8-DEC033981D4F}" srcId="{65364329-21DB-4A77-89B3-E3EAAFBA6203}" destId="{93409FE7-0927-4A24-926A-B2E0EA9B0F62}" srcOrd="0" destOrd="0" parTransId="{16133292-90DA-4302-8267-C0F8DEF2A2A5}" sibTransId="{FFD9B2DD-A84F-43E4-8E7B-1F37A509D949}"/>
    <dgm:cxn modelId="{079CBFC9-CD94-42AA-9134-1C615DA5BBEE}" type="presOf" srcId="{65364329-21DB-4A77-89B3-E3EAAFBA6203}" destId="{EF6771DB-1EDA-46E8-834A-0C6992BDF80A}" srcOrd="0" destOrd="0" presId="urn:microsoft.com/office/officeart/2005/8/layout/vList2"/>
    <dgm:cxn modelId="{E8094EF0-F023-4F7B-844C-E5A31C72E157}" type="presOf" srcId="{93409FE7-0927-4A24-926A-B2E0EA9B0F62}" destId="{EFF7FC22-61C4-4971-BEAB-00072E3BBAF9}" srcOrd="0" destOrd="0" presId="urn:microsoft.com/office/officeart/2005/8/layout/vList2"/>
    <dgm:cxn modelId="{C6399CF1-8FA5-40DF-A7C0-818E93F98726}" type="presOf" srcId="{8E871EBF-7485-458B-AF40-A061BAA2A708}" destId="{7611991F-63C5-4F21-AFC1-AB5870566980}" srcOrd="0" destOrd="0" presId="urn:microsoft.com/office/officeart/2005/8/layout/vList2"/>
    <dgm:cxn modelId="{267A1F74-9235-4566-9A72-9EC567A155EF}" type="presParOf" srcId="{EF6771DB-1EDA-46E8-834A-0C6992BDF80A}" destId="{EFF7FC22-61C4-4971-BEAB-00072E3BBAF9}" srcOrd="0" destOrd="0" presId="urn:microsoft.com/office/officeart/2005/8/layout/vList2"/>
    <dgm:cxn modelId="{0D144DE8-43DF-451E-97A0-75E55C883C18}" type="presParOf" srcId="{EF6771DB-1EDA-46E8-834A-0C6992BDF80A}" destId="{4B8D60FB-AEF9-480A-BB8D-3A0E4AC7E449}" srcOrd="1" destOrd="0" presId="urn:microsoft.com/office/officeart/2005/8/layout/vList2"/>
    <dgm:cxn modelId="{78D9D9FB-11A1-4D80-8B4B-9ED453768DD6}" type="presParOf" srcId="{EF6771DB-1EDA-46E8-834A-0C6992BDF80A}" destId="{7611991F-63C5-4F21-AFC1-AB5870566980}" srcOrd="2" destOrd="0" presId="urn:microsoft.com/office/officeart/2005/8/layout/vList2"/>
    <dgm:cxn modelId="{7D0FCAEC-861C-4D03-89C4-D38362E4B271}" type="presParOf" srcId="{EF6771DB-1EDA-46E8-834A-0C6992BDF80A}" destId="{9C26918B-4219-4497-8487-56D88AE3C73A}" srcOrd="3" destOrd="0" presId="urn:microsoft.com/office/officeart/2005/8/layout/vList2"/>
    <dgm:cxn modelId="{4273C3DC-D7F2-4535-8BA5-7EE87363CD8E}" type="presParOf" srcId="{EF6771DB-1EDA-46E8-834A-0C6992BDF80A}" destId="{6F25AAC9-A85E-4B1A-AD3D-50CE88C58883}" srcOrd="4" destOrd="0" presId="urn:microsoft.com/office/officeart/2005/8/layout/vList2"/>
    <dgm:cxn modelId="{DFC4A37D-5320-4666-86F4-0A89151AC2E4}" type="presParOf" srcId="{EF6771DB-1EDA-46E8-834A-0C6992BDF80A}" destId="{15E631AF-9149-4E15-A3A8-1722BAB4623C}" srcOrd="5" destOrd="0" presId="urn:microsoft.com/office/officeart/2005/8/layout/vList2"/>
    <dgm:cxn modelId="{00AF1C1C-5567-48A9-8B1B-5B085E55C85F}" type="presParOf" srcId="{EF6771DB-1EDA-46E8-834A-0C6992BDF80A}" destId="{8C6D899A-3998-4C62-87FC-CB9CC790FAA7}" srcOrd="6" destOrd="0" presId="urn:microsoft.com/office/officeart/2005/8/layout/vList2"/>
    <dgm:cxn modelId="{F46355F2-D613-4813-89E3-033C78879C00}" type="presParOf" srcId="{EF6771DB-1EDA-46E8-834A-0C6992BDF80A}" destId="{60B87302-DA2E-426B-8DCC-F34964F0D99C}" srcOrd="7" destOrd="0" presId="urn:microsoft.com/office/officeart/2005/8/layout/vList2"/>
    <dgm:cxn modelId="{063BFA34-3962-4145-9F9F-DFAA5643D6E5}" type="presParOf" srcId="{EF6771DB-1EDA-46E8-834A-0C6992BDF80A}" destId="{8BF35E72-A5B2-4A39-AB98-2A473FDA128A}"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0A69D82-A578-49ED-A4FF-CB4D1DC1248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5F5CBC3-6650-4C5F-AB60-9690D03FDFC8}">
      <dgm:prSet/>
      <dgm:spPr/>
      <dgm:t>
        <a:bodyPr/>
        <a:lstStyle/>
        <a:p>
          <a:pPr>
            <a:defRPr b="1"/>
          </a:pPr>
          <a:r>
            <a:rPr lang="en-US" b="1"/>
            <a:t>Identifying Inefficiencies </a:t>
          </a:r>
          <a:endParaRPr lang="en-US"/>
        </a:p>
      </dgm:t>
    </dgm:pt>
    <dgm:pt modelId="{283B5A9B-F9CE-4CC8-A78C-92CBD55F5483}" type="parTrans" cxnId="{971196FC-BF71-4A46-9348-7E122068BA1C}">
      <dgm:prSet/>
      <dgm:spPr/>
      <dgm:t>
        <a:bodyPr/>
        <a:lstStyle/>
        <a:p>
          <a:endParaRPr lang="en-US"/>
        </a:p>
      </dgm:t>
    </dgm:pt>
    <dgm:pt modelId="{84DE0390-81BC-4572-8D46-92600E4CA6AF}" type="sibTrans" cxnId="{971196FC-BF71-4A46-9348-7E122068BA1C}">
      <dgm:prSet/>
      <dgm:spPr/>
      <dgm:t>
        <a:bodyPr/>
        <a:lstStyle/>
        <a:p>
          <a:endParaRPr lang="en-US"/>
        </a:p>
      </dgm:t>
    </dgm:pt>
    <dgm:pt modelId="{35DF9C9F-5465-439D-BEC0-BB359134FDA3}">
      <dgm:prSet/>
      <dgm:spPr/>
      <dgm:t>
        <a:bodyPr/>
        <a:lstStyle/>
        <a:p>
          <a:pPr>
            <a:defRPr b="1"/>
          </a:pPr>
          <a:r>
            <a:rPr lang="en-US" b="1"/>
            <a:t>Optimize Process and Systems</a:t>
          </a:r>
          <a:endParaRPr lang="en-US"/>
        </a:p>
      </dgm:t>
    </dgm:pt>
    <dgm:pt modelId="{5D3A4A1E-5C33-4D63-B258-5ABF40CD10BB}" type="parTrans" cxnId="{7996632B-A24A-4B3E-90FD-292D4F381110}">
      <dgm:prSet/>
      <dgm:spPr/>
      <dgm:t>
        <a:bodyPr/>
        <a:lstStyle/>
        <a:p>
          <a:endParaRPr lang="en-US"/>
        </a:p>
      </dgm:t>
    </dgm:pt>
    <dgm:pt modelId="{EE0DC833-663D-4641-834B-F9BFCCCCD5CE}" type="sibTrans" cxnId="{7996632B-A24A-4B3E-90FD-292D4F381110}">
      <dgm:prSet/>
      <dgm:spPr/>
      <dgm:t>
        <a:bodyPr/>
        <a:lstStyle/>
        <a:p>
          <a:endParaRPr lang="en-US"/>
        </a:p>
      </dgm:t>
    </dgm:pt>
    <dgm:pt modelId="{28F0CB8E-B4E1-4D63-B461-F7E5E70A0C91}">
      <dgm:prSet/>
      <dgm:spPr/>
      <dgm:t>
        <a:bodyPr/>
        <a:lstStyle/>
        <a:p>
          <a:r>
            <a:rPr lang="en-US" b="1"/>
            <a:t>Streamlining Operations: </a:t>
          </a:r>
          <a:r>
            <a:rPr lang="en-US"/>
            <a:t>Maximizing  provider access and client readiness to change to drive patient care outcomes. </a:t>
          </a:r>
        </a:p>
      </dgm:t>
    </dgm:pt>
    <dgm:pt modelId="{308272B4-AB9D-49A6-B6FD-06E4E82D635E}" type="parTrans" cxnId="{978EB7FB-B912-44A7-9DCC-F725437E4BA9}">
      <dgm:prSet/>
      <dgm:spPr/>
      <dgm:t>
        <a:bodyPr/>
        <a:lstStyle/>
        <a:p>
          <a:endParaRPr lang="en-US"/>
        </a:p>
      </dgm:t>
    </dgm:pt>
    <dgm:pt modelId="{37689C16-DDF7-4B98-889E-7AF76C47298E}" type="sibTrans" cxnId="{978EB7FB-B912-44A7-9DCC-F725437E4BA9}">
      <dgm:prSet/>
      <dgm:spPr/>
      <dgm:t>
        <a:bodyPr/>
        <a:lstStyle/>
        <a:p>
          <a:endParaRPr lang="en-US"/>
        </a:p>
      </dgm:t>
    </dgm:pt>
    <dgm:pt modelId="{66DCBD4C-7473-4555-9122-169A06BE62D5}">
      <dgm:prSet/>
      <dgm:spPr/>
      <dgm:t>
        <a:bodyPr/>
        <a:lstStyle/>
        <a:p>
          <a:r>
            <a:rPr lang="en-US" b="1"/>
            <a:t>Maximizing Patient Movement Schedules</a:t>
          </a:r>
          <a:r>
            <a:rPr lang="en-US"/>
            <a:t>: Increasing access to care. </a:t>
          </a:r>
        </a:p>
      </dgm:t>
    </dgm:pt>
    <dgm:pt modelId="{1D20E723-8CF8-4BBF-BABE-F8FF020107F1}" type="parTrans" cxnId="{C3F27120-EC16-4C71-A6EB-227FE7C50946}">
      <dgm:prSet/>
      <dgm:spPr/>
      <dgm:t>
        <a:bodyPr/>
        <a:lstStyle/>
        <a:p>
          <a:endParaRPr lang="en-US"/>
        </a:p>
      </dgm:t>
    </dgm:pt>
    <dgm:pt modelId="{CEC3B70C-A9B9-4460-9080-14ACD1D6C7F4}" type="sibTrans" cxnId="{C3F27120-EC16-4C71-A6EB-227FE7C50946}">
      <dgm:prSet/>
      <dgm:spPr/>
      <dgm:t>
        <a:bodyPr/>
        <a:lstStyle/>
        <a:p>
          <a:endParaRPr lang="en-US"/>
        </a:p>
      </dgm:t>
    </dgm:pt>
    <dgm:pt modelId="{A9A70C49-3A79-43B9-9F3B-B10D5B9B57B7}">
      <dgm:prSet/>
      <dgm:spPr/>
      <dgm:t>
        <a:bodyPr/>
        <a:lstStyle/>
        <a:p>
          <a:pPr>
            <a:defRPr b="1"/>
          </a:pPr>
          <a:r>
            <a:rPr lang="en-US" b="1"/>
            <a:t>Monitor and Respond  </a:t>
          </a:r>
          <a:endParaRPr lang="en-US"/>
        </a:p>
      </dgm:t>
    </dgm:pt>
    <dgm:pt modelId="{43CBAE31-1DB0-4C48-94AD-0607D7FF6296}" type="parTrans" cxnId="{78E8843E-C218-4296-B07B-11DFB1F36522}">
      <dgm:prSet/>
      <dgm:spPr/>
      <dgm:t>
        <a:bodyPr/>
        <a:lstStyle/>
        <a:p>
          <a:endParaRPr lang="en-US"/>
        </a:p>
      </dgm:t>
    </dgm:pt>
    <dgm:pt modelId="{9473B095-2A3F-407E-81E7-FAE540504635}" type="sibTrans" cxnId="{78E8843E-C218-4296-B07B-11DFB1F36522}">
      <dgm:prSet/>
      <dgm:spPr/>
      <dgm:t>
        <a:bodyPr/>
        <a:lstStyle/>
        <a:p>
          <a:endParaRPr lang="en-US"/>
        </a:p>
      </dgm:t>
    </dgm:pt>
    <dgm:pt modelId="{94389171-B8AE-49BE-84B0-EFE218D7B8EB}">
      <dgm:prSet/>
      <dgm:spPr/>
      <dgm:t>
        <a:bodyPr/>
        <a:lstStyle/>
        <a:p>
          <a:r>
            <a:rPr lang="en-US" b="1"/>
            <a:t>Quality Improvement: </a:t>
          </a:r>
          <a:r>
            <a:rPr lang="en-US"/>
            <a:t>MH Quality Indicators – metrics that show treatment success, access ad frequency improve outcomes while eliminating inefficiencies. </a:t>
          </a:r>
        </a:p>
      </dgm:t>
    </dgm:pt>
    <dgm:pt modelId="{AD5EC3C4-398A-4DF7-9B5C-513BC233A928}" type="parTrans" cxnId="{A4DF7ED4-A561-478F-9FA7-29EF25BE0009}">
      <dgm:prSet/>
      <dgm:spPr/>
      <dgm:t>
        <a:bodyPr/>
        <a:lstStyle/>
        <a:p>
          <a:endParaRPr lang="en-US"/>
        </a:p>
      </dgm:t>
    </dgm:pt>
    <dgm:pt modelId="{952DDE37-378D-429D-A584-BC8ED847E434}" type="sibTrans" cxnId="{A4DF7ED4-A561-478F-9FA7-29EF25BE0009}">
      <dgm:prSet/>
      <dgm:spPr/>
      <dgm:t>
        <a:bodyPr/>
        <a:lstStyle/>
        <a:p>
          <a:endParaRPr lang="en-US"/>
        </a:p>
      </dgm:t>
    </dgm:pt>
    <dgm:pt modelId="{3FF6AB03-F3BD-435F-A878-925D24E9EF36}">
      <dgm:prSet/>
      <dgm:spPr/>
      <dgm:t>
        <a:bodyPr/>
        <a:lstStyle/>
        <a:p>
          <a:r>
            <a:rPr lang="en-US" b="1"/>
            <a:t>Data Driven Decisions: </a:t>
          </a:r>
          <a:r>
            <a:rPr lang="en-US"/>
            <a:t>Analyzing data and make data driven decision to improve patient outcomes and improve efficiency. </a:t>
          </a:r>
        </a:p>
      </dgm:t>
    </dgm:pt>
    <dgm:pt modelId="{04B43D73-02A4-4001-97F2-57A211E4C871}" type="parTrans" cxnId="{63971BF0-FBA9-4D3F-97CB-6A65D851FEB7}">
      <dgm:prSet/>
      <dgm:spPr/>
      <dgm:t>
        <a:bodyPr/>
        <a:lstStyle/>
        <a:p>
          <a:endParaRPr lang="en-US"/>
        </a:p>
      </dgm:t>
    </dgm:pt>
    <dgm:pt modelId="{5B606A18-48FC-4199-B247-2465C7AC01D3}" type="sibTrans" cxnId="{63971BF0-FBA9-4D3F-97CB-6A65D851FEB7}">
      <dgm:prSet/>
      <dgm:spPr/>
      <dgm:t>
        <a:bodyPr/>
        <a:lstStyle/>
        <a:p>
          <a:endParaRPr lang="en-US"/>
        </a:p>
      </dgm:t>
    </dgm:pt>
    <dgm:pt modelId="{619F2B67-BD6E-4FD7-8159-278289493674}">
      <dgm:prSet/>
      <dgm:spPr/>
      <dgm:t>
        <a:bodyPr/>
        <a:lstStyle/>
        <a:p>
          <a:pPr>
            <a:defRPr b="1"/>
          </a:pPr>
          <a:r>
            <a:rPr lang="en-US" b="1"/>
            <a:t>Reduce Staff Turnover </a:t>
          </a:r>
          <a:endParaRPr lang="en-US"/>
        </a:p>
      </dgm:t>
    </dgm:pt>
    <dgm:pt modelId="{09E87186-242B-484A-A082-1500AA642206}" type="parTrans" cxnId="{69EF6745-8947-4A35-B645-8829D3A3250F}">
      <dgm:prSet/>
      <dgm:spPr/>
      <dgm:t>
        <a:bodyPr/>
        <a:lstStyle/>
        <a:p>
          <a:endParaRPr lang="en-US"/>
        </a:p>
      </dgm:t>
    </dgm:pt>
    <dgm:pt modelId="{1575B3BB-E307-41A6-996C-49243AA3AE5E}" type="sibTrans" cxnId="{69EF6745-8947-4A35-B645-8829D3A3250F}">
      <dgm:prSet/>
      <dgm:spPr/>
      <dgm:t>
        <a:bodyPr/>
        <a:lstStyle/>
        <a:p>
          <a:endParaRPr lang="en-US"/>
        </a:p>
      </dgm:t>
    </dgm:pt>
    <dgm:pt modelId="{3E4A983C-DBA3-4659-B557-405C6DEE558E}">
      <dgm:prSet/>
      <dgm:spPr/>
      <dgm:t>
        <a:bodyPr/>
        <a:lstStyle/>
        <a:p>
          <a:r>
            <a:rPr lang="en-US" b="1"/>
            <a:t>Meaningful Work Reduces Burn Out:</a:t>
          </a:r>
          <a:r>
            <a:rPr lang="en-US"/>
            <a:t> meaningful work leads to staff and patient success. </a:t>
          </a:r>
        </a:p>
        <a:p>
          <a:r>
            <a:rPr lang="en-US" b="1"/>
            <a:t>Staff Connectivity &amp; Ownership: </a:t>
          </a:r>
          <a:r>
            <a:rPr lang="en-US"/>
            <a:t>Monthly or weekly reviews of data reduce reporting errors and give staff a voice to help reduce redundant procedures &amp; improve treatment outcomes. </a:t>
          </a:r>
        </a:p>
      </dgm:t>
    </dgm:pt>
    <dgm:pt modelId="{B0C96B8F-053C-4009-B8AE-0DBE137F0C73}" type="parTrans" cxnId="{C52ADF6D-55DE-4A76-ABD4-40D68DEEA274}">
      <dgm:prSet/>
      <dgm:spPr/>
      <dgm:t>
        <a:bodyPr/>
        <a:lstStyle/>
        <a:p>
          <a:endParaRPr lang="en-US"/>
        </a:p>
      </dgm:t>
    </dgm:pt>
    <dgm:pt modelId="{294DFD89-9071-4649-9A63-C3A4CE66A363}" type="sibTrans" cxnId="{C52ADF6D-55DE-4A76-ABD4-40D68DEEA274}">
      <dgm:prSet/>
      <dgm:spPr/>
      <dgm:t>
        <a:bodyPr/>
        <a:lstStyle/>
        <a:p>
          <a:endParaRPr lang="en-US"/>
        </a:p>
      </dgm:t>
    </dgm:pt>
    <dgm:pt modelId="{6AA12A1B-26F9-4646-A63A-05C05D25CDB5}">
      <dgm:prSet/>
      <dgm:spPr/>
      <dgm:t>
        <a:bodyPr/>
        <a:lstStyle/>
        <a:p>
          <a:r>
            <a:rPr lang="en-US" b="1"/>
            <a:t>Utilization Review </a:t>
          </a:r>
          <a:r>
            <a:rPr lang="en-US"/>
            <a:t>– Improving access to  evidenced based care. </a:t>
          </a:r>
        </a:p>
      </dgm:t>
    </dgm:pt>
    <dgm:pt modelId="{9DC9D9DB-DE36-4C06-9D3F-2189601E189D}" type="parTrans" cxnId="{1DB2AF1F-41B5-40B5-A2AF-F94803C808DA}">
      <dgm:prSet/>
      <dgm:spPr/>
      <dgm:t>
        <a:bodyPr/>
        <a:lstStyle/>
        <a:p>
          <a:endParaRPr lang="en-US"/>
        </a:p>
      </dgm:t>
    </dgm:pt>
    <dgm:pt modelId="{2933FA5E-F746-4C9D-93F0-053453AF0C98}" type="sibTrans" cxnId="{1DB2AF1F-41B5-40B5-A2AF-F94803C808DA}">
      <dgm:prSet/>
      <dgm:spPr/>
      <dgm:t>
        <a:bodyPr/>
        <a:lstStyle/>
        <a:p>
          <a:endParaRPr lang="en-US"/>
        </a:p>
      </dgm:t>
    </dgm:pt>
    <dgm:pt modelId="{E1C0EC4D-CAAF-4E5F-8D33-86D31AE5293D}">
      <dgm:prSet/>
      <dgm:spPr/>
      <dgm:t>
        <a:bodyPr/>
        <a:lstStyle/>
        <a:p>
          <a:r>
            <a:rPr lang="en-US" b="1"/>
            <a:t>Improve Patient Safety  - </a:t>
          </a:r>
          <a:r>
            <a:rPr lang="en-US" b="0"/>
            <a:t>EPBs allow for interventions that reduce efforts and complications that lead to waste. </a:t>
          </a:r>
        </a:p>
      </dgm:t>
    </dgm:pt>
    <dgm:pt modelId="{9691A0E9-C13C-4370-AF90-6907899937E2}" type="parTrans" cxnId="{9105F1CC-6323-46DA-8A0A-596D893C5AD8}">
      <dgm:prSet/>
      <dgm:spPr/>
      <dgm:t>
        <a:bodyPr/>
        <a:lstStyle/>
        <a:p>
          <a:endParaRPr lang="en-US"/>
        </a:p>
      </dgm:t>
    </dgm:pt>
    <dgm:pt modelId="{16D298EF-CBDF-42CB-B497-2F186C021DF3}" type="sibTrans" cxnId="{9105F1CC-6323-46DA-8A0A-596D893C5AD8}">
      <dgm:prSet/>
      <dgm:spPr/>
      <dgm:t>
        <a:bodyPr/>
        <a:lstStyle/>
        <a:p>
          <a:endParaRPr lang="en-US"/>
        </a:p>
      </dgm:t>
    </dgm:pt>
    <dgm:pt modelId="{488F4A04-82DF-4D0C-AB20-F7C061E9DA08}">
      <dgm:prSet/>
      <dgm:spPr/>
      <dgm:t>
        <a:bodyPr/>
        <a:lstStyle/>
        <a:p>
          <a:r>
            <a:rPr lang="en-US" b="1"/>
            <a:t>Prevent Readmissions </a:t>
          </a:r>
          <a:r>
            <a:rPr lang="en-US" b="0"/>
            <a:t>– </a:t>
          </a:r>
          <a:r>
            <a:rPr lang="en-US" b="0">
              <a:latin typeface="Calibri Light" panose="020F0302020204030204"/>
            </a:rPr>
            <a:t>EBPs</a:t>
          </a:r>
          <a:r>
            <a:rPr lang="en-US" b="0"/>
            <a:t> reduce waste to allow for healing that lessons the likelihood of a readmission. </a:t>
          </a:r>
        </a:p>
      </dgm:t>
    </dgm:pt>
    <dgm:pt modelId="{3FD8AA4B-E90B-4A44-B8E8-1384F43CEB30}" type="parTrans" cxnId="{E61997A2-BC13-41CA-9C72-FE6D0B1B1EDD}">
      <dgm:prSet/>
      <dgm:spPr/>
      <dgm:t>
        <a:bodyPr/>
        <a:lstStyle/>
        <a:p>
          <a:endParaRPr lang="en-US"/>
        </a:p>
      </dgm:t>
    </dgm:pt>
    <dgm:pt modelId="{A1A6D429-C083-4827-8646-03681A29CFF2}" type="sibTrans" cxnId="{E61997A2-BC13-41CA-9C72-FE6D0B1B1EDD}">
      <dgm:prSet/>
      <dgm:spPr/>
      <dgm:t>
        <a:bodyPr/>
        <a:lstStyle/>
        <a:p>
          <a:endParaRPr lang="en-US"/>
        </a:p>
      </dgm:t>
    </dgm:pt>
    <dgm:pt modelId="{890F20F7-75E8-44B6-8323-9766E3A65975}">
      <dgm:prSet/>
      <dgm:spPr/>
      <dgm:t>
        <a:bodyPr/>
        <a:lstStyle/>
        <a:p>
          <a:r>
            <a:rPr lang="en-US" b="1"/>
            <a:t>Time Waste: </a:t>
          </a:r>
          <a:r>
            <a:rPr lang="en-US"/>
            <a:t>Time is a precious resource. Metrics can pinpoint delay in workflows. </a:t>
          </a:r>
        </a:p>
      </dgm:t>
    </dgm:pt>
    <dgm:pt modelId="{B834E895-8615-42F4-9D5F-1209069EA28A}" type="parTrans" cxnId="{550272D1-4F58-42B7-9555-D6B9E3318E6D}">
      <dgm:prSet/>
      <dgm:spPr/>
      <dgm:t>
        <a:bodyPr/>
        <a:lstStyle/>
        <a:p>
          <a:endParaRPr lang="en-US"/>
        </a:p>
      </dgm:t>
    </dgm:pt>
    <dgm:pt modelId="{D7716212-706A-44F4-8328-E04AA42B572B}" type="sibTrans" cxnId="{550272D1-4F58-42B7-9555-D6B9E3318E6D}">
      <dgm:prSet/>
      <dgm:spPr/>
      <dgm:t>
        <a:bodyPr/>
        <a:lstStyle/>
        <a:p>
          <a:endParaRPr lang="en-US"/>
        </a:p>
      </dgm:t>
    </dgm:pt>
    <dgm:pt modelId="{CB60C99E-384C-4CF0-A748-7A6BAAC458DB}">
      <dgm:prSet/>
      <dgm:spPr/>
      <dgm:t>
        <a:bodyPr/>
        <a:lstStyle/>
        <a:p>
          <a:pPr>
            <a:defRPr b="1"/>
          </a:pPr>
          <a:r>
            <a:rPr lang="en-US" b="1"/>
            <a:t>Resource Utilization</a:t>
          </a:r>
          <a:r>
            <a:rPr lang="en-US"/>
            <a:t>: </a:t>
          </a:r>
          <a:r>
            <a:rPr lang="en-US" b="0"/>
            <a:t>Moving from a paper system to an electronic system increases staff administrative burden. productivity and helps to reduce</a:t>
          </a:r>
        </a:p>
      </dgm:t>
    </dgm:pt>
    <dgm:pt modelId="{BEAD39AE-13D5-4059-B566-814560A1F7A1}" type="parTrans" cxnId="{22B76D27-2069-4F93-A3B0-4A42EBD69148}">
      <dgm:prSet/>
      <dgm:spPr/>
      <dgm:t>
        <a:bodyPr/>
        <a:lstStyle/>
        <a:p>
          <a:endParaRPr lang="en-US"/>
        </a:p>
      </dgm:t>
    </dgm:pt>
    <dgm:pt modelId="{E96E2B2C-75C5-4BB1-AF0E-9313F681BA3B}" type="sibTrans" cxnId="{22B76D27-2069-4F93-A3B0-4A42EBD69148}">
      <dgm:prSet/>
      <dgm:spPr/>
      <dgm:t>
        <a:bodyPr/>
        <a:lstStyle/>
        <a:p>
          <a:endParaRPr lang="en-US"/>
        </a:p>
      </dgm:t>
    </dgm:pt>
    <dgm:pt modelId="{1DDAD3DF-6F94-40E0-BDC9-8115E9614E49}" type="pres">
      <dgm:prSet presAssocID="{F0A69D82-A578-49ED-A4FF-CB4D1DC12483}" presName="linear" presStyleCnt="0">
        <dgm:presLayoutVars>
          <dgm:dir/>
          <dgm:animLvl val="lvl"/>
          <dgm:resizeHandles val="exact"/>
        </dgm:presLayoutVars>
      </dgm:prSet>
      <dgm:spPr/>
    </dgm:pt>
    <dgm:pt modelId="{024276A1-A97C-46B0-8475-E6042D987798}" type="pres">
      <dgm:prSet presAssocID="{F5F5CBC3-6650-4C5F-AB60-9690D03FDFC8}" presName="parentLin" presStyleCnt="0"/>
      <dgm:spPr/>
    </dgm:pt>
    <dgm:pt modelId="{607DBA0F-B4CF-4166-8645-87A01028057B}" type="pres">
      <dgm:prSet presAssocID="{F5F5CBC3-6650-4C5F-AB60-9690D03FDFC8}" presName="parentLeftMargin" presStyleLbl="node1" presStyleIdx="0" presStyleCnt="4"/>
      <dgm:spPr/>
    </dgm:pt>
    <dgm:pt modelId="{5F69D4D2-F103-46D4-A9D7-9512451343E5}" type="pres">
      <dgm:prSet presAssocID="{F5F5CBC3-6650-4C5F-AB60-9690D03FDFC8}" presName="parentText" presStyleLbl="node1" presStyleIdx="0" presStyleCnt="4">
        <dgm:presLayoutVars>
          <dgm:chMax val="0"/>
          <dgm:bulletEnabled val="1"/>
        </dgm:presLayoutVars>
      </dgm:prSet>
      <dgm:spPr/>
    </dgm:pt>
    <dgm:pt modelId="{B0780294-DE32-4814-B4E7-5EFBDDB79999}" type="pres">
      <dgm:prSet presAssocID="{F5F5CBC3-6650-4C5F-AB60-9690D03FDFC8}" presName="negativeSpace" presStyleCnt="0"/>
      <dgm:spPr/>
    </dgm:pt>
    <dgm:pt modelId="{8F94F4CC-8AE6-4BC2-957E-860004F7F14F}" type="pres">
      <dgm:prSet presAssocID="{F5F5CBC3-6650-4C5F-AB60-9690D03FDFC8}" presName="childText" presStyleLbl="conFgAcc1" presStyleIdx="0" presStyleCnt="4">
        <dgm:presLayoutVars>
          <dgm:bulletEnabled val="1"/>
        </dgm:presLayoutVars>
      </dgm:prSet>
      <dgm:spPr/>
    </dgm:pt>
    <dgm:pt modelId="{0A8754CF-C294-4918-87D1-0C280BDD3E01}" type="pres">
      <dgm:prSet presAssocID="{84DE0390-81BC-4572-8D46-92600E4CA6AF}" presName="spaceBetweenRectangles" presStyleCnt="0"/>
      <dgm:spPr/>
    </dgm:pt>
    <dgm:pt modelId="{B5426E6B-FCA2-4778-8339-B8AF1AF54362}" type="pres">
      <dgm:prSet presAssocID="{35DF9C9F-5465-439D-BEC0-BB359134FDA3}" presName="parentLin" presStyleCnt="0"/>
      <dgm:spPr/>
    </dgm:pt>
    <dgm:pt modelId="{DAF5A58B-80DA-47ED-ABBF-8DFC13C97F8E}" type="pres">
      <dgm:prSet presAssocID="{35DF9C9F-5465-439D-BEC0-BB359134FDA3}" presName="parentLeftMargin" presStyleLbl="node1" presStyleIdx="0" presStyleCnt="4"/>
      <dgm:spPr/>
    </dgm:pt>
    <dgm:pt modelId="{6D58CF0E-65FB-4EAF-A083-09D9376C78A8}" type="pres">
      <dgm:prSet presAssocID="{35DF9C9F-5465-439D-BEC0-BB359134FDA3}" presName="parentText" presStyleLbl="node1" presStyleIdx="1" presStyleCnt="4">
        <dgm:presLayoutVars>
          <dgm:chMax val="0"/>
          <dgm:bulletEnabled val="1"/>
        </dgm:presLayoutVars>
      </dgm:prSet>
      <dgm:spPr/>
    </dgm:pt>
    <dgm:pt modelId="{2022E6EB-7196-4609-A250-6A5B080746B2}" type="pres">
      <dgm:prSet presAssocID="{35DF9C9F-5465-439D-BEC0-BB359134FDA3}" presName="negativeSpace" presStyleCnt="0"/>
      <dgm:spPr/>
    </dgm:pt>
    <dgm:pt modelId="{6CCBE452-186F-4C6B-8D08-D115D2C1E496}" type="pres">
      <dgm:prSet presAssocID="{35DF9C9F-5465-439D-BEC0-BB359134FDA3}" presName="childText" presStyleLbl="conFgAcc1" presStyleIdx="1" presStyleCnt="4">
        <dgm:presLayoutVars>
          <dgm:bulletEnabled val="1"/>
        </dgm:presLayoutVars>
      </dgm:prSet>
      <dgm:spPr/>
    </dgm:pt>
    <dgm:pt modelId="{46B67D13-C0A1-4394-BE58-4A210A96678F}" type="pres">
      <dgm:prSet presAssocID="{EE0DC833-663D-4641-834B-F9BFCCCCD5CE}" presName="spaceBetweenRectangles" presStyleCnt="0"/>
      <dgm:spPr/>
    </dgm:pt>
    <dgm:pt modelId="{B1110705-78A4-4861-80D7-23F9272E8545}" type="pres">
      <dgm:prSet presAssocID="{A9A70C49-3A79-43B9-9F3B-B10D5B9B57B7}" presName="parentLin" presStyleCnt="0"/>
      <dgm:spPr/>
    </dgm:pt>
    <dgm:pt modelId="{2121464A-D22A-4A19-B483-DCEE28C33846}" type="pres">
      <dgm:prSet presAssocID="{A9A70C49-3A79-43B9-9F3B-B10D5B9B57B7}" presName="parentLeftMargin" presStyleLbl="node1" presStyleIdx="1" presStyleCnt="4"/>
      <dgm:spPr/>
    </dgm:pt>
    <dgm:pt modelId="{36727BFA-18FD-42D7-92BF-0E48C9DAA142}" type="pres">
      <dgm:prSet presAssocID="{A9A70C49-3A79-43B9-9F3B-B10D5B9B57B7}" presName="parentText" presStyleLbl="node1" presStyleIdx="2" presStyleCnt="4">
        <dgm:presLayoutVars>
          <dgm:chMax val="0"/>
          <dgm:bulletEnabled val="1"/>
        </dgm:presLayoutVars>
      </dgm:prSet>
      <dgm:spPr/>
    </dgm:pt>
    <dgm:pt modelId="{88CCF974-0DD6-4531-8E69-20F45B5BC4E1}" type="pres">
      <dgm:prSet presAssocID="{A9A70C49-3A79-43B9-9F3B-B10D5B9B57B7}" presName="negativeSpace" presStyleCnt="0"/>
      <dgm:spPr/>
    </dgm:pt>
    <dgm:pt modelId="{D353E739-9B5F-406A-8913-93F976BF8737}" type="pres">
      <dgm:prSet presAssocID="{A9A70C49-3A79-43B9-9F3B-B10D5B9B57B7}" presName="childText" presStyleLbl="conFgAcc1" presStyleIdx="2" presStyleCnt="4">
        <dgm:presLayoutVars>
          <dgm:bulletEnabled val="1"/>
        </dgm:presLayoutVars>
      </dgm:prSet>
      <dgm:spPr/>
    </dgm:pt>
    <dgm:pt modelId="{BC671306-F667-4177-83E6-F2C93C6E473A}" type="pres">
      <dgm:prSet presAssocID="{9473B095-2A3F-407E-81E7-FAE540504635}" presName="spaceBetweenRectangles" presStyleCnt="0"/>
      <dgm:spPr/>
    </dgm:pt>
    <dgm:pt modelId="{13EB00D7-CE58-45CA-85B1-C37732CBBCC8}" type="pres">
      <dgm:prSet presAssocID="{619F2B67-BD6E-4FD7-8159-278289493674}" presName="parentLin" presStyleCnt="0"/>
      <dgm:spPr/>
    </dgm:pt>
    <dgm:pt modelId="{35565E10-C7A6-4D83-9ABD-3B0C1F86040B}" type="pres">
      <dgm:prSet presAssocID="{619F2B67-BD6E-4FD7-8159-278289493674}" presName="parentLeftMargin" presStyleLbl="node1" presStyleIdx="2" presStyleCnt="4"/>
      <dgm:spPr/>
    </dgm:pt>
    <dgm:pt modelId="{97CF6F67-127D-4D76-9F6D-376B9F4D6A0A}" type="pres">
      <dgm:prSet presAssocID="{619F2B67-BD6E-4FD7-8159-278289493674}" presName="parentText" presStyleLbl="node1" presStyleIdx="3" presStyleCnt="4">
        <dgm:presLayoutVars>
          <dgm:chMax val="0"/>
          <dgm:bulletEnabled val="1"/>
        </dgm:presLayoutVars>
      </dgm:prSet>
      <dgm:spPr/>
    </dgm:pt>
    <dgm:pt modelId="{2870D777-F460-4A93-A22D-10621D38FCCF}" type="pres">
      <dgm:prSet presAssocID="{619F2B67-BD6E-4FD7-8159-278289493674}" presName="negativeSpace" presStyleCnt="0"/>
      <dgm:spPr/>
    </dgm:pt>
    <dgm:pt modelId="{D07B0373-721D-43B8-975E-80727E1A0281}" type="pres">
      <dgm:prSet presAssocID="{619F2B67-BD6E-4FD7-8159-278289493674}" presName="childText" presStyleLbl="conFgAcc1" presStyleIdx="3" presStyleCnt="4">
        <dgm:presLayoutVars>
          <dgm:bulletEnabled val="1"/>
        </dgm:presLayoutVars>
      </dgm:prSet>
      <dgm:spPr/>
    </dgm:pt>
  </dgm:ptLst>
  <dgm:cxnLst>
    <dgm:cxn modelId="{01A1A705-D7D2-4810-BCE1-B1187B828207}" type="presOf" srcId="{35DF9C9F-5465-439D-BEC0-BB359134FDA3}" destId="{6D58CF0E-65FB-4EAF-A083-09D9376C78A8}" srcOrd="1" destOrd="0" presId="urn:microsoft.com/office/officeart/2005/8/layout/list1"/>
    <dgm:cxn modelId="{E202FE07-8B2B-4B8B-8190-8969A41B184B}" type="presOf" srcId="{28F0CB8E-B4E1-4D63-B461-F7E5E70A0C91}" destId="{6CCBE452-186F-4C6B-8D08-D115D2C1E496}" srcOrd="0" destOrd="0" presId="urn:microsoft.com/office/officeart/2005/8/layout/list1"/>
    <dgm:cxn modelId="{C4CD6B09-76B9-44AB-B186-FD8AE52F767A}" type="presOf" srcId="{488F4A04-82DF-4D0C-AB20-F7C061E9DA08}" destId="{D353E739-9B5F-406A-8913-93F976BF8737}" srcOrd="0" destOrd="3" presId="urn:microsoft.com/office/officeart/2005/8/layout/list1"/>
    <dgm:cxn modelId="{39127310-5234-44D3-97FB-5144C5E9B7FA}" type="presOf" srcId="{619F2B67-BD6E-4FD7-8159-278289493674}" destId="{97CF6F67-127D-4D76-9F6D-376B9F4D6A0A}" srcOrd="1" destOrd="0" presId="urn:microsoft.com/office/officeart/2005/8/layout/list1"/>
    <dgm:cxn modelId="{1DB2AF1F-41B5-40B5-A2AF-F94803C808DA}" srcId="{35DF9C9F-5465-439D-BEC0-BB359134FDA3}" destId="{6AA12A1B-26F9-4646-A63A-05C05D25CDB5}" srcOrd="1" destOrd="0" parTransId="{9DC9D9DB-DE36-4C06-9D3F-2189601E189D}" sibTransId="{2933FA5E-F746-4C9D-93F0-053453AF0C98}"/>
    <dgm:cxn modelId="{C3F27120-EC16-4C71-A6EB-227FE7C50946}" srcId="{35DF9C9F-5465-439D-BEC0-BB359134FDA3}" destId="{66DCBD4C-7473-4555-9122-169A06BE62D5}" srcOrd="2" destOrd="0" parTransId="{1D20E723-8CF8-4BBF-BABE-F8FF020107F1}" sibTransId="{CEC3B70C-A9B9-4460-9080-14ACD1D6C7F4}"/>
    <dgm:cxn modelId="{22B76D27-2069-4F93-A3B0-4A42EBD69148}" srcId="{F5F5CBC3-6650-4C5F-AB60-9690D03FDFC8}" destId="{CB60C99E-384C-4CF0-A748-7A6BAAC458DB}" srcOrd="1" destOrd="0" parTransId="{BEAD39AE-13D5-4059-B566-814560A1F7A1}" sibTransId="{E96E2B2C-75C5-4BB1-AF0E-9313F681BA3B}"/>
    <dgm:cxn modelId="{23EB3229-AE5B-4888-A5D9-0089F0A7E147}" type="presOf" srcId="{CB60C99E-384C-4CF0-A748-7A6BAAC458DB}" destId="{8F94F4CC-8AE6-4BC2-957E-860004F7F14F}" srcOrd="0" destOrd="1" presId="urn:microsoft.com/office/officeart/2005/8/layout/list1"/>
    <dgm:cxn modelId="{7996632B-A24A-4B3E-90FD-292D4F381110}" srcId="{F0A69D82-A578-49ED-A4FF-CB4D1DC12483}" destId="{35DF9C9F-5465-439D-BEC0-BB359134FDA3}" srcOrd="1" destOrd="0" parTransId="{5D3A4A1E-5C33-4D63-B258-5ABF40CD10BB}" sibTransId="{EE0DC833-663D-4641-834B-F9BFCCCCD5CE}"/>
    <dgm:cxn modelId="{9570D92D-EA1F-43DC-8267-09011763C116}" type="presOf" srcId="{35DF9C9F-5465-439D-BEC0-BB359134FDA3}" destId="{DAF5A58B-80DA-47ED-ABBF-8DFC13C97F8E}" srcOrd="0" destOrd="0" presId="urn:microsoft.com/office/officeart/2005/8/layout/list1"/>
    <dgm:cxn modelId="{FFA2312E-1014-46BF-9C48-C3F767792A32}" type="presOf" srcId="{F5F5CBC3-6650-4C5F-AB60-9690D03FDFC8}" destId="{5F69D4D2-F103-46D4-A9D7-9512451343E5}" srcOrd="1" destOrd="0" presId="urn:microsoft.com/office/officeart/2005/8/layout/list1"/>
    <dgm:cxn modelId="{0369FB2F-5BC0-46D6-B12F-A2017C676203}" type="presOf" srcId="{619F2B67-BD6E-4FD7-8159-278289493674}" destId="{35565E10-C7A6-4D83-9ABD-3B0C1F86040B}" srcOrd="0" destOrd="0" presId="urn:microsoft.com/office/officeart/2005/8/layout/list1"/>
    <dgm:cxn modelId="{78E8843E-C218-4296-B07B-11DFB1F36522}" srcId="{F0A69D82-A578-49ED-A4FF-CB4D1DC12483}" destId="{A9A70C49-3A79-43B9-9F3B-B10D5B9B57B7}" srcOrd="2" destOrd="0" parTransId="{43CBAE31-1DB0-4C48-94AD-0607D7FF6296}" sibTransId="{9473B095-2A3F-407E-81E7-FAE540504635}"/>
    <dgm:cxn modelId="{CE4EEB41-3057-4BAD-8D8D-98547878D6B2}" type="presOf" srcId="{3FF6AB03-F3BD-435F-A878-925D24E9EF36}" destId="{D353E739-9B5F-406A-8913-93F976BF8737}" srcOrd="0" destOrd="1" presId="urn:microsoft.com/office/officeart/2005/8/layout/list1"/>
    <dgm:cxn modelId="{6CDB7442-8C77-47F2-A916-4E41602659B3}" type="presOf" srcId="{A9A70C49-3A79-43B9-9F3B-B10D5B9B57B7}" destId="{36727BFA-18FD-42D7-92BF-0E48C9DAA142}" srcOrd="1" destOrd="0" presId="urn:microsoft.com/office/officeart/2005/8/layout/list1"/>
    <dgm:cxn modelId="{69EF6745-8947-4A35-B645-8829D3A3250F}" srcId="{F0A69D82-A578-49ED-A4FF-CB4D1DC12483}" destId="{619F2B67-BD6E-4FD7-8159-278289493674}" srcOrd="3" destOrd="0" parTransId="{09E87186-242B-484A-A082-1500AA642206}" sibTransId="{1575B3BB-E307-41A6-996C-49243AA3AE5E}"/>
    <dgm:cxn modelId="{C52ADF6D-55DE-4A76-ABD4-40D68DEEA274}" srcId="{619F2B67-BD6E-4FD7-8159-278289493674}" destId="{3E4A983C-DBA3-4659-B557-405C6DEE558E}" srcOrd="0" destOrd="0" parTransId="{B0C96B8F-053C-4009-B8AE-0DBE137F0C73}" sibTransId="{294DFD89-9071-4649-9A63-C3A4CE66A363}"/>
    <dgm:cxn modelId="{F0902A50-7AE7-43E5-987B-F315E9BDEA58}" type="presOf" srcId="{94389171-B8AE-49BE-84B0-EFE218D7B8EB}" destId="{D353E739-9B5F-406A-8913-93F976BF8737}" srcOrd="0" destOrd="0" presId="urn:microsoft.com/office/officeart/2005/8/layout/list1"/>
    <dgm:cxn modelId="{4EA74A70-50A3-4712-9497-79E2D95606D2}" type="presOf" srcId="{890F20F7-75E8-44B6-8323-9766E3A65975}" destId="{8F94F4CC-8AE6-4BC2-957E-860004F7F14F}" srcOrd="0" destOrd="0" presId="urn:microsoft.com/office/officeart/2005/8/layout/list1"/>
    <dgm:cxn modelId="{71F0F57C-B8CA-4AA7-B8BE-DD1DF917A285}" type="presOf" srcId="{A9A70C49-3A79-43B9-9F3B-B10D5B9B57B7}" destId="{2121464A-D22A-4A19-B483-DCEE28C33846}" srcOrd="0" destOrd="0" presId="urn:microsoft.com/office/officeart/2005/8/layout/list1"/>
    <dgm:cxn modelId="{1FFAF49B-2A12-49EC-A8A4-3B9CC31D5861}" type="presOf" srcId="{F5F5CBC3-6650-4C5F-AB60-9690D03FDFC8}" destId="{607DBA0F-B4CF-4166-8645-87A01028057B}" srcOrd="0" destOrd="0" presId="urn:microsoft.com/office/officeart/2005/8/layout/list1"/>
    <dgm:cxn modelId="{E61997A2-BC13-41CA-9C72-FE6D0B1B1EDD}" srcId="{A9A70C49-3A79-43B9-9F3B-B10D5B9B57B7}" destId="{488F4A04-82DF-4D0C-AB20-F7C061E9DA08}" srcOrd="3" destOrd="0" parTransId="{3FD8AA4B-E90B-4A44-B8E8-1384F43CEB30}" sibTransId="{A1A6D429-C083-4827-8646-03681A29CFF2}"/>
    <dgm:cxn modelId="{49BC7CBA-D755-43DC-8469-8A1F684FAE7D}" type="presOf" srcId="{F0A69D82-A578-49ED-A4FF-CB4D1DC12483}" destId="{1DDAD3DF-6F94-40E0-BDC9-8115E9614E49}" srcOrd="0" destOrd="0" presId="urn:microsoft.com/office/officeart/2005/8/layout/list1"/>
    <dgm:cxn modelId="{9105F1CC-6323-46DA-8A0A-596D893C5AD8}" srcId="{A9A70C49-3A79-43B9-9F3B-B10D5B9B57B7}" destId="{E1C0EC4D-CAAF-4E5F-8D33-86D31AE5293D}" srcOrd="2" destOrd="0" parTransId="{9691A0E9-C13C-4370-AF90-6907899937E2}" sibTransId="{16D298EF-CBDF-42CB-B497-2F186C021DF3}"/>
    <dgm:cxn modelId="{550272D1-4F58-42B7-9555-D6B9E3318E6D}" srcId="{F5F5CBC3-6650-4C5F-AB60-9690D03FDFC8}" destId="{890F20F7-75E8-44B6-8323-9766E3A65975}" srcOrd="0" destOrd="0" parTransId="{B834E895-8615-42F4-9D5F-1209069EA28A}" sibTransId="{D7716212-706A-44F4-8328-E04AA42B572B}"/>
    <dgm:cxn modelId="{A4DF7ED4-A561-478F-9FA7-29EF25BE0009}" srcId="{A9A70C49-3A79-43B9-9F3B-B10D5B9B57B7}" destId="{94389171-B8AE-49BE-84B0-EFE218D7B8EB}" srcOrd="0" destOrd="0" parTransId="{AD5EC3C4-398A-4DF7-9B5C-513BC233A928}" sibTransId="{952DDE37-378D-429D-A584-BC8ED847E434}"/>
    <dgm:cxn modelId="{2A41B0D8-B236-43DA-AA3D-37E94332D00C}" type="presOf" srcId="{3E4A983C-DBA3-4659-B557-405C6DEE558E}" destId="{D07B0373-721D-43B8-975E-80727E1A0281}" srcOrd="0" destOrd="0" presId="urn:microsoft.com/office/officeart/2005/8/layout/list1"/>
    <dgm:cxn modelId="{D545D1EA-63E3-4062-933C-D2B9B96943F1}" type="presOf" srcId="{6AA12A1B-26F9-4646-A63A-05C05D25CDB5}" destId="{6CCBE452-186F-4C6B-8D08-D115D2C1E496}" srcOrd="0" destOrd="1" presId="urn:microsoft.com/office/officeart/2005/8/layout/list1"/>
    <dgm:cxn modelId="{63971BF0-FBA9-4D3F-97CB-6A65D851FEB7}" srcId="{A9A70C49-3A79-43B9-9F3B-B10D5B9B57B7}" destId="{3FF6AB03-F3BD-435F-A878-925D24E9EF36}" srcOrd="1" destOrd="0" parTransId="{04B43D73-02A4-4001-97F2-57A211E4C871}" sibTransId="{5B606A18-48FC-4199-B247-2465C7AC01D3}"/>
    <dgm:cxn modelId="{A0F069F2-5DC8-4CEC-8E28-0518C36E5D71}" type="presOf" srcId="{E1C0EC4D-CAAF-4E5F-8D33-86D31AE5293D}" destId="{D353E739-9B5F-406A-8913-93F976BF8737}" srcOrd="0" destOrd="2" presId="urn:microsoft.com/office/officeart/2005/8/layout/list1"/>
    <dgm:cxn modelId="{978EB7FB-B912-44A7-9DCC-F725437E4BA9}" srcId="{35DF9C9F-5465-439D-BEC0-BB359134FDA3}" destId="{28F0CB8E-B4E1-4D63-B461-F7E5E70A0C91}" srcOrd="0" destOrd="0" parTransId="{308272B4-AB9D-49A6-B6FD-06E4E82D635E}" sibTransId="{37689C16-DDF7-4B98-889E-7AF76C47298E}"/>
    <dgm:cxn modelId="{971196FC-BF71-4A46-9348-7E122068BA1C}" srcId="{F0A69D82-A578-49ED-A4FF-CB4D1DC12483}" destId="{F5F5CBC3-6650-4C5F-AB60-9690D03FDFC8}" srcOrd="0" destOrd="0" parTransId="{283B5A9B-F9CE-4CC8-A78C-92CBD55F5483}" sibTransId="{84DE0390-81BC-4572-8D46-92600E4CA6AF}"/>
    <dgm:cxn modelId="{441917FF-01EF-481B-AB23-62B406F1E3AE}" type="presOf" srcId="{66DCBD4C-7473-4555-9122-169A06BE62D5}" destId="{6CCBE452-186F-4C6B-8D08-D115D2C1E496}" srcOrd="0" destOrd="2" presId="urn:microsoft.com/office/officeart/2005/8/layout/list1"/>
    <dgm:cxn modelId="{4D018588-9448-4CE3-9969-D96E650010D1}" type="presParOf" srcId="{1DDAD3DF-6F94-40E0-BDC9-8115E9614E49}" destId="{024276A1-A97C-46B0-8475-E6042D987798}" srcOrd="0" destOrd="0" presId="urn:microsoft.com/office/officeart/2005/8/layout/list1"/>
    <dgm:cxn modelId="{83A4DC74-ABCC-4BFF-9D0B-27C251493048}" type="presParOf" srcId="{024276A1-A97C-46B0-8475-E6042D987798}" destId="{607DBA0F-B4CF-4166-8645-87A01028057B}" srcOrd="0" destOrd="0" presId="urn:microsoft.com/office/officeart/2005/8/layout/list1"/>
    <dgm:cxn modelId="{A03B50B0-F52C-4B22-BEAD-B1DDD29C4895}" type="presParOf" srcId="{024276A1-A97C-46B0-8475-E6042D987798}" destId="{5F69D4D2-F103-46D4-A9D7-9512451343E5}" srcOrd="1" destOrd="0" presId="urn:microsoft.com/office/officeart/2005/8/layout/list1"/>
    <dgm:cxn modelId="{EB5401A9-969E-44A5-9A71-B504A9FC1FA7}" type="presParOf" srcId="{1DDAD3DF-6F94-40E0-BDC9-8115E9614E49}" destId="{B0780294-DE32-4814-B4E7-5EFBDDB79999}" srcOrd="1" destOrd="0" presId="urn:microsoft.com/office/officeart/2005/8/layout/list1"/>
    <dgm:cxn modelId="{D61AAA68-722E-49E8-AEF3-4DD04FC6DE89}" type="presParOf" srcId="{1DDAD3DF-6F94-40E0-BDC9-8115E9614E49}" destId="{8F94F4CC-8AE6-4BC2-957E-860004F7F14F}" srcOrd="2" destOrd="0" presId="urn:microsoft.com/office/officeart/2005/8/layout/list1"/>
    <dgm:cxn modelId="{5012F8BE-BA37-4F88-8DF5-3AC8DEAF7091}" type="presParOf" srcId="{1DDAD3DF-6F94-40E0-BDC9-8115E9614E49}" destId="{0A8754CF-C294-4918-87D1-0C280BDD3E01}" srcOrd="3" destOrd="0" presId="urn:microsoft.com/office/officeart/2005/8/layout/list1"/>
    <dgm:cxn modelId="{BB7ACA21-A0C9-4025-A3D7-74EF9BDD1D6D}" type="presParOf" srcId="{1DDAD3DF-6F94-40E0-BDC9-8115E9614E49}" destId="{B5426E6B-FCA2-4778-8339-B8AF1AF54362}" srcOrd="4" destOrd="0" presId="urn:microsoft.com/office/officeart/2005/8/layout/list1"/>
    <dgm:cxn modelId="{3A3D8E1D-EFF2-427B-A0AF-D1BC3179579E}" type="presParOf" srcId="{B5426E6B-FCA2-4778-8339-B8AF1AF54362}" destId="{DAF5A58B-80DA-47ED-ABBF-8DFC13C97F8E}" srcOrd="0" destOrd="0" presId="urn:microsoft.com/office/officeart/2005/8/layout/list1"/>
    <dgm:cxn modelId="{6ABB2F68-76AE-46AB-B439-D2EF3A4C4C6F}" type="presParOf" srcId="{B5426E6B-FCA2-4778-8339-B8AF1AF54362}" destId="{6D58CF0E-65FB-4EAF-A083-09D9376C78A8}" srcOrd="1" destOrd="0" presId="urn:microsoft.com/office/officeart/2005/8/layout/list1"/>
    <dgm:cxn modelId="{B6CEC177-D522-43A3-8053-98FE9E8A358C}" type="presParOf" srcId="{1DDAD3DF-6F94-40E0-BDC9-8115E9614E49}" destId="{2022E6EB-7196-4609-A250-6A5B080746B2}" srcOrd="5" destOrd="0" presId="urn:microsoft.com/office/officeart/2005/8/layout/list1"/>
    <dgm:cxn modelId="{92CEE4E5-6E25-4B45-8F0B-18EA9FC6A0AA}" type="presParOf" srcId="{1DDAD3DF-6F94-40E0-BDC9-8115E9614E49}" destId="{6CCBE452-186F-4C6B-8D08-D115D2C1E496}" srcOrd="6" destOrd="0" presId="urn:microsoft.com/office/officeart/2005/8/layout/list1"/>
    <dgm:cxn modelId="{1E3342EC-E209-4495-8671-825C03E6D286}" type="presParOf" srcId="{1DDAD3DF-6F94-40E0-BDC9-8115E9614E49}" destId="{46B67D13-C0A1-4394-BE58-4A210A96678F}" srcOrd="7" destOrd="0" presId="urn:microsoft.com/office/officeart/2005/8/layout/list1"/>
    <dgm:cxn modelId="{AFE39589-525D-4790-A0ED-64EF39F71799}" type="presParOf" srcId="{1DDAD3DF-6F94-40E0-BDC9-8115E9614E49}" destId="{B1110705-78A4-4861-80D7-23F9272E8545}" srcOrd="8" destOrd="0" presId="urn:microsoft.com/office/officeart/2005/8/layout/list1"/>
    <dgm:cxn modelId="{DF2280B0-1CAE-432E-8A34-69D8ED0D230D}" type="presParOf" srcId="{B1110705-78A4-4861-80D7-23F9272E8545}" destId="{2121464A-D22A-4A19-B483-DCEE28C33846}" srcOrd="0" destOrd="0" presId="urn:microsoft.com/office/officeart/2005/8/layout/list1"/>
    <dgm:cxn modelId="{71493C12-653B-419B-8E30-8FEE4FEA4C44}" type="presParOf" srcId="{B1110705-78A4-4861-80D7-23F9272E8545}" destId="{36727BFA-18FD-42D7-92BF-0E48C9DAA142}" srcOrd="1" destOrd="0" presId="urn:microsoft.com/office/officeart/2005/8/layout/list1"/>
    <dgm:cxn modelId="{4D8D0F3F-1201-461F-BB52-65D4FB6078F5}" type="presParOf" srcId="{1DDAD3DF-6F94-40E0-BDC9-8115E9614E49}" destId="{88CCF974-0DD6-4531-8E69-20F45B5BC4E1}" srcOrd="9" destOrd="0" presId="urn:microsoft.com/office/officeart/2005/8/layout/list1"/>
    <dgm:cxn modelId="{ECB91112-E9EB-4790-A0B7-3E4C769FC674}" type="presParOf" srcId="{1DDAD3DF-6F94-40E0-BDC9-8115E9614E49}" destId="{D353E739-9B5F-406A-8913-93F976BF8737}" srcOrd="10" destOrd="0" presId="urn:microsoft.com/office/officeart/2005/8/layout/list1"/>
    <dgm:cxn modelId="{7C72EECB-B573-4546-BD44-7CEB5742EB33}" type="presParOf" srcId="{1DDAD3DF-6F94-40E0-BDC9-8115E9614E49}" destId="{BC671306-F667-4177-83E6-F2C93C6E473A}" srcOrd="11" destOrd="0" presId="urn:microsoft.com/office/officeart/2005/8/layout/list1"/>
    <dgm:cxn modelId="{B662E9C7-76B4-42E9-B691-3184E18C6BB7}" type="presParOf" srcId="{1DDAD3DF-6F94-40E0-BDC9-8115E9614E49}" destId="{13EB00D7-CE58-45CA-85B1-C37732CBBCC8}" srcOrd="12" destOrd="0" presId="urn:microsoft.com/office/officeart/2005/8/layout/list1"/>
    <dgm:cxn modelId="{C0EC2D97-93FC-4DD9-838B-0E73A7D53AA1}" type="presParOf" srcId="{13EB00D7-CE58-45CA-85B1-C37732CBBCC8}" destId="{35565E10-C7A6-4D83-9ABD-3B0C1F86040B}" srcOrd="0" destOrd="0" presId="urn:microsoft.com/office/officeart/2005/8/layout/list1"/>
    <dgm:cxn modelId="{7AE10719-6A2E-4349-B86A-C35D265E5F6E}" type="presParOf" srcId="{13EB00D7-CE58-45CA-85B1-C37732CBBCC8}" destId="{97CF6F67-127D-4D76-9F6D-376B9F4D6A0A}" srcOrd="1" destOrd="0" presId="urn:microsoft.com/office/officeart/2005/8/layout/list1"/>
    <dgm:cxn modelId="{4E9F6207-ED8B-4E50-B0B7-C3CCC45F5C20}" type="presParOf" srcId="{1DDAD3DF-6F94-40E0-BDC9-8115E9614E49}" destId="{2870D777-F460-4A93-A22D-10621D38FCCF}" srcOrd="13" destOrd="0" presId="urn:microsoft.com/office/officeart/2005/8/layout/list1"/>
    <dgm:cxn modelId="{A8CFB3DD-65C7-4603-BEF7-37EA507D09D3}" type="presParOf" srcId="{1DDAD3DF-6F94-40E0-BDC9-8115E9614E49}" destId="{D07B0373-721D-43B8-975E-80727E1A0281}"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1335E-E5E5-453F-88FD-563C6AC0217C}"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30CFD33F-02F6-4B5E-8089-7840BA656A97}">
      <dgm:prSet/>
      <dgm:spPr/>
      <dgm:t>
        <a:bodyPr/>
        <a:lstStyle/>
        <a:p>
          <a:r>
            <a:rPr lang="en-US"/>
            <a:t>Who</a:t>
          </a:r>
        </a:p>
      </dgm:t>
      <dgm:extLst>
        <a:ext uri="{E40237B7-FDA0-4F09-8148-C483321AD2D9}">
          <dgm14:cNvPr xmlns:dgm14="http://schemas.microsoft.com/office/drawing/2010/diagram" id="0" name="">
            <a:extLst>
              <a:ext uri="{C183D7F6-B498-43B3-948B-1728B52AA6E4}">
                <adec:decorative xmlns:adec="http://schemas.microsoft.com/office/drawing/2017/decorative" val="0"/>
              </a:ext>
            </a:extLst>
          </dgm14:cNvPr>
        </a:ext>
      </dgm:extLst>
    </dgm:pt>
    <dgm:pt modelId="{D5556EC9-D4F2-43DF-8DA2-A1A29601E1CA}" type="parTrans" cxnId="{816F9077-128B-4DE1-A84F-BFB1C8A7144B}">
      <dgm:prSet/>
      <dgm:spPr/>
      <dgm:t>
        <a:bodyPr/>
        <a:lstStyle/>
        <a:p>
          <a:endParaRPr lang="en-US"/>
        </a:p>
      </dgm:t>
    </dgm:pt>
    <dgm:pt modelId="{CEA133E8-7752-4933-A809-AB197A509207}" type="sibTrans" cxnId="{816F9077-128B-4DE1-A84F-BFB1C8A7144B}">
      <dgm:prSet phldrT="01" phldr="0"/>
      <dgm:spPr/>
      <dgm:t>
        <a:bodyPr/>
        <a:lstStyle/>
        <a:p>
          <a:endParaRPr lang="en-US"/>
        </a:p>
      </dgm:t>
    </dgm:pt>
    <dgm:pt modelId="{11C033FB-EB0E-462E-B2EA-43D827E669DA}">
      <dgm:prSet/>
      <dgm:spPr/>
      <dgm:t>
        <a:bodyPr/>
        <a:lstStyle/>
        <a:p>
          <a:r>
            <a:rPr lang="en-US"/>
            <a:t>What</a:t>
          </a:r>
        </a:p>
      </dgm:t>
      <dgm:extLst>
        <a:ext uri="{E40237B7-FDA0-4F09-8148-C483321AD2D9}">
          <dgm14:cNvPr xmlns:dgm14="http://schemas.microsoft.com/office/drawing/2010/diagram" id="0" name="" descr="Who&#10;What&#10;Why &#10;How&#10;Results&#10;Next steps&#10;"/>
        </a:ext>
      </dgm:extLst>
    </dgm:pt>
    <dgm:pt modelId="{5AC4039B-C890-43EB-84DA-7F4CDEA06B40}" type="parTrans" cxnId="{334AB6E3-2CC2-4B1A-9B34-29C4E5152814}">
      <dgm:prSet/>
      <dgm:spPr/>
      <dgm:t>
        <a:bodyPr/>
        <a:lstStyle/>
        <a:p>
          <a:endParaRPr lang="en-US"/>
        </a:p>
      </dgm:t>
    </dgm:pt>
    <dgm:pt modelId="{63C05E48-4836-43A5-ACB5-5AD185BBBB80}" type="sibTrans" cxnId="{334AB6E3-2CC2-4B1A-9B34-29C4E5152814}">
      <dgm:prSet phldrT="02" phldr="0"/>
      <dgm:spPr/>
      <dgm:t>
        <a:bodyPr/>
        <a:lstStyle/>
        <a:p>
          <a:endParaRPr lang="en-US"/>
        </a:p>
      </dgm:t>
    </dgm:pt>
    <dgm:pt modelId="{ADD4DB8D-3569-4B37-B502-E85F05DFD6DE}">
      <dgm:prSet/>
      <dgm:spPr/>
      <dgm:t>
        <a:bodyPr/>
        <a:lstStyle/>
        <a:p>
          <a:r>
            <a:rPr lang="en-US"/>
            <a:t>Why </a:t>
          </a:r>
        </a:p>
      </dgm:t>
      <dgm:extLst>
        <a:ext uri="{E40237B7-FDA0-4F09-8148-C483321AD2D9}">
          <dgm14:cNvPr xmlns:dgm14="http://schemas.microsoft.com/office/drawing/2010/diagram" id="0" name="" descr="Who&#10;What&#10;Why &#10;How&#10;Results&#10;Next steps&#10;"/>
        </a:ext>
      </dgm:extLst>
    </dgm:pt>
    <dgm:pt modelId="{CBE01092-0ED5-4D5D-906C-8376B277A2DF}" type="parTrans" cxnId="{CA9CCFE1-5B67-49CF-B79A-08A4ACD3FCE7}">
      <dgm:prSet/>
      <dgm:spPr/>
      <dgm:t>
        <a:bodyPr/>
        <a:lstStyle/>
        <a:p>
          <a:endParaRPr lang="en-US"/>
        </a:p>
      </dgm:t>
    </dgm:pt>
    <dgm:pt modelId="{0551C8CE-465A-4137-A214-1DBAE98E1452}" type="sibTrans" cxnId="{CA9CCFE1-5B67-49CF-B79A-08A4ACD3FCE7}">
      <dgm:prSet phldrT="03" phldr="0"/>
      <dgm:spPr/>
      <dgm:t>
        <a:bodyPr/>
        <a:lstStyle/>
        <a:p>
          <a:endParaRPr lang="en-US"/>
        </a:p>
      </dgm:t>
    </dgm:pt>
    <dgm:pt modelId="{AE5A84EA-DA79-4885-AB39-0FCC7B8225CA}">
      <dgm:prSet/>
      <dgm:spPr/>
      <dgm:t>
        <a:bodyPr/>
        <a:lstStyle/>
        <a:p>
          <a:r>
            <a:rPr lang="en-US"/>
            <a:t>How</a:t>
          </a:r>
        </a:p>
      </dgm:t>
      <dgm:extLst>
        <a:ext uri="{E40237B7-FDA0-4F09-8148-C483321AD2D9}">
          <dgm14:cNvPr xmlns:dgm14="http://schemas.microsoft.com/office/drawing/2010/diagram" id="0" name="" descr="Who&#10;What&#10;Why &#10;How&#10;Results&#10;Next steps&#10;"/>
        </a:ext>
      </dgm:extLst>
    </dgm:pt>
    <dgm:pt modelId="{49DA47DC-3AF4-43E0-8397-45654DFA47C9}" type="parTrans" cxnId="{966DB254-3907-4EAD-94FB-18DF1304F6C2}">
      <dgm:prSet/>
      <dgm:spPr/>
      <dgm:t>
        <a:bodyPr/>
        <a:lstStyle/>
        <a:p>
          <a:endParaRPr lang="en-US"/>
        </a:p>
      </dgm:t>
    </dgm:pt>
    <dgm:pt modelId="{EA1EF938-BC78-4794-A0F0-849241C6BCA5}" type="sibTrans" cxnId="{966DB254-3907-4EAD-94FB-18DF1304F6C2}">
      <dgm:prSet phldrT="04" phldr="0"/>
      <dgm:spPr/>
      <dgm:t>
        <a:bodyPr/>
        <a:lstStyle/>
        <a:p>
          <a:endParaRPr lang="en-US"/>
        </a:p>
      </dgm:t>
    </dgm:pt>
    <dgm:pt modelId="{214A5146-F394-46C3-940A-9ED454BFD68D}">
      <dgm:prSet/>
      <dgm:spPr/>
      <dgm:t>
        <a:bodyPr/>
        <a:lstStyle/>
        <a:p>
          <a:r>
            <a:rPr lang="en-US"/>
            <a:t>Results</a:t>
          </a:r>
        </a:p>
      </dgm:t>
      <dgm:extLst>
        <a:ext uri="{E40237B7-FDA0-4F09-8148-C483321AD2D9}">
          <dgm14:cNvPr xmlns:dgm14="http://schemas.microsoft.com/office/drawing/2010/diagram" id="0" name="" descr="Who&#10;What&#10;Why &#10;How&#10;Results&#10;Next steps&#10;"/>
        </a:ext>
      </dgm:extLst>
    </dgm:pt>
    <dgm:pt modelId="{E879CA13-B422-415D-BB43-4AAFFB7C04D2}" type="parTrans" cxnId="{B2DC9232-6225-4C23-BC4C-129B59D3C99A}">
      <dgm:prSet/>
      <dgm:spPr/>
      <dgm:t>
        <a:bodyPr/>
        <a:lstStyle/>
        <a:p>
          <a:endParaRPr lang="en-US"/>
        </a:p>
      </dgm:t>
    </dgm:pt>
    <dgm:pt modelId="{120DF21A-837D-4701-8808-6CCF98110E34}" type="sibTrans" cxnId="{B2DC9232-6225-4C23-BC4C-129B59D3C99A}">
      <dgm:prSet phldrT="05" phldr="0"/>
      <dgm:spPr/>
      <dgm:t>
        <a:bodyPr/>
        <a:lstStyle/>
        <a:p>
          <a:endParaRPr lang="en-US"/>
        </a:p>
      </dgm:t>
    </dgm:pt>
    <dgm:pt modelId="{992FA239-6D7F-4312-8AB6-BF83EFE19D22}">
      <dgm:prSet/>
      <dgm:spPr/>
      <dgm:t>
        <a:bodyPr/>
        <a:lstStyle/>
        <a:p>
          <a:r>
            <a:rPr lang="en-US"/>
            <a:t>Next steps</a:t>
          </a:r>
        </a:p>
      </dgm:t>
      <dgm:extLst>
        <a:ext uri="{E40237B7-FDA0-4F09-8148-C483321AD2D9}">
          <dgm14:cNvPr xmlns:dgm14="http://schemas.microsoft.com/office/drawing/2010/diagram" id="0" name="" descr="Who&#10;What&#10;Why &#10;How&#10;Results&#10;Next steps&#10;"/>
        </a:ext>
      </dgm:extLst>
    </dgm:pt>
    <dgm:pt modelId="{A24E7CAD-CAC4-44BF-804A-878D1E8D4097}" type="parTrans" cxnId="{24A6BEE6-8E3C-446D-8D80-711154E57640}">
      <dgm:prSet/>
      <dgm:spPr/>
      <dgm:t>
        <a:bodyPr/>
        <a:lstStyle/>
        <a:p>
          <a:endParaRPr lang="en-US"/>
        </a:p>
      </dgm:t>
    </dgm:pt>
    <dgm:pt modelId="{153EB48B-F411-4B0B-8DD4-14BF0A6EF0A8}" type="sibTrans" cxnId="{24A6BEE6-8E3C-446D-8D80-711154E57640}">
      <dgm:prSet phldrT="06" phldr="0"/>
      <dgm:spPr/>
      <dgm:t>
        <a:bodyPr/>
        <a:lstStyle/>
        <a:p>
          <a:endParaRPr lang="en-US"/>
        </a:p>
      </dgm:t>
    </dgm:pt>
    <dgm:pt modelId="{9CAA515B-D50A-44C3-B95E-6808A38CA4B6}" type="pres">
      <dgm:prSet presAssocID="{5BE1335E-E5E5-453F-88FD-563C6AC0217C}" presName="diagram" presStyleCnt="0">
        <dgm:presLayoutVars>
          <dgm:dir/>
          <dgm:resizeHandles val="exact"/>
        </dgm:presLayoutVars>
      </dgm:prSet>
      <dgm:spPr/>
    </dgm:pt>
    <dgm:pt modelId="{C6698BCE-81DE-4F2F-AA15-6D0105BB20A9}" type="pres">
      <dgm:prSet presAssocID="{30CFD33F-02F6-4B5E-8089-7840BA656A97}" presName="node" presStyleLbl="node1" presStyleIdx="0" presStyleCnt="6">
        <dgm:presLayoutVars>
          <dgm:bulletEnabled val="1"/>
        </dgm:presLayoutVars>
      </dgm:prSet>
      <dgm:spPr/>
    </dgm:pt>
    <dgm:pt modelId="{875EBD73-6CE1-470E-B610-A69B2394788A}" type="pres">
      <dgm:prSet presAssocID="{CEA133E8-7752-4933-A809-AB197A509207}" presName="sibTrans" presStyleCnt="0"/>
      <dgm:spPr/>
    </dgm:pt>
    <dgm:pt modelId="{EE4EF2A3-56FA-409B-A305-8E8F8AD863E5}" type="pres">
      <dgm:prSet presAssocID="{11C033FB-EB0E-462E-B2EA-43D827E669DA}" presName="node" presStyleLbl="node1" presStyleIdx="1" presStyleCnt="6">
        <dgm:presLayoutVars>
          <dgm:bulletEnabled val="1"/>
        </dgm:presLayoutVars>
      </dgm:prSet>
      <dgm:spPr/>
    </dgm:pt>
    <dgm:pt modelId="{C967DE5F-5F37-4B05-8427-1714F6611608}" type="pres">
      <dgm:prSet presAssocID="{63C05E48-4836-43A5-ACB5-5AD185BBBB80}" presName="sibTrans" presStyleCnt="0"/>
      <dgm:spPr/>
    </dgm:pt>
    <dgm:pt modelId="{B2D63486-E51B-41EA-99E9-4502C0F3A704}" type="pres">
      <dgm:prSet presAssocID="{ADD4DB8D-3569-4B37-B502-E85F05DFD6DE}" presName="node" presStyleLbl="node1" presStyleIdx="2" presStyleCnt="6">
        <dgm:presLayoutVars>
          <dgm:bulletEnabled val="1"/>
        </dgm:presLayoutVars>
      </dgm:prSet>
      <dgm:spPr/>
    </dgm:pt>
    <dgm:pt modelId="{BE2EE7B6-9BE3-4FB0-9ACD-56FED6C9228B}" type="pres">
      <dgm:prSet presAssocID="{0551C8CE-465A-4137-A214-1DBAE98E1452}" presName="sibTrans" presStyleCnt="0"/>
      <dgm:spPr/>
    </dgm:pt>
    <dgm:pt modelId="{35538DED-6288-4C25-A30E-1CDA81B58FE0}" type="pres">
      <dgm:prSet presAssocID="{AE5A84EA-DA79-4885-AB39-0FCC7B8225CA}" presName="node" presStyleLbl="node1" presStyleIdx="3" presStyleCnt="6">
        <dgm:presLayoutVars>
          <dgm:bulletEnabled val="1"/>
        </dgm:presLayoutVars>
      </dgm:prSet>
      <dgm:spPr/>
    </dgm:pt>
    <dgm:pt modelId="{18CAE436-D044-40ED-B5DD-D5A8195747C5}" type="pres">
      <dgm:prSet presAssocID="{EA1EF938-BC78-4794-A0F0-849241C6BCA5}" presName="sibTrans" presStyleCnt="0"/>
      <dgm:spPr/>
    </dgm:pt>
    <dgm:pt modelId="{3752EE71-1996-4DFA-A9A1-3B9D5CA603A6}" type="pres">
      <dgm:prSet presAssocID="{214A5146-F394-46C3-940A-9ED454BFD68D}" presName="node" presStyleLbl="node1" presStyleIdx="4" presStyleCnt="6">
        <dgm:presLayoutVars>
          <dgm:bulletEnabled val="1"/>
        </dgm:presLayoutVars>
      </dgm:prSet>
      <dgm:spPr/>
    </dgm:pt>
    <dgm:pt modelId="{1EB6D676-84B2-40AF-9B5F-2440CB1B6A2A}" type="pres">
      <dgm:prSet presAssocID="{120DF21A-837D-4701-8808-6CCF98110E34}" presName="sibTrans" presStyleCnt="0"/>
      <dgm:spPr/>
    </dgm:pt>
    <dgm:pt modelId="{431CBDC7-BA1C-4984-B102-2F797C69F2E9}" type="pres">
      <dgm:prSet presAssocID="{992FA239-6D7F-4312-8AB6-BF83EFE19D22}" presName="node" presStyleLbl="node1" presStyleIdx="5" presStyleCnt="6">
        <dgm:presLayoutVars>
          <dgm:bulletEnabled val="1"/>
        </dgm:presLayoutVars>
      </dgm:prSet>
      <dgm:spPr/>
    </dgm:pt>
  </dgm:ptLst>
  <dgm:cxnLst>
    <dgm:cxn modelId="{B2DC9232-6225-4C23-BC4C-129B59D3C99A}" srcId="{5BE1335E-E5E5-453F-88FD-563C6AC0217C}" destId="{214A5146-F394-46C3-940A-9ED454BFD68D}" srcOrd="4" destOrd="0" parTransId="{E879CA13-B422-415D-BB43-4AAFFB7C04D2}" sibTransId="{120DF21A-837D-4701-8808-6CCF98110E34}"/>
    <dgm:cxn modelId="{40FC0438-8AFF-4D0F-AE8F-859D02708977}" type="presOf" srcId="{214A5146-F394-46C3-940A-9ED454BFD68D}" destId="{3752EE71-1996-4DFA-A9A1-3B9D5CA603A6}" srcOrd="0" destOrd="0" presId="urn:microsoft.com/office/officeart/2005/8/layout/default"/>
    <dgm:cxn modelId="{3D175C53-BD0B-436B-A93C-70B4891422C7}" type="presOf" srcId="{AE5A84EA-DA79-4885-AB39-0FCC7B8225CA}" destId="{35538DED-6288-4C25-A30E-1CDA81B58FE0}" srcOrd="0" destOrd="0" presId="urn:microsoft.com/office/officeart/2005/8/layout/default"/>
    <dgm:cxn modelId="{966DB254-3907-4EAD-94FB-18DF1304F6C2}" srcId="{5BE1335E-E5E5-453F-88FD-563C6AC0217C}" destId="{AE5A84EA-DA79-4885-AB39-0FCC7B8225CA}" srcOrd="3" destOrd="0" parTransId="{49DA47DC-3AF4-43E0-8397-45654DFA47C9}" sibTransId="{EA1EF938-BC78-4794-A0F0-849241C6BCA5}"/>
    <dgm:cxn modelId="{FB1CF454-5F3B-4BA0-B43C-A83CCD1ED7B7}" type="presOf" srcId="{30CFD33F-02F6-4B5E-8089-7840BA656A97}" destId="{C6698BCE-81DE-4F2F-AA15-6D0105BB20A9}" srcOrd="0" destOrd="0" presId="urn:microsoft.com/office/officeart/2005/8/layout/default"/>
    <dgm:cxn modelId="{816F9077-128B-4DE1-A84F-BFB1C8A7144B}" srcId="{5BE1335E-E5E5-453F-88FD-563C6AC0217C}" destId="{30CFD33F-02F6-4B5E-8089-7840BA656A97}" srcOrd="0" destOrd="0" parTransId="{D5556EC9-D4F2-43DF-8DA2-A1A29601E1CA}" sibTransId="{CEA133E8-7752-4933-A809-AB197A509207}"/>
    <dgm:cxn modelId="{17F9275A-97CA-4230-9D35-5FEB57FA9473}" type="presOf" srcId="{992FA239-6D7F-4312-8AB6-BF83EFE19D22}" destId="{431CBDC7-BA1C-4984-B102-2F797C69F2E9}" srcOrd="0" destOrd="0" presId="urn:microsoft.com/office/officeart/2005/8/layout/default"/>
    <dgm:cxn modelId="{4A882EB2-6B87-4153-A2B6-10DBD9FFACD5}" type="presOf" srcId="{11C033FB-EB0E-462E-B2EA-43D827E669DA}" destId="{EE4EF2A3-56FA-409B-A305-8E8F8AD863E5}" srcOrd="0" destOrd="0" presId="urn:microsoft.com/office/officeart/2005/8/layout/default"/>
    <dgm:cxn modelId="{B6341CC0-2534-4043-95C2-A83D15A94583}" type="presOf" srcId="{ADD4DB8D-3569-4B37-B502-E85F05DFD6DE}" destId="{B2D63486-E51B-41EA-99E9-4502C0F3A704}" srcOrd="0" destOrd="0" presId="urn:microsoft.com/office/officeart/2005/8/layout/default"/>
    <dgm:cxn modelId="{CA9CCFE1-5B67-49CF-B79A-08A4ACD3FCE7}" srcId="{5BE1335E-E5E5-453F-88FD-563C6AC0217C}" destId="{ADD4DB8D-3569-4B37-B502-E85F05DFD6DE}" srcOrd="2" destOrd="0" parTransId="{CBE01092-0ED5-4D5D-906C-8376B277A2DF}" sibTransId="{0551C8CE-465A-4137-A214-1DBAE98E1452}"/>
    <dgm:cxn modelId="{93B5F3E1-987F-484B-962D-20D5BBF0FE3D}" type="presOf" srcId="{5BE1335E-E5E5-453F-88FD-563C6AC0217C}" destId="{9CAA515B-D50A-44C3-B95E-6808A38CA4B6}" srcOrd="0" destOrd="0" presId="urn:microsoft.com/office/officeart/2005/8/layout/default"/>
    <dgm:cxn modelId="{334AB6E3-2CC2-4B1A-9B34-29C4E5152814}" srcId="{5BE1335E-E5E5-453F-88FD-563C6AC0217C}" destId="{11C033FB-EB0E-462E-B2EA-43D827E669DA}" srcOrd="1" destOrd="0" parTransId="{5AC4039B-C890-43EB-84DA-7F4CDEA06B40}" sibTransId="{63C05E48-4836-43A5-ACB5-5AD185BBBB80}"/>
    <dgm:cxn modelId="{24A6BEE6-8E3C-446D-8D80-711154E57640}" srcId="{5BE1335E-E5E5-453F-88FD-563C6AC0217C}" destId="{992FA239-6D7F-4312-8AB6-BF83EFE19D22}" srcOrd="5" destOrd="0" parTransId="{A24E7CAD-CAC4-44BF-804A-878D1E8D4097}" sibTransId="{153EB48B-F411-4B0B-8DD4-14BF0A6EF0A8}"/>
    <dgm:cxn modelId="{DDF07E44-59EF-4C5F-BE4A-595EF084F78F}" type="presParOf" srcId="{9CAA515B-D50A-44C3-B95E-6808A38CA4B6}" destId="{C6698BCE-81DE-4F2F-AA15-6D0105BB20A9}" srcOrd="0" destOrd="0" presId="urn:microsoft.com/office/officeart/2005/8/layout/default"/>
    <dgm:cxn modelId="{DA827760-F2E4-4541-8B22-AF782FCA074C}" type="presParOf" srcId="{9CAA515B-D50A-44C3-B95E-6808A38CA4B6}" destId="{875EBD73-6CE1-470E-B610-A69B2394788A}" srcOrd="1" destOrd="0" presId="urn:microsoft.com/office/officeart/2005/8/layout/default"/>
    <dgm:cxn modelId="{BB7806F8-5811-4E59-892F-ADA2EF3106ED}" type="presParOf" srcId="{9CAA515B-D50A-44C3-B95E-6808A38CA4B6}" destId="{EE4EF2A3-56FA-409B-A305-8E8F8AD863E5}" srcOrd="2" destOrd="0" presId="urn:microsoft.com/office/officeart/2005/8/layout/default"/>
    <dgm:cxn modelId="{5E970A9B-ECA9-44A9-BE96-1E06A505B045}" type="presParOf" srcId="{9CAA515B-D50A-44C3-B95E-6808A38CA4B6}" destId="{C967DE5F-5F37-4B05-8427-1714F6611608}" srcOrd="3" destOrd="0" presId="urn:microsoft.com/office/officeart/2005/8/layout/default"/>
    <dgm:cxn modelId="{DD3942B3-7B3C-42A0-BFC6-0E08101AA2D8}" type="presParOf" srcId="{9CAA515B-D50A-44C3-B95E-6808A38CA4B6}" destId="{B2D63486-E51B-41EA-99E9-4502C0F3A704}" srcOrd="4" destOrd="0" presId="urn:microsoft.com/office/officeart/2005/8/layout/default"/>
    <dgm:cxn modelId="{C2982A68-3CBF-409A-B2F2-C1DB7E545758}" type="presParOf" srcId="{9CAA515B-D50A-44C3-B95E-6808A38CA4B6}" destId="{BE2EE7B6-9BE3-4FB0-9ACD-56FED6C9228B}" srcOrd="5" destOrd="0" presId="urn:microsoft.com/office/officeart/2005/8/layout/default"/>
    <dgm:cxn modelId="{5B28C63B-92B8-499C-9A7E-952E4448DD59}" type="presParOf" srcId="{9CAA515B-D50A-44C3-B95E-6808A38CA4B6}" destId="{35538DED-6288-4C25-A30E-1CDA81B58FE0}" srcOrd="6" destOrd="0" presId="urn:microsoft.com/office/officeart/2005/8/layout/default"/>
    <dgm:cxn modelId="{09262141-A61E-4125-B70C-19C21473BCF5}" type="presParOf" srcId="{9CAA515B-D50A-44C3-B95E-6808A38CA4B6}" destId="{18CAE436-D044-40ED-B5DD-D5A8195747C5}" srcOrd="7" destOrd="0" presId="urn:microsoft.com/office/officeart/2005/8/layout/default"/>
    <dgm:cxn modelId="{9B9163D8-1940-4656-A005-3BDDE2F904EB}" type="presParOf" srcId="{9CAA515B-D50A-44C3-B95E-6808A38CA4B6}" destId="{3752EE71-1996-4DFA-A9A1-3B9D5CA603A6}" srcOrd="8" destOrd="0" presId="urn:microsoft.com/office/officeart/2005/8/layout/default"/>
    <dgm:cxn modelId="{9FFF11E3-5AA1-451E-81C7-5267B809DA94}" type="presParOf" srcId="{9CAA515B-D50A-44C3-B95E-6808A38CA4B6}" destId="{1EB6D676-84B2-40AF-9B5F-2440CB1B6A2A}" srcOrd="9" destOrd="0" presId="urn:microsoft.com/office/officeart/2005/8/layout/default"/>
    <dgm:cxn modelId="{FBCBDD81-02BB-4422-A9E0-0BCF2E62494D}" type="presParOf" srcId="{9CAA515B-D50A-44C3-B95E-6808A38CA4B6}" destId="{431CBDC7-BA1C-4984-B102-2F797C69F2E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96CC82-E9B2-43DB-8CBC-D040F1C9F03A}" type="doc">
      <dgm:prSet loTypeId="urn:microsoft.com/office/officeart/2005/8/layout/arrow2" loCatId="process" qsTypeId="urn:microsoft.com/office/officeart/2005/8/quickstyle/simple1" qsCatId="simple" csTypeId="urn:microsoft.com/office/officeart/2005/8/colors/accent4_4" csCatId="accent4" phldr="1"/>
      <dgm:spPr/>
    </dgm:pt>
    <dgm:pt modelId="{4C5C790C-F7E8-434B-BEAC-18B9FDDA8445}">
      <dgm:prSet phldrT="[Text]"/>
      <dgm:spPr/>
      <dgm:t>
        <a:bodyPr/>
        <a:lstStyle/>
        <a:p>
          <a:pPr algn="l">
            <a:buFont typeface="Arial"/>
            <a:buChar char="•"/>
          </a:pPr>
          <a:r>
            <a:rPr kumimoji="0" lang="en-US" b="0" i="0" u="none" strike="noStrike" cap="none" spc="0" normalizeH="0" baseline="0" noProof="0">
              <a:ln/>
              <a:effectLst/>
              <a:uLnTx/>
              <a:uFillTx/>
              <a:latin typeface="Calisto MT" panose="02040603050505030304"/>
              <a:ea typeface="+mn-ea"/>
              <a:cs typeface="+mn-cs"/>
            </a:rPr>
            <a:t>50-66% Childhood</a:t>
          </a:r>
          <a:r>
            <a:rPr lang="en-US">
              <a:latin typeface="Calisto MT" panose="02040603050505030304"/>
            </a:rPr>
            <a:t> </a:t>
          </a:r>
          <a:r>
            <a:rPr kumimoji="0" lang="en-US" b="0" i="0" u="none" strike="noStrike" cap="none" spc="0" normalizeH="0" baseline="0" noProof="0">
              <a:ln/>
              <a:effectLst/>
              <a:uLnTx/>
              <a:uFillTx/>
              <a:latin typeface="Calisto MT" panose="02040603050505030304"/>
              <a:ea typeface="+mn-ea"/>
              <a:cs typeface="+mn-cs"/>
            </a:rPr>
            <a:t>sexual abuse</a:t>
          </a:r>
          <a:endParaRPr lang="en-US"/>
        </a:p>
      </dgm:t>
    </dgm:pt>
    <dgm:pt modelId="{257A01B0-3C28-474D-BB16-290FB8FAEB4C}" type="parTrans" cxnId="{D0E09925-2276-4AF5-841E-79077204A53B}">
      <dgm:prSet/>
      <dgm:spPr/>
      <dgm:t>
        <a:bodyPr/>
        <a:lstStyle/>
        <a:p>
          <a:endParaRPr lang="en-US"/>
        </a:p>
      </dgm:t>
    </dgm:pt>
    <dgm:pt modelId="{820DA600-9B0C-4743-B7B8-BAA4FADC6641}" type="sibTrans" cxnId="{D0E09925-2276-4AF5-841E-79077204A53B}">
      <dgm:prSet/>
      <dgm:spPr/>
      <dgm:t>
        <a:bodyPr/>
        <a:lstStyle/>
        <a:p>
          <a:endParaRPr lang="en-US"/>
        </a:p>
      </dgm:t>
    </dgm:pt>
    <dgm:pt modelId="{B19CDF51-1022-4061-A51A-415E9F1DB7E5}">
      <dgm:prSet phldrT="[Text]"/>
      <dgm:spPr/>
      <dgm:t>
        <a:bodyPr/>
        <a:lstStyle/>
        <a:p>
          <a:r>
            <a:rPr kumimoji="0" lang="en-US" b="1" i="0" u="none" strike="noStrike" cap="none" spc="0" normalizeH="0" baseline="0" noProof="0">
              <a:ln/>
              <a:effectLst/>
              <a:uLnTx/>
              <a:uFillTx/>
              <a:latin typeface="Calisto MT" panose="02040603050505030304"/>
              <a:ea typeface="+mn-ea"/>
              <a:cs typeface="+mn-cs"/>
            </a:rPr>
            <a:t>Substance Use Disorder (SUD</a:t>
          </a:r>
          <a:r>
            <a:rPr lang="en-US" b="1">
              <a:latin typeface="Calisto MT" panose="02040603050505030304"/>
            </a:rPr>
            <a:t>)</a:t>
          </a:r>
        </a:p>
        <a:p>
          <a:endParaRPr lang="en-US"/>
        </a:p>
      </dgm:t>
    </dgm:pt>
    <dgm:pt modelId="{A765D2B6-DB20-4AE9-9EF4-0EFF86B3B04F}" type="parTrans" cxnId="{FC84B2E8-6504-464E-9183-5F408724D267}">
      <dgm:prSet/>
      <dgm:spPr/>
      <dgm:t>
        <a:bodyPr/>
        <a:lstStyle/>
        <a:p>
          <a:endParaRPr lang="en-US"/>
        </a:p>
      </dgm:t>
    </dgm:pt>
    <dgm:pt modelId="{A90CF86E-C94E-40D0-B169-015B66937CF7}" type="sibTrans" cxnId="{FC84B2E8-6504-464E-9183-5F408724D267}">
      <dgm:prSet/>
      <dgm:spPr/>
      <dgm:t>
        <a:bodyPr/>
        <a:lstStyle/>
        <a:p>
          <a:endParaRPr lang="en-US"/>
        </a:p>
      </dgm:t>
    </dgm:pt>
    <dgm:pt modelId="{26ABDB5E-D054-4651-A44B-0EDE1ED4317C}">
      <dgm:prSet phldrT="[Text]"/>
      <dgm:spPr/>
      <dgm:t>
        <a:bodyPr/>
        <a:lstStyle/>
        <a:p>
          <a:pPr>
            <a:buClrTx/>
            <a:buSzTx/>
            <a:buFontTx/>
            <a:buNone/>
          </a:pPr>
          <a:r>
            <a:rPr kumimoji="0" lang="en-US" b="1" i="0" u="none" strike="noStrike" cap="none" spc="0" normalizeH="0" baseline="0" noProof="0">
              <a:ln/>
              <a:effectLst/>
              <a:uLnTx/>
              <a:uFillTx/>
              <a:latin typeface="Calisto MT" panose="02040603050505030304"/>
              <a:ea typeface="+mn-ea"/>
              <a:cs typeface="+mn-cs"/>
            </a:rPr>
            <a:t>Incarceration</a:t>
          </a:r>
          <a:endParaRPr lang="en-US" b="1"/>
        </a:p>
      </dgm:t>
      <dgm:extLst>
        <a:ext uri="{E40237B7-FDA0-4F09-8148-C483321AD2D9}">
          <dgm14:cNvPr xmlns:dgm14="http://schemas.microsoft.com/office/drawing/2010/diagram" id="0" name="" descr="Trauma 50-66% Childhood sexual abuse&#10; 26-68% Adult sexual abuse&#10; 56-82% Lifetime sexual assault*&#10;&#10;Substance Use Disorder (SUD)  50.8% of women meet criteria (compared to 38.5% men)**&#10;&#10;Incarceration&#10;&#10;"/>
        </a:ext>
      </dgm:extLst>
    </dgm:pt>
    <dgm:pt modelId="{3B39666E-C38F-45BC-9A2E-D118B43D915E}" type="parTrans" cxnId="{61FA94A8-9324-439D-A9FF-94DBA38B87E9}">
      <dgm:prSet/>
      <dgm:spPr/>
      <dgm:t>
        <a:bodyPr/>
        <a:lstStyle/>
        <a:p>
          <a:endParaRPr lang="en-US"/>
        </a:p>
      </dgm:t>
    </dgm:pt>
    <dgm:pt modelId="{1C5E2370-761C-4562-AFC7-D67480A8F8AE}" type="sibTrans" cxnId="{61FA94A8-9324-439D-A9FF-94DBA38B87E9}">
      <dgm:prSet/>
      <dgm:spPr/>
      <dgm:t>
        <a:bodyPr/>
        <a:lstStyle/>
        <a:p>
          <a:endParaRPr lang="en-US"/>
        </a:p>
      </dgm:t>
    </dgm:pt>
    <dgm:pt modelId="{ADC8BA95-4446-414A-9DF6-8D9D588E67CE}">
      <dgm:prSet phldrT="[Text]"/>
      <dgm:spPr/>
      <dgm:t>
        <a:bodyPr/>
        <a:lstStyle/>
        <a:p>
          <a:r>
            <a:rPr lang="en-US">
              <a:latin typeface="Calisto MT" panose="02040603050505030304"/>
            </a:rPr>
            <a:t> </a:t>
          </a:r>
          <a:r>
            <a:rPr kumimoji="0" lang="en-US" b="0" i="0" u="none" strike="noStrike" cap="none" spc="0" normalizeH="0" baseline="0" noProof="0">
              <a:ln/>
              <a:effectLst/>
              <a:uLnTx/>
              <a:uFillTx/>
              <a:latin typeface="Calisto MT" panose="02040603050505030304"/>
              <a:ea typeface="+mn-ea"/>
              <a:cs typeface="+mn-cs"/>
            </a:rPr>
            <a:t>50.8% of women meet criteria (compared to 38.5% men)**</a:t>
          </a:r>
          <a:endParaRPr lang="en-US"/>
        </a:p>
      </dgm:t>
    </dgm:pt>
    <dgm:pt modelId="{29E1CAFF-4301-4861-AF97-FCE8087AFF73}" type="parTrans" cxnId="{9576A13C-3A20-4483-9AF9-3E1EFF33F372}">
      <dgm:prSet/>
      <dgm:spPr/>
      <dgm:t>
        <a:bodyPr/>
        <a:lstStyle/>
        <a:p>
          <a:endParaRPr lang="en-US"/>
        </a:p>
      </dgm:t>
    </dgm:pt>
    <dgm:pt modelId="{F2C5F697-26F3-4206-92B4-62EB027C5B92}" type="sibTrans" cxnId="{9576A13C-3A20-4483-9AF9-3E1EFF33F372}">
      <dgm:prSet/>
      <dgm:spPr/>
      <dgm:t>
        <a:bodyPr/>
        <a:lstStyle/>
        <a:p>
          <a:endParaRPr lang="en-US"/>
        </a:p>
      </dgm:t>
    </dgm:pt>
    <dgm:pt modelId="{BA9C39B6-B530-4AE3-B567-42E5A1B62194}">
      <dgm:prSet phldrT="[Text]"/>
      <dgm:spPr/>
      <dgm:t>
        <a:bodyPr/>
        <a:lstStyle/>
        <a:p>
          <a:pPr algn="l">
            <a:buFont typeface="Arial"/>
            <a:buNone/>
          </a:pPr>
          <a:r>
            <a:rPr lang="en-US" b="1"/>
            <a:t>Trauma</a:t>
          </a:r>
        </a:p>
        <a:p>
          <a:pPr algn="l">
            <a:buFont typeface="Arial"/>
            <a:buNone/>
          </a:pPr>
          <a:endParaRPr lang="en-US"/>
        </a:p>
      </dgm:t>
    </dgm:pt>
    <dgm:pt modelId="{BC78F917-6603-443E-A369-B893B3AF612B}" type="parTrans" cxnId="{3E41C3A2-8AB4-420D-A1ED-B8141521A0AF}">
      <dgm:prSet/>
      <dgm:spPr/>
      <dgm:t>
        <a:bodyPr/>
        <a:lstStyle/>
        <a:p>
          <a:endParaRPr lang="en-US"/>
        </a:p>
      </dgm:t>
    </dgm:pt>
    <dgm:pt modelId="{0F2B3111-A40F-441D-AD3D-DA1EC13EF2AE}" type="sibTrans" cxnId="{3E41C3A2-8AB4-420D-A1ED-B8141521A0AF}">
      <dgm:prSet/>
      <dgm:spPr/>
      <dgm:t>
        <a:bodyPr/>
        <a:lstStyle/>
        <a:p>
          <a:endParaRPr lang="en-US"/>
        </a:p>
      </dgm:t>
    </dgm:pt>
    <dgm:pt modelId="{FB1C3F25-A71E-48CC-97A7-3654C0667623}">
      <dgm:prSet phldrT="[Text]"/>
      <dgm:spPr/>
      <dgm:t>
        <a:bodyPr/>
        <a:lstStyle/>
        <a:p>
          <a:pPr algn="l">
            <a:buFont typeface="Arial"/>
            <a:buChar char="•"/>
          </a:pPr>
          <a:r>
            <a:rPr kumimoji="0" lang="en-US" b="0" i="0" u="none" strike="noStrike" cap="none" spc="0" normalizeH="0" baseline="0" noProof="0">
              <a:ln/>
              <a:effectLst/>
              <a:uLnTx/>
              <a:uFillTx/>
              <a:latin typeface="Calisto MT" panose="02040603050505030304"/>
              <a:ea typeface="+mn-ea"/>
              <a:cs typeface="+mn-cs"/>
            </a:rPr>
            <a:t>26-68% Adult sexual </a:t>
          </a:r>
          <a:r>
            <a:rPr lang="en-US">
              <a:latin typeface="Calisto MT" panose="02040603050505030304"/>
            </a:rPr>
            <a:t>abuse</a:t>
          </a:r>
          <a:endParaRPr lang="en-US"/>
        </a:p>
      </dgm:t>
    </dgm:pt>
    <dgm:pt modelId="{D409B956-1B4C-4524-B0DF-130B3FC51F83}" type="parTrans" cxnId="{1AC91980-4309-437B-9119-9B2FFE66F150}">
      <dgm:prSet/>
      <dgm:spPr/>
      <dgm:t>
        <a:bodyPr/>
        <a:lstStyle/>
        <a:p>
          <a:endParaRPr lang="en-US"/>
        </a:p>
      </dgm:t>
    </dgm:pt>
    <dgm:pt modelId="{23759C96-BF4E-4533-A9AF-C64250B760AD}" type="sibTrans" cxnId="{1AC91980-4309-437B-9119-9B2FFE66F150}">
      <dgm:prSet/>
      <dgm:spPr/>
      <dgm:t>
        <a:bodyPr/>
        <a:lstStyle/>
        <a:p>
          <a:endParaRPr lang="en-US"/>
        </a:p>
      </dgm:t>
    </dgm:pt>
    <dgm:pt modelId="{664317E3-87D9-482E-8C71-F04156F230B6}">
      <dgm:prSet phldrT="[Text]"/>
      <dgm:spPr/>
      <dgm:t>
        <a:bodyPr/>
        <a:lstStyle/>
        <a:p>
          <a:pPr algn="l">
            <a:buFont typeface="Arial"/>
            <a:buChar char="•"/>
          </a:pPr>
          <a:r>
            <a:rPr kumimoji="0" lang="en-US" b="0" i="0" u="none" strike="noStrike" cap="none" spc="0" normalizeH="0" baseline="0" noProof="0">
              <a:ln/>
              <a:effectLst/>
              <a:uLnTx/>
              <a:uFillTx/>
              <a:latin typeface="Calisto MT" panose="02040603050505030304"/>
              <a:ea typeface="+mn-ea"/>
              <a:cs typeface="+mn-cs"/>
            </a:rPr>
            <a:t>56-82% Lifetime sexual assault</a:t>
          </a:r>
          <a:r>
            <a:rPr lang="en-US">
              <a:latin typeface="Calisto MT" panose="02040603050505030304"/>
            </a:rPr>
            <a:t>*</a:t>
          </a:r>
          <a:endParaRPr lang="en-US"/>
        </a:p>
      </dgm:t>
    </dgm:pt>
    <dgm:pt modelId="{508B7E78-61E8-465B-A761-902508569F34}" type="parTrans" cxnId="{819FBC5F-1014-4AB2-B75C-32AC2D5CEF48}">
      <dgm:prSet/>
      <dgm:spPr/>
      <dgm:t>
        <a:bodyPr/>
        <a:lstStyle/>
        <a:p>
          <a:endParaRPr lang="en-US"/>
        </a:p>
      </dgm:t>
    </dgm:pt>
    <dgm:pt modelId="{74D885C8-7B97-4335-ABE1-C10969CF9375}" type="sibTrans" cxnId="{819FBC5F-1014-4AB2-B75C-32AC2D5CEF48}">
      <dgm:prSet/>
      <dgm:spPr/>
      <dgm:t>
        <a:bodyPr/>
        <a:lstStyle/>
        <a:p>
          <a:endParaRPr lang="en-US"/>
        </a:p>
      </dgm:t>
    </dgm:pt>
    <dgm:pt modelId="{B91F7189-4D74-42D0-9275-BB784141EB70}" type="pres">
      <dgm:prSet presAssocID="{F996CC82-E9B2-43DB-8CBC-D040F1C9F03A}" presName="arrowDiagram" presStyleCnt="0">
        <dgm:presLayoutVars>
          <dgm:chMax val="5"/>
          <dgm:dir/>
          <dgm:resizeHandles val="exact"/>
        </dgm:presLayoutVars>
      </dgm:prSet>
      <dgm:spPr/>
    </dgm:pt>
    <dgm:pt modelId="{BC03DE5F-7463-4EB9-95DC-2089702DB65D}" type="pres">
      <dgm:prSet presAssocID="{F996CC82-E9B2-43DB-8CBC-D040F1C9F03A}" presName="arrow" presStyleLbl="bgShp" presStyleIdx="0" presStyleCnt="1" custLinFactNeighborY="1512"/>
      <dgm:spPr/>
    </dgm:pt>
    <dgm:pt modelId="{8B0A60E2-5672-41B0-9475-5BA416E76351}" type="pres">
      <dgm:prSet presAssocID="{F996CC82-E9B2-43DB-8CBC-D040F1C9F03A}" presName="arrowDiagram3" presStyleCnt="0"/>
      <dgm:spPr/>
    </dgm:pt>
    <dgm:pt modelId="{FB720A0D-4769-451D-8C50-5E459A74E19A}" type="pres">
      <dgm:prSet presAssocID="{BA9C39B6-B530-4AE3-B567-42E5A1B62194}" presName="bullet3a" presStyleLbl="node1" presStyleIdx="0" presStyleCnt="3"/>
      <dgm:spPr/>
    </dgm:pt>
    <dgm:pt modelId="{29623135-212E-42DF-B92C-8787789EB122}" type="pres">
      <dgm:prSet presAssocID="{BA9C39B6-B530-4AE3-B567-42E5A1B62194}" presName="textBox3a" presStyleLbl="revTx" presStyleIdx="0" presStyleCnt="3" custScaleX="107244" custLinFactNeighborX="21589" custLinFactNeighborY="-41124">
        <dgm:presLayoutVars>
          <dgm:bulletEnabled val="1"/>
        </dgm:presLayoutVars>
      </dgm:prSet>
      <dgm:spPr/>
    </dgm:pt>
    <dgm:pt modelId="{37A9F392-24E2-4528-8ABD-C3E20928BBD5}" type="pres">
      <dgm:prSet presAssocID="{B19CDF51-1022-4061-A51A-415E9F1DB7E5}" presName="bullet3b" presStyleLbl="node1" presStyleIdx="1" presStyleCnt="3"/>
      <dgm:spPr/>
    </dgm:pt>
    <dgm:pt modelId="{4E11CD05-00BD-4BDB-B9AE-D23DF190FFBE}" type="pres">
      <dgm:prSet presAssocID="{B19CDF51-1022-4061-A51A-415E9F1DB7E5}" presName="textBox3b" presStyleLbl="revTx" presStyleIdx="1" presStyleCnt="3" custScaleY="114230" custLinFactNeighborX="10453" custLinFactNeighborY="-8151">
        <dgm:presLayoutVars>
          <dgm:bulletEnabled val="1"/>
        </dgm:presLayoutVars>
      </dgm:prSet>
      <dgm:spPr/>
    </dgm:pt>
    <dgm:pt modelId="{338CCFDE-0C85-4B9E-AE91-B811DCBDD846}" type="pres">
      <dgm:prSet presAssocID="{26ABDB5E-D054-4651-A44B-0EDE1ED4317C}" presName="bullet3c" presStyleLbl="node1" presStyleIdx="2" presStyleCnt="3"/>
      <dgm:spPr/>
    </dgm:pt>
    <dgm:pt modelId="{9790D43F-6CD7-4E05-87B2-A9220F0C79AF}" type="pres">
      <dgm:prSet presAssocID="{26ABDB5E-D054-4651-A44B-0EDE1ED4317C}" presName="textBox3c" presStyleLbl="revTx" presStyleIdx="2" presStyleCnt="3" custLinFactNeighborX="6761" custLinFactNeighborY="-3432">
        <dgm:presLayoutVars>
          <dgm:bulletEnabled val="1"/>
        </dgm:presLayoutVars>
      </dgm:prSet>
      <dgm:spPr/>
    </dgm:pt>
  </dgm:ptLst>
  <dgm:cxnLst>
    <dgm:cxn modelId="{BEF1591C-AB55-49A2-A9F4-589BE71C177A}" type="presOf" srcId="{F996CC82-E9B2-43DB-8CBC-D040F1C9F03A}" destId="{B91F7189-4D74-42D0-9275-BB784141EB70}" srcOrd="0" destOrd="0" presId="urn:microsoft.com/office/officeart/2005/8/layout/arrow2"/>
    <dgm:cxn modelId="{D0E09925-2276-4AF5-841E-79077204A53B}" srcId="{BA9C39B6-B530-4AE3-B567-42E5A1B62194}" destId="{4C5C790C-F7E8-434B-BEAC-18B9FDDA8445}" srcOrd="0" destOrd="0" parTransId="{257A01B0-3C28-474D-BB16-290FB8FAEB4C}" sibTransId="{820DA600-9B0C-4743-B7B8-BAA4FADC6641}"/>
    <dgm:cxn modelId="{845B2E39-6B5B-4159-A96A-E3BB8B5971A4}" type="presOf" srcId="{FB1C3F25-A71E-48CC-97A7-3654C0667623}" destId="{29623135-212E-42DF-B92C-8787789EB122}" srcOrd="0" destOrd="2" presId="urn:microsoft.com/office/officeart/2005/8/layout/arrow2"/>
    <dgm:cxn modelId="{9576A13C-3A20-4483-9AF9-3E1EFF33F372}" srcId="{B19CDF51-1022-4061-A51A-415E9F1DB7E5}" destId="{ADC8BA95-4446-414A-9DF6-8D9D588E67CE}" srcOrd="0" destOrd="0" parTransId="{29E1CAFF-4301-4861-AF97-FCE8087AFF73}" sibTransId="{F2C5F697-26F3-4206-92B4-62EB027C5B92}"/>
    <dgm:cxn modelId="{4E6A4D3F-54C6-485C-AC49-849315D6A6EC}" type="presOf" srcId="{26ABDB5E-D054-4651-A44B-0EDE1ED4317C}" destId="{9790D43F-6CD7-4E05-87B2-A9220F0C79AF}" srcOrd="0" destOrd="0" presId="urn:microsoft.com/office/officeart/2005/8/layout/arrow2"/>
    <dgm:cxn modelId="{819FBC5F-1014-4AB2-B75C-32AC2D5CEF48}" srcId="{BA9C39B6-B530-4AE3-B567-42E5A1B62194}" destId="{664317E3-87D9-482E-8C71-F04156F230B6}" srcOrd="2" destOrd="0" parTransId="{508B7E78-61E8-465B-A761-902508569F34}" sibTransId="{74D885C8-7B97-4335-ABE1-C10969CF9375}"/>
    <dgm:cxn modelId="{0006EC68-556F-4538-B1A5-580D94CCF0F3}" type="presOf" srcId="{B19CDF51-1022-4061-A51A-415E9F1DB7E5}" destId="{4E11CD05-00BD-4BDB-B9AE-D23DF190FFBE}" srcOrd="0" destOrd="0" presId="urn:microsoft.com/office/officeart/2005/8/layout/arrow2"/>
    <dgm:cxn modelId="{7382196D-1A0D-4971-A34E-DFBFBD1737EC}" type="presOf" srcId="{4C5C790C-F7E8-434B-BEAC-18B9FDDA8445}" destId="{29623135-212E-42DF-B92C-8787789EB122}" srcOrd="0" destOrd="1" presId="urn:microsoft.com/office/officeart/2005/8/layout/arrow2"/>
    <dgm:cxn modelId="{23C8B65A-3217-4BDD-9420-F8029132EF33}" type="presOf" srcId="{664317E3-87D9-482E-8C71-F04156F230B6}" destId="{29623135-212E-42DF-B92C-8787789EB122}" srcOrd="0" destOrd="3" presId="urn:microsoft.com/office/officeart/2005/8/layout/arrow2"/>
    <dgm:cxn modelId="{1AC91980-4309-437B-9119-9B2FFE66F150}" srcId="{BA9C39B6-B530-4AE3-B567-42E5A1B62194}" destId="{FB1C3F25-A71E-48CC-97A7-3654C0667623}" srcOrd="1" destOrd="0" parTransId="{D409B956-1B4C-4524-B0DF-130B3FC51F83}" sibTransId="{23759C96-BF4E-4533-A9AF-C64250B760AD}"/>
    <dgm:cxn modelId="{3E41C3A2-8AB4-420D-A1ED-B8141521A0AF}" srcId="{F996CC82-E9B2-43DB-8CBC-D040F1C9F03A}" destId="{BA9C39B6-B530-4AE3-B567-42E5A1B62194}" srcOrd="0" destOrd="0" parTransId="{BC78F917-6603-443E-A369-B893B3AF612B}" sibTransId="{0F2B3111-A40F-441D-AD3D-DA1EC13EF2AE}"/>
    <dgm:cxn modelId="{61FA94A8-9324-439D-A9FF-94DBA38B87E9}" srcId="{F996CC82-E9B2-43DB-8CBC-D040F1C9F03A}" destId="{26ABDB5E-D054-4651-A44B-0EDE1ED4317C}" srcOrd="2" destOrd="0" parTransId="{3B39666E-C38F-45BC-9A2E-D118B43D915E}" sibTransId="{1C5E2370-761C-4562-AFC7-D67480A8F8AE}"/>
    <dgm:cxn modelId="{F36403C8-236D-470E-A7E9-7E0D248401A5}" type="presOf" srcId="{ADC8BA95-4446-414A-9DF6-8D9D588E67CE}" destId="{4E11CD05-00BD-4BDB-B9AE-D23DF190FFBE}" srcOrd="0" destOrd="1" presId="urn:microsoft.com/office/officeart/2005/8/layout/arrow2"/>
    <dgm:cxn modelId="{1A78AEDB-47C6-43F0-AF16-47215C019DEB}" type="presOf" srcId="{BA9C39B6-B530-4AE3-B567-42E5A1B62194}" destId="{29623135-212E-42DF-B92C-8787789EB122}" srcOrd="0" destOrd="0" presId="urn:microsoft.com/office/officeart/2005/8/layout/arrow2"/>
    <dgm:cxn modelId="{FC84B2E8-6504-464E-9183-5F408724D267}" srcId="{F996CC82-E9B2-43DB-8CBC-D040F1C9F03A}" destId="{B19CDF51-1022-4061-A51A-415E9F1DB7E5}" srcOrd="1" destOrd="0" parTransId="{A765D2B6-DB20-4AE9-9EF4-0EFF86B3B04F}" sibTransId="{A90CF86E-C94E-40D0-B169-015B66937CF7}"/>
    <dgm:cxn modelId="{88B90B7D-1E24-425C-B76A-861ABAB56392}" type="presParOf" srcId="{B91F7189-4D74-42D0-9275-BB784141EB70}" destId="{BC03DE5F-7463-4EB9-95DC-2089702DB65D}" srcOrd="0" destOrd="0" presId="urn:microsoft.com/office/officeart/2005/8/layout/arrow2"/>
    <dgm:cxn modelId="{D0F9E99C-9AF2-4AF0-9F19-62B437AB8B5C}" type="presParOf" srcId="{B91F7189-4D74-42D0-9275-BB784141EB70}" destId="{8B0A60E2-5672-41B0-9475-5BA416E76351}" srcOrd="1" destOrd="0" presId="urn:microsoft.com/office/officeart/2005/8/layout/arrow2"/>
    <dgm:cxn modelId="{008C5C0B-4539-4476-9ADB-8992F2FB8D15}" type="presParOf" srcId="{8B0A60E2-5672-41B0-9475-5BA416E76351}" destId="{FB720A0D-4769-451D-8C50-5E459A74E19A}" srcOrd="0" destOrd="0" presId="urn:microsoft.com/office/officeart/2005/8/layout/arrow2"/>
    <dgm:cxn modelId="{8A8571DC-A857-4EB4-837F-EF9547D9CD9F}" type="presParOf" srcId="{8B0A60E2-5672-41B0-9475-5BA416E76351}" destId="{29623135-212E-42DF-B92C-8787789EB122}" srcOrd="1" destOrd="0" presId="urn:microsoft.com/office/officeart/2005/8/layout/arrow2"/>
    <dgm:cxn modelId="{46397E5B-A213-470C-A647-B7B8BF950FCC}" type="presParOf" srcId="{8B0A60E2-5672-41B0-9475-5BA416E76351}" destId="{37A9F392-24E2-4528-8ABD-C3E20928BBD5}" srcOrd="2" destOrd="0" presId="urn:microsoft.com/office/officeart/2005/8/layout/arrow2"/>
    <dgm:cxn modelId="{F3CB2A6E-8347-4413-A819-DBAF4ED1CCA4}" type="presParOf" srcId="{8B0A60E2-5672-41B0-9475-5BA416E76351}" destId="{4E11CD05-00BD-4BDB-B9AE-D23DF190FFBE}" srcOrd="3" destOrd="0" presId="urn:microsoft.com/office/officeart/2005/8/layout/arrow2"/>
    <dgm:cxn modelId="{B8E2EC55-5018-4D20-9B43-7637D756D25D}" type="presParOf" srcId="{8B0A60E2-5672-41B0-9475-5BA416E76351}" destId="{338CCFDE-0C85-4B9E-AE91-B811DCBDD846}" srcOrd="4" destOrd="0" presId="urn:microsoft.com/office/officeart/2005/8/layout/arrow2"/>
    <dgm:cxn modelId="{CBEC7A74-15DA-473E-B570-F42D59F84371}" type="presParOf" srcId="{8B0A60E2-5672-41B0-9475-5BA416E76351}" destId="{9790D43F-6CD7-4E05-87B2-A9220F0C79AF}" srcOrd="5" destOrd="0" presId="urn:microsoft.com/office/officeart/2005/8/layout/arrow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96CC82-E9B2-43DB-8CBC-D040F1C9F03A}" type="doc">
      <dgm:prSet loTypeId="urn:microsoft.com/office/officeart/2005/8/layout/arrow2" loCatId="process" qsTypeId="urn:microsoft.com/office/officeart/2005/8/quickstyle/simple1" qsCatId="simple" csTypeId="urn:microsoft.com/office/officeart/2005/8/colors/accent1_5" csCatId="accent1" phldr="1"/>
      <dgm:spPr/>
    </dgm:pt>
    <dgm:pt modelId="{4C5C790C-F7E8-434B-BEAC-18B9FDDA8445}">
      <dgm:prSet phldrT="[Text]"/>
      <dgm:spPr/>
      <dgm:t>
        <a:bodyPr/>
        <a:lstStyle/>
        <a:p>
          <a:pPr algn="l" rtl="0">
            <a:buFont typeface="Arial"/>
            <a:buChar char="•"/>
          </a:pPr>
          <a:r>
            <a:rPr kumimoji="0" lang="en-US" b="0" i="0" u="none" strike="noStrike" cap="none" spc="0" normalizeH="0" baseline="0" noProof="0">
              <a:effectLst/>
              <a:uLnTx/>
              <a:uFillTx/>
              <a:latin typeface="Calisto MT" panose="02040603050505030304"/>
              <a:ea typeface="+mn-ea"/>
              <a:cs typeface="+mn-cs"/>
            </a:rPr>
            <a:t>80</a:t>
          </a:r>
          <a:r>
            <a:rPr lang="en-US">
              <a:latin typeface="Calisto MT"/>
              <a:ea typeface="+mn-ea"/>
              <a:cs typeface="+mn-cs"/>
            </a:rPr>
            <a:t>% of women at intake have experienced lifetime trauma</a:t>
          </a:r>
        </a:p>
      </dgm:t>
    </dgm:pt>
    <dgm:pt modelId="{257A01B0-3C28-474D-BB16-290FB8FAEB4C}" type="parTrans" cxnId="{D0E09925-2276-4AF5-841E-79077204A53B}">
      <dgm:prSet/>
      <dgm:spPr/>
      <dgm:t>
        <a:bodyPr/>
        <a:lstStyle/>
        <a:p>
          <a:endParaRPr lang="en-US"/>
        </a:p>
      </dgm:t>
    </dgm:pt>
    <dgm:pt modelId="{820DA600-9B0C-4743-B7B8-BAA4FADC6641}" type="sibTrans" cxnId="{D0E09925-2276-4AF5-841E-79077204A53B}">
      <dgm:prSet/>
      <dgm:spPr/>
      <dgm:t>
        <a:bodyPr/>
        <a:lstStyle/>
        <a:p>
          <a:endParaRPr lang="en-US"/>
        </a:p>
      </dgm:t>
    </dgm:pt>
    <dgm:pt modelId="{B19CDF51-1022-4061-A51A-415E9F1DB7E5}">
      <dgm:prSet phldrT="[Text]"/>
      <dgm:spPr/>
      <dgm:t>
        <a:bodyPr/>
        <a:lstStyle/>
        <a:p>
          <a:pPr rtl="0"/>
          <a:r>
            <a:rPr lang="en-US" b="1">
              <a:latin typeface="Calisto MT" panose="02040603050505030304"/>
            </a:rPr>
            <a:t>Coping Behaviors*</a:t>
          </a:r>
          <a:endParaRPr lang="en-US"/>
        </a:p>
      </dgm:t>
    </dgm:pt>
    <dgm:pt modelId="{A765D2B6-DB20-4AE9-9EF4-0EFF86B3B04F}" type="parTrans" cxnId="{FC84B2E8-6504-464E-9183-5F408724D267}">
      <dgm:prSet/>
      <dgm:spPr/>
      <dgm:t>
        <a:bodyPr/>
        <a:lstStyle/>
        <a:p>
          <a:endParaRPr lang="en-US"/>
        </a:p>
      </dgm:t>
    </dgm:pt>
    <dgm:pt modelId="{A90CF86E-C94E-40D0-B169-015B66937CF7}" type="sibTrans" cxnId="{FC84B2E8-6504-464E-9183-5F408724D267}">
      <dgm:prSet/>
      <dgm:spPr/>
      <dgm:t>
        <a:bodyPr/>
        <a:lstStyle/>
        <a:p>
          <a:endParaRPr lang="en-US"/>
        </a:p>
      </dgm:t>
    </dgm:pt>
    <dgm:pt modelId="{26ABDB5E-D054-4651-A44B-0EDE1ED4317C}">
      <dgm:prSet phldrT="[Text]"/>
      <dgm:spPr/>
      <dgm:t>
        <a:bodyPr/>
        <a:lstStyle/>
        <a:p>
          <a:pPr>
            <a:buClrTx/>
            <a:buSzTx/>
            <a:buFontTx/>
            <a:buNone/>
          </a:pPr>
          <a:r>
            <a:rPr kumimoji="0" lang="en-US" b="1" i="0" u="none" strike="noStrike" cap="none" spc="0" normalizeH="0" baseline="0" noProof="0">
              <a:effectLst/>
              <a:uLnTx/>
              <a:uFillTx/>
              <a:latin typeface="Calisto MT" panose="02040603050505030304"/>
              <a:ea typeface="+mn-ea"/>
              <a:cs typeface="+mn-cs"/>
            </a:rPr>
            <a:t>Sanctions</a:t>
          </a:r>
          <a:r>
            <a:rPr lang="en-US" b="1">
              <a:latin typeface="Calisto MT"/>
              <a:ea typeface="+mn-ea"/>
              <a:cs typeface="+mn-cs"/>
            </a:rPr>
            <a:t>*</a:t>
          </a:r>
          <a:endParaRPr lang="en-US" b="1"/>
        </a:p>
      </dgm:t>
    </dgm:pt>
    <dgm:pt modelId="{3B39666E-C38F-45BC-9A2E-D118B43D915E}" type="parTrans" cxnId="{61FA94A8-9324-439D-A9FF-94DBA38B87E9}">
      <dgm:prSet/>
      <dgm:spPr/>
      <dgm:t>
        <a:bodyPr/>
        <a:lstStyle/>
        <a:p>
          <a:endParaRPr lang="en-US"/>
        </a:p>
      </dgm:t>
    </dgm:pt>
    <dgm:pt modelId="{1C5E2370-761C-4562-AFC7-D67480A8F8AE}" type="sibTrans" cxnId="{61FA94A8-9324-439D-A9FF-94DBA38B87E9}">
      <dgm:prSet/>
      <dgm:spPr/>
      <dgm:t>
        <a:bodyPr/>
        <a:lstStyle/>
        <a:p>
          <a:endParaRPr lang="en-US"/>
        </a:p>
      </dgm:t>
    </dgm:pt>
    <dgm:pt modelId="{ADC8BA95-4446-414A-9DF6-8D9D588E67CE}">
      <dgm:prSet phldrT="[Text]"/>
      <dgm:spPr/>
      <dgm:t>
        <a:bodyPr/>
        <a:lstStyle/>
        <a:p>
          <a:pPr rtl="0"/>
          <a:r>
            <a:rPr lang="en-US">
              <a:latin typeface="Calisto MT"/>
            </a:rPr>
            <a:t>Aggression</a:t>
          </a:r>
          <a:r>
            <a:rPr lang="en-US">
              <a:latin typeface="Calisto MT"/>
              <a:ea typeface="+mn-ea"/>
              <a:cs typeface="+mn-cs"/>
            </a:rPr>
            <a:t>/fighting</a:t>
          </a:r>
        </a:p>
      </dgm:t>
    </dgm:pt>
    <dgm:pt modelId="{29E1CAFF-4301-4861-AF97-FCE8087AFF73}" type="parTrans" cxnId="{9576A13C-3A20-4483-9AF9-3E1EFF33F372}">
      <dgm:prSet/>
      <dgm:spPr/>
      <dgm:t>
        <a:bodyPr/>
        <a:lstStyle/>
        <a:p>
          <a:endParaRPr lang="en-US"/>
        </a:p>
      </dgm:t>
    </dgm:pt>
    <dgm:pt modelId="{F2C5F697-26F3-4206-92B4-62EB027C5B92}" type="sibTrans" cxnId="{9576A13C-3A20-4483-9AF9-3E1EFF33F372}">
      <dgm:prSet/>
      <dgm:spPr/>
      <dgm:t>
        <a:bodyPr/>
        <a:lstStyle/>
        <a:p>
          <a:endParaRPr lang="en-US"/>
        </a:p>
      </dgm:t>
    </dgm:pt>
    <dgm:pt modelId="{BA9C39B6-B530-4AE3-B567-42E5A1B62194}">
      <dgm:prSet phldrT="[Text]"/>
      <dgm:spPr/>
      <dgm:t>
        <a:bodyPr/>
        <a:lstStyle/>
        <a:p>
          <a:pPr algn="l" rtl="0">
            <a:buFont typeface="Arial"/>
            <a:buNone/>
          </a:pPr>
          <a:r>
            <a:rPr lang="en-US" b="1"/>
            <a:t>Trauma</a:t>
          </a:r>
          <a:r>
            <a:rPr lang="en-US" b="1">
              <a:latin typeface="Calibri Light" panose="020F0302020204030204"/>
            </a:rPr>
            <a:t> and SUD*</a:t>
          </a:r>
          <a:endParaRPr lang="en-US"/>
        </a:p>
      </dgm:t>
      <dgm:extLst>
        <a:ext uri="{E40237B7-FDA0-4F09-8148-C483321AD2D9}">
          <dgm14:cNvPr xmlns:dgm14="http://schemas.microsoft.com/office/drawing/2010/diagram" id="0" name="" descr="Trauma and SUD*&#10; 80% of women at intake have experienced lifetime trauma&#10; 61% of women are diagnosed with a trauma disorder&#10; 62% of women are diagnosed with SUD&#10;"/>
        </a:ext>
      </dgm:extLst>
    </dgm:pt>
    <dgm:pt modelId="{BC78F917-6603-443E-A369-B893B3AF612B}" type="parTrans" cxnId="{3E41C3A2-8AB4-420D-A1ED-B8141521A0AF}">
      <dgm:prSet/>
      <dgm:spPr/>
      <dgm:t>
        <a:bodyPr/>
        <a:lstStyle/>
        <a:p>
          <a:endParaRPr lang="en-US"/>
        </a:p>
      </dgm:t>
    </dgm:pt>
    <dgm:pt modelId="{0F2B3111-A40F-441D-AD3D-DA1EC13EF2AE}" type="sibTrans" cxnId="{3E41C3A2-8AB4-420D-A1ED-B8141521A0AF}">
      <dgm:prSet/>
      <dgm:spPr/>
      <dgm:t>
        <a:bodyPr/>
        <a:lstStyle/>
        <a:p>
          <a:endParaRPr lang="en-US"/>
        </a:p>
      </dgm:t>
    </dgm:pt>
    <dgm:pt modelId="{FB1C3F25-A71E-48CC-97A7-3654C0667623}">
      <dgm:prSet phldrT="[Text]"/>
      <dgm:spPr/>
      <dgm:t>
        <a:bodyPr/>
        <a:lstStyle/>
        <a:p>
          <a:pPr algn="l" rtl="0">
            <a:buFont typeface="Arial"/>
            <a:buChar char="•"/>
          </a:pPr>
          <a:r>
            <a:rPr kumimoji="0" lang="en-US" b="0" i="0" u="none" strike="noStrike" cap="none" spc="0" normalizeH="0" baseline="0" noProof="0">
              <a:effectLst/>
              <a:uLnTx/>
              <a:uFillTx/>
              <a:latin typeface="Calisto MT" panose="02040603050505030304"/>
              <a:ea typeface="+mn-ea"/>
              <a:cs typeface="+mn-cs"/>
            </a:rPr>
            <a:t>61% of women are diagnosed with a trauma disorder</a:t>
          </a:r>
          <a:endParaRPr kumimoji="0" lang="en-US" b="0" i="0" u="none" strike="noStrike" cap="none" spc="0" normalizeH="0" baseline="0" noProof="0">
            <a:effectLst/>
            <a:uLnTx/>
            <a:uFillTx/>
            <a:latin typeface="Calibri Light" panose="020F0302020204030204"/>
            <a:ea typeface="Calibri Light" panose="020F0302020204030204"/>
            <a:cs typeface="Calibri Light" panose="020F0302020204030204"/>
          </a:endParaRPr>
        </a:p>
      </dgm:t>
    </dgm:pt>
    <dgm:pt modelId="{D409B956-1B4C-4524-B0DF-130B3FC51F83}" type="parTrans" cxnId="{1AC91980-4309-437B-9119-9B2FFE66F150}">
      <dgm:prSet/>
      <dgm:spPr/>
      <dgm:t>
        <a:bodyPr/>
        <a:lstStyle/>
        <a:p>
          <a:endParaRPr lang="en-US"/>
        </a:p>
      </dgm:t>
    </dgm:pt>
    <dgm:pt modelId="{23759C96-BF4E-4533-A9AF-C64250B760AD}" type="sibTrans" cxnId="{1AC91980-4309-437B-9119-9B2FFE66F150}">
      <dgm:prSet/>
      <dgm:spPr/>
      <dgm:t>
        <a:bodyPr/>
        <a:lstStyle/>
        <a:p>
          <a:endParaRPr lang="en-US"/>
        </a:p>
      </dgm:t>
    </dgm:pt>
    <dgm:pt modelId="{A393F007-FDAD-4080-9D90-A26155C4F327}">
      <dgm:prSet phldr="0"/>
      <dgm:spPr/>
      <dgm:t>
        <a:bodyPr/>
        <a:lstStyle/>
        <a:p>
          <a:pPr rtl="0"/>
          <a:r>
            <a:rPr lang="en-US" b="0">
              <a:latin typeface="Calisto MT"/>
              <a:ea typeface="+mn-ea"/>
              <a:cs typeface="+mn-cs"/>
            </a:rPr>
            <a:t>Individuals with trauma symptoms pre-treatment have highest rate of problematic behaviors</a:t>
          </a:r>
        </a:p>
      </dgm:t>
    </dgm:pt>
    <dgm:pt modelId="{587FD49E-95E8-4E82-924D-6E74B4216249}" type="parTrans" cxnId="{C1023528-36F7-438E-98CB-5C5704E42906}">
      <dgm:prSet/>
      <dgm:spPr/>
      <dgm:t>
        <a:bodyPr/>
        <a:lstStyle/>
        <a:p>
          <a:endParaRPr lang="en-US"/>
        </a:p>
      </dgm:t>
    </dgm:pt>
    <dgm:pt modelId="{127BD8BA-23A0-457A-B316-AC8F95A19A00}" type="sibTrans" cxnId="{C1023528-36F7-438E-98CB-5C5704E42906}">
      <dgm:prSet/>
      <dgm:spPr/>
      <dgm:t>
        <a:bodyPr/>
        <a:lstStyle/>
        <a:p>
          <a:endParaRPr lang="en-US"/>
        </a:p>
      </dgm:t>
    </dgm:pt>
    <dgm:pt modelId="{FC35984C-F95F-42AE-AF0D-ED7F7C504E79}">
      <dgm:prSet phldr="0"/>
      <dgm:spPr/>
      <dgm:t>
        <a:bodyPr/>
        <a:lstStyle/>
        <a:p>
          <a:r>
            <a:rPr lang="en-US" b="0">
              <a:latin typeface="Calisto MT"/>
              <a:ea typeface="+mn-ea"/>
              <a:cs typeface="+mn-cs"/>
            </a:rPr>
            <a:t>Greatest reductions with treatment.</a:t>
          </a:r>
          <a:endParaRPr lang="en-US" b="0"/>
        </a:p>
      </dgm:t>
    </dgm:pt>
    <dgm:pt modelId="{1DACADFE-E2D8-4FBF-AC5C-D4FC6F74E212}" type="parTrans" cxnId="{B7C24888-3758-412F-B66B-C54F0EF4698A}">
      <dgm:prSet/>
      <dgm:spPr/>
      <dgm:t>
        <a:bodyPr/>
        <a:lstStyle/>
        <a:p>
          <a:endParaRPr lang="en-US"/>
        </a:p>
      </dgm:t>
    </dgm:pt>
    <dgm:pt modelId="{614528B9-D0B1-4513-AE0C-F56D422D7050}" type="sibTrans" cxnId="{B7C24888-3758-412F-B66B-C54F0EF4698A}">
      <dgm:prSet/>
      <dgm:spPr/>
      <dgm:t>
        <a:bodyPr/>
        <a:lstStyle/>
        <a:p>
          <a:endParaRPr lang="en-US"/>
        </a:p>
      </dgm:t>
    </dgm:pt>
    <dgm:pt modelId="{20791E0C-AACD-4924-B2B7-A994A50A2F42}">
      <dgm:prSet phldr="0"/>
      <dgm:spPr/>
      <dgm:t>
        <a:bodyPr/>
        <a:lstStyle/>
        <a:p>
          <a:pPr rtl="0"/>
          <a:r>
            <a:rPr kumimoji="0" lang="en-US" b="0" i="0" u="none" strike="noStrike" cap="none" spc="0" normalizeH="0" baseline="0" noProof="0">
              <a:effectLst/>
              <a:uLnTx/>
              <a:uFillTx/>
              <a:latin typeface="Calibri"/>
              <a:ea typeface="Calibri"/>
              <a:cs typeface="Calibri"/>
            </a:rPr>
            <a:t>62% of women are diagnosed with SUD</a:t>
          </a:r>
          <a:endParaRPr lang="en-US">
            <a:latin typeface="Calisto MT"/>
            <a:ea typeface="+mn-ea"/>
            <a:cs typeface="+mn-cs"/>
          </a:endParaRPr>
        </a:p>
      </dgm:t>
    </dgm:pt>
    <dgm:pt modelId="{948ECEE5-B277-4847-9E8F-087F626C788B}" type="parTrans" cxnId="{5973045F-A91A-4651-93D5-EF62CD75998D}">
      <dgm:prSet/>
      <dgm:spPr/>
      <dgm:t>
        <a:bodyPr/>
        <a:lstStyle/>
        <a:p>
          <a:endParaRPr lang="en-US"/>
        </a:p>
      </dgm:t>
    </dgm:pt>
    <dgm:pt modelId="{7C4F9752-88C7-468A-83D5-F57A01D6E1A3}" type="sibTrans" cxnId="{5973045F-A91A-4651-93D5-EF62CD75998D}">
      <dgm:prSet/>
      <dgm:spPr/>
      <dgm:t>
        <a:bodyPr/>
        <a:lstStyle/>
        <a:p>
          <a:endParaRPr lang="en-US"/>
        </a:p>
      </dgm:t>
    </dgm:pt>
    <dgm:pt modelId="{842444D4-FEF6-4DA0-9172-521016E84611}">
      <dgm:prSet phldr="0"/>
      <dgm:spPr/>
      <dgm:t>
        <a:bodyPr/>
        <a:lstStyle/>
        <a:p>
          <a:pPr rtl="0"/>
          <a:r>
            <a:rPr kumimoji="0" lang="en-US" b="0" i="0" u="none" strike="noStrike" cap="none" spc="0" normalizeH="0" baseline="0" noProof="0">
              <a:effectLst/>
              <a:uLnTx/>
              <a:uFillTx/>
              <a:latin typeface="Calisto MT" panose="02040603050505030304"/>
              <a:ea typeface="+mn-ea"/>
              <a:cs typeface="+mn-cs"/>
            </a:rPr>
            <a:t>Self Harm</a:t>
          </a:r>
        </a:p>
      </dgm:t>
    </dgm:pt>
    <dgm:pt modelId="{E517FBF2-0C3E-4856-859A-3405BCA91A0D}" type="parTrans" cxnId="{EFD54D41-59B8-4C6F-B0DC-A72741CA878B}">
      <dgm:prSet/>
      <dgm:spPr/>
      <dgm:t>
        <a:bodyPr/>
        <a:lstStyle/>
        <a:p>
          <a:endParaRPr lang="en-US"/>
        </a:p>
      </dgm:t>
    </dgm:pt>
    <dgm:pt modelId="{507CB968-060A-4D44-88B0-717638D78B72}" type="sibTrans" cxnId="{EFD54D41-59B8-4C6F-B0DC-A72741CA878B}">
      <dgm:prSet/>
      <dgm:spPr/>
      <dgm:t>
        <a:bodyPr/>
        <a:lstStyle/>
        <a:p>
          <a:endParaRPr lang="en-US"/>
        </a:p>
      </dgm:t>
    </dgm:pt>
    <dgm:pt modelId="{6F094AE2-90D3-4DCD-B706-1F090815362D}">
      <dgm:prSet phldr="0"/>
      <dgm:spPr/>
      <dgm:t>
        <a:bodyPr/>
        <a:lstStyle/>
        <a:p>
          <a:r>
            <a:rPr kumimoji="0" lang="en-US" b="0" i="0" u="none" strike="noStrike" cap="none" spc="0" normalizeH="0" baseline="0" noProof="0">
              <a:effectLst/>
              <a:uLnTx/>
              <a:uFillTx/>
              <a:latin typeface="Calisto MT" panose="02040603050505030304"/>
              <a:ea typeface="+mn-ea"/>
              <a:cs typeface="+mn-cs"/>
            </a:rPr>
            <a:t>Crisis</a:t>
          </a:r>
        </a:p>
      </dgm:t>
    </dgm:pt>
    <dgm:pt modelId="{B6F9EA8C-358C-4EC9-9916-28191183A99D}" type="parTrans" cxnId="{B734288F-155F-4CC6-87F0-427BDF2AAAC1}">
      <dgm:prSet/>
      <dgm:spPr/>
      <dgm:t>
        <a:bodyPr/>
        <a:lstStyle/>
        <a:p>
          <a:endParaRPr lang="en-US"/>
        </a:p>
      </dgm:t>
    </dgm:pt>
    <dgm:pt modelId="{AE61AA60-5EEF-43F8-B443-8C324698F214}" type="sibTrans" cxnId="{B734288F-155F-4CC6-87F0-427BDF2AAAC1}">
      <dgm:prSet/>
      <dgm:spPr/>
      <dgm:t>
        <a:bodyPr/>
        <a:lstStyle/>
        <a:p>
          <a:endParaRPr lang="en-US"/>
        </a:p>
      </dgm:t>
    </dgm:pt>
    <dgm:pt modelId="{B91F7189-4D74-42D0-9275-BB784141EB70}" type="pres">
      <dgm:prSet presAssocID="{F996CC82-E9B2-43DB-8CBC-D040F1C9F03A}" presName="arrowDiagram" presStyleCnt="0">
        <dgm:presLayoutVars>
          <dgm:chMax val="5"/>
          <dgm:dir/>
          <dgm:resizeHandles val="exact"/>
        </dgm:presLayoutVars>
      </dgm:prSet>
      <dgm:spPr/>
    </dgm:pt>
    <dgm:pt modelId="{BC03DE5F-7463-4EB9-95DC-2089702DB65D}" type="pres">
      <dgm:prSet presAssocID="{F996CC82-E9B2-43DB-8CBC-D040F1C9F03A}" presName="arrow" presStyleLbl="bgShp" presStyleIdx="0" presStyleCnt="1" custLinFactNeighborY="1512"/>
      <dgm:spPr/>
    </dgm:pt>
    <dgm:pt modelId="{56316097-F77D-48AA-9D1F-C082B7866397}" type="pres">
      <dgm:prSet presAssocID="{F996CC82-E9B2-43DB-8CBC-D040F1C9F03A}" presName="arrowDiagram3" presStyleCnt="0"/>
      <dgm:spPr/>
    </dgm:pt>
    <dgm:pt modelId="{A4F095A0-6FAD-4C34-938C-B5185E27E6A0}" type="pres">
      <dgm:prSet presAssocID="{BA9C39B6-B530-4AE3-B567-42E5A1B62194}" presName="bullet3a" presStyleLbl="node1" presStyleIdx="0" presStyleCnt="3"/>
      <dgm:spPr/>
    </dgm:pt>
    <dgm:pt modelId="{31A59069-357A-41D3-8D69-A060D657D9B7}" type="pres">
      <dgm:prSet presAssocID="{BA9C39B6-B530-4AE3-B567-42E5A1B62194}" presName="textBox3a" presStyleLbl="revTx" presStyleIdx="0" presStyleCnt="3">
        <dgm:presLayoutVars>
          <dgm:bulletEnabled val="1"/>
        </dgm:presLayoutVars>
      </dgm:prSet>
      <dgm:spPr/>
    </dgm:pt>
    <dgm:pt modelId="{BF0844C1-2F83-4DEB-A51B-F0B5737BB501}" type="pres">
      <dgm:prSet presAssocID="{B19CDF51-1022-4061-A51A-415E9F1DB7E5}" presName="bullet3b" presStyleLbl="node1" presStyleIdx="1" presStyleCnt="3"/>
      <dgm:spPr/>
    </dgm:pt>
    <dgm:pt modelId="{4EE89D7C-60E1-42CE-A794-30F685DC01C3}" type="pres">
      <dgm:prSet presAssocID="{B19CDF51-1022-4061-A51A-415E9F1DB7E5}" presName="textBox3b" presStyleLbl="revTx" presStyleIdx="1" presStyleCnt="3">
        <dgm:presLayoutVars>
          <dgm:bulletEnabled val="1"/>
        </dgm:presLayoutVars>
      </dgm:prSet>
      <dgm:spPr/>
    </dgm:pt>
    <dgm:pt modelId="{94484873-B03E-45ED-A31C-EEEAC9C762A1}" type="pres">
      <dgm:prSet presAssocID="{26ABDB5E-D054-4651-A44B-0EDE1ED4317C}" presName="bullet3c" presStyleLbl="node1" presStyleIdx="2" presStyleCnt="3"/>
      <dgm:spPr/>
    </dgm:pt>
    <dgm:pt modelId="{7E6254BD-C2D6-4437-859B-716316E108BD}" type="pres">
      <dgm:prSet presAssocID="{26ABDB5E-D054-4651-A44B-0EDE1ED4317C}" presName="textBox3c" presStyleLbl="revTx" presStyleIdx="2" presStyleCnt="3">
        <dgm:presLayoutVars>
          <dgm:bulletEnabled val="1"/>
        </dgm:presLayoutVars>
      </dgm:prSet>
      <dgm:spPr/>
    </dgm:pt>
  </dgm:ptLst>
  <dgm:cxnLst>
    <dgm:cxn modelId="{F801BF0D-B735-4075-A0B2-EDF9642E70F7}" type="presOf" srcId="{4C5C790C-F7E8-434B-BEAC-18B9FDDA8445}" destId="{31A59069-357A-41D3-8D69-A060D657D9B7}" srcOrd="0" destOrd="1" presId="urn:microsoft.com/office/officeart/2005/8/layout/arrow2"/>
    <dgm:cxn modelId="{BEF1591C-AB55-49A2-A9F4-589BE71C177A}" type="presOf" srcId="{F996CC82-E9B2-43DB-8CBC-D040F1C9F03A}" destId="{B91F7189-4D74-42D0-9275-BB784141EB70}" srcOrd="0" destOrd="0" presId="urn:microsoft.com/office/officeart/2005/8/layout/arrow2"/>
    <dgm:cxn modelId="{D0E09925-2276-4AF5-841E-79077204A53B}" srcId="{BA9C39B6-B530-4AE3-B567-42E5A1B62194}" destId="{4C5C790C-F7E8-434B-BEAC-18B9FDDA8445}" srcOrd="0" destOrd="0" parTransId="{257A01B0-3C28-474D-BB16-290FB8FAEB4C}" sibTransId="{820DA600-9B0C-4743-B7B8-BAA4FADC6641}"/>
    <dgm:cxn modelId="{C1023528-36F7-438E-98CB-5C5704E42906}" srcId="{26ABDB5E-D054-4651-A44B-0EDE1ED4317C}" destId="{A393F007-FDAD-4080-9D90-A26155C4F327}" srcOrd="0" destOrd="0" parTransId="{587FD49E-95E8-4E82-924D-6E74B4216249}" sibTransId="{127BD8BA-23A0-457A-B316-AC8F95A19A00}"/>
    <dgm:cxn modelId="{48ED9530-435D-4136-B851-59952BA90282}" type="presOf" srcId="{ADC8BA95-4446-414A-9DF6-8D9D588E67CE}" destId="{4EE89D7C-60E1-42CE-A794-30F685DC01C3}" srcOrd="0" destOrd="1" presId="urn:microsoft.com/office/officeart/2005/8/layout/arrow2"/>
    <dgm:cxn modelId="{9576A13C-3A20-4483-9AF9-3E1EFF33F372}" srcId="{B19CDF51-1022-4061-A51A-415E9F1DB7E5}" destId="{ADC8BA95-4446-414A-9DF6-8D9D588E67CE}" srcOrd="0" destOrd="0" parTransId="{29E1CAFF-4301-4861-AF97-FCE8087AFF73}" sibTransId="{F2C5F697-26F3-4206-92B4-62EB027C5B92}"/>
    <dgm:cxn modelId="{8B1FF95E-B239-4575-BD0C-CB50D396FB70}" type="presOf" srcId="{20791E0C-AACD-4924-B2B7-A994A50A2F42}" destId="{31A59069-357A-41D3-8D69-A060D657D9B7}" srcOrd="0" destOrd="3" presId="urn:microsoft.com/office/officeart/2005/8/layout/arrow2"/>
    <dgm:cxn modelId="{5973045F-A91A-4651-93D5-EF62CD75998D}" srcId="{BA9C39B6-B530-4AE3-B567-42E5A1B62194}" destId="{20791E0C-AACD-4924-B2B7-A994A50A2F42}" srcOrd="2" destOrd="0" parTransId="{948ECEE5-B277-4847-9E8F-087F626C788B}" sibTransId="{7C4F9752-88C7-468A-83D5-F57A01D6E1A3}"/>
    <dgm:cxn modelId="{EFD54D41-59B8-4C6F-B0DC-A72741CA878B}" srcId="{B19CDF51-1022-4061-A51A-415E9F1DB7E5}" destId="{842444D4-FEF6-4DA0-9172-521016E84611}" srcOrd="1" destOrd="0" parTransId="{E517FBF2-0C3E-4856-859A-3405BCA91A0D}" sibTransId="{507CB968-060A-4D44-88B0-717638D78B72}"/>
    <dgm:cxn modelId="{FA1FDE50-FD1E-4A0F-98D8-9A76E0832FF5}" type="presOf" srcId="{6F094AE2-90D3-4DCD-B706-1F090815362D}" destId="{4EE89D7C-60E1-42CE-A794-30F685DC01C3}" srcOrd="0" destOrd="3" presId="urn:microsoft.com/office/officeart/2005/8/layout/arrow2"/>
    <dgm:cxn modelId="{1AC91980-4309-437B-9119-9B2FFE66F150}" srcId="{BA9C39B6-B530-4AE3-B567-42E5A1B62194}" destId="{FB1C3F25-A71E-48CC-97A7-3654C0667623}" srcOrd="1" destOrd="0" parTransId="{D409B956-1B4C-4524-B0DF-130B3FC51F83}" sibTransId="{23759C96-BF4E-4533-A9AF-C64250B760AD}"/>
    <dgm:cxn modelId="{B7C24888-3758-412F-B66B-C54F0EF4698A}" srcId="{26ABDB5E-D054-4651-A44B-0EDE1ED4317C}" destId="{FC35984C-F95F-42AE-AF0D-ED7F7C504E79}" srcOrd="1" destOrd="0" parTransId="{1DACADFE-E2D8-4FBF-AC5C-D4FC6F74E212}" sibTransId="{614528B9-D0B1-4513-AE0C-F56D422D7050}"/>
    <dgm:cxn modelId="{B734288F-155F-4CC6-87F0-427BDF2AAAC1}" srcId="{B19CDF51-1022-4061-A51A-415E9F1DB7E5}" destId="{6F094AE2-90D3-4DCD-B706-1F090815362D}" srcOrd="2" destOrd="0" parTransId="{B6F9EA8C-358C-4EC9-9916-28191183A99D}" sibTransId="{AE61AA60-5EEF-43F8-B443-8C324698F214}"/>
    <dgm:cxn modelId="{DE4A8897-1387-42C5-8D7C-B72E82F23BC9}" type="presOf" srcId="{B19CDF51-1022-4061-A51A-415E9F1DB7E5}" destId="{4EE89D7C-60E1-42CE-A794-30F685DC01C3}" srcOrd="0" destOrd="0" presId="urn:microsoft.com/office/officeart/2005/8/layout/arrow2"/>
    <dgm:cxn modelId="{72FAEB9E-6110-4AE6-9BC1-D8C4ED80B4CF}" type="presOf" srcId="{26ABDB5E-D054-4651-A44B-0EDE1ED4317C}" destId="{7E6254BD-C2D6-4437-859B-716316E108BD}" srcOrd="0" destOrd="0" presId="urn:microsoft.com/office/officeart/2005/8/layout/arrow2"/>
    <dgm:cxn modelId="{3E41C3A2-8AB4-420D-A1ED-B8141521A0AF}" srcId="{F996CC82-E9B2-43DB-8CBC-D040F1C9F03A}" destId="{BA9C39B6-B530-4AE3-B567-42E5A1B62194}" srcOrd="0" destOrd="0" parTransId="{BC78F917-6603-443E-A369-B893B3AF612B}" sibTransId="{0F2B3111-A40F-441D-AD3D-DA1EC13EF2AE}"/>
    <dgm:cxn modelId="{61FA94A8-9324-439D-A9FF-94DBA38B87E9}" srcId="{F996CC82-E9B2-43DB-8CBC-D040F1C9F03A}" destId="{26ABDB5E-D054-4651-A44B-0EDE1ED4317C}" srcOrd="2" destOrd="0" parTransId="{3B39666E-C38F-45BC-9A2E-D118B43D915E}" sibTransId="{1C5E2370-761C-4562-AFC7-D67480A8F8AE}"/>
    <dgm:cxn modelId="{1F2841AA-0969-4884-AC70-6228B7BEF1F7}" type="presOf" srcId="{A393F007-FDAD-4080-9D90-A26155C4F327}" destId="{7E6254BD-C2D6-4437-859B-716316E108BD}" srcOrd="0" destOrd="1" presId="urn:microsoft.com/office/officeart/2005/8/layout/arrow2"/>
    <dgm:cxn modelId="{711D3DAC-1DA7-4F5E-8E94-DF67223F5951}" type="presOf" srcId="{FC35984C-F95F-42AE-AF0D-ED7F7C504E79}" destId="{7E6254BD-C2D6-4437-859B-716316E108BD}" srcOrd="0" destOrd="2" presId="urn:microsoft.com/office/officeart/2005/8/layout/arrow2"/>
    <dgm:cxn modelId="{066662B3-5246-440A-92A4-0E59871F95E2}" type="presOf" srcId="{FB1C3F25-A71E-48CC-97A7-3654C0667623}" destId="{31A59069-357A-41D3-8D69-A060D657D9B7}" srcOrd="0" destOrd="2" presId="urn:microsoft.com/office/officeart/2005/8/layout/arrow2"/>
    <dgm:cxn modelId="{C84AEAB9-B390-498B-BA63-FC271E928A0D}" type="presOf" srcId="{842444D4-FEF6-4DA0-9172-521016E84611}" destId="{4EE89D7C-60E1-42CE-A794-30F685DC01C3}" srcOrd="0" destOrd="2" presId="urn:microsoft.com/office/officeart/2005/8/layout/arrow2"/>
    <dgm:cxn modelId="{BE849BD8-3111-40FD-B9FC-D8466AE07643}" type="presOf" srcId="{BA9C39B6-B530-4AE3-B567-42E5A1B62194}" destId="{31A59069-357A-41D3-8D69-A060D657D9B7}" srcOrd="0" destOrd="0" presId="urn:microsoft.com/office/officeart/2005/8/layout/arrow2"/>
    <dgm:cxn modelId="{FC84B2E8-6504-464E-9183-5F408724D267}" srcId="{F996CC82-E9B2-43DB-8CBC-D040F1C9F03A}" destId="{B19CDF51-1022-4061-A51A-415E9F1DB7E5}" srcOrd="1" destOrd="0" parTransId="{A765D2B6-DB20-4AE9-9EF4-0EFF86B3B04F}" sibTransId="{A90CF86E-C94E-40D0-B169-015B66937CF7}"/>
    <dgm:cxn modelId="{6ECD9426-9920-4194-9A59-AAF72766B9AD}" type="presParOf" srcId="{B91F7189-4D74-42D0-9275-BB784141EB70}" destId="{BC03DE5F-7463-4EB9-95DC-2089702DB65D}" srcOrd="0" destOrd="0" presId="urn:microsoft.com/office/officeart/2005/8/layout/arrow2"/>
    <dgm:cxn modelId="{B85BC9C9-6DC1-485C-ADCE-05396498322A}" type="presParOf" srcId="{B91F7189-4D74-42D0-9275-BB784141EB70}" destId="{56316097-F77D-48AA-9D1F-C082B7866397}" srcOrd="1" destOrd="0" presId="urn:microsoft.com/office/officeart/2005/8/layout/arrow2"/>
    <dgm:cxn modelId="{787E8D87-00DD-47B6-B792-74AE0B0982A3}" type="presParOf" srcId="{56316097-F77D-48AA-9D1F-C082B7866397}" destId="{A4F095A0-6FAD-4C34-938C-B5185E27E6A0}" srcOrd="0" destOrd="0" presId="urn:microsoft.com/office/officeart/2005/8/layout/arrow2"/>
    <dgm:cxn modelId="{51CBDAFB-DACB-473A-88B1-8797AA0396F6}" type="presParOf" srcId="{56316097-F77D-48AA-9D1F-C082B7866397}" destId="{31A59069-357A-41D3-8D69-A060D657D9B7}" srcOrd="1" destOrd="0" presId="urn:microsoft.com/office/officeart/2005/8/layout/arrow2"/>
    <dgm:cxn modelId="{885CA84D-DA23-467D-B8E6-063ADDA30192}" type="presParOf" srcId="{56316097-F77D-48AA-9D1F-C082B7866397}" destId="{BF0844C1-2F83-4DEB-A51B-F0B5737BB501}" srcOrd="2" destOrd="0" presId="urn:microsoft.com/office/officeart/2005/8/layout/arrow2"/>
    <dgm:cxn modelId="{E7F318D3-7F00-4DCD-8C5B-1A590B07083B}" type="presParOf" srcId="{56316097-F77D-48AA-9D1F-C082B7866397}" destId="{4EE89D7C-60E1-42CE-A794-30F685DC01C3}" srcOrd="3" destOrd="0" presId="urn:microsoft.com/office/officeart/2005/8/layout/arrow2"/>
    <dgm:cxn modelId="{D6604A9A-2519-4E01-92F8-4F837CC85644}" type="presParOf" srcId="{56316097-F77D-48AA-9D1F-C082B7866397}" destId="{94484873-B03E-45ED-A31C-EEEAC9C762A1}" srcOrd="4" destOrd="0" presId="urn:microsoft.com/office/officeart/2005/8/layout/arrow2"/>
    <dgm:cxn modelId="{5F26B20D-F410-4DF1-9D4F-29C2182AF187}" type="presParOf" srcId="{56316097-F77D-48AA-9D1F-C082B7866397}" destId="{7E6254BD-C2D6-4437-859B-716316E108BD}" srcOrd="5" destOrd="0" presId="urn:microsoft.com/office/officeart/2005/8/layout/arrow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4407CA-63F2-4CBF-BC98-30941B5A4B85}"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890C2AF2-DC1A-4737-BB46-02BCD9AE6B26}">
      <dgm:prSet/>
      <dgm:spPr/>
      <dgm:t>
        <a:bodyPr/>
        <a:lstStyle/>
        <a:p>
          <a:r>
            <a:rPr lang="en-US" b="0">
              <a:latin typeface="Century Gothic"/>
            </a:rPr>
            <a:t>Implementation science tells us that it takes </a:t>
          </a:r>
          <a:r>
            <a:rPr lang="en-US" b="0" i="1">
              <a:latin typeface="Century Gothic"/>
            </a:rPr>
            <a:t>17 years </a:t>
          </a:r>
          <a:r>
            <a:rPr lang="en-US" b="0">
              <a:latin typeface="Century Gothic"/>
            </a:rPr>
            <a:t>for evidence-based</a:t>
          </a:r>
          <a:r>
            <a:rPr lang="en-US" b="0" i="1">
              <a:latin typeface="Century Gothic"/>
            </a:rPr>
            <a:t> </a:t>
          </a:r>
          <a:r>
            <a:rPr lang="en-US" b="0">
              <a:latin typeface="Century Gothic"/>
            </a:rPr>
            <a:t>practices (EBP's) to make it into routine healthcare.</a:t>
          </a:r>
        </a:p>
      </dgm:t>
    </dgm:pt>
    <dgm:pt modelId="{21C316BB-7A93-4123-BE8E-171E5FA46B48}" type="parTrans" cxnId="{F5A271D8-58F4-44D5-8ED7-835BDBB39A34}">
      <dgm:prSet/>
      <dgm:spPr/>
      <dgm:t>
        <a:bodyPr/>
        <a:lstStyle/>
        <a:p>
          <a:endParaRPr lang="en-US"/>
        </a:p>
      </dgm:t>
    </dgm:pt>
    <dgm:pt modelId="{44ADA71B-4A65-4464-8B9B-B2BFC70946C1}" type="sibTrans" cxnId="{F5A271D8-58F4-44D5-8ED7-835BDBB39A34}">
      <dgm:prSet phldrT="1" phldr="0"/>
      <dgm:spPr/>
      <dgm:t>
        <a:bodyPr/>
        <a:lstStyle/>
        <a:p>
          <a:r>
            <a:rPr lang="en-US"/>
            <a:t>1</a:t>
          </a:r>
        </a:p>
      </dgm:t>
    </dgm:pt>
    <dgm:pt modelId="{6C514F42-8029-41AD-B36B-22C8BE63156D}">
      <dgm:prSet/>
      <dgm:spPr/>
      <dgm:t>
        <a:bodyPr/>
        <a:lstStyle/>
        <a:p>
          <a:pPr rtl="0"/>
          <a:r>
            <a:rPr lang="en-US" b="0">
              <a:latin typeface="Century Gothic"/>
            </a:rPr>
            <a:t>Prison provides time and space for treatment. Research shows that prison is safe for intervention (Bridges et al, 2020).</a:t>
          </a:r>
        </a:p>
      </dgm:t>
    </dgm:pt>
    <dgm:pt modelId="{2F6A69B7-7370-4736-BA31-209A43B07283}" type="parTrans" cxnId="{D6773827-514E-4AC5-B619-21601326BDF1}">
      <dgm:prSet/>
      <dgm:spPr/>
      <dgm:t>
        <a:bodyPr/>
        <a:lstStyle/>
        <a:p>
          <a:endParaRPr lang="en-US"/>
        </a:p>
      </dgm:t>
    </dgm:pt>
    <dgm:pt modelId="{A40DC0F2-F1F5-480C-BA0A-A44387E836A2}" type="sibTrans" cxnId="{D6773827-514E-4AC5-B619-21601326BDF1}">
      <dgm:prSet phldrT="2" phldr="0"/>
      <dgm:spPr/>
      <dgm:t>
        <a:bodyPr/>
        <a:lstStyle/>
        <a:p>
          <a:r>
            <a:rPr lang="en-US"/>
            <a:t>2</a:t>
          </a:r>
        </a:p>
      </dgm:t>
    </dgm:pt>
    <dgm:pt modelId="{728640B9-B982-48BA-89DD-0C20251BCA73}">
      <dgm:prSet/>
      <dgm:spPr/>
      <dgm:t>
        <a:bodyPr/>
        <a:lstStyle/>
        <a:p>
          <a:pPr rtl="0"/>
          <a:r>
            <a:rPr lang="en-US" b="0">
              <a:latin typeface="Century Gothic"/>
            </a:rPr>
            <a:t>Most of our clients have only had access to case management or medication. Providing care increases equity.</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FF0EC84-76EE-4D71-8FBD-A0B755DF5839}" type="parTrans" cxnId="{935A4E74-2E41-4536-BE6C-1D4A641E19B7}">
      <dgm:prSet/>
      <dgm:spPr/>
      <dgm:t>
        <a:bodyPr/>
        <a:lstStyle/>
        <a:p>
          <a:endParaRPr lang="en-US"/>
        </a:p>
      </dgm:t>
    </dgm:pt>
    <dgm:pt modelId="{DAB62825-08B9-4A9A-969A-B303ADAFE580}" type="sibTrans" cxnId="{935A4E74-2E41-4536-BE6C-1D4A641E19B7}">
      <dgm:prSet phldrT="3" phldr="0"/>
      <dgm:spPr/>
      <dgm:t>
        <a:bodyPr/>
        <a:lstStyle/>
        <a:p>
          <a:r>
            <a:rPr lang="en-US"/>
            <a:t>3</a:t>
          </a:r>
        </a:p>
      </dgm:t>
    </dgm:pt>
    <dgm:pt modelId="{C788A765-B303-45B5-9093-2DEEBE7DA047}">
      <dgm:prSet/>
      <dgm:spPr/>
      <dgm:t>
        <a:bodyPr/>
        <a:lstStyle/>
        <a:p>
          <a:pPr rtl="0"/>
          <a:r>
            <a:rPr lang="en-US" b="0">
              <a:latin typeface="Century Gothic"/>
            </a:rPr>
            <a:t>Healing is foreign. Most women believe healing is impossible. EBP's show women they can heal. </a:t>
          </a:r>
        </a:p>
      </dgm:t>
    </dgm:pt>
    <dgm:pt modelId="{CDE0C067-B397-4A10-A376-4D0CFCE70B75}" type="parTrans" cxnId="{A013CD49-4A25-4980-9493-4FC78D54809D}">
      <dgm:prSet/>
      <dgm:spPr/>
      <dgm:t>
        <a:bodyPr/>
        <a:lstStyle/>
        <a:p>
          <a:endParaRPr lang="en-US"/>
        </a:p>
      </dgm:t>
    </dgm:pt>
    <dgm:pt modelId="{F8147DA6-3FB7-4B0E-A989-C640F29864F7}" type="sibTrans" cxnId="{A013CD49-4A25-4980-9493-4FC78D54809D}">
      <dgm:prSet phldrT="4" phldr="0"/>
      <dgm:spPr/>
      <dgm:t>
        <a:bodyPr/>
        <a:lstStyle/>
        <a:p>
          <a:r>
            <a:rPr lang="en-US"/>
            <a:t>4</a:t>
          </a:r>
        </a:p>
      </dgm:t>
    </dgm:pt>
    <dgm:pt modelId="{192C279F-9A4B-4BCD-A403-05B3EAB0A6B7}" type="pres">
      <dgm:prSet presAssocID="{2A4407CA-63F2-4CBF-BC98-30941B5A4B85}" presName="Name0" presStyleCnt="0">
        <dgm:presLayoutVars>
          <dgm:animLvl val="lvl"/>
          <dgm:resizeHandles val="exact"/>
        </dgm:presLayoutVars>
      </dgm:prSet>
      <dgm:spPr/>
    </dgm:pt>
    <dgm:pt modelId="{6B46C24B-F8E0-4541-AEB0-3D78274EB977}" type="pres">
      <dgm:prSet presAssocID="{890C2AF2-DC1A-4737-BB46-02BCD9AE6B26}" presName="compositeNode" presStyleCnt="0">
        <dgm:presLayoutVars>
          <dgm:bulletEnabled val="1"/>
        </dgm:presLayoutVars>
      </dgm:prSet>
      <dgm:spPr/>
    </dgm:pt>
    <dgm:pt modelId="{B368813F-DCFA-4DD4-B88D-425452400454}" type="pres">
      <dgm:prSet presAssocID="{890C2AF2-DC1A-4737-BB46-02BCD9AE6B26}" presName="bgRect" presStyleLbl="bgAccFollowNode1" presStyleIdx="0" presStyleCnt="4"/>
      <dgm:spPr/>
    </dgm:pt>
    <dgm:pt modelId="{4FF14FFA-DCD2-413F-B47B-6FFA1A6D4EA4}" type="pres">
      <dgm:prSet presAssocID="{44ADA71B-4A65-4464-8B9B-B2BFC70946C1}" presName="sibTransNodeCircle" presStyleLbl="alignNode1" presStyleIdx="0" presStyleCnt="8">
        <dgm:presLayoutVars>
          <dgm:chMax val="0"/>
          <dgm:bulletEnabled/>
        </dgm:presLayoutVars>
      </dgm:prSet>
      <dgm:spPr/>
    </dgm:pt>
    <dgm:pt modelId="{C7E2E262-4156-46AA-8A38-68BCE7057235}" type="pres">
      <dgm:prSet presAssocID="{890C2AF2-DC1A-4737-BB46-02BCD9AE6B26}" presName="bottomLine" presStyleLbl="alignNode1" presStyleIdx="1" presStyleCnt="8">
        <dgm:presLayoutVars/>
      </dgm:prSet>
      <dgm:spPr/>
    </dgm:pt>
    <dgm:pt modelId="{D5E90843-E50C-403C-8D3F-B568E28F7304}" type="pres">
      <dgm:prSet presAssocID="{890C2AF2-DC1A-4737-BB46-02BCD9AE6B26}" presName="nodeText" presStyleLbl="bgAccFollowNode1" presStyleIdx="0" presStyleCnt="4">
        <dgm:presLayoutVars>
          <dgm:bulletEnabled val="1"/>
        </dgm:presLayoutVars>
      </dgm:prSet>
      <dgm:spPr/>
    </dgm:pt>
    <dgm:pt modelId="{2166E7E6-F838-4774-ACEF-5CE49E60E5CE}" type="pres">
      <dgm:prSet presAssocID="{44ADA71B-4A65-4464-8B9B-B2BFC70946C1}" presName="sibTrans" presStyleCnt="0"/>
      <dgm:spPr/>
    </dgm:pt>
    <dgm:pt modelId="{8CE970DF-E0ED-4A6E-BF99-F7C0CA936887}" type="pres">
      <dgm:prSet presAssocID="{6C514F42-8029-41AD-B36B-22C8BE63156D}" presName="compositeNode" presStyleCnt="0">
        <dgm:presLayoutVars>
          <dgm:bulletEnabled val="1"/>
        </dgm:presLayoutVars>
      </dgm:prSet>
      <dgm:spPr/>
    </dgm:pt>
    <dgm:pt modelId="{06870ED2-091D-4079-AB03-E998A96FABE7}" type="pres">
      <dgm:prSet presAssocID="{6C514F42-8029-41AD-B36B-22C8BE63156D}" presName="bgRect" presStyleLbl="bgAccFollowNode1" presStyleIdx="1" presStyleCnt="4"/>
      <dgm:spPr/>
    </dgm:pt>
    <dgm:pt modelId="{0DDD38B2-4569-4509-AB9C-102305B4763B}" type="pres">
      <dgm:prSet presAssocID="{A40DC0F2-F1F5-480C-BA0A-A44387E836A2}" presName="sibTransNodeCircle" presStyleLbl="alignNode1" presStyleIdx="2" presStyleCnt="8">
        <dgm:presLayoutVars>
          <dgm:chMax val="0"/>
          <dgm:bulletEnabled/>
        </dgm:presLayoutVars>
      </dgm:prSet>
      <dgm:spPr/>
    </dgm:pt>
    <dgm:pt modelId="{B990D741-D8C2-4278-8EBA-75896E25A855}" type="pres">
      <dgm:prSet presAssocID="{6C514F42-8029-41AD-B36B-22C8BE63156D}" presName="bottomLine" presStyleLbl="alignNode1" presStyleIdx="3" presStyleCnt="8">
        <dgm:presLayoutVars/>
      </dgm:prSet>
      <dgm:spPr/>
    </dgm:pt>
    <dgm:pt modelId="{E254EF2C-6B02-4B94-A340-3D1B98F29D95}" type="pres">
      <dgm:prSet presAssocID="{6C514F42-8029-41AD-B36B-22C8BE63156D}" presName="nodeText" presStyleLbl="bgAccFollowNode1" presStyleIdx="1" presStyleCnt="4">
        <dgm:presLayoutVars>
          <dgm:bulletEnabled val="1"/>
        </dgm:presLayoutVars>
      </dgm:prSet>
      <dgm:spPr/>
    </dgm:pt>
    <dgm:pt modelId="{971C94F3-1FF5-4D05-A17D-0AA9526D3F73}" type="pres">
      <dgm:prSet presAssocID="{A40DC0F2-F1F5-480C-BA0A-A44387E836A2}" presName="sibTrans" presStyleCnt="0"/>
      <dgm:spPr/>
    </dgm:pt>
    <dgm:pt modelId="{0B906F80-1350-4020-9624-9E91196976AC}" type="pres">
      <dgm:prSet presAssocID="{728640B9-B982-48BA-89DD-0C20251BCA73}" presName="compositeNode" presStyleCnt="0">
        <dgm:presLayoutVars>
          <dgm:bulletEnabled val="1"/>
        </dgm:presLayoutVars>
      </dgm:prSet>
      <dgm:spPr/>
    </dgm:pt>
    <dgm:pt modelId="{214D038E-1ADA-4B01-B4F0-A857A87B3358}" type="pres">
      <dgm:prSet presAssocID="{728640B9-B982-48BA-89DD-0C20251BCA73}" presName="bgRect" presStyleLbl="bgAccFollowNode1" presStyleIdx="2" presStyleCnt="4"/>
      <dgm:spPr/>
    </dgm:pt>
    <dgm:pt modelId="{F63F158F-781E-490C-8BE7-291792A35670}" type="pres">
      <dgm:prSet presAssocID="{DAB62825-08B9-4A9A-969A-B303ADAFE580}" presName="sibTransNodeCircle" presStyleLbl="alignNode1" presStyleIdx="4" presStyleCnt="8">
        <dgm:presLayoutVars>
          <dgm:chMax val="0"/>
          <dgm:bulletEnabled/>
        </dgm:presLayoutVars>
      </dgm:prSet>
      <dgm:spPr/>
    </dgm:pt>
    <dgm:pt modelId="{4F58787B-3FE5-4CF4-A438-82A4AA7ABD7B}" type="pres">
      <dgm:prSet presAssocID="{728640B9-B982-48BA-89DD-0C20251BCA73}" presName="bottomLine" presStyleLbl="alignNode1" presStyleIdx="5" presStyleCnt="8">
        <dgm:presLayoutVars/>
      </dgm:prSet>
      <dgm:spPr/>
    </dgm:pt>
    <dgm:pt modelId="{2AD1A054-6586-4BD9-AABA-372FA68C645A}" type="pres">
      <dgm:prSet presAssocID="{728640B9-B982-48BA-89DD-0C20251BCA73}" presName="nodeText" presStyleLbl="bgAccFollowNode1" presStyleIdx="2" presStyleCnt="4">
        <dgm:presLayoutVars>
          <dgm:bulletEnabled val="1"/>
        </dgm:presLayoutVars>
      </dgm:prSet>
      <dgm:spPr/>
    </dgm:pt>
    <dgm:pt modelId="{3CE66FC6-2E76-4E99-912A-CE6080BE76C2}" type="pres">
      <dgm:prSet presAssocID="{DAB62825-08B9-4A9A-969A-B303ADAFE580}" presName="sibTrans" presStyleCnt="0"/>
      <dgm:spPr/>
    </dgm:pt>
    <dgm:pt modelId="{5ED1B12F-FEA8-4803-8770-0FF3A31BBD01}" type="pres">
      <dgm:prSet presAssocID="{C788A765-B303-45B5-9093-2DEEBE7DA047}" presName="compositeNode" presStyleCnt="0">
        <dgm:presLayoutVars>
          <dgm:bulletEnabled val="1"/>
        </dgm:presLayoutVars>
      </dgm:prSet>
      <dgm:spPr/>
    </dgm:pt>
    <dgm:pt modelId="{7C58A286-40C9-4B04-9221-1BA003F38A75}" type="pres">
      <dgm:prSet presAssocID="{C788A765-B303-45B5-9093-2DEEBE7DA047}" presName="bgRect" presStyleLbl="bgAccFollowNode1" presStyleIdx="3" presStyleCnt="4"/>
      <dgm:spPr/>
    </dgm:pt>
    <dgm:pt modelId="{1140E42A-685D-451F-9F65-6B8C52699F13}" type="pres">
      <dgm:prSet presAssocID="{F8147DA6-3FB7-4B0E-A989-C640F29864F7}" presName="sibTransNodeCircle" presStyleLbl="alignNode1" presStyleIdx="6" presStyleCnt="8">
        <dgm:presLayoutVars>
          <dgm:chMax val="0"/>
          <dgm:bulletEnabled/>
        </dgm:presLayoutVars>
      </dgm:prSet>
      <dgm:spPr/>
    </dgm:pt>
    <dgm:pt modelId="{515CF59C-F4D6-4460-8A14-6CD4279C4D28}" type="pres">
      <dgm:prSet presAssocID="{C788A765-B303-45B5-9093-2DEEBE7DA047}" presName="bottomLine" presStyleLbl="alignNode1" presStyleIdx="7" presStyleCnt="8">
        <dgm:presLayoutVars/>
      </dgm:prSet>
      <dgm:spPr/>
    </dgm:pt>
    <dgm:pt modelId="{B90F291F-B1C1-4FFF-B1DA-0523284B0498}" type="pres">
      <dgm:prSet presAssocID="{C788A765-B303-45B5-9093-2DEEBE7DA047}" presName="nodeText" presStyleLbl="bgAccFollowNode1" presStyleIdx="3" presStyleCnt="4">
        <dgm:presLayoutVars>
          <dgm:bulletEnabled val="1"/>
        </dgm:presLayoutVars>
      </dgm:prSet>
      <dgm:spPr/>
    </dgm:pt>
  </dgm:ptLst>
  <dgm:cxnLst>
    <dgm:cxn modelId="{D6773827-514E-4AC5-B619-21601326BDF1}" srcId="{2A4407CA-63F2-4CBF-BC98-30941B5A4B85}" destId="{6C514F42-8029-41AD-B36B-22C8BE63156D}" srcOrd="1" destOrd="0" parTransId="{2F6A69B7-7370-4736-BA31-209A43B07283}" sibTransId="{A40DC0F2-F1F5-480C-BA0A-A44387E836A2}"/>
    <dgm:cxn modelId="{D4D54037-A8AA-4259-9DFD-D75E49941493}" type="presOf" srcId="{890C2AF2-DC1A-4737-BB46-02BCD9AE6B26}" destId="{D5E90843-E50C-403C-8D3F-B568E28F7304}" srcOrd="1" destOrd="0" presId="urn:microsoft.com/office/officeart/2016/7/layout/BasicLinearProcessNumbered"/>
    <dgm:cxn modelId="{E49F2638-2FA0-4615-8C94-716237AA000C}" type="presOf" srcId="{728640B9-B982-48BA-89DD-0C20251BCA73}" destId="{2AD1A054-6586-4BD9-AABA-372FA68C645A}" srcOrd="1" destOrd="0" presId="urn:microsoft.com/office/officeart/2016/7/layout/BasicLinearProcessNumbered"/>
    <dgm:cxn modelId="{A013CD49-4A25-4980-9493-4FC78D54809D}" srcId="{2A4407CA-63F2-4CBF-BC98-30941B5A4B85}" destId="{C788A765-B303-45B5-9093-2DEEBE7DA047}" srcOrd="3" destOrd="0" parTransId="{CDE0C067-B397-4A10-A376-4D0CFCE70B75}" sibTransId="{F8147DA6-3FB7-4B0E-A989-C640F29864F7}"/>
    <dgm:cxn modelId="{7D5AFA6D-A10A-4ABA-BB6A-CA5668133D76}" type="presOf" srcId="{44ADA71B-4A65-4464-8B9B-B2BFC70946C1}" destId="{4FF14FFA-DCD2-413F-B47B-6FFA1A6D4EA4}" srcOrd="0" destOrd="0" presId="urn:microsoft.com/office/officeart/2016/7/layout/BasicLinearProcessNumbered"/>
    <dgm:cxn modelId="{8CCA1072-9BDF-491E-8CFB-B9B1D5A8CAFB}" type="presOf" srcId="{A40DC0F2-F1F5-480C-BA0A-A44387E836A2}" destId="{0DDD38B2-4569-4509-AB9C-102305B4763B}" srcOrd="0" destOrd="0" presId="urn:microsoft.com/office/officeart/2016/7/layout/BasicLinearProcessNumbered"/>
    <dgm:cxn modelId="{EA534053-0583-43DD-9680-76562C5EAE18}" type="presOf" srcId="{DAB62825-08B9-4A9A-969A-B303ADAFE580}" destId="{F63F158F-781E-490C-8BE7-291792A35670}" srcOrd="0" destOrd="0" presId="urn:microsoft.com/office/officeart/2016/7/layout/BasicLinearProcessNumbered"/>
    <dgm:cxn modelId="{935A4E74-2E41-4536-BE6C-1D4A641E19B7}" srcId="{2A4407CA-63F2-4CBF-BC98-30941B5A4B85}" destId="{728640B9-B982-48BA-89DD-0C20251BCA73}" srcOrd="2" destOrd="0" parTransId="{4FF0EC84-76EE-4D71-8FBD-A0B755DF5839}" sibTransId="{DAB62825-08B9-4A9A-969A-B303ADAFE580}"/>
    <dgm:cxn modelId="{8F36C279-5B3F-4E0D-9CB7-538E6CB72F85}" type="presOf" srcId="{C788A765-B303-45B5-9093-2DEEBE7DA047}" destId="{B90F291F-B1C1-4FFF-B1DA-0523284B0498}" srcOrd="1" destOrd="0" presId="urn:microsoft.com/office/officeart/2016/7/layout/BasicLinearProcessNumbered"/>
    <dgm:cxn modelId="{6FC671A3-474C-45D2-8713-F073B0E803B9}" type="presOf" srcId="{2A4407CA-63F2-4CBF-BC98-30941B5A4B85}" destId="{192C279F-9A4B-4BCD-A403-05B3EAB0A6B7}" srcOrd="0" destOrd="0" presId="urn:microsoft.com/office/officeart/2016/7/layout/BasicLinearProcessNumbered"/>
    <dgm:cxn modelId="{6F0308B9-DA66-4D27-AF57-7E4327C2C566}" type="presOf" srcId="{728640B9-B982-48BA-89DD-0C20251BCA73}" destId="{214D038E-1ADA-4B01-B4F0-A857A87B3358}" srcOrd="0" destOrd="0" presId="urn:microsoft.com/office/officeart/2016/7/layout/BasicLinearProcessNumbered"/>
    <dgm:cxn modelId="{E073E3BC-6A54-4683-BE9B-00F2F6301BEE}" type="presOf" srcId="{6C514F42-8029-41AD-B36B-22C8BE63156D}" destId="{E254EF2C-6B02-4B94-A340-3D1B98F29D95}" srcOrd="1" destOrd="0" presId="urn:microsoft.com/office/officeart/2016/7/layout/BasicLinearProcessNumbered"/>
    <dgm:cxn modelId="{33CDF2C2-52C9-484E-A5CF-739A9753B7D9}" type="presOf" srcId="{F8147DA6-3FB7-4B0E-A989-C640F29864F7}" destId="{1140E42A-685D-451F-9F65-6B8C52699F13}" srcOrd="0" destOrd="0" presId="urn:microsoft.com/office/officeart/2016/7/layout/BasicLinearProcessNumbered"/>
    <dgm:cxn modelId="{A3F18FCA-3D82-4AAE-B30F-C8F07E3A15E0}" type="presOf" srcId="{890C2AF2-DC1A-4737-BB46-02BCD9AE6B26}" destId="{B368813F-DCFA-4DD4-B88D-425452400454}" srcOrd="0" destOrd="0" presId="urn:microsoft.com/office/officeart/2016/7/layout/BasicLinearProcessNumbered"/>
    <dgm:cxn modelId="{F5A271D8-58F4-44D5-8ED7-835BDBB39A34}" srcId="{2A4407CA-63F2-4CBF-BC98-30941B5A4B85}" destId="{890C2AF2-DC1A-4737-BB46-02BCD9AE6B26}" srcOrd="0" destOrd="0" parTransId="{21C316BB-7A93-4123-BE8E-171E5FA46B48}" sibTransId="{44ADA71B-4A65-4464-8B9B-B2BFC70946C1}"/>
    <dgm:cxn modelId="{AC87D3DE-F923-4991-B6F1-4A8AC9EBA9D3}" type="presOf" srcId="{6C514F42-8029-41AD-B36B-22C8BE63156D}" destId="{06870ED2-091D-4079-AB03-E998A96FABE7}" srcOrd="0" destOrd="0" presId="urn:microsoft.com/office/officeart/2016/7/layout/BasicLinearProcessNumbered"/>
    <dgm:cxn modelId="{F02F38FD-C55A-497F-A7C4-580D06A7EF0F}" type="presOf" srcId="{C788A765-B303-45B5-9093-2DEEBE7DA047}" destId="{7C58A286-40C9-4B04-9221-1BA003F38A75}" srcOrd="0" destOrd="0" presId="urn:microsoft.com/office/officeart/2016/7/layout/BasicLinearProcessNumbered"/>
    <dgm:cxn modelId="{8211E29C-FE26-4C83-987D-86C67FB44828}" type="presParOf" srcId="{192C279F-9A4B-4BCD-A403-05B3EAB0A6B7}" destId="{6B46C24B-F8E0-4541-AEB0-3D78274EB977}" srcOrd="0" destOrd="0" presId="urn:microsoft.com/office/officeart/2016/7/layout/BasicLinearProcessNumbered"/>
    <dgm:cxn modelId="{B7218147-D542-43D5-AC2B-80676C004079}" type="presParOf" srcId="{6B46C24B-F8E0-4541-AEB0-3D78274EB977}" destId="{B368813F-DCFA-4DD4-B88D-425452400454}" srcOrd="0" destOrd="0" presId="urn:microsoft.com/office/officeart/2016/7/layout/BasicLinearProcessNumbered"/>
    <dgm:cxn modelId="{FBD97680-2576-4B80-8B1C-796B445C4A0F}" type="presParOf" srcId="{6B46C24B-F8E0-4541-AEB0-3D78274EB977}" destId="{4FF14FFA-DCD2-413F-B47B-6FFA1A6D4EA4}" srcOrd="1" destOrd="0" presId="urn:microsoft.com/office/officeart/2016/7/layout/BasicLinearProcessNumbered"/>
    <dgm:cxn modelId="{C599FE97-BF26-4D0B-A1AD-C9C44C80323D}" type="presParOf" srcId="{6B46C24B-F8E0-4541-AEB0-3D78274EB977}" destId="{C7E2E262-4156-46AA-8A38-68BCE7057235}" srcOrd="2" destOrd="0" presId="urn:microsoft.com/office/officeart/2016/7/layout/BasicLinearProcessNumbered"/>
    <dgm:cxn modelId="{90A1A6E7-32B4-4C4E-8BBD-5AA1015E06EC}" type="presParOf" srcId="{6B46C24B-F8E0-4541-AEB0-3D78274EB977}" destId="{D5E90843-E50C-403C-8D3F-B568E28F7304}" srcOrd="3" destOrd="0" presId="urn:microsoft.com/office/officeart/2016/7/layout/BasicLinearProcessNumbered"/>
    <dgm:cxn modelId="{7E4E1E6E-82CD-4133-9919-EF5C32E2DF87}" type="presParOf" srcId="{192C279F-9A4B-4BCD-A403-05B3EAB0A6B7}" destId="{2166E7E6-F838-4774-ACEF-5CE49E60E5CE}" srcOrd="1" destOrd="0" presId="urn:microsoft.com/office/officeart/2016/7/layout/BasicLinearProcessNumbered"/>
    <dgm:cxn modelId="{D9CCC6F0-59EC-4B71-8F32-787EAEB86AA0}" type="presParOf" srcId="{192C279F-9A4B-4BCD-A403-05B3EAB0A6B7}" destId="{8CE970DF-E0ED-4A6E-BF99-F7C0CA936887}" srcOrd="2" destOrd="0" presId="urn:microsoft.com/office/officeart/2016/7/layout/BasicLinearProcessNumbered"/>
    <dgm:cxn modelId="{CAD19440-199D-4BFD-836F-130BC2276618}" type="presParOf" srcId="{8CE970DF-E0ED-4A6E-BF99-F7C0CA936887}" destId="{06870ED2-091D-4079-AB03-E998A96FABE7}" srcOrd="0" destOrd="0" presId="urn:microsoft.com/office/officeart/2016/7/layout/BasicLinearProcessNumbered"/>
    <dgm:cxn modelId="{08182C55-5B23-4B78-A893-6E0D2F335AF3}" type="presParOf" srcId="{8CE970DF-E0ED-4A6E-BF99-F7C0CA936887}" destId="{0DDD38B2-4569-4509-AB9C-102305B4763B}" srcOrd="1" destOrd="0" presId="urn:microsoft.com/office/officeart/2016/7/layout/BasicLinearProcessNumbered"/>
    <dgm:cxn modelId="{0A4D0A9A-F50A-4A27-8C31-3B5981678C93}" type="presParOf" srcId="{8CE970DF-E0ED-4A6E-BF99-F7C0CA936887}" destId="{B990D741-D8C2-4278-8EBA-75896E25A855}" srcOrd="2" destOrd="0" presId="urn:microsoft.com/office/officeart/2016/7/layout/BasicLinearProcessNumbered"/>
    <dgm:cxn modelId="{12FE778D-5F8B-4253-A351-F84E930ECB71}" type="presParOf" srcId="{8CE970DF-E0ED-4A6E-BF99-F7C0CA936887}" destId="{E254EF2C-6B02-4B94-A340-3D1B98F29D95}" srcOrd="3" destOrd="0" presId="urn:microsoft.com/office/officeart/2016/7/layout/BasicLinearProcessNumbered"/>
    <dgm:cxn modelId="{4C889DBD-33D5-4888-8E0E-62B09735FBBF}" type="presParOf" srcId="{192C279F-9A4B-4BCD-A403-05B3EAB0A6B7}" destId="{971C94F3-1FF5-4D05-A17D-0AA9526D3F73}" srcOrd="3" destOrd="0" presId="urn:microsoft.com/office/officeart/2016/7/layout/BasicLinearProcessNumbered"/>
    <dgm:cxn modelId="{62580968-19E1-4168-ABB8-8AC4CDBD30EC}" type="presParOf" srcId="{192C279F-9A4B-4BCD-A403-05B3EAB0A6B7}" destId="{0B906F80-1350-4020-9624-9E91196976AC}" srcOrd="4" destOrd="0" presId="urn:microsoft.com/office/officeart/2016/7/layout/BasicLinearProcessNumbered"/>
    <dgm:cxn modelId="{8636D7E0-AC89-47F3-9D70-BCD56B8AC234}" type="presParOf" srcId="{0B906F80-1350-4020-9624-9E91196976AC}" destId="{214D038E-1ADA-4B01-B4F0-A857A87B3358}" srcOrd="0" destOrd="0" presId="urn:microsoft.com/office/officeart/2016/7/layout/BasicLinearProcessNumbered"/>
    <dgm:cxn modelId="{37DA91E7-1356-4100-B856-0876C186C38C}" type="presParOf" srcId="{0B906F80-1350-4020-9624-9E91196976AC}" destId="{F63F158F-781E-490C-8BE7-291792A35670}" srcOrd="1" destOrd="0" presId="urn:microsoft.com/office/officeart/2016/7/layout/BasicLinearProcessNumbered"/>
    <dgm:cxn modelId="{D14FC410-BD3D-42EF-ABF5-4A54B0ED3E6A}" type="presParOf" srcId="{0B906F80-1350-4020-9624-9E91196976AC}" destId="{4F58787B-3FE5-4CF4-A438-82A4AA7ABD7B}" srcOrd="2" destOrd="0" presId="urn:microsoft.com/office/officeart/2016/7/layout/BasicLinearProcessNumbered"/>
    <dgm:cxn modelId="{5D38B2B5-822A-4DBE-860A-71C1AE8BE5DF}" type="presParOf" srcId="{0B906F80-1350-4020-9624-9E91196976AC}" destId="{2AD1A054-6586-4BD9-AABA-372FA68C645A}" srcOrd="3" destOrd="0" presId="urn:microsoft.com/office/officeart/2016/7/layout/BasicLinearProcessNumbered"/>
    <dgm:cxn modelId="{052EF23B-4E2A-41AD-88C4-F3AC66F7FC34}" type="presParOf" srcId="{192C279F-9A4B-4BCD-A403-05B3EAB0A6B7}" destId="{3CE66FC6-2E76-4E99-912A-CE6080BE76C2}" srcOrd="5" destOrd="0" presId="urn:microsoft.com/office/officeart/2016/7/layout/BasicLinearProcessNumbered"/>
    <dgm:cxn modelId="{19C7A130-E240-45EC-9475-DEA29331F22A}" type="presParOf" srcId="{192C279F-9A4B-4BCD-A403-05B3EAB0A6B7}" destId="{5ED1B12F-FEA8-4803-8770-0FF3A31BBD01}" srcOrd="6" destOrd="0" presId="urn:microsoft.com/office/officeart/2016/7/layout/BasicLinearProcessNumbered"/>
    <dgm:cxn modelId="{09352BD4-96C8-44E1-8FFA-E67301EE8CEC}" type="presParOf" srcId="{5ED1B12F-FEA8-4803-8770-0FF3A31BBD01}" destId="{7C58A286-40C9-4B04-9221-1BA003F38A75}" srcOrd="0" destOrd="0" presId="urn:microsoft.com/office/officeart/2016/7/layout/BasicLinearProcessNumbered"/>
    <dgm:cxn modelId="{22B8A034-B9F1-4967-998D-01E5493C92EC}" type="presParOf" srcId="{5ED1B12F-FEA8-4803-8770-0FF3A31BBD01}" destId="{1140E42A-685D-451F-9F65-6B8C52699F13}" srcOrd="1" destOrd="0" presId="urn:microsoft.com/office/officeart/2016/7/layout/BasicLinearProcessNumbered"/>
    <dgm:cxn modelId="{D0A58F94-C78A-4C07-A390-886850431DF4}" type="presParOf" srcId="{5ED1B12F-FEA8-4803-8770-0FF3A31BBD01}" destId="{515CF59C-F4D6-4460-8A14-6CD4279C4D28}" srcOrd="2" destOrd="0" presId="urn:microsoft.com/office/officeart/2016/7/layout/BasicLinearProcessNumbered"/>
    <dgm:cxn modelId="{59E1B7C6-1F51-4139-B1D5-7ADF29A72217}" type="presParOf" srcId="{5ED1B12F-FEA8-4803-8770-0FF3A31BBD01}" destId="{B90F291F-B1C1-4FFF-B1DA-0523284B0498}"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7CADBF-5B94-499D-B333-A0AF7E767ABB}"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330E1343-3EB5-4501-BFD9-3EB4CE005A96}">
      <dgm:prSet/>
      <dgm:spPr/>
      <dgm:t>
        <a:bodyPr/>
        <a:lstStyle/>
        <a:p>
          <a:r>
            <a:rPr lang="en-US">
              <a:solidFill>
                <a:schemeClr val="tx1"/>
              </a:solidFill>
            </a:rPr>
            <a:t>"When clinicians maintain clarity about interpersonal boundaries, when they are able to get very close without fusing or confusing the client's story, experiences, and perspective with their own, this exquisite kind of empathic attunement is nourishing for the therapist“ (Harrison &amp; Westwood, 2009).</a:t>
          </a:r>
        </a:p>
        <a:p>
          <a:r>
            <a:rPr lang="en-US">
              <a:solidFill>
                <a:schemeClr val="tx1"/>
              </a:solidFill>
            </a:rPr>
            <a:t>Empathy reduces burnout (Yue, Z. et al., 2022).</a:t>
          </a:r>
        </a:p>
      </dgm:t>
      <dgm:extLst>
        <a:ext uri="{E40237B7-FDA0-4F09-8148-C483321AD2D9}">
          <dgm14:cNvPr xmlns:dgm14="http://schemas.microsoft.com/office/drawing/2010/diagram" id="0" name="">
            <a:extLst>
              <a:ext uri="{C183D7F6-B498-43B3-948B-1728B52AA6E4}">
                <adec:decorative xmlns:adec="http://schemas.microsoft.com/office/drawing/2017/decorative" val="0"/>
              </a:ext>
            </a:extLst>
          </dgm14:cNvPr>
        </a:ext>
      </dgm:extLst>
    </dgm:pt>
    <dgm:pt modelId="{37B6D995-4055-4C0F-841C-0B60A3499BF5}" type="parTrans" cxnId="{173EF598-B9D4-48AB-B9A9-87E85309BDFE}">
      <dgm:prSet/>
      <dgm:spPr/>
      <dgm:t>
        <a:bodyPr/>
        <a:lstStyle/>
        <a:p>
          <a:endParaRPr lang="en-US"/>
        </a:p>
      </dgm:t>
    </dgm:pt>
    <dgm:pt modelId="{4EF02C3A-96A4-4EE6-B380-26067459A125}" type="sibTrans" cxnId="{173EF598-B9D4-48AB-B9A9-87E85309BDFE}">
      <dgm:prSet/>
      <dgm:spPr/>
      <dgm:t>
        <a:bodyPr/>
        <a:lstStyle/>
        <a:p>
          <a:endParaRPr lang="en-US"/>
        </a:p>
      </dgm:t>
    </dgm:pt>
    <dgm:pt modelId="{54D8CB2C-3F5A-4F10-9DF9-B80ADED92EF2}">
      <dgm:prSet/>
      <dgm:spPr/>
      <dgm:t>
        <a:bodyPr/>
        <a:lstStyle/>
        <a:p>
          <a:r>
            <a:rPr lang="en-US">
              <a:solidFill>
                <a:schemeClr val="tx1"/>
              </a:solidFill>
            </a:rPr>
            <a:t>Research on mental health staff burnout showed that positive experiences with incarcerated individuals improved work life (</a:t>
          </a:r>
          <a:r>
            <a:rPr lang="en-US" err="1">
              <a:solidFill>
                <a:schemeClr val="tx1"/>
              </a:solidFill>
            </a:rPr>
            <a:t>Gallavan</a:t>
          </a:r>
          <a:r>
            <a:rPr lang="en-US">
              <a:solidFill>
                <a:schemeClr val="tx1"/>
              </a:solidFill>
            </a:rPr>
            <a:t> and Newman, 2013).</a:t>
          </a:r>
        </a:p>
      </dgm:t>
    </dgm:pt>
    <dgm:pt modelId="{9AB8C14E-3A4D-40B2-BEF4-5CD07AE3D91A}" type="parTrans" cxnId="{BEF9C768-82F1-4196-AD0E-AD6B02918D60}">
      <dgm:prSet/>
      <dgm:spPr/>
      <dgm:t>
        <a:bodyPr/>
        <a:lstStyle/>
        <a:p>
          <a:endParaRPr lang="en-US"/>
        </a:p>
      </dgm:t>
    </dgm:pt>
    <dgm:pt modelId="{87885A65-1F5B-48B9-A70C-73174DDC0EAD}" type="sibTrans" cxnId="{BEF9C768-82F1-4196-AD0E-AD6B02918D60}">
      <dgm:prSet/>
      <dgm:spPr/>
      <dgm:t>
        <a:bodyPr/>
        <a:lstStyle/>
        <a:p>
          <a:endParaRPr lang="en-US"/>
        </a:p>
      </dgm:t>
    </dgm:pt>
    <dgm:pt modelId="{B6CE9904-730A-4F48-9F90-F7AE724B0887}" type="pres">
      <dgm:prSet presAssocID="{9F7CADBF-5B94-499D-B333-A0AF7E767ABB}" presName="outerComposite" presStyleCnt="0">
        <dgm:presLayoutVars>
          <dgm:chMax val="5"/>
          <dgm:dir/>
          <dgm:resizeHandles val="exact"/>
        </dgm:presLayoutVars>
      </dgm:prSet>
      <dgm:spPr/>
    </dgm:pt>
    <dgm:pt modelId="{262B0531-F6F9-4B1C-862D-F2B83C8B0B5D}" type="pres">
      <dgm:prSet presAssocID="{9F7CADBF-5B94-499D-B333-A0AF7E767ABB}" presName="dummyMaxCanvas" presStyleCnt="0">
        <dgm:presLayoutVars/>
      </dgm:prSet>
      <dgm:spPr/>
    </dgm:pt>
    <dgm:pt modelId="{BEC92FA2-53E3-4DDA-B778-E6B1485C050F}" type="pres">
      <dgm:prSet presAssocID="{9F7CADBF-5B94-499D-B333-A0AF7E767ABB}" presName="TwoNodes_1" presStyleLbl="node1" presStyleIdx="0" presStyleCnt="2">
        <dgm:presLayoutVars>
          <dgm:bulletEnabled val="1"/>
        </dgm:presLayoutVars>
      </dgm:prSet>
      <dgm:spPr/>
    </dgm:pt>
    <dgm:pt modelId="{18306896-D7E7-4171-A11D-CF56A0509E87}" type="pres">
      <dgm:prSet presAssocID="{9F7CADBF-5B94-499D-B333-A0AF7E767ABB}" presName="TwoNodes_2" presStyleLbl="node1" presStyleIdx="1" presStyleCnt="2">
        <dgm:presLayoutVars>
          <dgm:bulletEnabled val="1"/>
        </dgm:presLayoutVars>
      </dgm:prSet>
      <dgm:spPr/>
    </dgm:pt>
    <dgm:pt modelId="{81E3FF66-BF41-4294-A488-A750639E7382}" type="pres">
      <dgm:prSet presAssocID="{9F7CADBF-5B94-499D-B333-A0AF7E767ABB}" presName="TwoConn_1-2" presStyleLbl="fgAccFollowNode1" presStyleIdx="0" presStyleCnt="1">
        <dgm:presLayoutVars>
          <dgm:bulletEnabled val="1"/>
        </dgm:presLayoutVars>
      </dgm:prSet>
      <dgm:spPr/>
    </dgm:pt>
    <dgm:pt modelId="{E2C93679-90AF-455B-B1C4-739730E4184F}" type="pres">
      <dgm:prSet presAssocID="{9F7CADBF-5B94-499D-B333-A0AF7E767ABB}" presName="TwoNodes_1_text" presStyleLbl="node1" presStyleIdx="1" presStyleCnt="2">
        <dgm:presLayoutVars>
          <dgm:bulletEnabled val="1"/>
        </dgm:presLayoutVars>
      </dgm:prSet>
      <dgm:spPr/>
    </dgm:pt>
    <dgm:pt modelId="{AD50DCC2-D217-49D2-B4FE-6BF2A6984552}" type="pres">
      <dgm:prSet presAssocID="{9F7CADBF-5B94-499D-B333-A0AF7E767ABB}" presName="TwoNodes_2_text" presStyleLbl="node1" presStyleIdx="1" presStyleCnt="2">
        <dgm:presLayoutVars>
          <dgm:bulletEnabled val="1"/>
        </dgm:presLayoutVars>
      </dgm:prSet>
      <dgm:spPr/>
    </dgm:pt>
  </dgm:ptLst>
  <dgm:cxnLst>
    <dgm:cxn modelId="{BEF9C768-82F1-4196-AD0E-AD6B02918D60}" srcId="{9F7CADBF-5B94-499D-B333-A0AF7E767ABB}" destId="{54D8CB2C-3F5A-4F10-9DF9-B80ADED92EF2}" srcOrd="0" destOrd="0" parTransId="{9AB8C14E-3A4D-40B2-BEF4-5CD07AE3D91A}" sibTransId="{87885A65-1F5B-48B9-A70C-73174DDC0EAD}"/>
    <dgm:cxn modelId="{2BFF3970-2080-4300-A43D-14F5B485D7F6}" type="presOf" srcId="{54D8CB2C-3F5A-4F10-9DF9-B80ADED92EF2}" destId="{E2C93679-90AF-455B-B1C4-739730E4184F}" srcOrd="1" destOrd="0" presId="urn:microsoft.com/office/officeart/2005/8/layout/vProcess5"/>
    <dgm:cxn modelId="{0F0D5458-3D32-4C26-9B1A-62BC41D13090}" type="presOf" srcId="{54D8CB2C-3F5A-4F10-9DF9-B80ADED92EF2}" destId="{BEC92FA2-53E3-4DDA-B778-E6B1485C050F}" srcOrd="0" destOrd="0" presId="urn:microsoft.com/office/officeart/2005/8/layout/vProcess5"/>
    <dgm:cxn modelId="{B594B359-0873-44CA-AB2C-EDC0CAAE61CC}" type="presOf" srcId="{9F7CADBF-5B94-499D-B333-A0AF7E767ABB}" destId="{B6CE9904-730A-4F48-9F90-F7AE724B0887}" srcOrd="0" destOrd="0" presId="urn:microsoft.com/office/officeart/2005/8/layout/vProcess5"/>
    <dgm:cxn modelId="{6DABAE91-9B54-4009-BF7B-4DC8EE89D0E6}" type="presOf" srcId="{330E1343-3EB5-4501-BFD9-3EB4CE005A96}" destId="{18306896-D7E7-4171-A11D-CF56A0509E87}" srcOrd="0" destOrd="0" presId="urn:microsoft.com/office/officeart/2005/8/layout/vProcess5"/>
    <dgm:cxn modelId="{173EF598-B9D4-48AB-B9A9-87E85309BDFE}" srcId="{9F7CADBF-5B94-499D-B333-A0AF7E767ABB}" destId="{330E1343-3EB5-4501-BFD9-3EB4CE005A96}" srcOrd="1" destOrd="0" parTransId="{37B6D995-4055-4C0F-841C-0B60A3499BF5}" sibTransId="{4EF02C3A-96A4-4EE6-B380-26067459A125}"/>
    <dgm:cxn modelId="{45971E9B-F41F-43F8-946A-BB4DDF75C643}" type="presOf" srcId="{330E1343-3EB5-4501-BFD9-3EB4CE005A96}" destId="{AD50DCC2-D217-49D2-B4FE-6BF2A6984552}" srcOrd="1" destOrd="0" presId="urn:microsoft.com/office/officeart/2005/8/layout/vProcess5"/>
    <dgm:cxn modelId="{61AA72FF-D87B-4894-925F-9CB84CCCE045}" type="presOf" srcId="{87885A65-1F5B-48B9-A70C-73174DDC0EAD}" destId="{81E3FF66-BF41-4294-A488-A750639E7382}" srcOrd="0" destOrd="0" presId="urn:microsoft.com/office/officeart/2005/8/layout/vProcess5"/>
    <dgm:cxn modelId="{83149DC1-2475-486E-8DBF-752B39726E53}" type="presParOf" srcId="{B6CE9904-730A-4F48-9F90-F7AE724B0887}" destId="{262B0531-F6F9-4B1C-862D-F2B83C8B0B5D}" srcOrd="0" destOrd="0" presId="urn:microsoft.com/office/officeart/2005/8/layout/vProcess5"/>
    <dgm:cxn modelId="{69E9DA1C-A078-4665-8075-6CB1764480EA}" type="presParOf" srcId="{B6CE9904-730A-4F48-9F90-F7AE724B0887}" destId="{BEC92FA2-53E3-4DDA-B778-E6B1485C050F}" srcOrd="1" destOrd="0" presId="urn:microsoft.com/office/officeart/2005/8/layout/vProcess5"/>
    <dgm:cxn modelId="{02621E9E-3DD1-4B41-820F-E604DD0DFA12}" type="presParOf" srcId="{B6CE9904-730A-4F48-9F90-F7AE724B0887}" destId="{18306896-D7E7-4171-A11D-CF56A0509E87}" srcOrd="2" destOrd="0" presId="urn:microsoft.com/office/officeart/2005/8/layout/vProcess5"/>
    <dgm:cxn modelId="{C408EFEA-AAD4-4169-AAC9-90C0A0266B15}" type="presParOf" srcId="{B6CE9904-730A-4F48-9F90-F7AE724B0887}" destId="{81E3FF66-BF41-4294-A488-A750639E7382}" srcOrd="3" destOrd="0" presId="urn:microsoft.com/office/officeart/2005/8/layout/vProcess5"/>
    <dgm:cxn modelId="{67A9D674-ECA1-458E-983C-03671BDB09A9}" type="presParOf" srcId="{B6CE9904-730A-4F48-9F90-F7AE724B0887}" destId="{E2C93679-90AF-455B-B1C4-739730E4184F}" srcOrd="4" destOrd="0" presId="urn:microsoft.com/office/officeart/2005/8/layout/vProcess5"/>
    <dgm:cxn modelId="{13E92A69-A55D-4F3F-89A4-89F60C6E6E19}" type="presParOf" srcId="{B6CE9904-730A-4F48-9F90-F7AE724B0887}" destId="{AD50DCC2-D217-49D2-B4FE-6BF2A6984552}"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843A01-8BF9-400A-B9F2-3E0130902287}" type="doc">
      <dgm:prSet loTypeId="urn:microsoft.com/office/officeart/2005/8/layout/default" loCatId="list" qsTypeId="urn:microsoft.com/office/officeart/2005/8/quickstyle/simple5" qsCatId="simple" csTypeId="urn:microsoft.com/office/officeart/2005/8/colors/accent0_3" csCatId="mainScheme" phldr="1"/>
      <dgm:spPr/>
      <dgm:t>
        <a:bodyPr/>
        <a:lstStyle/>
        <a:p>
          <a:endParaRPr lang="en-US"/>
        </a:p>
      </dgm:t>
    </dgm:pt>
    <dgm:pt modelId="{685F2083-83AE-4E52-85F2-F711B4D0FD7C}">
      <dgm:prSet/>
      <dgm:spPr/>
      <dgm:t>
        <a:bodyPr/>
        <a:lstStyle/>
        <a:p>
          <a:r>
            <a:rPr lang="en-US" b="1">
              <a:latin typeface="Aptos Black" panose="020B0004020202020204" pitchFamily="34" charset="0"/>
            </a:rPr>
            <a:t>Lack of training resources</a:t>
          </a:r>
        </a:p>
      </dgm:t>
    </dgm:pt>
    <dgm:pt modelId="{E03C72E7-194A-41A1-9B53-60B6FB8544E2}" type="parTrans" cxnId="{3F4F6D93-3763-4394-88AE-BC0F81DF9318}">
      <dgm:prSet/>
      <dgm:spPr/>
      <dgm:t>
        <a:bodyPr/>
        <a:lstStyle/>
        <a:p>
          <a:endParaRPr lang="en-US"/>
        </a:p>
      </dgm:t>
    </dgm:pt>
    <dgm:pt modelId="{7E137B89-70BC-49DB-BA3B-5EC09AAB3D11}" type="sibTrans" cxnId="{3F4F6D93-3763-4394-88AE-BC0F81DF9318}">
      <dgm:prSet/>
      <dgm:spPr/>
      <dgm:t>
        <a:bodyPr/>
        <a:lstStyle/>
        <a:p>
          <a:endParaRPr lang="en-US"/>
        </a:p>
      </dgm:t>
    </dgm:pt>
    <dgm:pt modelId="{E7483211-50E9-4786-96AD-2E33F2C9C6AA}">
      <dgm:prSet/>
      <dgm:spPr/>
      <dgm:t>
        <a:bodyPr/>
        <a:lstStyle/>
        <a:p>
          <a:pPr rtl="0"/>
          <a:r>
            <a:rPr lang="en-US" b="1">
              <a:latin typeface="Aptos Black" panose="020B0004020202020204" pitchFamily="34" charset="0"/>
            </a:rPr>
            <a:t>Accountability and competence</a:t>
          </a:r>
        </a:p>
      </dgm:t>
    </dgm:pt>
    <dgm:pt modelId="{500E36A4-C90F-408F-A6B6-5AE253DA8488}" type="parTrans" cxnId="{5AA08ACC-C4C6-49D9-8EA2-415EA7B44BCE}">
      <dgm:prSet/>
      <dgm:spPr/>
      <dgm:t>
        <a:bodyPr/>
        <a:lstStyle/>
        <a:p>
          <a:endParaRPr lang="en-US"/>
        </a:p>
      </dgm:t>
    </dgm:pt>
    <dgm:pt modelId="{BDEBE4D0-C8A2-46F8-9648-7CE08CA1CE48}" type="sibTrans" cxnId="{5AA08ACC-C4C6-49D9-8EA2-415EA7B44BCE}">
      <dgm:prSet/>
      <dgm:spPr/>
      <dgm:t>
        <a:bodyPr/>
        <a:lstStyle/>
        <a:p>
          <a:endParaRPr lang="en-US"/>
        </a:p>
      </dgm:t>
    </dgm:pt>
    <dgm:pt modelId="{091EC85F-B4B3-47A3-8AFB-4E1EF19A7902}">
      <dgm:prSet/>
      <dgm:spPr/>
      <dgm:t>
        <a:bodyPr/>
        <a:lstStyle/>
        <a:p>
          <a:r>
            <a:rPr lang="en-US" b="1">
              <a:latin typeface="Aptos Black" panose="020B0004020202020204" pitchFamily="34" charset="0"/>
            </a:rPr>
            <a:t>No research software</a:t>
          </a:r>
        </a:p>
      </dgm:t>
    </dgm:pt>
    <dgm:pt modelId="{3C7CCA35-0B81-47CB-B62B-E952073734D7}" type="parTrans" cxnId="{E0440773-DD8F-4ACC-9EE3-9C8316E42CB3}">
      <dgm:prSet/>
      <dgm:spPr/>
      <dgm:t>
        <a:bodyPr/>
        <a:lstStyle/>
        <a:p>
          <a:endParaRPr lang="en-US"/>
        </a:p>
      </dgm:t>
    </dgm:pt>
    <dgm:pt modelId="{1C9BE875-A1B2-4109-AD82-6187E7F13850}" type="sibTrans" cxnId="{E0440773-DD8F-4ACC-9EE3-9C8316E42CB3}">
      <dgm:prSet/>
      <dgm:spPr/>
      <dgm:t>
        <a:bodyPr/>
        <a:lstStyle/>
        <a:p>
          <a:endParaRPr lang="en-US"/>
        </a:p>
      </dgm:t>
    </dgm:pt>
    <dgm:pt modelId="{89DC5161-83D6-4EE6-BFBE-ECDE04117B2E}">
      <dgm:prSet/>
      <dgm:spPr/>
      <dgm:t>
        <a:bodyPr/>
        <a:lstStyle/>
        <a:p>
          <a:r>
            <a:rPr lang="en-US" b="1">
              <a:latin typeface="Aptos Black" panose="020B0004020202020204" pitchFamily="34" charset="0"/>
            </a:rPr>
            <a:t>No electronic health record</a:t>
          </a:r>
        </a:p>
      </dgm:t>
    </dgm:pt>
    <dgm:pt modelId="{7151A873-33C3-478E-B293-5D8F2283CDBA}" type="parTrans" cxnId="{3460A585-FC45-43BC-A5E8-65FF3E1845AC}">
      <dgm:prSet/>
      <dgm:spPr/>
      <dgm:t>
        <a:bodyPr/>
        <a:lstStyle/>
        <a:p>
          <a:endParaRPr lang="en-US"/>
        </a:p>
      </dgm:t>
    </dgm:pt>
    <dgm:pt modelId="{1B6F32F6-3332-4098-BC37-FD8B6C1C874D}" type="sibTrans" cxnId="{3460A585-FC45-43BC-A5E8-65FF3E1845AC}">
      <dgm:prSet/>
      <dgm:spPr/>
      <dgm:t>
        <a:bodyPr/>
        <a:lstStyle/>
        <a:p>
          <a:endParaRPr lang="en-US"/>
        </a:p>
      </dgm:t>
    </dgm:pt>
    <dgm:pt modelId="{1650FA3A-5B7D-47B9-BE79-6C0C83C4D121}">
      <dgm:prSet/>
      <dgm:spPr/>
      <dgm:t>
        <a:bodyPr/>
        <a:lstStyle/>
        <a:p>
          <a:r>
            <a:rPr lang="en-US" b="1">
              <a:latin typeface="Aptos Black" panose="020B0004020202020204" pitchFamily="34" charset="0"/>
            </a:rPr>
            <a:t>Limited staffing, burnout from crisis work, case management.</a:t>
          </a:r>
        </a:p>
      </dgm:t>
    </dgm:pt>
    <dgm:pt modelId="{179B6101-4C36-47AF-A82A-326F426D7EB9}" type="parTrans" cxnId="{CD03F8FB-4C9C-4130-9A29-E83C3D406EB5}">
      <dgm:prSet/>
      <dgm:spPr/>
      <dgm:t>
        <a:bodyPr/>
        <a:lstStyle/>
        <a:p>
          <a:endParaRPr lang="en-US"/>
        </a:p>
      </dgm:t>
    </dgm:pt>
    <dgm:pt modelId="{039A30D0-A6DD-4CFF-97F3-A68BB374B7A9}" type="sibTrans" cxnId="{CD03F8FB-4C9C-4130-9A29-E83C3D406EB5}">
      <dgm:prSet/>
      <dgm:spPr/>
      <dgm:t>
        <a:bodyPr/>
        <a:lstStyle/>
        <a:p>
          <a:endParaRPr lang="en-US"/>
        </a:p>
      </dgm:t>
    </dgm:pt>
    <dgm:pt modelId="{895927BA-344C-425A-BFDD-A283746F82DB}" type="pres">
      <dgm:prSet presAssocID="{DD843A01-8BF9-400A-B9F2-3E0130902287}" presName="diagram" presStyleCnt="0">
        <dgm:presLayoutVars>
          <dgm:dir/>
          <dgm:resizeHandles val="exact"/>
        </dgm:presLayoutVars>
      </dgm:prSet>
      <dgm:spPr/>
    </dgm:pt>
    <dgm:pt modelId="{DA5BF147-E9BA-4EDB-8019-59B047C5CC22}" type="pres">
      <dgm:prSet presAssocID="{685F2083-83AE-4E52-85F2-F711B4D0FD7C}" presName="node" presStyleLbl="node1" presStyleIdx="0" presStyleCnt="5">
        <dgm:presLayoutVars>
          <dgm:bulletEnabled val="1"/>
        </dgm:presLayoutVars>
      </dgm:prSet>
      <dgm:spPr/>
    </dgm:pt>
    <dgm:pt modelId="{EB836263-5B61-465D-B2FF-3DBC2FC16C72}" type="pres">
      <dgm:prSet presAssocID="{7E137B89-70BC-49DB-BA3B-5EC09AAB3D11}" presName="sibTrans" presStyleCnt="0"/>
      <dgm:spPr/>
    </dgm:pt>
    <dgm:pt modelId="{9A9056F6-1891-49F9-8A19-CC083328B818}" type="pres">
      <dgm:prSet presAssocID="{E7483211-50E9-4786-96AD-2E33F2C9C6AA}" presName="node" presStyleLbl="node1" presStyleIdx="1" presStyleCnt="5" custLinFactNeighborX="1385" custLinFactNeighborY="-4293">
        <dgm:presLayoutVars>
          <dgm:bulletEnabled val="1"/>
        </dgm:presLayoutVars>
      </dgm:prSet>
      <dgm:spPr/>
    </dgm:pt>
    <dgm:pt modelId="{212F8DFE-E6BA-4F84-AD57-C5540CEDCDE3}" type="pres">
      <dgm:prSet presAssocID="{BDEBE4D0-C8A2-46F8-9648-7CE08CA1CE48}" presName="sibTrans" presStyleCnt="0"/>
      <dgm:spPr/>
    </dgm:pt>
    <dgm:pt modelId="{D1B5A415-FBD3-4369-94EA-C993BF59893D}" type="pres">
      <dgm:prSet presAssocID="{091EC85F-B4B3-47A3-8AFB-4E1EF19A7902}" presName="node" presStyleLbl="node1" presStyleIdx="2" presStyleCnt="5" custLinFactNeighborX="-771" custLinFactNeighborY="2502">
        <dgm:presLayoutVars>
          <dgm:bulletEnabled val="1"/>
        </dgm:presLayoutVars>
      </dgm:prSet>
      <dgm:spPr/>
    </dgm:pt>
    <dgm:pt modelId="{4EA74ADC-C3D9-40DC-83A7-31FA1C7E8E52}" type="pres">
      <dgm:prSet presAssocID="{1C9BE875-A1B2-4109-AD82-6187E7F13850}" presName="sibTrans" presStyleCnt="0"/>
      <dgm:spPr/>
    </dgm:pt>
    <dgm:pt modelId="{428C04B2-B9E7-463E-9793-BA5B8C388203}" type="pres">
      <dgm:prSet presAssocID="{89DC5161-83D6-4EE6-BFBE-ECDE04117B2E}" presName="node" presStyleLbl="node1" presStyleIdx="3" presStyleCnt="5">
        <dgm:presLayoutVars>
          <dgm:bulletEnabled val="1"/>
        </dgm:presLayoutVars>
      </dgm:prSet>
      <dgm:spPr/>
    </dgm:pt>
    <dgm:pt modelId="{5FA5076A-465E-499B-AEE5-9AF8161BC955}" type="pres">
      <dgm:prSet presAssocID="{1B6F32F6-3332-4098-BC37-FD8B6C1C874D}" presName="sibTrans" presStyleCnt="0"/>
      <dgm:spPr/>
    </dgm:pt>
    <dgm:pt modelId="{1ABDE291-8605-41DD-9F3F-58ADCF87A896}" type="pres">
      <dgm:prSet presAssocID="{1650FA3A-5B7D-47B9-BE79-6C0C83C4D121}" presName="node" presStyleLbl="node1" presStyleIdx="4" presStyleCnt="5">
        <dgm:presLayoutVars>
          <dgm:bulletEnabled val="1"/>
        </dgm:presLayoutVars>
      </dgm:prSet>
      <dgm:spPr/>
    </dgm:pt>
  </dgm:ptLst>
  <dgm:cxnLst>
    <dgm:cxn modelId="{409B2D18-69EB-4E74-95B9-FD0089AF5216}" type="presOf" srcId="{1650FA3A-5B7D-47B9-BE79-6C0C83C4D121}" destId="{1ABDE291-8605-41DD-9F3F-58ADCF87A896}" srcOrd="0" destOrd="0" presId="urn:microsoft.com/office/officeart/2005/8/layout/default"/>
    <dgm:cxn modelId="{6A5B8E2A-7FF8-4994-9F51-4F0D4D4382B9}" type="presOf" srcId="{091EC85F-B4B3-47A3-8AFB-4E1EF19A7902}" destId="{D1B5A415-FBD3-4369-94EA-C993BF59893D}" srcOrd="0" destOrd="0" presId="urn:microsoft.com/office/officeart/2005/8/layout/default"/>
    <dgm:cxn modelId="{1559216F-55DE-44EF-82E5-8A56658278EC}" type="presOf" srcId="{DD843A01-8BF9-400A-B9F2-3E0130902287}" destId="{895927BA-344C-425A-BFDD-A283746F82DB}" srcOrd="0" destOrd="0" presId="urn:microsoft.com/office/officeart/2005/8/layout/default"/>
    <dgm:cxn modelId="{E0440773-DD8F-4ACC-9EE3-9C8316E42CB3}" srcId="{DD843A01-8BF9-400A-B9F2-3E0130902287}" destId="{091EC85F-B4B3-47A3-8AFB-4E1EF19A7902}" srcOrd="2" destOrd="0" parTransId="{3C7CCA35-0B81-47CB-B62B-E952073734D7}" sibTransId="{1C9BE875-A1B2-4109-AD82-6187E7F13850}"/>
    <dgm:cxn modelId="{3460A585-FC45-43BC-A5E8-65FF3E1845AC}" srcId="{DD843A01-8BF9-400A-B9F2-3E0130902287}" destId="{89DC5161-83D6-4EE6-BFBE-ECDE04117B2E}" srcOrd="3" destOrd="0" parTransId="{7151A873-33C3-478E-B293-5D8F2283CDBA}" sibTransId="{1B6F32F6-3332-4098-BC37-FD8B6C1C874D}"/>
    <dgm:cxn modelId="{BEE8A98E-583C-466C-8430-B8CCC6EA9DFA}" type="presOf" srcId="{685F2083-83AE-4E52-85F2-F711B4D0FD7C}" destId="{DA5BF147-E9BA-4EDB-8019-59B047C5CC22}" srcOrd="0" destOrd="0" presId="urn:microsoft.com/office/officeart/2005/8/layout/default"/>
    <dgm:cxn modelId="{3F4F6D93-3763-4394-88AE-BC0F81DF9318}" srcId="{DD843A01-8BF9-400A-B9F2-3E0130902287}" destId="{685F2083-83AE-4E52-85F2-F711B4D0FD7C}" srcOrd="0" destOrd="0" parTransId="{E03C72E7-194A-41A1-9B53-60B6FB8544E2}" sibTransId="{7E137B89-70BC-49DB-BA3B-5EC09AAB3D11}"/>
    <dgm:cxn modelId="{5AA08ACC-C4C6-49D9-8EA2-415EA7B44BCE}" srcId="{DD843A01-8BF9-400A-B9F2-3E0130902287}" destId="{E7483211-50E9-4786-96AD-2E33F2C9C6AA}" srcOrd="1" destOrd="0" parTransId="{500E36A4-C90F-408F-A6B6-5AE253DA8488}" sibTransId="{BDEBE4D0-C8A2-46F8-9648-7CE08CA1CE48}"/>
    <dgm:cxn modelId="{CC072EEC-22D1-48A7-BAD1-9A9C120CB6B7}" type="presOf" srcId="{89DC5161-83D6-4EE6-BFBE-ECDE04117B2E}" destId="{428C04B2-B9E7-463E-9793-BA5B8C388203}" srcOrd="0" destOrd="0" presId="urn:microsoft.com/office/officeart/2005/8/layout/default"/>
    <dgm:cxn modelId="{460A31F0-1E28-466C-805A-686233D37DBF}" type="presOf" srcId="{E7483211-50E9-4786-96AD-2E33F2C9C6AA}" destId="{9A9056F6-1891-49F9-8A19-CC083328B818}" srcOrd="0" destOrd="0" presId="urn:microsoft.com/office/officeart/2005/8/layout/default"/>
    <dgm:cxn modelId="{CD03F8FB-4C9C-4130-9A29-E83C3D406EB5}" srcId="{DD843A01-8BF9-400A-B9F2-3E0130902287}" destId="{1650FA3A-5B7D-47B9-BE79-6C0C83C4D121}" srcOrd="4" destOrd="0" parTransId="{179B6101-4C36-47AF-A82A-326F426D7EB9}" sibTransId="{039A30D0-A6DD-4CFF-97F3-A68BB374B7A9}"/>
    <dgm:cxn modelId="{C07ADBD0-6F55-4772-AC09-25ED4F8EAE6B}" type="presParOf" srcId="{895927BA-344C-425A-BFDD-A283746F82DB}" destId="{DA5BF147-E9BA-4EDB-8019-59B047C5CC22}" srcOrd="0" destOrd="0" presId="urn:microsoft.com/office/officeart/2005/8/layout/default"/>
    <dgm:cxn modelId="{B8A85A2F-7204-49AB-B2E7-50CEBAA0C860}" type="presParOf" srcId="{895927BA-344C-425A-BFDD-A283746F82DB}" destId="{EB836263-5B61-465D-B2FF-3DBC2FC16C72}" srcOrd="1" destOrd="0" presId="urn:microsoft.com/office/officeart/2005/8/layout/default"/>
    <dgm:cxn modelId="{F3D8D715-61DD-4BDB-9309-5E2769F40B60}" type="presParOf" srcId="{895927BA-344C-425A-BFDD-A283746F82DB}" destId="{9A9056F6-1891-49F9-8A19-CC083328B818}" srcOrd="2" destOrd="0" presId="urn:microsoft.com/office/officeart/2005/8/layout/default"/>
    <dgm:cxn modelId="{7D5F3621-9CCF-46FE-8BE4-04CE14CEC675}" type="presParOf" srcId="{895927BA-344C-425A-BFDD-A283746F82DB}" destId="{212F8DFE-E6BA-4F84-AD57-C5540CEDCDE3}" srcOrd="3" destOrd="0" presId="urn:microsoft.com/office/officeart/2005/8/layout/default"/>
    <dgm:cxn modelId="{5AF44F0C-8338-4CEB-AC6C-28F140AD9588}" type="presParOf" srcId="{895927BA-344C-425A-BFDD-A283746F82DB}" destId="{D1B5A415-FBD3-4369-94EA-C993BF59893D}" srcOrd="4" destOrd="0" presId="urn:microsoft.com/office/officeart/2005/8/layout/default"/>
    <dgm:cxn modelId="{A55B2E53-C3E5-4464-A200-636B66AD8C3A}" type="presParOf" srcId="{895927BA-344C-425A-BFDD-A283746F82DB}" destId="{4EA74ADC-C3D9-40DC-83A7-31FA1C7E8E52}" srcOrd="5" destOrd="0" presId="urn:microsoft.com/office/officeart/2005/8/layout/default"/>
    <dgm:cxn modelId="{B6E97C2F-03B1-43DD-BD0F-36B96D7E66B7}" type="presParOf" srcId="{895927BA-344C-425A-BFDD-A283746F82DB}" destId="{428C04B2-B9E7-463E-9793-BA5B8C388203}" srcOrd="6" destOrd="0" presId="urn:microsoft.com/office/officeart/2005/8/layout/default"/>
    <dgm:cxn modelId="{F31A92CC-0967-43EC-9771-97B372C31471}" type="presParOf" srcId="{895927BA-344C-425A-BFDD-A283746F82DB}" destId="{5FA5076A-465E-499B-AEE5-9AF8161BC955}" srcOrd="7" destOrd="0" presId="urn:microsoft.com/office/officeart/2005/8/layout/default"/>
    <dgm:cxn modelId="{EF5F3320-C553-42E9-9FAF-415CCFC682AD}" type="presParOf" srcId="{895927BA-344C-425A-BFDD-A283746F82DB}" destId="{1ABDE291-8605-41DD-9F3F-58ADCF87A89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94F21CD-1145-4B4E-BEBB-A5DE378AD9CE}" type="doc">
      <dgm:prSet loTypeId="urn:microsoft.com/office/officeart/2018/2/layout/IconLabelList" loCatId="icon" qsTypeId="urn:microsoft.com/office/officeart/2005/8/quickstyle/simple1" qsCatId="simple" csTypeId="urn:microsoft.com/office/officeart/2018/5/colors/Iconchunking_neutralbg_accent6_2" csCatId="accent6" phldr="1"/>
      <dgm:spPr/>
      <dgm:t>
        <a:bodyPr/>
        <a:lstStyle/>
        <a:p>
          <a:endParaRPr lang="en-US"/>
        </a:p>
      </dgm:t>
    </dgm:pt>
    <dgm:pt modelId="{6F05D7D9-83DB-43D2-A5DE-4B5A9457A17D}">
      <dgm:prSet/>
      <dgm:spPr/>
      <dgm:t>
        <a:bodyPr/>
        <a:lstStyle/>
        <a:p>
          <a:pPr>
            <a:lnSpc>
              <a:spcPct val="100000"/>
            </a:lnSpc>
          </a:pPr>
          <a:r>
            <a:rPr lang="en-US" b="1">
              <a:latin typeface="Calibri"/>
              <a:cs typeface="Calibri"/>
            </a:rPr>
            <a:t>We decided to build something. </a:t>
          </a:r>
        </a:p>
      </dgm:t>
    </dgm:pt>
    <dgm:pt modelId="{A60444DC-CD1C-41B0-A2BD-4FB8C5119A61}" type="parTrans" cxnId="{24F017E8-9816-463F-9079-A92BAAB02C1D}">
      <dgm:prSet/>
      <dgm:spPr/>
      <dgm:t>
        <a:bodyPr/>
        <a:lstStyle/>
        <a:p>
          <a:endParaRPr lang="en-US"/>
        </a:p>
      </dgm:t>
    </dgm:pt>
    <dgm:pt modelId="{DEA51BC9-732A-4D6F-9A1B-C10457380727}" type="sibTrans" cxnId="{24F017E8-9816-463F-9079-A92BAAB02C1D}">
      <dgm:prSet/>
      <dgm:spPr/>
      <dgm:t>
        <a:bodyPr/>
        <a:lstStyle/>
        <a:p>
          <a:endParaRPr lang="en-US"/>
        </a:p>
      </dgm:t>
    </dgm:pt>
    <dgm:pt modelId="{DCD49AE3-BBB1-4354-AC62-BFACC5642168}">
      <dgm:prSet/>
      <dgm:spPr/>
      <dgm:t>
        <a:bodyPr/>
        <a:lstStyle/>
        <a:p>
          <a:pPr>
            <a:lnSpc>
              <a:spcPct val="100000"/>
            </a:lnSpc>
          </a:pPr>
          <a:r>
            <a:rPr lang="en-US" b="1">
              <a:latin typeface="Calibri"/>
              <a:cs typeface="Calibri"/>
            </a:rPr>
            <a:t>We started at the ground level with scheduling and small steps. </a:t>
          </a:r>
        </a:p>
      </dgm:t>
    </dgm:pt>
    <dgm:pt modelId="{66A0BE28-752F-404C-AF24-2A2D02708200}" type="parTrans" cxnId="{F09E7541-B468-40A0-AD59-DB0D6D903C86}">
      <dgm:prSet/>
      <dgm:spPr/>
      <dgm:t>
        <a:bodyPr/>
        <a:lstStyle/>
        <a:p>
          <a:endParaRPr lang="en-US"/>
        </a:p>
      </dgm:t>
    </dgm:pt>
    <dgm:pt modelId="{C7227BB6-4B1F-4693-A298-A09441C54BA5}" type="sibTrans" cxnId="{F09E7541-B468-40A0-AD59-DB0D6D903C86}">
      <dgm:prSet/>
      <dgm:spPr/>
      <dgm:t>
        <a:bodyPr/>
        <a:lstStyle/>
        <a:p>
          <a:endParaRPr lang="en-US"/>
        </a:p>
      </dgm:t>
    </dgm:pt>
    <dgm:pt modelId="{C1BE52BD-716F-4B80-B6CC-9E71CFEA83DB}">
      <dgm:prSet/>
      <dgm:spPr/>
      <dgm:t>
        <a:bodyPr/>
        <a:lstStyle/>
        <a:p>
          <a:pPr>
            <a:lnSpc>
              <a:spcPct val="100000"/>
            </a:lnSpc>
          </a:pPr>
          <a:r>
            <a:rPr lang="en-US" b="1">
              <a:latin typeface="Calibri"/>
              <a:cs typeface="Calibri"/>
            </a:rPr>
            <a:t>This led to partnering.</a:t>
          </a:r>
        </a:p>
      </dgm:t>
    </dgm:pt>
    <dgm:pt modelId="{F3EB9CCD-4922-4D26-B21B-642366F8B5A2}" type="parTrans" cxnId="{D67E8FE1-665F-4499-9804-4007074B14BF}">
      <dgm:prSet/>
      <dgm:spPr/>
      <dgm:t>
        <a:bodyPr/>
        <a:lstStyle/>
        <a:p>
          <a:endParaRPr lang="en-US"/>
        </a:p>
      </dgm:t>
    </dgm:pt>
    <dgm:pt modelId="{BCA7C00A-5506-4346-AA8D-B38EF11B6A15}" type="sibTrans" cxnId="{D67E8FE1-665F-4499-9804-4007074B14BF}">
      <dgm:prSet/>
      <dgm:spPr/>
      <dgm:t>
        <a:bodyPr/>
        <a:lstStyle/>
        <a:p>
          <a:endParaRPr lang="en-US"/>
        </a:p>
      </dgm:t>
    </dgm:pt>
    <dgm:pt modelId="{01483C94-77C5-4E5B-AFC3-1C9124B3139B}">
      <dgm:prSet/>
      <dgm:spPr/>
      <dgm:t>
        <a:bodyPr/>
        <a:lstStyle/>
        <a:p>
          <a:pPr>
            <a:lnSpc>
              <a:spcPct val="100000"/>
            </a:lnSpc>
          </a:pPr>
          <a:r>
            <a:rPr lang="en-US" b="1">
              <a:latin typeface="Calibri"/>
              <a:cs typeface="Calibri"/>
            </a:rPr>
            <a:t>This led to creating metrics.</a:t>
          </a:r>
        </a:p>
      </dgm:t>
    </dgm:pt>
    <dgm:pt modelId="{C2A22D08-24F1-4B38-8A6A-9285C20DF74A}" type="parTrans" cxnId="{D5F60D29-F650-4179-810B-37B7B35FA659}">
      <dgm:prSet/>
      <dgm:spPr/>
      <dgm:t>
        <a:bodyPr/>
        <a:lstStyle/>
        <a:p>
          <a:endParaRPr lang="en-US"/>
        </a:p>
      </dgm:t>
    </dgm:pt>
    <dgm:pt modelId="{CFE27D87-CC8A-47C4-BB5B-56BECE0C00CF}" type="sibTrans" cxnId="{D5F60D29-F650-4179-810B-37B7B35FA659}">
      <dgm:prSet/>
      <dgm:spPr/>
      <dgm:t>
        <a:bodyPr/>
        <a:lstStyle/>
        <a:p>
          <a:endParaRPr lang="en-US"/>
        </a:p>
      </dgm:t>
    </dgm:pt>
    <dgm:pt modelId="{BD521167-573B-464D-8E7E-0EDAED36435A}">
      <dgm:prSet/>
      <dgm:spPr/>
      <dgm:t>
        <a:bodyPr/>
        <a:lstStyle/>
        <a:p>
          <a:pPr>
            <a:lnSpc>
              <a:spcPct val="100000"/>
            </a:lnSpc>
          </a:pPr>
          <a:r>
            <a:rPr lang="en-US" b="1">
              <a:latin typeface="Calibri"/>
              <a:cs typeface="Calibri"/>
            </a:rPr>
            <a:t>This</a:t>
          </a:r>
          <a:r>
            <a:rPr lang="en-US" b="1" i="0">
              <a:latin typeface="Calibri"/>
              <a:cs typeface="Calibri"/>
            </a:rPr>
            <a:t> led to results!</a:t>
          </a:r>
          <a:endParaRPr lang="en-US" b="1" i="1">
            <a:latin typeface="Calibri"/>
            <a:cs typeface="Calibri"/>
          </a:endParaRPr>
        </a:p>
      </dgm:t>
    </dgm:pt>
    <dgm:pt modelId="{BCCCF9C0-C058-4046-97B9-8DDEBF47B9F9}" type="parTrans" cxnId="{C143642F-25CD-4631-B61B-4A5A51907264}">
      <dgm:prSet/>
      <dgm:spPr/>
      <dgm:t>
        <a:bodyPr/>
        <a:lstStyle/>
        <a:p>
          <a:endParaRPr lang="en-US"/>
        </a:p>
      </dgm:t>
    </dgm:pt>
    <dgm:pt modelId="{E1A7DC7A-C744-4035-8E10-42596524786E}" type="sibTrans" cxnId="{C143642F-25CD-4631-B61B-4A5A51907264}">
      <dgm:prSet/>
      <dgm:spPr/>
      <dgm:t>
        <a:bodyPr/>
        <a:lstStyle/>
        <a:p>
          <a:endParaRPr lang="en-US"/>
        </a:p>
      </dgm:t>
    </dgm:pt>
    <dgm:pt modelId="{0CA2E373-F21E-4C5E-8C29-2DC555C8E16D}" type="pres">
      <dgm:prSet presAssocID="{794F21CD-1145-4B4E-BEBB-A5DE378AD9CE}" presName="root" presStyleCnt="0">
        <dgm:presLayoutVars>
          <dgm:dir/>
          <dgm:resizeHandles val="exact"/>
        </dgm:presLayoutVars>
      </dgm:prSet>
      <dgm:spPr/>
    </dgm:pt>
    <dgm:pt modelId="{018A6505-0502-40F1-A4CD-69426335E708}" type="pres">
      <dgm:prSet presAssocID="{6F05D7D9-83DB-43D2-A5DE-4B5A9457A17D}" presName="compNode" presStyleCnt="0"/>
      <dgm:spPr/>
    </dgm:pt>
    <dgm:pt modelId="{44B76CCF-CA05-4558-AD3A-AF725EB65830}" type="pres">
      <dgm:prSet presAssocID="{6F05D7D9-83DB-43D2-A5DE-4B5A9457A17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aw blade"/>
        </a:ext>
      </dgm:extLst>
    </dgm:pt>
    <dgm:pt modelId="{AC66E05B-00EC-437A-A454-0484C0DBBE18}" type="pres">
      <dgm:prSet presAssocID="{6F05D7D9-83DB-43D2-A5DE-4B5A9457A17D}" presName="spaceRect" presStyleCnt="0"/>
      <dgm:spPr/>
    </dgm:pt>
    <dgm:pt modelId="{D63C251E-8881-4A09-8C37-3E6F397FE38A}" type="pres">
      <dgm:prSet presAssocID="{6F05D7D9-83DB-43D2-A5DE-4B5A9457A17D}" presName="textRect" presStyleLbl="revTx" presStyleIdx="0" presStyleCnt="5">
        <dgm:presLayoutVars>
          <dgm:chMax val="1"/>
          <dgm:chPref val="1"/>
        </dgm:presLayoutVars>
      </dgm:prSet>
      <dgm:spPr/>
    </dgm:pt>
    <dgm:pt modelId="{B5A76E7F-08E1-4214-969F-44F852E259F9}" type="pres">
      <dgm:prSet presAssocID="{DEA51BC9-732A-4D6F-9A1B-C10457380727}" presName="sibTrans" presStyleCnt="0"/>
      <dgm:spPr/>
    </dgm:pt>
    <dgm:pt modelId="{2892CFA8-7FD9-4DA2-9937-3F8A885C090C}" type="pres">
      <dgm:prSet presAssocID="{DCD49AE3-BBB1-4354-AC62-BFACC5642168}" presName="compNode" presStyleCnt="0"/>
      <dgm:spPr/>
    </dgm:pt>
    <dgm:pt modelId="{7AF7E3A4-F2AD-4BEF-AEA4-6ED7E22759F3}" type="pres">
      <dgm:prSet presAssocID="{DCD49AE3-BBB1-4354-AC62-BFACC564216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orkflow"/>
        </a:ext>
      </dgm:extLst>
    </dgm:pt>
    <dgm:pt modelId="{D8A69203-8CA2-43FE-BFEB-76EBE3C8D032}" type="pres">
      <dgm:prSet presAssocID="{DCD49AE3-BBB1-4354-AC62-BFACC5642168}" presName="spaceRect" presStyleCnt="0"/>
      <dgm:spPr/>
    </dgm:pt>
    <dgm:pt modelId="{D62D35B3-B7A7-47A7-96EB-8524C354691D}" type="pres">
      <dgm:prSet presAssocID="{DCD49AE3-BBB1-4354-AC62-BFACC5642168}" presName="textRect" presStyleLbl="revTx" presStyleIdx="1" presStyleCnt="5">
        <dgm:presLayoutVars>
          <dgm:chMax val="1"/>
          <dgm:chPref val="1"/>
        </dgm:presLayoutVars>
      </dgm:prSet>
      <dgm:spPr/>
    </dgm:pt>
    <dgm:pt modelId="{FF04A193-E2C0-44D5-96F6-82CC6F2D0464}" type="pres">
      <dgm:prSet presAssocID="{C7227BB6-4B1F-4693-A298-A09441C54BA5}" presName="sibTrans" presStyleCnt="0"/>
      <dgm:spPr/>
    </dgm:pt>
    <dgm:pt modelId="{D48CCC10-8C97-4CF9-9341-60CE89DAB45D}" type="pres">
      <dgm:prSet presAssocID="{C1BE52BD-716F-4B80-B6CC-9E71CFEA83DB}" presName="compNode" presStyleCnt="0"/>
      <dgm:spPr/>
    </dgm:pt>
    <dgm:pt modelId="{5D3F3DAE-C906-425E-AA7A-62FC360497B8}" type="pres">
      <dgm:prSet presAssocID="{C1BE52BD-716F-4B80-B6CC-9E71CFEA83D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CC944C7D-D9D4-4AD4-B19A-B43631F50719}" type="pres">
      <dgm:prSet presAssocID="{C1BE52BD-716F-4B80-B6CC-9E71CFEA83DB}" presName="spaceRect" presStyleCnt="0"/>
      <dgm:spPr/>
    </dgm:pt>
    <dgm:pt modelId="{B4CA9D6D-7B9F-42DF-8076-C61FAB1918B1}" type="pres">
      <dgm:prSet presAssocID="{C1BE52BD-716F-4B80-B6CC-9E71CFEA83DB}" presName="textRect" presStyleLbl="revTx" presStyleIdx="2" presStyleCnt="5">
        <dgm:presLayoutVars>
          <dgm:chMax val="1"/>
          <dgm:chPref val="1"/>
        </dgm:presLayoutVars>
      </dgm:prSet>
      <dgm:spPr/>
    </dgm:pt>
    <dgm:pt modelId="{F2D1C684-B6F8-47E1-982A-9B9983B1DD06}" type="pres">
      <dgm:prSet presAssocID="{BCA7C00A-5506-4346-AA8D-B38EF11B6A15}" presName="sibTrans" presStyleCnt="0"/>
      <dgm:spPr/>
    </dgm:pt>
    <dgm:pt modelId="{5F6D97AF-6E2D-4E01-A5A4-08F2C4DAAD36}" type="pres">
      <dgm:prSet presAssocID="{01483C94-77C5-4E5B-AFC3-1C9124B3139B}" presName="compNode" presStyleCnt="0"/>
      <dgm:spPr/>
    </dgm:pt>
    <dgm:pt modelId="{7D47E772-32DE-4034-BFFF-2FA9B4EDFD21}" type="pres">
      <dgm:prSet presAssocID="{01483C94-77C5-4E5B-AFC3-1C9124B3139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uge"/>
        </a:ext>
      </dgm:extLst>
    </dgm:pt>
    <dgm:pt modelId="{65A3BD2B-089F-4E86-8036-29F944910883}" type="pres">
      <dgm:prSet presAssocID="{01483C94-77C5-4E5B-AFC3-1C9124B3139B}" presName="spaceRect" presStyleCnt="0"/>
      <dgm:spPr/>
    </dgm:pt>
    <dgm:pt modelId="{D2DCF5BB-1374-4B94-804C-A14B4756F6C9}" type="pres">
      <dgm:prSet presAssocID="{01483C94-77C5-4E5B-AFC3-1C9124B3139B}" presName="textRect" presStyleLbl="revTx" presStyleIdx="3" presStyleCnt="5">
        <dgm:presLayoutVars>
          <dgm:chMax val="1"/>
          <dgm:chPref val="1"/>
        </dgm:presLayoutVars>
      </dgm:prSet>
      <dgm:spPr/>
    </dgm:pt>
    <dgm:pt modelId="{C6392661-E1FA-4246-B35A-6328E5E920ED}" type="pres">
      <dgm:prSet presAssocID="{CFE27D87-CC8A-47C4-BB5B-56BECE0C00CF}" presName="sibTrans" presStyleCnt="0"/>
      <dgm:spPr/>
    </dgm:pt>
    <dgm:pt modelId="{AEEE7BF6-7834-4E88-AD90-41265DD6E40E}" type="pres">
      <dgm:prSet presAssocID="{BD521167-573B-464D-8E7E-0EDAED36435A}" presName="compNode" presStyleCnt="0"/>
      <dgm:spPr/>
    </dgm:pt>
    <dgm:pt modelId="{9E79943A-17F7-45F3-AD69-F0F60A1B7CC1}" type="pres">
      <dgm:prSet presAssocID="{BD521167-573B-464D-8E7E-0EDAED36435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amera"/>
        </a:ext>
      </dgm:extLst>
    </dgm:pt>
    <dgm:pt modelId="{06A5CE85-A39E-41E6-B63D-F6417B8C987F}" type="pres">
      <dgm:prSet presAssocID="{BD521167-573B-464D-8E7E-0EDAED36435A}" presName="spaceRect" presStyleCnt="0"/>
      <dgm:spPr/>
    </dgm:pt>
    <dgm:pt modelId="{AC040282-2C0B-46FC-BB79-9FAEA7D98A9D}" type="pres">
      <dgm:prSet presAssocID="{BD521167-573B-464D-8E7E-0EDAED36435A}" presName="textRect" presStyleLbl="revTx" presStyleIdx="4" presStyleCnt="5">
        <dgm:presLayoutVars>
          <dgm:chMax val="1"/>
          <dgm:chPref val="1"/>
        </dgm:presLayoutVars>
      </dgm:prSet>
      <dgm:spPr/>
    </dgm:pt>
  </dgm:ptLst>
  <dgm:cxnLst>
    <dgm:cxn modelId="{45CF2210-BD2A-443D-B305-1D9CD370EEB3}" type="presOf" srcId="{C1BE52BD-716F-4B80-B6CC-9E71CFEA83DB}" destId="{B4CA9D6D-7B9F-42DF-8076-C61FAB1918B1}" srcOrd="0" destOrd="0" presId="urn:microsoft.com/office/officeart/2018/2/layout/IconLabelList"/>
    <dgm:cxn modelId="{D5F60D29-F650-4179-810B-37B7B35FA659}" srcId="{794F21CD-1145-4B4E-BEBB-A5DE378AD9CE}" destId="{01483C94-77C5-4E5B-AFC3-1C9124B3139B}" srcOrd="3" destOrd="0" parTransId="{C2A22D08-24F1-4B38-8A6A-9285C20DF74A}" sibTransId="{CFE27D87-CC8A-47C4-BB5B-56BECE0C00CF}"/>
    <dgm:cxn modelId="{C143642F-25CD-4631-B61B-4A5A51907264}" srcId="{794F21CD-1145-4B4E-BEBB-A5DE378AD9CE}" destId="{BD521167-573B-464D-8E7E-0EDAED36435A}" srcOrd="4" destOrd="0" parTransId="{BCCCF9C0-C058-4046-97B9-8DDEBF47B9F9}" sibTransId="{E1A7DC7A-C744-4035-8E10-42596524786E}"/>
    <dgm:cxn modelId="{F09E7541-B468-40A0-AD59-DB0D6D903C86}" srcId="{794F21CD-1145-4B4E-BEBB-A5DE378AD9CE}" destId="{DCD49AE3-BBB1-4354-AC62-BFACC5642168}" srcOrd="1" destOrd="0" parTransId="{66A0BE28-752F-404C-AF24-2A2D02708200}" sibTransId="{C7227BB6-4B1F-4693-A298-A09441C54BA5}"/>
    <dgm:cxn modelId="{F6886A66-6D17-4AB9-B384-932A5D19F345}" type="presOf" srcId="{01483C94-77C5-4E5B-AFC3-1C9124B3139B}" destId="{D2DCF5BB-1374-4B94-804C-A14B4756F6C9}" srcOrd="0" destOrd="0" presId="urn:microsoft.com/office/officeart/2018/2/layout/IconLabelList"/>
    <dgm:cxn modelId="{4DCEA867-C7E1-4E4D-B9BA-A299AAC57C9B}" type="presOf" srcId="{BD521167-573B-464D-8E7E-0EDAED36435A}" destId="{AC040282-2C0B-46FC-BB79-9FAEA7D98A9D}" srcOrd="0" destOrd="0" presId="urn:microsoft.com/office/officeart/2018/2/layout/IconLabelList"/>
    <dgm:cxn modelId="{79F6EA9A-42B6-4C22-83E7-E52D4AA7D2B6}" type="presOf" srcId="{DCD49AE3-BBB1-4354-AC62-BFACC5642168}" destId="{D62D35B3-B7A7-47A7-96EB-8524C354691D}" srcOrd="0" destOrd="0" presId="urn:microsoft.com/office/officeart/2018/2/layout/IconLabelList"/>
    <dgm:cxn modelId="{AE82A8BC-3929-4802-85A9-5085EA4241D5}" type="presOf" srcId="{794F21CD-1145-4B4E-BEBB-A5DE378AD9CE}" destId="{0CA2E373-F21E-4C5E-8C29-2DC555C8E16D}" srcOrd="0" destOrd="0" presId="urn:microsoft.com/office/officeart/2018/2/layout/IconLabelList"/>
    <dgm:cxn modelId="{AADD10BE-E08F-4C8E-AB20-E5B94EA0856E}" type="presOf" srcId="{6F05D7D9-83DB-43D2-A5DE-4B5A9457A17D}" destId="{D63C251E-8881-4A09-8C37-3E6F397FE38A}" srcOrd="0" destOrd="0" presId="urn:microsoft.com/office/officeart/2018/2/layout/IconLabelList"/>
    <dgm:cxn modelId="{D67E8FE1-665F-4499-9804-4007074B14BF}" srcId="{794F21CD-1145-4B4E-BEBB-A5DE378AD9CE}" destId="{C1BE52BD-716F-4B80-B6CC-9E71CFEA83DB}" srcOrd="2" destOrd="0" parTransId="{F3EB9CCD-4922-4D26-B21B-642366F8B5A2}" sibTransId="{BCA7C00A-5506-4346-AA8D-B38EF11B6A15}"/>
    <dgm:cxn modelId="{24F017E8-9816-463F-9079-A92BAAB02C1D}" srcId="{794F21CD-1145-4B4E-BEBB-A5DE378AD9CE}" destId="{6F05D7D9-83DB-43D2-A5DE-4B5A9457A17D}" srcOrd="0" destOrd="0" parTransId="{A60444DC-CD1C-41B0-A2BD-4FB8C5119A61}" sibTransId="{DEA51BC9-732A-4D6F-9A1B-C10457380727}"/>
    <dgm:cxn modelId="{E1F7E4D9-178D-4627-A621-1FC129B5D9BB}" type="presParOf" srcId="{0CA2E373-F21E-4C5E-8C29-2DC555C8E16D}" destId="{018A6505-0502-40F1-A4CD-69426335E708}" srcOrd="0" destOrd="0" presId="urn:microsoft.com/office/officeart/2018/2/layout/IconLabelList"/>
    <dgm:cxn modelId="{59A96E01-8910-4DC5-B9AB-71C0B0F915AB}" type="presParOf" srcId="{018A6505-0502-40F1-A4CD-69426335E708}" destId="{44B76CCF-CA05-4558-AD3A-AF725EB65830}" srcOrd="0" destOrd="0" presId="urn:microsoft.com/office/officeart/2018/2/layout/IconLabelList"/>
    <dgm:cxn modelId="{F363594A-2B4F-4BCB-9F44-A3CFAE7FCE81}" type="presParOf" srcId="{018A6505-0502-40F1-A4CD-69426335E708}" destId="{AC66E05B-00EC-437A-A454-0484C0DBBE18}" srcOrd="1" destOrd="0" presId="urn:microsoft.com/office/officeart/2018/2/layout/IconLabelList"/>
    <dgm:cxn modelId="{7832018F-DFC8-4073-9C2B-023D663F0B33}" type="presParOf" srcId="{018A6505-0502-40F1-A4CD-69426335E708}" destId="{D63C251E-8881-4A09-8C37-3E6F397FE38A}" srcOrd="2" destOrd="0" presId="urn:microsoft.com/office/officeart/2018/2/layout/IconLabelList"/>
    <dgm:cxn modelId="{56CBFD1C-6D04-4382-8EE4-1D90828D0BD0}" type="presParOf" srcId="{0CA2E373-F21E-4C5E-8C29-2DC555C8E16D}" destId="{B5A76E7F-08E1-4214-969F-44F852E259F9}" srcOrd="1" destOrd="0" presId="urn:microsoft.com/office/officeart/2018/2/layout/IconLabelList"/>
    <dgm:cxn modelId="{236DBC12-532D-4E99-A0C0-C88B4B737632}" type="presParOf" srcId="{0CA2E373-F21E-4C5E-8C29-2DC555C8E16D}" destId="{2892CFA8-7FD9-4DA2-9937-3F8A885C090C}" srcOrd="2" destOrd="0" presId="urn:microsoft.com/office/officeart/2018/2/layout/IconLabelList"/>
    <dgm:cxn modelId="{E2416E3B-7EE8-42A7-B83F-CA2228B20238}" type="presParOf" srcId="{2892CFA8-7FD9-4DA2-9937-3F8A885C090C}" destId="{7AF7E3A4-F2AD-4BEF-AEA4-6ED7E22759F3}" srcOrd="0" destOrd="0" presId="urn:microsoft.com/office/officeart/2018/2/layout/IconLabelList"/>
    <dgm:cxn modelId="{E964D0AE-D9FE-4908-8D6E-A72AA948DFD5}" type="presParOf" srcId="{2892CFA8-7FD9-4DA2-9937-3F8A885C090C}" destId="{D8A69203-8CA2-43FE-BFEB-76EBE3C8D032}" srcOrd="1" destOrd="0" presId="urn:microsoft.com/office/officeart/2018/2/layout/IconLabelList"/>
    <dgm:cxn modelId="{E075019B-D227-4B8D-B200-1BC46FB4FBB9}" type="presParOf" srcId="{2892CFA8-7FD9-4DA2-9937-3F8A885C090C}" destId="{D62D35B3-B7A7-47A7-96EB-8524C354691D}" srcOrd="2" destOrd="0" presId="urn:microsoft.com/office/officeart/2018/2/layout/IconLabelList"/>
    <dgm:cxn modelId="{D66E1F36-8B11-4228-9B09-CD5A84A7F95B}" type="presParOf" srcId="{0CA2E373-F21E-4C5E-8C29-2DC555C8E16D}" destId="{FF04A193-E2C0-44D5-96F6-82CC6F2D0464}" srcOrd="3" destOrd="0" presId="urn:microsoft.com/office/officeart/2018/2/layout/IconLabelList"/>
    <dgm:cxn modelId="{EC534405-6434-4D1A-ACBB-87E14E693355}" type="presParOf" srcId="{0CA2E373-F21E-4C5E-8C29-2DC555C8E16D}" destId="{D48CCC10-8C97-4CF9-9341-60CE89DAB45D}" srcOrd="4" destOrd="0" presId="urn:microsoft.com/office/officeart/2018/2/layout/IconLabelList"/>
    <dgm:cxn modelId="{5CA33DDF-F746-42FC-8A38-D82C3A56E741}" type="presParOf" srcId="{D48CCC10-8C97-4CF9-9341-60CE89DAB45D}" destId="{5D3F3DAE-C906-425E-AA7A-62FC360497B8}" srcOrd="0" destOrd="0" presId="urn:microsoft.com/office/officeart/2018/2/layout/IconLabelList"/>
    <dgm:cxn modelId="{792FEEDC-3363-42BC-B48E-0F5FF917B4B4}" type="presParOf" srcId="{D48CCC10-8C97-4CF9-9341-60CE89DAB45D}" destId="{CC944C7D-D9D4-4AD4-B19A-B43631F50719}" srcOrd="1" destOrd="0" presId="urn:microsoft.com/office/officeart/2018/2/layout/IconLabelList"/>
    <dgm:cxn modelId="{C6BF032E-C4F2-48FE-B857-7B7B477749D7}" type="presParOf" srcId="{D48CCC10-8C97-4CF9-9341-60CE89DAB45D}" destId="{B4CA9D6D-7B9F-42DF-8076-C61FAB1918B1}" srcOrd="2" destOrd="0" presId="urn:microsoft.com/office/officeart/2018/2/layout/IconLabelList"/>
    <dgm:cxn modelId="{BEDD2044-9ADD-4A3F-8503-8C403FB28D1E}" type="presParOf" srcId="{0CA2E373-F21E-4C5E-8C29-2DC555C8E16D}" destId="{F2D1C684-B6F8-47E1-982A-9B9983B1DD06}" srcOrd="5" destOrd="0" presId="urn:microsoft.com/office/officeart/2018/2/layout/IconLabelList"/>
    <dgm:cxn modelId="{2AB181D6-21C4-41E6-A2BD-41696A22844B}" type="presParOf" srcId="{0CA2E373-F21E-4C5E-8C29-2DC555C8E16D}" destId="{5F6D97AF-6E2D-4E01-A5A4-08F2C4DAAD36}" srcOrd="6" destOrd="0" presId="urn:microsoft.com/office/officeart/2018/2/layout/IconLabelList"/>
    <dgm:cxn modelId="{64D78F05-D5A0-46CF-A0DC-A1918D767909}" type="presParOf" srcId="{5F6D97AF-6E2D-4E01-A5A4-08F2C4DAAD36}" destId="{7D47E772-32DE-4034-BFFF-2FA9B4EDFD21}" srcOrd="0" destOrd="0" presId="urn:microsoft.com/office/officeart/2018/2/layout/IconLabelList"/>
    <dgm:cxn modelId="{4951B662-DE50-4E00-A6AB-FE5C69047614}" type="presParOf" srcId="{5F6D97AF-6E2D-4E01-A5A4-08F2C4DAAD36}" destId="{65A3BD2B-089F-4E86-8036-29F944910883}" srcOrd="1" destOrd="0" presId="urn:microsoft.com/office/officeart/2018/2/layout/IconLabelList"/>
    <dgm:cxn modelId="{5B4802F7-1B05-4AD6-B13C-034420AB56CA}" type="presParOf" srcId="{5F6D97AF-6E2D-4E01-A5A4-08F2C4DAAD36}" destId="{D2DCF5BB-1374-4B94-804C-A14B4756F6C9}" srcOrd="2" destOrd="0" presId="urn:microsoft.com/office/officeart/2018/2/layout/IconLabelList"/>
    <dgm:cxn modelId="{A7943A07-97BB-4E30-99AE-6B18DE533E1C}" type="presParOf" srcId="{0CA2E373-F21E-4C5E-8C29-2DC555C8E16D}" destId="{C6392661-E1FA-4246-B35A-6328E5E920ED}" srcOrd="7" destOrd="0" presId="urn:microsoft.com/office/officeart/2018/2/layout/IconLabelList"/>
    <dgm:cxn modelId="{DF2C2260-0043-481F-A8BC-A65F346640FC}" type="presParOf" srcId="{0CA2E373-F21E-4C5E-8C29-2DC555C8E16D}" destId="{AEEE7BF6-7834-4E88-AD90-41265DD6E40E}" srcOrd="8" destOrd="0" presId="urn:microsoft.com/office/officeart/2018/2/layout/IconLabelList"/>
    <dgm:cxn modelId="{1280FA7A-A604-4264-AA2F-8EDE537032A6}" type="presParOf" srcId="{AEEE7BF6-7834-4E88-AD90-41265DD6E40E}" destId="{9E79943A-17F7-45F3-AD69-F0F60A1B7CC1}" srcOrd="0" destOrd="0" presId="urn:microsoft.com/office/officeart/2018/2/layout/IconLabelList"/>
    <dgm:cxn modelId="{4510259E-5385-44B8-8934-5837F2F44306}" type="presParOf" srcId="{AEEE7BF6-7834-4E88-AD90-41265DD6E40E}" destId="{06A5CE85-A39E-41E6-B63D-F6417B8C987F}" srcOrd="1" destOrd="0" presId="urn:microsoft.com/office/officeart/2018/2/layout/IconLabelList"/>
    <dgm:cxn modelId="{A8A53BBB-C189-401F-9281-8CA6349152B7}" type="presParOf" srcId="{AEEE7BF6-7834-4E88-AD90-41265DD6E40E}" destId="{AC040282-2C0B-46FC-BB79-9FAEA7D98A9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AD6F03A-896F-4DC0-B815-ABEC8BF779A0}"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15002B9C-609F-45BB-A59C-A6FAF1159C0A}">
      <dgm:prSet/>
      <dgm:spPr/>
      <dgm:t>
        <a:bodyPr/>
        <a:lstStyle/>
        <a:p>
          <a:r>
            <a:rPr lang="en-US" b="1" i="0" u="sng">
              <a:latin typeface="Calibri"/>
              <a:cs typeface="Calibri"/>
            </a:rPr>
            <a:t>Clinical Narrative...    </a:t>
          </a:r>
        </a:p>
        <a:p>
          <a:r>
            <a:rPr lang="en-US" b="1" i="1">
              <a:latin typeface="Calibri"/>
              <a:cs typeface="Calibri"/>
            </a:rPr>
            <a:t> </a:t>
          </a:r>
          <a:r>
            <a:rPr lang="en-US" b="0" i="1">
              <a:latin typeface="Calibri"/>
              <a:cs typeface="Calibri"/>
            </a:rPr>
            <a:t>How do we track PTSD symptoms? How do we know when patients are ready to change? </a:t>
          </a:r>
        </a:p>
        <a:p>
          <a:r>
            <a:rPr lang="en-US" b="0" i="1">
              <a:latin typeface="Calibri"/>
              <a:cs typeface="Calibri"/>
            </a:rPr>
            <a:t>How to we address service levels? </a:t>
          </a:r>
        </a:p>
      </dgm:t>
    </dgm:pt>
    <dgm:pt modelId="{F8DA4BEE-E8E7-4302-901E-AC8F58FBA7EF}" type="parTrans" cxnId="{9E468B20-A2AE-43DA-ACB7-E40089087913}">
      <dgm:prSet/>
      <dgm:spPr/>
      <dgm:t>
        <a:bodyPr/>
        <a:lstStyle/>
        <a:p>
          <a:endParaRPr lang="en-US"/>
        </a:p>
      </dgm:t>
    </dgm:pt>
    <dgm:pt modelId="{E3C789B5-982E-4782-BD44-2603BF1CF6B9}" type="sibTrans" cxnId="{9E468B20-A2AE-43DA-ACB7-E40089087913}">
      <dgm:prSet/>
      <dgm:spPr/>
      <dgm:t>
        <a:bodyPr/>
        <a:lstStyle/>
        <a:p>
          <a:endParaRPr lang="en-US"/>
        </a:p>
      </dgm:t>
    </dgm:pt>
    <dgm:pt modelId="{30BE032A-9142-4DF3-8CD7-FB47DFD3E34B}">
      <dgm:prSet/>
      <dgm:spPr/>
      <dgm:t>
        <a:bodyPr/>
        <a:lstStyle/>
        <a:p>
          <a:r>
            <a:rPr lang="en-US" b="1" i="1">
              <a:latin typeface="Calibri"/>
              <a:cs typeface="Calibri"/>
            </a:rPr>
            <a:t>Administrative Narrative...</a:t>
          </a:r>
          <a:r>
            <a:rPr lang="en-US" b="0" i="1">
              <a:latin typeface="Calibri"/>
              <a:cs typeface="Calibri"/>
            </a:rPr>
            <a:t>  </a:t>
          </a:r>
        </a:p>
        <a:p>
          <a:r>
            <a:rPr lang="en-US" b="0" i="1">
              <a:latin typeface="Calibri"/>
              <a:cs typeface="Calibri"/>
            </a:rPr>
            <a:t>How will we track utilization? How do we track access barriers to address care needs? </a:t>
          </a:r>
          <a:endParaRPr lang="en-US">
            <a:latin typeface="Calibri"/>
            <a:cs typeface="Calibri"/>
          </a:endParaRPr>
        </a:p>
      </dgm:t>
    </dgm:pt>
    <dgm:pt modelId="{67AED3D8-6AE1-4209-AA37-D4FF621D5265}" type="parTrans" cxnId="{76A0B3F9-B77D-48A0-8AB5-D48C906B04B6}">
      <dgm:prSet/>
      <dgm:spPr/>
      <dgm:t>
        <a:bodyPr/>
        <a:lstStyle/>
        <a:p>
          <a:endParaRPr lang="en-US"/>
        </a:p>
      </dgm:t>
    </dgm:pt>
    <dgm:pt modelId="{9DA64BBB-AA14-474A-96F8-B1B4A3F63BE7}" type="sibTrans" cxnId="{76A0B3F9-B77D-48A0-8AB5-D48C906B04B6}">
      <dgm:prSet/>
      <dgm:spPr/>
      <dgm:t>
        <a:bodyPr/>
        <a:lstStyle/>
        <a:p>
          <a:endParaRPr lang="en-US"/>
        </a:p>
      </dgm:t>
    </dgm:pt>
    <dgm:pt modelId="{C1E65D96-EA54-486B-BB62-BB00CCBB0F4C}">
      <dgm:prSet phldr="0"/>
      <dgm:spPr/>
      <dgm:t>
        <a:bodyPr/>
        <a:lstStyle/>
        <a:p>
          <a:r>
            <a:rPr lang="en-US" b="1" i="1">
              <a:latin typeface="Calibri"/>
              <a:cs typeface="Calibri"/>
            </a:rPr>
            <a:t>Utilization &amp; EBP </a:t>
          </a:r>
        </a:p>
        <a:p>
          <a:r>
            <a:rPr lang="en-US" b="1" i="1">
              <a:latin typeface="Calibri"/>
              <a:cs typeface="Calibri"/>
            </a:rPr>
            <a:t> Variables </a:t>
          </a:r>
        </a:p>
      </dgm:t>
    </dgm:pt>
    <dgm:pt modelId="{43AE41C5-E278-4DDE-B9C5-7BFB95FEEDF7}" type="parTrans" cxnId="{6A7CD6B7-7B21-4FEC-904C-E64DACAD2187}">
      <dgm:prSet/>
      <dgm:spPr/>
      <dgm:t>
        <a:bodyPr/>
        <a:lstStyle/>
        <a:p>
          <a:endParaRPr lang="en-US"/>
        </a:p>
      </dgm:t>
    </dgm:pt>
    <dgm:pt modelId="{BEB5320F-229A-4580-81A0-5E17EAB87EE3}" type="sibTrans" cxnId="{6A7CD6B7-7B21-4FEC-904C-E64DACAD2187}">
      <dgm:prSet/>
      <dgm:spPr/>
      <dgm:t>
        <a:bodyPr/>
        <a:lstStyle/>
        <a:p>
          <a:endParaRPr lang="en-US"/>
        </a:p>
      </dgm:t>
    </dgm:pt>
    <dgm:pt modelId="{04C67AD7-F822-42CA-BC6F-6A1BA8DED8E9}" type="pres">
      <dgm:prSet presAssocID="{1AD6F03A-896F-4DC0-B815-ABEC8BF779A0}" presName="root" presStyleCnt="0">
        <dgm:presLayoutVars>
          <dgm:dir/>
          <dgm:resizeHandles val="exact"/>
        </dgm:presLayoutVars>
      </dgm:prSet>
      <dgm:spPr/>
    </dgm:pt>
    <dgm:pt modelId="{F058C419-4847-4935-A7AE-EC14BB4EB95C}" type="pres">
      <dgm:prSet presAssocID="{15002B9C-609F-45BB-A59C-A6FAF1159C0A}" presName="compNode" presStyleCnt="0"/>
      <dgm:spPr/>
    </dgm:pt>
    <dgm:pt modelId="{78E964E8-485E-486F-A298-1FD16BFC1D65}" type="pres">
      <dgm:prSet presAssocID="{15002B9C-609F-45BB-A59C-A6FAF1159C0A}" presName="iconRect" presStyleLbl="node1" presStyleIdx="0" presStyleCnt="3" custLinFactNeighborX="6299" custLinFactNeighborY="33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83498C2E-F404-49B3-8A32-A8C334EE7EC7}" type="pres">
      <dgm:prSet presAssocID="{15002B9C-609F-45BB-A59C-A6FAF1159C0A}" presName="spaceRect" presStyleCnt="0"/>
      <dgm:spPr/>
    </dgm:pt>
    <dgm:pt modelId="{C4EDC366-EF4F-42BE-B019-45C89BB0422E}" type="pres">
      <dgm:prSet presAssocID="{15002B9C-609F-45BB-A59C-A6FAF1159C0A}" presName="textRect" presStyleLbl="revTx" presStyleIdx="0" presStyleCnt="3" custScaleY="49730" custLinFactY="-52559" custLinFactNeighborX="-1494" custLinFactNeighborY="-100000">
        <dgm:presLayoutVars>
          <dgm:chMax val="1"/>
          <dgm:chPref val="1"/>
        </dgm:presLayoutVars>
      </dgm:prSet>
      <dgm:spPr/>
    </dgm:pt>
    <dgm:pt modelId="{008DAB08-031F-4CD8-87E0-5C91674A5471}" type="pres">
      <dgm:prSet presAssocID="{E3C789B5-982E-4782-BD44-2603BF1CF6B9}" presName="sibTrans" presStyleCnt="0"/>
      <dgm:spPr/>
    </dgm:pt>
    <dgm:pt modelId="{C0EA4954-B501-4668-BC23-84AAFDA618CD}" type="pres">
      <dgm:prSet presAssocID="{C1E65D96-EA54-486B-BB62-BB00CCBB0F4C}" presName="compNode" presStyleCnt="0"/>
      <dgm:spPr/>
    </dgm:pt>
    <dgm:pt modelId="{BE637F52-0A93-4566-9A4E-CB7758576C03}" type="pres">
      <dgm:prSet presAssocID="{C1E65D96-EA54-486B-BB62-BB00CCBB0F4C}" presName="iconRect" presStyleLbl="node1" presStyleIdx="1" presStyleCnt="3" custScaleX="156569" custScaleY="126438" custLinFactNeighborX="-12277" custLinFactNeighborY="237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8544A513-117C-40B6-814C-D07C5E39561C}" type="pres">
      <dgm:prSet presAssocID="{C1E65D96-EA54-486B-BB62-BB00CCBB0F4C}" presName="spaceRect" presStyleCnt="0"/>
      <dgm:spPr/>
    </dgm:pt>
    <dgm:pt modelId="{FF903078-615E-4A92-9F64-18AF808680EE}" type="pres">
      <dgm:prSet presAssocID="{C1E65D96-EA54-486B-BB62-BB00CCBB0F4C}" presName="textRect" presStyleLbl="revTx" presStyleIdx="1" presStyleCnt="3" custLinFactNeighborX="-5438" custLinFactNeighborY="-53608">
        <dgm:presLayoutVars>
          <dgm:chMax val="1"/>
          <dgm:chPref val="1"/>
        </dgm:presLayoutVars>
      </dgm:prSet>
      <dgm:spPr/>
    </dgm:pt>
    <dgm:pt modelId="{4B50CBDB-73B8-4735-97BB-A1A508297989}" type="pres">
      <dgm:prSet presAssocID="{BEB5320F-229A-4580-81A0-5E17EAB87EE3}" presName="sibTrans" presStyleCnt="0"/>
      <dgm:spPr/>
    </dgm:pt>
    <dgm:pt modelId="{B048FFBD-93D8-407E-BB78-47F714DF08D9}" type="pres">
      <dgm:prSet presAssocID="{30BE032A-9142-4DF3-8CD7-FB47DFD3E34B}" presName="compNode" presStyleCnt="0"/>
      <dgm:spPr/>
    </dgm:pt>
    <dgm:pt modelId="{15225A59-EA6D-4445-B2CF-148FE2A49D56}" type="pres">
      <dgm:prSet presAssocID="{30BE032A-9142-4DF3-8CD7-FB47DFD3E34B}" presName="iconRect" presStyleLbl="node1" presStyleIdx="2" presStyleCnt="3" custLinFactNeighborX="-18306" custLinFactNeighborY="-1386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F0911A06-7D0B-4F20-A1EF-7F7682076EA8}" type="pres">
      <dgm:prSet presAssocID="{30BE032A-9142-4DF3-8CD7-FB47DFD3E34B}" presName="spaceRect" presStyleCnt="0"/>
      <dgm:spPr/>
    </dgm:pt>
    <dgm:pt modelId="{BB8BB69A-A2BC-4F2B-A45B-0A37C6E47C69}" type="pres">
      <dgm:prSet presAssocID="{30BE032A-9142-4DF3-8CD7-FB47DFD3E34B}" presName="textRect" presStyleLbl="revTx" presStyleIdx="2" presStyleCnt="3" custScaleX="126744" custScaleY="126359" custLinFactNeighborX="-15151" custLinFactNeighborY="-95088">
        <dgm:presLayoutVars>
          <dgm:chMax val="1"/>
          <dgm:chPref val="1"/>
        </dgm:presLayoutVars>
      </dgm:prSet>
      <dgm:spPr/>
    </dgm:pt>
  </dgm:ptLst>
  <dgm:cxnLst>
    <dgm:cxn modelId="{9E468B20-A2AE-43DA-ACB7-E40089087913}" srcId="{1AD6F03A-896F-4DC0-B815-ABEC8BF779A0}" destId="{15002B9C-609F-45BB-A59C-A6FAF1159C0A}" srcOrd="0" destOrd="0" parTransId="{F8DA4BEE-E8E7-4302-901E-AC8F58FBA7EF}" sibTransId="{E3C789B5-982E-4782-BD44-2603BF1CF6B9}"/>
    <dgm:cxn modelId="{AA558425-5B07-4B86-B7D0-A9FC22384EE7}" type="presOf" srcId="{C1E65D96-EA54-486B-BB62-BB00CCBB0F4C}" destId="{FF903078-615E-4A92-9F64-18AF808680EE}" srcOrd="0" destOrd="0" presId="urn:microsoft.com/office/officeart/2018/2/layout/IconLabelList"/>
    <dgm:cxn modelId="{3513FF95-2761-469C-9FC2-98CE4B03106A}" type="presOf" srcId="{15002B9C-609F-45BB-A59C-A6FAF1159C0A}" destId="{C4EDC366-EF4F-42BE-B019-45C89BB0422E}" srcOrd="0" destOrd="0" presId="urn:microsoft.com/office/officeart/2018/2/layout/IconLabelList"/>
    <dgm:cxn modelId="{6A7CD6B7-7B21-4FEC-904C-E64DACAD2187}" srcId="{1AD6F03A-896F-4DC0-B815-ABEC8BF779A0}" destId="{C1E65D96-EA54-486B-BB62-BB00CCBB0F4C}" srcOrd="1" destOrd="0" parTransId="{43AE41C5-E278-4DDE-B9C5-7BFB95FEEDF7}" sibTransId="{BEB5320F-229A-4580-81A0-5E17EAB87EE3}"/>
    <dgm:cxn modelId="{8433BDE4-0966-4EE7-8E63-A42FE0603E40}" type="presOf" srcId="{1AD6F03A-896F-4DC0-B815-ABEC8BF779A0}" destId="{04C67AD7-F822-42CA-BC6F-6A1BA8DED8E9}" srcOrd="0" destOrd="0" presId="urn:microsoft.com/office/officeart/2018/2/layout/IconLabelList"/>
    <dgm:cxn modelId="{76A0B3F9-B77D-48A0-8AB5-D48C906B04B6}" srcId="{1AD6F03A-896F-4DC0-B815-ABEC8BF779A0}" destId="{30BE032A-9142-4DF3-8CD7-FB47DFD3E34B}" srcOrd="2" destOrd="0" parTransId="{67AED3D8-6AE1-4209-AA37-D4FF621D5265}" sibTransId="{9DA64BBB-AA14-474A-96F8-B1B4A3F63BE7}"/>
    <dgm:cxn modelId="{A62C4AFF-E943-4C37-A10C-FE5A073E437C}" type="presOf" srcId="{30BE032A-9142-4DF3-8CD7-FB47DFD3E34B}" destId="{BB8BB69A-A2BC-4F2B-A45B-0A37C6E47C69}" srcOrd="0" destOrd="0" presId="urn:microsoft.com/office/officeart/2018/2/layout/IconLabelList"/>
    <dgm:cxn modelId="{6CE58FA2-0BF8-44D4-9C02-7E77CF8941B4}" type="presParOf" srcId="{04C67AD7-F822-42CA-BC6F-6A1BA8DED8E9}" destId="{F058C419-4847-4935-A7AE-EC14BB4EB95C}" srcOrd="0" destOrd="0" presId="urn:microsoft.com/office/officeart/2018/2/layout/IconLabelList"/>
    <dgm:cxn modelId="{DC0E6EC8-4808-466B-91E2-931D993D9397}" type="presParOf" srcId="{F058C419-4847-4935-A7AE-EC14BB4EB95C}" destId="{78E964E8-485E-486F-A298-1FD16BFC1D65}" srcOrd="0" destOrd="0" presId="urn:microsoft.com/office/officeart/2018/2/layout/IconLabelList"/>
    <dgm:cxn modelId="{B8F4552C-0DE3-4824-9D15-1EA639B7ACC9}" type="presParOf" srcId="{F058C419-4847-4935-A7AE-EC14BB4EB95C}" destId="{83498C2E-F404-49B3-8A32-A8C334EE7EC7}" srcOrd="1" destOrd="0" presId="urn:microsoft.com/office/officeart/2018/2/layout/IconLabelList"/>
    <dgm:cxn modelId="{AA203396-FD9A-44DB-80DF-B6440ED41E55}" type="presParOf" srcId="{F058C419-4847-4935-A7AE-EC14BB4EB95C}" destId="{C4EDC366-EF4F-42BE-B019-45C89BB0422E}" srcOrd="2" destOrd="0" presId="urn:microsoft.com/office/officeart/2018/2/layout/IconLabelList"/>
    <dgm:cxn modelId="{D2767595-F641-4E04-964C-EB73F9FDD119}" type="presParOf" srcId="{04C67AD7-F822-42CA-BC6F-6A1BA8DED8E9}" destId="{008DAB08-031F-4CD8-87E0-5C91674A5471}" srcOrd="1" destOrd="0" presId="urn:microsoft.com/office/officeart/2018/2/layout/IconLabelList"/>
    <dgm:cxn modelId="{D0F6E202-32CF-43D6-A057-0A508056CEEB}" type="presParOf" srcId="{04C67AD7-F822-42CA-BC6F-6A1BA8DED8E9}" destId="{C0EA4954-B501-4668-BC23-84AAFDA618CD}" srcOrd="2" destOrd="0" presId="urn:microsoft.com/office/officeart/2018/2/layout/IconLabelList"/>
    <dgm:cxn modelId="{4E24F7B5-C5CF-49CB-962F-FBE64BA64513}" type="presParOf" srcId="{C0EA4954-B501-4668-BC23-84AAFDA618CD}" destId="{BE637F52-0A93-4566-9A4E-CB7758576C03}" srcOrd="0" destOrd="0" presId="urn:microsoft.com/office/officeart/2018/2/layout/IconLabelList"/>
    <dgm:cxn modelId="{A35BB39E-BB6E-4FB4-A8A6-448C83AE921A}" type="presParOf" srcId="{C0EA4954-B501-4668-BC23-84AAFDA618CD}" destId="{8544A513-117C-40B6-814C-D07C5E39561C}" srcOrd="1" destOrd="0" presId="urn:microsoft.com/office/officeart/2018/2/layout/IconLabelList"/>
    <dgm:cxn modelId="{F74B6DE3-A543-42E2-BAF2-6AF0685D02AD}" type="presParOf" srcId="{C0EA4954-B501-4668-BC23-84AAFDA618CD}" destId="{FF903078-615E-4A92-9F64-18AF808680EE}" srcOrd="2" destOrd="0" presId="urn:microsoft.com/office/officeart/2018/2/layout/IconLabelList"/>
    <dgm:cxn modelId="{C011279D-36B9-48EB-B9CA-9C350641CB06}" type="presParOf" srcId="{04C67AD7-F822-42CA-BC6F-6A1BA8DED8E9}" destId="{4B50CBDB-73B8-4735-97BB-A1A508297989}" srcOrd="3" destOrd="0" presId="urn:microsoft.com/office/officeart/2018/2/layout/IconLabelList"/>
    <dgm:cxn modelId="{99B6E4FF-E22A-4B93-B0F8-441BCC059FC7}" type="presParOf" srcId="{04C67AD7-F822-42CA-BC6F-6A1BA8DED8E9}" destId="{B048FFBD-93D8-407E-BB78-47F714DF08D9}" srcOrd="4" destOrd="0" presId="urn:microsoft.com/office/officeart/2018/2/layout/IconLabelList"/>
    <dgm:cxn modelId="{C7854C37-5C86-4C77-8CE8-93401284BDD7}" type="presParOf" srcId="{B048FFBD-93D8-407E-BB78-47F714DF08D9}" destId="{15225A59-EA6D-4445-B2CF-148FE2A49D56}" srcOrd="0" destOrd="0" presId="urn:microsoft.com/office/officeart/2018/2/layout/IconLabelList"/>
    <dgm:cxn modelId="{5210A677-7BFD-46FB-B155-3FB385EA6990}" type="presParOf" srcId="{B048FFBD-93D8-407E-BB78-47F714DF08D9}" destId="{F0911A06-7D0B-4F20-A1EF-7F7682076EA8}" srcOrd="1" destOrd="0" presId="urn:microsoft.com/office/officeart/2018/2/layout/IconLabelList"/>
    <dgm:cxn modelId="{1A2E41E3-F2A0-420A-BB56-21CC0AFB0150}" type="presParOf" srcId="{B048FFBD-93D8-407E-BB78-47F714DF08D9}" destId="{BB8BB69A-A2BC-4F2B-A45B-0A37C6E47C6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48CEA-EEBD-4681-B226-DDB768460E47}">
      <dsp:nvSpPr>
        <dsp:cNvPr id="0" name=""/>
        <dsp:cNvSpPr/>
      </dsp:nvSpPr>
      <dsp:spPr>
        <a:xfrm>
          <a:off x="899670" y="739738"/>
          <a:ext cx="717632" cy="7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64BB5DD-85EC-4751-9798-0BB2DCCC9694}">
      <dsp:nvSpPr>
        <dsp:cNvPr id="0" name=""/>
        <dsp:cNvSpPr/>
      </dsp:nvSpPr>
      <dsp:spPr>
        <a:xfrm>
          <a:off x="1660360" y="679493"/>
          <a:ext cx="82527" cy="154235"/>
        </a:xfrm>
        <a:prstGeom prst="chevron">
          <a:avLst>
            <a:gd name="adj" fmla="val 90000"/>
          </a:avLst>
        </a:prstGeom>
        <a:solidFill>
          <a:schemeClr val="accent2">
            <a:tint val="40000"/>
            <a:alpha val="90000"/>
            <a:hueOff val="841840"/>
            <a:satOff val="-7779"/>
            <a:lumOff val="-877"/>
            <a:alphaOff val="0"/>
          </a:schemeClr>
        </a:solidFill>
        <a:ln w="12700" cap="flat" cmpd="sng" algn="ctr">
          <a:solidFill>
            <a:schemeClr val="accent2">
              <a:tint val="40000"/>
              <a:alpha val="90000"/>
              <a:hueOff val="841840"/>
              <a:satOff val="-7779"/>
              <a:lumOff val="-877"/>
              <a:alphaOff val="0"/>
            </a:schemeClr>
          </a:solidFill>
          <a:prstDash val="solid"/>
          <a:miter lim="800000"/>
        </a:ln>
        <a:effectLst/>
      </dsp:spPr>
      <dsp:style>
        <a:lnRef idx="1">
          <a:scrgbClr r="0" g="0" b="0"/>
        </a:lnRef>
        <a:fillRef idx="1">
          <a:scrgbClr r="0" g="0" b="0"/>
        </a:fillRef>
        <a:effectRef idx="0">
          <a:scrgbClr r="0" g="0" b="0"/>
        </a:effectRef>
        <a:fontRef idx="minor"/>
      </dsp:style>
    </dsp:sp>
    <dsp:sp modelId="{F2978106-CB20-4837-A3B1-A2C501495DF9}">
      <dsp:nvSpPr>
        <dsp:cNvPr id="0" name=""/>
        <dsp:cNvSpPr/>
      </dsp:nvSpPr>
      <dsp:spPr>
        <a:xfrm>
          <a:off x="461774" y="391582"/>
          <a:ext cx="696383" cy="69638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7024" tIns="27024" rIns="27024" bIns="27024" numCol="1" spcCol="1270" anchor="ctr" anchorCtr="0">
          <a:noAutofit/>
        </a:bodyPr>
        <a:lstStyle/>
        <a:p>
          <a:pPr marL="0" lvl="0" indent="0" algn="ctr" defTabSz="1377950">
            <a:lnSpc>
              <a:spcPct val="90000"/>
            </a:lnSpc>
            <a:spcBef>
              <a:spcPct val="0"/>
            </a:spcBef>
            <a:spcAft>
              <a:spcPct val="35000"/>
            </a:spcAft>
            <a:buNone/>
          </a:pPr>
          <a:r>
            <a:rPr lang="en-US" sz="3100" kern="1200"/>
            <a:t>1</a:t>
          </a:r>
        </a:p>
      </dsp:txBody>
      <dsp:txXfrm>
        <a:off x="563757" y="493565"/>
        <a:ext cx="492417" cy="492417"/>
      </dsp:txXfrm>
    </dsp:sp>
    <dsp:sp modelId="{3B938831-0753-4702-B45C-7D4DBB0A5E5C}">
      <dsp:nvSpPr>
        <dsp:cNvPr id="0" name=""/>
        <dsp:cNvSpPr/>
      </dsp:nvSpPr>
      <dsp:spPr>
        <a:xfrm>
          <a:off x="2630" y="1252741"/>
          <a:ext cx="1614672" cy="2702700"/>
        </a:xfrm>
        <a:prstGeom prst="upArrowCallout">
          <a:avLst>
            <a:gd name="adj1" fmla="val 50000"/>
            <a:gd name="adj2" fmla="val 20000"/>
            <a:gd name="adj3" fmla="val 20000"/>
            <a:gd name="adj4" fmla="val 100000"/>
          </a:avLst>
        </a:prstGeom>
        <a:solidFill>
          <a:schemeClr val="accent2">
            <a:tint val="40000"/>
            <a:alpha val="90000"/>
            <a:hueOff val="1683680"/>
            <a:satOff val="-15558"/>
            <a:lumOff val="-1754"/>
            <a:alphaOff val="0"/>
          </a:schemeClr>
        </a:solidFill>
        <a:ln w="12700" cap="flat" cmpd="sng" algn="ctr">
          <a:solidFill>
            <a:schemeClr val="accent2">
              <a:tint val="40000"/>
              <a:alpha val="90000"/>
              <a:hueOff val="1683680"/>
              <a:satOff val="-15558"/>
              <a:lumOff val="-175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7367" tIns="165100" rIns="127367" bIns="165100" numCol="1" spcCol="1270" anchor="t" anchorCtr="0">
          <a:noAutofit/>
        </a:bodyPr>
        <a:lstStyle/>
        <a:p>
          <a:pPr marL="0" lvl="0" indent="0" algn="l" defTabSz="711200">
            <a:lnSpc>
              <a:spcPct val="90000"/>
            </a:lnSpc>
            <a:spcBef>
              <a:spcPct val="0"/>
            </a:spcBef>
            <a:spcAft>
              <a:spcPct val="35000"/>
            </a:spcAft>
            <a:buNone/>
          </a:pPr>
          <a:r>
            <a:rPr lang="en-US" sz="1600" b="0" i="0" kern="1200"/>
            <a:t>Discuss the link between quality indicators, service provision, client recovery, and reduction of staff burnout</a:t>
          </a:r>
        </a:p>
      </dsp:txBody>
      <dsp:txXfrm>
        <a:off x="2630" y="1575675"/>
        <a:ext cx="1614672" cy="2379766"/>
      </dsp:txXfrm>
    </dsp:sp>
    <dsp:sp modelId="{F78522B6-5892-4BBA-8E9B-298B4D06BA25}">
      <dsp:nvSpPr>
        <dsp:cNvPr id="0" name=""/>
        <dsp:cNvSpPr/>
      </dsp:nvSpPr>
      <dsp:spPr>
        <a:xfrm>
          <a:off x="1796710" y="741483"/>
          <a:ext cx="1614672" cy="72"/>
        </a:xfrm>
        <a:prstGeom prst="rect">
          <a:avLst/>
        </a:prstGeom>
        <a:solidFill>
          <a:schemeClr val="accent2">
            <a:tint val="40000"/>
            <a:alpha val="90000"/>
            <a:hueOff val="2525519"/>
            <a:satOff val="-23337"/>
            <a:lumOff val="-2631"/>
            <a:alphaOff val="0"/>
          </a:schemeClr>
        </a:solidFill>
        <a:ln w="12700" cap="flat" cmpd="sng" algn="ctr">
          <a:solidFill>
            <a:schemeClr val="accent2">
              <a:tint val="40000"/>
              <a:alpha val="90000"/>
              <a:hueOff val="2525519"/>
              <a:satOff val="-23337"/>
              <a:lumOff val="-2631"/>
              <a:alphaOff val="0"/>
            </a:schemeClr>
          </a:solidFill>
          <a:prstDash val="solid"/>
          <a:miter lim="800000"/>
        </a:ln>
        <a:effectLst/>
      </dsp:spPr>
      <dsp:style>
        <a:lnRef idx="1">
          <a:scrgbClr r="0" g="0" b="0"/>
        </a:lnRef>
        <a:fillRef idx="1">
          <a:scrgbClr r="0" g="0" b="0"/>
        </a:fillRef>
        <a:effectRef idx="0">
          <a:scrgbClr r="0" g="0" b="0"/>
        </a:effectRef>
        <a:fontRef idx="minor"/>
      </dsp:style>
    </dsp:sp>
    <dsp:sp modelId="{765BEF31-ACA4-4B89-81F0-AA7A63ADB51D}">
      <dsp:nvSpPr>
        <dsp:cNvPr id="0" name=""/>
        <dsp:cNvSpPr/>
      </dsp:nvSpPr>
      <dsp:spPr>
        <a:xfrm>
          <a:off x="3454441" y="680935"/>
          <a:ext cx="82527" cy="155785"/>
        </a:xfrm>
        <a:prstGeom prst="chevron">
          <a:avLst>
            <a:gd name="adj" fmla="val 90000"/>
          </a:avLst>
        </a:prstGeom>
        <a:solidFill>
          <a:schemeClr val="accent2">
            <a:tint val="40000"/>
            <a:alpha val="90000"/>
            <a:hueOff val="3367359"/>
            <a:satOff val="-31116"/>
            <a:lumOff val="-3508"/>
            <a:alphaOff val="0"/>
          </a:schemeClr>
        </a:solidFill>
        <a:ln w="12700" cap="flat" cmpd="sng" algn="ctr">
          <a:solidFill>
            <a:schemeClr val="accent2">
              <a:tint val="40000"/>
              <a:alpha val="90000"/>
              <a:hueOff val="3367359"/>
              <a:satOff val="-31116"/>
              <a:lumOff val="-3508"/>
              <a:alphaOff val="0"/>
            </a:schemeClr>
          </a:solidFill>
          <a:prstDash val="solid"/>
          <a:miter lim="800000"/>
        </a:ln>
        <a:effectLst/>
      </dsp:spPr>
      <dsp:style>
        <a:lnRef idx="1">
          <a:scrgbClr r="0" g="0" b="0"/>
        </a:lnRef>
        <a:fillRef idx="1">
          <a:scrgbClr r="0" g="0" b="0"/>
        </a:fillRef>
        <a:effectRef idx="0">
          <a:scrgbClr r="0" g="0" b="0"/>
        </a:effectRef>
        <a:fontRef idx="minor"/>
      </dsp:style>
    </dsp:sp>
    <dsp:sp modelId="{DFFB9004-E359-49E2-BB8D-ADCA868E93E4}">
      <dsp:nvSpPr>
        <dsp:cNvPr id="0" name=""/>
        <dsp:cNvSpPr/>
      </dsp:nvSpPr>
      <dsp:spPr>
        <a:xfrm>
          <a:off x="2255855" y="393327"/>
          <a:ext cx="696383" cy="696383"/>
        </a:xfrm>
        <a:prstGeom prst="ellipse">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w="12700" cap="flat" cmpd="sng" algn="ctr">
          <a:solidFill>
            <a:schemeClr val="accent2">
              <a:hueOff val="3221807"/>
              <a:satOff val="-9246"/>
              <a:lumOff val="-1480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7024" tIns="27024" rIns="27024" bIns="27024" numCol="1" spcCol="1270" anchor="ctr" anchorCtr="0">
          <a:noAutofit/>
        </a:bodyPr>
        <a:lstStyle/>
        <a:p>
          <a:pPr marL="0" lvl="0" indent="0" algn="ctr" defTabSz="1377950">
            <a:lnSpc>
              <a:spcPct val="90000"/>
            </a:lnSpc>
            <a:spcBef>
              <a:spcPct val="0"/>
            </a:spcBef>
            <a:spcAft>
              <a:spcPct val="35000"/>
            </a:spcAft>
            <a:buNone/>
          </a:pPr>
          <a:r>
            <a:rPr lang="en-US" sz="3100" kern="1200"/>
            <a:t>2</a:t>
          </a:r>
        </a:p>
      </dsp:txBody>
      <dsp:txXfrm>
        <a:off x="2357838" y="495310"/>
        <a:ext cx="492417" cy="492417"/>
      </dsp:txXfrm>
    </dsp:sp>
    <dsp:sp modelId="{5DD40D95-F792-41F0-8167-F61F26E684F0}">
      <dsp:nvSpPr>
        <dsp:cNvPr id="0" name=""/>
        <dsp:cNvSpPr/>
      </dsp:nvSpPr>
      <dsp:spPr>
        <a:xfrm>
          <a:off x="1796710" y="1257055"/>
          <a:ext cx="1614672" cy="2702700"/>
        </a:xfrm>
        <a:prstGeom prst="upArrowCallout">
          <a:avLst>
            <a:gd name="adj1" fmla="val 50000"/>
            <a:gd name="adj2" fmla="val 20000"/>
            <a:gd name="adj3" fmla="val 20000"/>
            <a:gd name="adj4" fmla="val 100000"/>
          </a:avLst>
        </a:prstGeom>
        <a:solidFill>
          <a:schemeClr val="accent2">
            <a:tint val="40000"/>
            <a:alpha val="90000"/>
            <a:hueOff val="4209199"/>
            <a:satOff val="-38895"/>
            <a:lumOff val="-4384"/>
            <a:alphaOff val="0"/>
          </a:schemeClr>
        </a:solidFill>
        <a:ln w="12700" cap="flat" cmpd="sng" algn="ctr">
          <a:solidFill>
            <a:schemeClr val="accent2">
              <a:tint val="40000"/>
              <a:alpha val="90000"/>
              <a:hueOff val="4209199"/>
              <a:satOff val="-38895"/>
              <a:lumOff val="-438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7367" tIns="165100" rIns="127367" bIns="165100" numCol="1" spcCol="1270" anchor="t" anchorCtr="0">
          <a:noAutofit/>
        </a:bodyPr>
        <a:lstStyle/>
        <a:p>
          <a:pPr marL="0" lvl="0" indent="0" algn="l" defTabSz="666750">
            <a:lnSpc>
              <a:spcPct val="90000"/>
            </a:lnSpc>
            <a:spcBef>
              <a:spcPct val="0"/>
            </a:spcBef>
            <a:spcAft>
              <a:spcPct val="35000"/>
            </a:spcAft>
            <a:buNone/>
          </a:pPr>
          <a:r>
            <a:rPr lang="en-US" sz="1500" kern="1200"/>
            <a:t>Identify key steps in creating correctional health care quality indicators, including client voice and choice</a:t>
          </a:r>
        </a:p>
      </dsp:txBody>
      <dsp:txXfrm>
        <a:off x="1796710" y="1579989"/>
        <a:ext cx="1614672" cy="2379766"/>
      </dsp:txXfrm>
    </dsp:sp>
    <dsp:sp modelId="{EFD92A72-664D-47DA-B2C3-F4C4C2B686E0}">
      <dsp:nvSpPr>
        <dsp:cNvPr id="0" name=""/>
        <dsp:cNvSpPr/>
      </dsp:nvSpPr>
      <dsp:spPr>
        <a:xfrm>
          <a:off x="3590791" y="741483"/>
          <a:ext cx="807336" cy="72"/>
        </a:xfrm>
        <a:prstGeom prst="rect">
          <a:avLst/>
        </a:prstGeom>
        <a:solidFill>
          <a:schemeClr val="accent2">
            <a:tint val="40000"/>
            <a:alpha val="90000"/>
            <a:hueOff val="5051039"/>
            <a:satOff val="-46674"/>
            <a:lumOff val="-5261"/>
            <a:alphaOff val="0"/>
          </a:schemeClr>
        </a:solidFill>
        <a:ln w="12700" cap="flat" cmpd="sng" algn="ctr">
          <a:solidFill>
            <a:schemeClr val="accent2">
              <a:tint val="40000"/>
              <a:alpha val="90000"/>
              <a:hueOff val="5051039"/>
              <a:satOff val="-46674"/>
              <a:lumOff val="-5261"/>
              <a:alphaOff val="0"/>
            </a:schemeClr>
          </a:solidFill>
          <a:prstDash val="solid"/>
          <a:miter lim="800000"/>
        </a:ln>
        <a:effectLst/>
      </dsp:spPr>
      <dsp:style>
        <a:lnRef idx="1">
          <a:scrgbClr r="0" g="0" b="0"/>
        </a:lnRef>
        <a:fillRef idx="1">
          <a:scrgbClr r="0" g="0" b="0"/>
        </a:fillRef>
        <a:effectRef idx="0">
          <a:scrgbClr r="0" g="0" b="0"/>
        </a:effectRef>
        <a:fontRef idx="minor"/>
      </dsp:style>
    </dsp:sp>
    <dsp:sp modelId="{7836F380-8814-4C5E-B941-F66BCCB63691}">
      <dsp:nvSpPr>
        <dsp:cNvPr id="0" name=""/>
        <dsp:cNvSpPr/>
      </dsp:nvSpPr>
      <dsp:spPr>
        <a:xfrm>
          <a:off x="4049935" y="393327"/>
          <a:ext cx="696383" cy="696383"/>
        </a:xfrm>
        <a:prstGeom prst="ellipse">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7024" tIns="27024" rIns="27024" bIns="27024" numCol="1" spcCol="1270" anchor="ctr" anchorCtr="0">
          <a:noAutofit/>
        </a:bodyPr>
        <a:lstStyle/>
        <a:p>
          <a:pPr marL="0" lvl="0" indent="0" algn="ctr" defTabSz="1377950">
            <a:lnSpc>
              <a:spcPct val="90000"/>
            </a:lnSpc>
            <a:spcBef>
              <a:spcPct val="0"/>
            </a:spcBef>
            <a:spcAft>
              <a:spcPct val="35000"/>
            </a:spcAft>
            <a:buNone/>
          </a:pPr>
          <a:r>
            <a:rPr lang="en-US" sz="3100" kern="1200"/>
            <a:t>3</a:t>
          </a:r>
        </a:p>
      </dsp:txBody>
      <dsp:txXfrm>
        <a:off x="4151918" y="495310"/>
        <a:ext cx="492417" cy="492417"/>
      </dsp:txXfrm>
    </dsp:sp>
    <dsp:sp modelId="{0E146738-00F5-4A10-82AF-7A8B0329F628}">
      <dsp:nvSpPr>
        <dsp:cNvPr id="0" name=""/>
        <dsp:cNvSpPr/>
      </dsp:nvSpPr>
      <dsp:spPr>
        <a:xfrm>
          <a:off x="3590791" y="1257055"/>
          <a:ext cx="1614672" cy="2702700"/>
        </a:xfrm>
        <a:prstGeom prst="upArrowCallout">
          <a:avLst>
            <a:gd name="adj1" fmla="val 50000"/>
            <a:gd name="adj2" fmla="val 20000"/>
            <a:gd name="adj3" fmla="val 20000"/>
            <a:gd name="adj4" fmla="val 100000"/>
          </a:avLst>
        </a:prstGeom>
        <a:solidFill>
          <a:schemeClr val="accent2">
            <a:tint val="40000"/>
            <a:alpha val="90000"/>
            <a:hueOff val="6734718"/>
            <a:satOff val="-62232"/>
            <a:lumOff val="-7015"/>
            <a:alphaOff val="0"/>
          </a:schemeClr>
        </a:solidFill>
        <a:ln w="12700" cap="flat" cmpd="sng" algn="ctr">
          <a:solidFill>
            <a:schemeClr val="accent2">
              <a:tint val="40000"/>
              <a:alpha val="90000"/>
              <a:hueOff val="6734718"/>
              <a:satOff val="-62232"/>
              <a:lumOff val="-701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7367" tIns="165100" rIns="127367" bIns="165100" numCol="1" spcCol="1270" anchor="t" anchorCtr="0">
          <a:noAutofit/>
        </a:bodyPr>
        <a:lstStyle/>
        <a:p>
          <a:pPr marL="0" lvl="0" indent="0" algn="l" defTabSz="666750">
            <a:lnSpc>
              <a:spcPct val="90000"/>
            </a:lnSpc>
            <a:spcBef>
              <a:spcPct val="0"/>
            </a:spcBef>
            <a:spcAft>
              <a:spcPct val="35000"/>
            </a:spcAft>
            <a:buNone/>
          </a:pPr>
          <a:r>
            <a:rPr lang="en-US" sz="1500" kern="1200"/>
            <a:t>Analyze positive outcomes for clients and facility staff when quality indicators are used</a:t>
          </a:r>
        </a:p>
      </dsp:txBody>
      <dsp:txXfrm>
        <a:off x="3590791" y="1579989"/>
        <a:ext cx="1614672" cy="23797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F5AFA-7696-4A47-9F1B-1FC87A1DEA0D}">
      <dsp:nvSpPr>
        <dsp:cNvPr id="0" name=""/>
        <dsp:cNvSpPr/>
      </dsp:nvSpPr>
      <dsp:spPr>
        <a:xfrm>
          <a:off x="1965" y="1292931"/>
          <a:ext cx="2604701" cy="2604701"/>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l" defTabSz="622300" rtl="0">
            <a:lnSpc>
              <a:spcPct val="90000"/>
            </a:lnSpc>
            <a:spcBef>
              <a:spcPct val="0"/>
            </a:spcBef>
            <a:spcAft>
              <a:spcPct val="35000"/>
            </a:spcAft>
            <a:buNone/>
          </a:pPr>
          <a:r>
            <a:rPr lang="en-US" sz="1400" b="1" kern="1200">
              <a:solidFill>
                <a:schemeClr val="tx1"/>
              </a:solidFill>
              <a:latin typeface="Calibri Light" panose="020F0302020204030204"/>
            </a:rPr>
            <a:t>Women and Data Invisibility </a:t>
          </a:r>
        </a:p>
        <a:p>
          <a:pPr marL="57150" lvl="1" indent="-57150" algn="l" defTabSz="488950" rtl="0">
            <a:lnSpc>
              <a:spcPct val="90000"/>
            </a:lnSpc>
            <a:spcBef>
              <a:spcPct val="0"/>
            </a:spcBef>
            <a:spcAft>
              <a:spcPct val="15000"/>
            </a:spcAft>
            <a:buChar char="•"/>
          </a:pPr>
          <a:r>
            <a:rPr lang="en-US" sz="1100" kern="1200">
              <a:solidFill>
                <a:schemeClr val="tx1"/>
              </a:solidFill>
              <a:latin typeface="Calibri Light" panose="020F0302020204030204"/>
            </a:rPr>
            <a:t>National context - invisible</a:t>
          </a:r>
          <a:endParaRPr lang="en-US" sz="1100" kern="1200">
            <a:solidFill>
              <a:schemeClr val="tx1"/>
            </a:solidFill>
          </a:endParaRPr>
        </a:p>
        <a:p>
          <a:pPr marL="57150" lvl="1" indent="-57150" algn="l" defTabSz="488950" rtl="0">
            <a:lnSpc>
              <a:spcPct val="90000"/>
            </a:lnSpc>
            <a:spcBef>
              <a:spcPct val="0"/>
            </a:spcBef>
            <a:spcAft>
              <a:spcPct val="15000"/>
            </a:spcAft>
            <a:buChar char="•"/>
          </a:pPr>
          <a:r>
            <a:rPr lang="en-US" sz="1100" kern="1200">
              <a:solidFill>
                <a:schemeClr val="tx1"/>
              </a:solidFill>
              <a:latin typeface="Calibri Light" panose="020F0302020204030204"/>
            </a:rPr>
            <a:t>Personal Context: Local Clinical Scientist (LCS) model</a:t>
          </a:r>
          <a:endParaRPr lang="en-US" sz="1100" kern="1200">
            <a:solidFill>
              <a:schemeClr val="tx1"/>
            </a:solidFill>
          </a:endParaRPr>
        </a:p>
      </dsp:txBody>
      <dsp:txXfrm>
        <a:off x="383415" y="1674381"/>
        <a:ext cx="1841801" cy="1841801"/>
      </dsp:txXfrm>
    </dsp:sp>
    <dsp:sp modelId="{5D901A3F-9C77-41FA-8391-89E1265D22D1}">
      <dsp:nvSpPr>
        <dsp:cNvPr id="0" name=""/>
        <dsp:cNvSpPr/>
      </dsp:nvSpPr>
      <dsp:spPr>
        <a:xfrm>
          <a:off x="2818167" y="1839919"/>
          <a:ext cx="1510726" cy="1510726"/>
        </a:xfrm>
        <a:prstGeom prst="mathPlus">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018414" y="2417621"/>
        <a:ext cx="1110232" cy="355322"/>
      </dsp:txXfrm>
    </dsp:sp>
    <dsp:sp modelId="{0496AAF4-FF03-470D-9278-2FF17225054C}">
      <dsp:nvSpPr>
        <dsp:cNvPr id="0" name=""/>
        <dsp:cNvSpPr/>
      </dsp:nvSpPr>
      <dsp:spPr>
        <a:xfrm>
          <a:off x="4540396" y="1292931"/>
          <a:ext cx="2604701" cy="2604701"/>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l" defTabSz="622300" rtl="0">
            <a:lnSpc>
              <a:spcPct val="90000"/>
            </a:lnSpc>
            <a:spcBef>
              <a:spcPct val="0"/>
            </a:spcBef>
            <a:spcAft>
              <a:spcPct val="35000"/>
            </a:spcAft>
            <a:buNone/>
          </a:pPr>
          <a:r>
            <a:rPr lang="en-US" sz="1400" b="1" kern="1200">
              <a:solidFill>
                <a:schemeClr val="tx1"/>
              </a:solidFill>
              <a:latin typeface="Calibri Light" panose="020F0302020204030204"/>
            </a:rPr>
            <a:t>Utilization Improvements </a:t>
          </a:r>
          <a:endParaRPr lang="en-US" sz="1400" b="1" kern="1200">
            <a:solidFill>
              <a:schemeClr val="tx1"/>
            </a:solidFill>
          </a:endParaRPr>
        </a:p>
        <a:p>
          <a:pPr marL="57150" lvl="1" indent="-57150" algn="l" defTabSz="488950" rtl="0">
            <a:lnSpc>
              <a:spcPct val="90000"/>
            </a:lnSpc>
            <a:spcBef>
              <a:spcPct val="0"/>
            </a:spcBef>
            <a:spcAft>
              <a:spcPct val="15000"/>
            </a:spcAft>
            <a:buChar char="•"/>
          </a:pPr>
          <a:r>
            <a:rPr lang="en-US" sz="1100" kern="1200">
              <a:solidFill>
                <a:schemeClr val="tx1"/>
              </a:solidFill>
              <a:latin typeface="Calibri Light" panose="020F0302020204030204"/>
            </a:rPr>
            <a:t>MHA Intake 2015 to current</a:t>
          </a:r>
        </a:p>
        <a:p>
          <a:pPr marL="57150" lvl="1" indent="-57150" algn="l" defTabSz="488950" rtl="0">
            <a:lnSpc>
              <a:spcPct val="90000"/>
            </a:lnSpc>
            <a:spcBef>
              <a:spcPct val="0"/>
            </a:spcBef>
            <a:spcAft>
              <a:spcPct val="15000"/>
            </a:spcAft>
            <a:buChar char="•"/>
          </a:pPr>
          <a:r>
            <a:rPr lang="en-US" sz="1100" kern="1200">
              <a:solidFill>
                <a:schemeClr val="tx1"/>
              </a:solidFill>
              <a:latin typeface="Calibri Light" panose="020F0302020204030204"/>
            </a:rPr>
            <a:t>MH Crisis 2017-current </a:t>
          </a:r>
        </a:p>
        <a:p>
          <a:pPr marL="57150" lvl="1" indent="-57150" algn="l" defTabSz="488950" rtl="0">
            <a:lnSpc>
              <a:spcPct val="90000"/>
            </a:lnSpc>
            <a:spcBef>
              <a:spcPct val="0"/>
            </a:spcBef>
            <a:spcAft>
              <a:spcPct val="15000"/>
            </a:spcAft>
            <a:buChar char="•"/>
          </a:pPr>
          <a:r>
            <a:rPr lang="en-US" sz="1100" kern="1200">
              <a:solidFill>
                <a:schemeClr val="tx1"/>
              </a:solidFill>
              <a:latin typeface="Calibri Light" panose="020F0302020204030204"/>
            </a:rPr>
            <a:t>MH Recidivism 2016-Current</a:t>
          </a:r>
        </a:p>
        <a:p>
          <a:pPr marL="57150" lvl="1" indent="-57150" algn="l" defTabSz="488950" rtl="0">
            <a:lnSpc>
              <a:spcPct val="90000"/>
            </a:lnSpc>
            <a:spcBef>
              <a:spcPct val="0"/>
            </a:spcBef>
            <a:spcAft>
              <a:spcPct val="15000"/>
            </a:spcAft>
            <a:buChar char="•"/>
          </a:pPr>
          <a:r>
            <a:rPr lang="en-US" sz="1100" kern="1200">
              <a:solidFill>
                <a:schemeClr val="tx1"/>
              </a:solidFill>
              <a:latin typeface="Calibri Light" panose="020F0302020204030204"/>
            </a:rPr>
            <a:t>MH Treatment Outcomes 2018-Current </a:t>
          </a:r>
        </a:p>
        <a:p>
          <a:pPr marL="57150" lvl="1" indent="-57150" algn="l" defTabSz="488950" rtl="0">
            <a:lnSpc>
              <a:spcPct val="90000"/>
            </a:lnSpc>
            <a:spcBef>
              <a:spcPct val="0"/>
            </a:spcBef>
            <a:spcAft>
              <a:spcPct val="15000"/>
            </a:spcAft>
            <a:buChar char="•"/>
          </a:pPr>
          <a:r>
            <a:rPr lang="en-US" sz="1100" kern="1200">
              <a:solidFill>
                <a:schemeClr val="tx1"/>
              </a:solidFill>
              <a:latin typeface="Calibri Light" panose="020F0302020204030204"/>
            </a:rPr>
            <a:t>MH Research 2000 - Current</a:t>
          </a:r>
        </a:p>
        <a:p>
          <a:pPr marL="57150" lvl="1" indent="-57150" algn="l" defTabSz="488950" rtl="0">
            <a:lnSpc>
              <a:spcPct val="90000"/>
            </a:lnSpc>
            <a:spcBef>
              <a:spcPct val="0"/>
            </a:spcBef>
            <a:spcAft>
              <a:spcPct val="15000"/>
            </a:spcAft>
            <a:buChar char="•"/>
          </a:pPr>
          <a:r>
            <a:rPr lang="en-US" sz="1100" kern="1200">
              <a:solidFill>
                <a:schemeClr val="tx1"/>
              </a:solidFill>
              <a:latin typeface="Calibri Light" panose="020F0302020204030204"/>
            </a:rPr>
            <a:t>Yakima County Jail (YCJ) adjustment 2018- Current </a:t>
          </a:r>
        </a:p>
      </dsp:txBody>
      <dsp:txXfrm>
        <a:off x="4921846" y="1674381"/>
        <a:ext cx="1841801" cy="1841801"/>
      </dsp:txXfrm>
    </dsp:sp>
    <dsp:sp modelId="{BEC86F29-F55A-427F-82F7-6BA4ED974909}">
      <dsp:nvSpPr>
        <dsp:cNvPr id="0" name=""/>
        <dsp:cNvSpPr/>
      </dsp:nvSpPr>
      <dsp:spPr>
        <a:xfrm>
          <a:off x="7356599" y="1839919"/>
          <a:ext cx="1510726" cy="1510726"/>
        </a:xfrm>
        <a:prstGeom prst="mathEqual">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7556846" y="2151129"/>
        <a:ext cx="1110232" cy="888306"/>
      </dsp:txXfrm>
    </dsp:sp>
    <dsp:sp modelId="{FE64E839-944C-4DAD-9056-36B43B0E51B0}">
      <dsp:nvSpPr>
        <dsp:cNvPr id="0" name=""/>
        <dsp:cNvSpPr/>
      </dsp:nvSpPr>
      <dsp:spPr>
        <a:xfrm>
          <a:off x="9078827" y="1292931"/>
          <a:ext cx="2604701" cy="2604701"/>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b="1" i="1" kern="1200">
              <a:solidFill>
                <a:schemeClr val="tx1"/>
              </a:solidFill>
              <a:latin typeface="Calibri Light" panose="020F0302020204030204"/>
            </a:rPr>
            <a:t>Visibility and equitability </a:t>
          </a:r>
          <a:r>
            <a:rPr lang="en-US" sz="1400" b="1" i="1" kern="1200">
              <a:latin typeface="Calibri Light" panose="020F0302020204030204"/>
            </a:rPr>
            <a:t> </a:t>
          </a:r>
        </a:p>
      </dsp:txBody>
      <dsp:txXfrm>
        <a:off x="9460277" y="1674381"/>
        <a:ext cx="1841801" cy="18418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3BF5D-54BF-46A4-82B5-DB72449CBD05}">
      <dsp:nvSpPr>
        <dsp:cNvPr id="0" name=""/>
        <dsp:cNvSpPr/>
      </dsp:nvSpPr>
      <dsp:spPr>
        <a:xfrm>
          <a:off x="-2205951" y="0"/>
          <a:ext cx="10535649" cy="7580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A8E5F7-CA4B-4F38-8B74-FA626D46F317}">
      <dsp:nvSpPr>
        <dsp:cNvPr id="0" name=""/>
        <dsp:cNvSpPr/>
      </dsp:nvSpPr>
      <dsp:spPr>
        <a:xfrm>
          <a:off x="-2007833" y="177341"/>
          <a:ext cx="416916" cy="4169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035DF6-1ACC-4D6E-86C0-161486C69CDE}">
      <dsp:nvSpPr>
        <dsp:cNvPr id="0" name=""/>
        <dsp:cNvSpPr/>
      </dsp:nvSpPr>
      <dsp:spPr>
        <a:xfrm>
          <a:off x="-1361613" y="6784"/>
          <a:ext cx="4741042" cy="758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25" tIns="80225" rIns="80225" bIns="80225" numCol="1" spcCol="1270" anchor="ctr" anchorCtr="0">
          <a:noAutofit/>
        </a:bodyPr>
        <a:lstStyle/>
        <a:p>
          <a:pPr marL="0" lvl="0" indent="0" algn="l" defTabSz="977900">
            <a:lnSpc>
              <a:spcPct val="90000"/>
            </a:lnSpc>
            <a:spcBef>
              <a:spcPct val="0"/>
            </a:spcBef>
            <a:spcAft>
              <a:spcPct val="35000"/>
            </a:spcAft>
            <a:buNone/>
          </a:pPr>
          <a:r>
            <a:rPr lang="en-US" sz="2200" kern="1200"/>
            <a:t>1</a:t>
          </a:r>
        </a:p>
      </dsp:txBody>
      <dsp:txXfrm>
        <a:off x="-1361613" y="6784"/>
        <a:ext cx="4741042" cy="758029"/>
      </dsp:txXfrm>
    </dsp:sp>
    <dsp:sp modelId="{97FC3228-5929-4A93-9D31-6DE4D46E75C1}">
      <dsp:nvSpPr>
        <dsp:cNvPr id="0" name=""/>
        <dsp:cNvSpPr/>
      </dsp:nvSpPr>
      <dsp:spPr>
        <a:xfrm>
          <a:off x="-1096558" y="6784"/>
          <a:ext cx="13869345" cy="758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25" tIns="80225" rIns="80225" bIns="80225" numCol="1" spcCol="1270" anchor="ctr" anchorCtr="0">
          <a:noAutofit/>
        </a:bodyPr>
        <a:lstStyle/>
        <a:p>
          <a:pPr marL="0" lvl="0" indent="0" algn="l" defTabSz="800100">
            <a:lnSpc>
              <a:spcPct val="90000"/>
            </a:lnSpc>
            <a:spcBef>
              <a:spcPct val="0"/>
            </a:spcBef>
            <a:spcAft>
              <a:spcPct val="35000"/>
            </a:spcAft>
            <a:buNone/>
          </a:pPr>
          <a:r>
            <a:rPr lang="en-US" sz="1800" b="1" kern="1200"/>
            <a:t>Facility Quality Improvement Teams</a:t>
          </a:r>
        </a:p>
      </dsp:txBody>
      <dsp:txXfrm>
        <a:off x="-1096558" y="6784"/>
        <a:ext cx="13869345" cy="758029"/>
      </dsp:txXfrm>
    </dsp:sp>
    <dsp:sp modelId="{9E809C2E-C846-4D38-B60A-75C9EC440548}">
      <dsp:nvSpPr>
        <dsp:cNvPr id="0" name=""/>
        <dsp:cNvSpPr/>
      </dsp:nvSpPr>
      <dsp:spPr>
        <a:xfrm>
          <a:off x="-2237137" y="954321"/>
          <a:ext cx="10535649" cy="7580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84F09F-6EAF-4BAC-B951-B34A25672560}">
      <dsp:nvSpPr>
        <dsp:cNvPr id="0" name=""/>
        <dsp:cNvSpPr/>
      </dsp:nvSpPr>
      <dsp:spPr>
        <a:xfrm>
          <a:off x="-2007833" y="1124878"/>
          <a:ext cx="416916" cy="4169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90C413-3C0E-4BEA-BC86-79BD4BB4D7CE}">
      <dsp:nvSpPr>
        <dsp:cNvPr id="0" name=""/>
        <dsp:cNvSpPr/>
      </dsp:nvSpPr>
      <dsp:spPr>
        <a:xfrm>
          <a:off x="-1361613" y="954321"/>
          <a:ext cx="4741042" cy="758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25" tIns="80225" rIns="80225" bIns="80225" numCol="1" spcCol="1270" anchor="ctr" anchorCtr="0">
          <a:noAutofit/>
        </a:bodyPr>
        <a:lstStyle/>
        <a:p>
          <a:pPr marL="0" lvl="0" indent="0" algn="l" defTabSz="977900">
            <a:lnSpc>
              <a:spcPct val="90000"/>
            </a:lnSpc>
            <a:spcBef>
              <a:spcPct val="0"/>
            </a:spcBef>
            <a:spcAft>
              <a:spcPct val="35000"/>
            </a:spcAft>
            <a:buNone/>
          </a:pPr>
          <a:r>
            <a:rPr lang="en-US" sz="2200" kern="1200"/>
            <a:t>2</a:t>
          </a:r>
        </a:p>
      </dsp:txBody>
      <dsp:txXfrm>
        <a:off x="-1361613" y="954321"/>
        <a:ext cx="4741042" cy="758029"/>
      </dsp:txXfrm>
    </dsp:sp>
    <dsp:sp modelId="{DB602BD2-EF53-40CF-BD52-E98C04374227}">
      <dsp:nvSpPr>
        <dsp:cNvPr id="0" name=""/>
        <dsp:cNvSpPr/>
      </dsp:nvSpPr>
      <dsp:spPr>
        <a:xfrm>
          <a:off x="-1096558" y="954321"/>
          <a:ext cx="13869345" cy="758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25" tIns="80225" rIns="80225" bIns="80225" numCol="1" spcCol="1270" anchor="ctr" anchorCtr="0">
          <a:noAutofit/>
        </a:bodyPr>
        <a:lstStyle/>
        <a:p>
          <a:pPr marL="0" lvl="0" indent="0" algn="l" defTabSz="800100">
            <a:lnSpc>
              <a:spcPct val="90000"/>
            </a:lnSpc>
            <a:spcBef>
              <a:spcPct val="0"/>
            </a:spcBef>
            <a:spcAft>
              <a:spcPct val="35000"/>
            </a:spcAft>
            <a:buNone/>
          </a:pPr>
          <a:r>
            <a:rPr lang="en-US" sz="1800" b="1" kern="1200"/>
            <a:t>Statewide Quality Improvement Teams</a:t>
          </a:r>
        </a:p>
      </dsp:txBody>
      <dsp:txXfrm>
        <a:off x="-1096558" y="954321"/>
        <a:ext cx="13869345" cy="758029"/>
      </dsp:txXfrm>
    </dsp:sp>
    <dsp:sp modelId="{E748FDA5-5FEB-4A70-AD59-6C319B90A3B4}">
      <dsp:nvSpPr>
        <dsp:cNvPr id="0" name=""/>
        <dsp:cNvSpPr/>
      </dsp:nvSpPr>
      <dsp:spPr>
        <a:xfrm>
          <a:off x="-2237137" y="1901858"/>
          <a:ext cx="10535649" cy="7580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4B25F2-CC8C-4655-9BB2-088946DB2032}">
      <dsp:nvSpPr>
        <dsp:cNvPr id="0" name=""/>
        <dsp:cNvSpPr/>
      </dsp:nvSpPr>
      <dsp:spPr>
        <a:xfrm>
          <a:off x="-2007833" y="2072414"/>
          <a:ext cx="416916" cy="4169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33FA62-5FAC-45AB-83E7-AB65B8F2FD19}">
      <dsp:nvSpPr>
        <dsp:cNvPr id="0" name=""/>
        <dsp:cNvSpPr/>
      </dsp:nvSpPr>
      <dsp:spPr>
        <a:xfrm>
          <a:off x="-1361613" y="1901858"/>
          <a:ext cx="4741042" cy="758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25" tIns="80225" rIns="80225" bIns="80225" numCol="1" spcCol="1270" anchor="ctr" anchorCtr="0">
          <a:noAutofit/>
        </a:bodyPr>
        <a:lstStyle/>
        <a:p>
          <a:pPr marL="0" lvl="0" indent="0" algn="l" defTabSz="977900">
            <a:lnSpc>
              <a:spcPct val="90000"/>
            </a:lnSpc>
            <a:spcBef>
              <a:spcPct val="0"/>
            </a:spcBef>
            <a:spcAft>
              <a:spcPct val="35000"/>
            </a:spcAft>
            <a:buNone/>
          </a:pPr>
          <a:r>
            <a:rPr lang="en-US" sz="2200" kern="1200"/>
            <a:t>3</a:t>
          </a:r>
        </a:p>
      </dsp:txBody>
      <dsp:txXfrm>
        <a:off x="-1361613" y="1901858"/>
        <a:ext cx="4741042" cy="758029"/>
      </dsp:txXfrm>
    </dsp:sp>
    <dsp:sp modelId="{03C5ABDA-BB4F-45BB-B117-49E958B527CE}">
      <dsp:nvSpPr>
        <dsp:cNvPr id="0" name=""/>
        <dsp:cNvSpPr/>
      </dsp:nvSpPr>
      <dsp:spPr>
        <a:xfrm>
          <a:off x="-1096558" y="1901858"/>
          <a:ext cx="13869345" cy="758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25" tIns="80225" rIns="80225" bIns="80225" numCol="1" spcCol="1270" anchor="ctr" anchorCtr="0">
          <a:noAutofit/>
        </a:bodyPr>
        <a:lstStyle/>
        <a:p>
          <a:pPr marL="0" lvl="0" indent="0" algn="l" defTabSz="800100">
            <a:lnSpc>
              <a:spcPct val="90000"/>
            </a:lnSpc>
            <a:spcBef>
              <a:spcPct val="0"/>
            </a:spcBef>
            <a:spcAft>
              <a:spcPct val="35000"/>
            </a:spcAft>
            <a:buNone/>
          </a:pPr>
          <a:r>
            <a:rPr lang="en-US" sz="1800" b="1" kern="1200"/>
            <a:t>Clinical Services Board</a:t>
          </a:r>
        </a:p>
      </dsp:txBody>
      <dsp:txXfrm>
        <a:off x="-1096558" y="1901858"/>
        <a:ext cx="13869345" cy="758029"/>
      </dsp:txXfrm>
    </dsp:sp>
    <dsp:sp modelId="{CF61A800-0739-41CE-9E34-8CF698510B1F}">
      <dsp:nvSpPr>
        <dsp:cNvPr id="0" name=""/>
        <dsp:cNvSpPr/>
      </dsp:nvSpPr>
      <dsp:spPr>
        <a:xfrm>
          <a:off x="-2237137" y="2849394"/>
          <a:ext cx="10535649" cy="7580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A9AFA8-2946-42D7-9CCB-941B2AC90AAB}">
      <dsp:nvSpPr>
        <dsp:cNvPr id="0" name=""/>
        <dsp:cNvSpPr/>
      </dsp:nvSpPr>
      <dsp:spPr>
        <a:xfrm>
          <a:off x="-2007833" y="3019951"/>
          <a:ext cx="416916" cy="416916"/>
        </a:xfrm>
        <a:prstGeom prst="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F2D406-016E-4B20-9F7D-C15A3DA90E87}">
      <dsp:nvSpPr>
        <dsp:cNvPr id="0" name=""/>
        <dsp:cNvSpPr/>
      </dsp:nvSpPr>
      <dsp:spPr>
        <a:xfrm>
          <a:off x="-1361613" y="2849394"/>
          <a:ext cx="9658412" cy="758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25" tIns="80225" rIns="80225" bIns="80225" numCol="1" spcCol="1270" anchor="ctr" anchorCtr="0">
          <a:noAutofit/>
        </a:bodyPr>
        <a:lstStyle/>
        <a:p>
          <a:pPr marL="0" lvl="0" indent="0" algn="l" defTabSz="977900">
            <a:lnSpc>
              <a:spcPct val="90000"/>
            </a:lnSpc>
            <a:spcBef>
              <a:spcPct val="0"/>
            </a:spcBef>
            <a:spcAft>
              <a:spcPct val="35000"/>
            </a:spcAft>
            <a:buNone/>
          </a:pPr>
          <a:r>
            <a:rPr lang="en-US" sz="2200" b="1" kern="1200">
              <a:latin typeface="Calibri Light" panose="020F0302020204030204"/>
            </a:rPr>
            <a:t> Expansion via Patient Centered Medical Home</a:t>
          </a:r>
        </a:p>
      </dsp:txBody>
      <dsp:txXfrm>
        <a:off x="-1361613" y="2849394"/>
        <a:ext cx="9658412" cy="75802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272AA-B148-4964-87F0-E98BF43BAFEF}">
      <dsp:nvSpPr>
        <dsp:cNvPr id="0" name=""/>
        <dsp:cNvSpPr/>
      </dsp:nvSpPr>
      <dsp:spPr>
        <a:xfrm>
          <a:off x="3414" y="369850"/>
          <a:ext cx="3329572" cy="576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defRPr b="1"/>
          </a:pPr>
          <a:r>
            <a:rPr lang="en-US" sz="2000" kern="1200">
              <a:solidFill>
                <a:schemeClr val="tx1"/>
              </a:solidFill>
              <a:latin typeface="Calibri Light" panose="020F0302020204030204"/>
            </a:rPr>
            <a:t>Process Indicators</a:t>
          </a:r>
        </a:p>
      </dsp:txBody>
      <dsp:txXfrm>
        <a:off x="3414" y="369850"/>
        <a:ext cx="3329572" cy="576000"/>
      </dsp:txXfrm>
    </dsp:sp>
    <dsp:sp modelId="{8EF99E24-542F-4869-B1CB-13545F98813A}">
      <dsp:nvSpPr>
        <dsp:cNvPr id="0" name=""/>
        <dsp:cNvSpPr/>
      </dsp:nvSpPr>
      <dsp:spPr>
        <a:xfrm>
          <a:off x="3414" y="945850"/>
          <a:ext cx="3329572" cy="287710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latin typeface="Calibri Light" panose="020F0302020204030204"/>
            </a:rPr>
            <a:t>Binary (met / not met)</a:t>
          </a:r>
        </a:p>
        <a:p>
          <a:pPr marL="228600" lvl="1" indent="-228600" algn="l" defTabSz="889000">
            <a:lnSpc>
              <a:spcPct val="90000"/>
            </a:lnSpc>
            <a:spcBef>
              <a:spcPct val="0"/>
            </a:spcBef>
            <a:spcAft>
              <a:spcPct val="15000"/>
            </a:spcAft>
            <a:buChar char="•"/>
          </a:pPr>
          <a:r>
            <a:rPr lang="en-US" sz="2000" b="0" i="0" kern="1200">
              <a:latin typeface="Calibri Light" panose="020F0302020204030204"/>
            </a:rPr>
            <a:t>Answered policy</a:t>
          </a:r>
          <a:r>
            <a:rPr lang="en-US" sz="2000" b="0" i="0" kern="1200"/>
            <a:t> questions: did “X” get done?</a:t>
          </a:r>
          <a:r>
            <a:rPr lang="en-US" sz="2000" b="0" i="0" kern="1200">
              <a:latin typeface="Calibri Light" panose="020F0302020204030204"/>
            </a:rPr>
            <a:t> </a:t>
          </a:r>
          <a:endParaRPr lang="en-US" sz="2000" b="0" i="0" kern="1200"/>
        </a:p>
        <a:p>
          <a:pPr marL="228600" lvl="1" indent="-228600" algn="l" defTabSz="889000">
            <a:lnSpc>
              <a:spcPct val="90000"/>
            </a:lnSpc>
            <a:spcBef>
              <a:spcPct val="0"/>
            </a:spcBef>
            <a:spcAft>
              <a:spcPct val="15000"/>
            </a:spcAft>
            <a:buChar char="•"/>
          </a:pPr>
          <a:r>
            <a:rPr lang="en-US" sz="2000" kern="1200">
              <a:latin typeface="Calibri Light" panose="020F0302020204030204"/>
            </a:rPr>
            <a:t>We started pre/during/post meetings to connect staff, HSM's, and HQ's on indicators (</a:t>
          </a:r>
          <a:r>
            <a:rPr lang="en-US" sz="2000" kern="1200">
              <a:latin typeface="Calibri Light" panose="020F0302020204030204"/>
              <a:hlinkClick xmlns:r="http://schemas.openxmlformats.org/officeDocument/2006/relationships" r:id="" action="ppaction://noaction"/>
            </a:rPr>
            <a:t>see Appendix C</a:t>
          </a:r>
          <a:r>
            <a:rPr lang="en-US" sz="2000" kern="1200">
              <a:latin typeface="Calibri Light" panose="020F0302020204030204"/>
            </a:rPr>
            <a:t>)</a:t>
          </a:r>
        </a:p>
      </dsp:txBody>
      <dsp:txXfrm>
        <a:off x="3414" y="945850"/>
        <a:ext cx="3329572" cy="2877103"/>
      </dsp:txXfrm>
    </dsp:sp>
    <dsp:sp modelId="{751EBC4A-8966-4E88-B9D1-0ADD6560885D}">
      <dsp:nvSpPr>
        <dsp:cNvPr id="0" name=""/>
        <dsp:cNvSpPr/>
      </dsp:nvSpPr>
      <dsp:spPr>
        <a:xfrm>
          <a:off x="3799128" y="369850"/>
          <a:ext cx="3329572" cy="576000"/>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defRPr b="1"/>
          </a:pPr>
          <a:r>
            <a:rPr lang="en-US" sz="2000" kern="1200">
              <a:solidFill>
                <a:schemeClr val="tx1"/>
              </a:solidFill>
              <a:latin typeface="Calibri Light" panose="020F0302020204030204"/>
            </a:rPr>
            <a:t>Culture Change: </a:t>
          </a:r>
        </a:p>
      </dsp:txBody>
      <dsp:txXfrm>
        <a:off x="3799128" y="369850"/>
        <a:ext cx="3329572" cy="576000"/>
      </dsp:txXfrm>
    </dsp:sp>
    <dsp:sp modelId="{B417EA8A-31B0-4218-A341-3E4A6A941C9F}">
      <dsp:nvSpPr>
        <dsp:cNvPr id="0" name=""/>
        <dsp:cNvSpPr/>
      </dsp:nvSpPr>
      <dsp:spPr>
        <a:xfrm>
          <a:off x="3799128" y="945850"/>
          <a:ext cx="3329572" cy="2877103"/>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latin typeface="Calibri Light" panose="020F0302020204030204"/>
            </a:rPr>
            <a:t> Process indicators helped us create a culture around quality. </a:t>
          </a:r>
        </a:p>
        <a:p>
          <a:pPr marL="228600" lvl="1" indent="-228600" algn="l" defTabSz="889000">
            <a:lnSpc>
              <a:spcPct val="90000"/>
            </a:lnSpc>
            <a:spcBef>
              <a:spcPct val="0"/>
            </a:spcBef>
            <a:spcAft>
              <a:spcPct val="15000"/>
            </a:spcAft>
            <a:buChar char="•"/>
          </a:pPr>
          <a:r>
            <a:rPr lang="en-US" sz="2000" kern="1200">
              <a:latin typeface="Calibri Light" panose="020F0302020204030204"/>
            </a:rPr>
            <a:t>Once those measures were all green (</a:t>
          </a:r>
          <a:r>
            <a:rPr lang="en-US" sz="2000" kern="1200">
              <a:latin typeface="Calibri Light" panose="020F0302020204030204"/>
              <a:hlinkClick xmlns:r="http://schemas.openxmlformats.org/officeDocument/2006/relationships" r:id="" action="ppaction://noaction"/>
            </a:rPr>
            <a:t>see Appendix D</a:t>
          </a:r>
          <a:r>
            <a:rPr lang="en-US" sz="2000" kern="1200">
              <a:latin typeface="Calibri Light" panose="020F0302020204030204"/>
            </a:rPr>
            <a:t>), we moved from process to outcomes.</a:t>
          </a:r>
          <a:endParaRPr lang="en-US" sz="2000" kern="1200"/>
        </a:p>
        <a:p>
          <a:pPr marL="228600" lvl="1" indent="-228600" algn="l" defTabSz="889000">
            <a:lnSpc>
              <a:spcPct val="90000"/>
            </a:lnSpc>
            <a:spcBef>
              <a:spcPct val="0"/>
            </a:spcBef>
            <a:spcAft>
              <a:spcPct val="15000"/>
            </a:spcAft>
            <a:buChar char="•"/>
          </a:pPr>
          <a:r>
            <a:rPr lang="en-US" sz="2000" kern="1200">
              <a:latin typeface="Calibri Light" panose="020F0302020204030204"/>
            </a:rPr>
            <a:t>We moved from "Did X get done?" To "Did x work?"</a:t>
          </a:r>
        </a:p>
      </dsp:txBody>
      <dsp:txXfrm>
        <a:off x="3799128" y="945850"/>
        <a:ext cx="3329572" cy="2877103"/>
      </dsp:txXfrm>
    </dsp:sp>
    <dsp:sp modelId="{65004AA3-C5AA-4137-B47C-9FC01CFE1F81}">
      <dsp:nvSpPr>
        <dsp:cNvPr id="0" name=""/>
        <dsp:cNvSpPr/>
      </dsp:nvSpPr>
      <dsp:spPr>
        <a:xfrm>
          <a:off x="7594841" y="369850"/>
          <a:ext cx="3329572" cy="5760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defRPr b="1"/>
          </a:pPr>
          <a:r>
            <a:rPr lang="en-US" sz="2000" b="1" kern="1200">
              <a:solidFill>
                <a:schemeClr val="tx1"/>
              </a:solidFill>
              <a:latin typeface="Calibri Light" panose="020F0302020204030204"/>
            </a:rPr>
            <a:t>Outcome Indicators:</a:t>
          </a:r>
          <a:endParaRPr lang="en-US" sz="2000" b="1" kern="1200">
            <a:solidFill>
              <a:schemeClr val="tx1"/>
            </a:solidFill>
          </a:endParaRPr>
        </a:p>
      </dsp:txBody>
      <dsp:txXfrm>
        <a:off x="7594841" y="369850"/>
        <a:ext cx="3329572" cy="576000"/>
      </dsp:txXfrm>
    </dsp:sp>
    <dsp:sp modelId="{17F6448C-E1B0-4918-B30B-0CE9ACFC0025}">
      <dsp:nvSpPr>
        <dsp:cNvPr id="0" name=""/>
        <dsp:cNvSpPr/>
      </dsp:nvSpPr>
      <dsp:spPr>
        <a:xfrm>
          <a:off x="7594841" y="945850"/>
          <a:ext cx="3329572" cy="2877103"/>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latin typeface="Calibri Light" panose="020F0302020204030204"/>
            </a:rPr>
            <a:t>Continuous measures</a:t>
          </a:r>
        </a:p>
        <a:p>
          <a:pPr marL="228600" lvl="1" indent="-228600" algn="l" defTabSz="889000">
            <a:lnSpc>
              <a:spcPct val="90000"/>
            </a:lnSpc>
            <a:spcBef>
              <a:spcPct val="0"/>
            </a:spcBef>
            <a:spcAft>
              <a:spcPct val="15000"/>
            </a:spcAft>
            <a:buChar char="•"/>
          </a:pPr>
          <a:r>
            <a:rPr lang="en-US" sz="2000" b="0" i="0" kern="1200">
              <a:latin typeface="Calibri Light" panose="020F0302020204030204"/>
            </a:rPr>
            <a:t>Answer: Was care effective?</a:t>
          </a:r>
          <a:endParaRPr lang="en-US" sz="2000" b="0" i="0" kern="1200"/>
        </a:p>
        <a:p>
          <a:pPr marL="228600" lvl="1" indent="-228600" algn="l" defTabSz="889000">
            <a:lnSpc>
              <a:spcPct val="90000"/>
            </a:lnSpc>
            <a:spcBef>
              <a:spcPct val="0"/>
            </a:spcBef>
            <a:spcAft>
              <a:spcPct val="15000"/>
            </a:spcAft>
            <a:buChar char="•"/>
          </a:pPr>
          <a:r>
            <a:rPr lang="en-US" sz="2000" kern="1200">
              <a:latin typeface="Calibri Light" panose="020F0302020204030204"/>
            </a:rPr>
            <a:t>How is care going in the moment? </a:t>
          </a:r>
        </a:p>
        <a:p>
          <a:pPr marL="228600" lvl="1" indent="-228600" algn="l" defTabSz="889000">
            <a:lnSpc>
              <a:spcPct val="90000"/>
            </a:lnSpc>
            <a:spcBef>
              <a:spcPct val="0"/>
            </a:spcBef>
            <a:spcAft>
              <a:spcPct val="15000"/>
            </a:spcAft>
            <a:buChar char="•"/>
          </a:pPr>
          <a:r>
            <a:rPr lang="en-US" sz="2000" kern="1200">
              <a:latin typeface="Calibri Light" panose="020F0302020204030204"/>
            </a:rPr>
            <a:t>What are the trends over time?</a:t>
          </a:r>
        </a:p>
        <a:p>
          <a:pPr marL="228600" lvl="1" indent="-228600" algn="l" defTabSz="889000">
            <a:lnSpc>
              <a:spcPct val="90000"/>
            </a:lnSpc>
            <a:spcBef>
              <a:spcPct val="0"/>
            </a:spcBef>
            <a:spcAft>
              <a:spcPct val="15000"/>
            </a:spcAft>
            <a:buChar char="•"/>
          </a:pPr>
          <a:r>
            <a:rPr lang="en-US" sz="2000" kern="1200">
              <a:latin typeface="Calibri Light" panose="020F0302020204030204"/>
            </a:rPr>
            <a:t>What else is needed?</a:t>
          </a:r>
        </a:p>
      </dsp:txBody>
      <dsp:txXfrm>
        <a:off x="7594841" y="945850"/>
        <a:ext cx="3329572" cy="287710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5FE66-ACD3-479E-923A-AE8F7DD22F49}">
      <dsp:nvSpPr>
        <dsp:cNvPr id="0" name=""/>
        <dsp:cNvSpPr/>
      </dsp:nvSpPr>
      <dsp:spPr>
        <a:xfrm rot="5400000">
          <a:off x="312658" y="3382024"/>
          <a:ext cx="940190" cy="156445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D86342-A0B0-4C00-B682-75A5AB025F9C}">
      <dsp:nvSpPr>
        <dsp:cNvPr id="0" name=""/>
        <dsp:cNvSpPr/>
      </dsp:nvSpPr>
      <dsp:spPr>
        <a:xfrm>
          <a:off x="155716" y="3849460"/>
          <a:ext cx="1412400" cy="1238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endParaRPr lang="en-US" sz="1300" kern="1200"/>
        </a:p>
      </dsp:txBody>
      <dsp:txXfrm>
        <a:off x="155716" y="3849460"/>
        <a:ext cx="1412400" cy="1238051"/>
      </dsp:txXfrm>
    </dsp:sp>
    <dsp:sp modelId="{31A759D4-AC98-4925-A03E-45D580B1B5BB}">
      <dsp:nvSpPr>
        <dsp:cNvPr id="0" name=""/>
        <dsp:cNvSpPr/>
      </dsp:nvSpPr>
      <dsp:spPr>
        <a:xfrm>
          <a:off x="1301626" y="3266847"/>
          <a:ext cx="266490" cy="26649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EF6FA7-6208-4EB7-BA96-29D0461A488A}">
      <dsp:nvSpPr>
        <dsp:cNvPr id="0" name=""/>
        <dsp:cNvSpPr/>
      </dsp:nvSpPr>
      <dsp:spPr>
        <a:xfrm rot="5400000">
          <a:off x="2041711" y="2954168"/>
          <a:ext cx="940190" cy="156445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099F41-C35B-4DBD-85FA-15D145C4AF7F}">
      <dsp:nvSpPr>
        <dsp:cNvPr id="0" name=""/>
        <dsp:cNvSpPr/>
      </dsp:nvSpPr>
      <dsp:spPr>
        <a:xfrm>
          <a:off x="1884770" y="3421604"/>
          <a:ext cx="1412400" cy="1238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t>Facility Connections</a:t>
          </a:r>
        </a:p>
        <a:p>
          <a:pPr marL="57150" lvl="1" indent="-57150" algn="l" defTabSz="444500">
            <a:lnSpc>
              <a:spcPct val="90000"/>
            </a:lnSpc>
            <a:spcBef>
              <a:spcPct val="0"/>
            </a:spcBef>
            <a:spcAft>
              <a:spcPct val="15000"/>
            </a:spcAft>
            <a:buChar char="•"/>
          </a:pPr>
          <a:r>
            <a:rPr lang="en-US" sz="1000" b="0" kern="1200"/>
            <a:t>Custody Partners</a:t>
          </a:r>
        </a:p>
      </dsp:txBody>
      <dsp:txXfrm>
        <a:off x="1884770" y="3421604"/>
        <a:ext cx="1412400" cy="1238051"/>
      </dsp:txXfrm>
    </dsp:sp>
    <dsp:sp modelId="{278579E3-256B-4E5F-B442-37C2B43B4E19}">
      <dsp:nvSpPr>
        <dsp:cNvPr id="0" name=""/>
        <dsp:cNvSpPr/>
      </dsp:nvSpPr>
      <dsp:spPr>
        <a:xfrm>
          <a:off x="3030680" y="2838991"/>
          <a:ext cx="266490" cy="26649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C0E832-23CA-4D50-9233-8FFB5743E786}">
      <dsp:nvSpPr>
        <dsp:cNvPr id="0" name=""/>
        <dsp:cNvSpPr/>
      </dsp:nvSpPr>
      <dsp:spPr>
        <a:xfrm rot="5400000">
          <a:off x="3770765" y="2526312"/>
          <a:ext cx="940190" cy="156445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60F1A5-69EC-4291-8D9A-3DEDD775BFB2}">
      <dsp:nvSpPr>
        <dsp:cNvPr id="0" name=""/>
        <dsp:cNvSpPr/>
      </dsp:nvSpPr>
      <dsp:spPr>
        <a:xfrm>
          <a:off x="3613824" y="2993748"/>
          <a:ext cx="1412400" cy="1238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t>Administrative </a:t>
          </a:r>
        </a:p>
        <a:p>
          <a:pPr marL="57150" lvl="1" indent="-57150" algn="l" defTabSz="444500">
            <a:lnSpc>
              <a:spcPct val="90000"/>
            </a:lnSpc>
            <a:spcBef>
              <a:spcPct val="0"/>
            </a:spcBef>
            <a:spcAft>
              <a:spcPct val="15000"/>
            </a:spcAft>
            <a:buChar char="•"/>
          </a:pPr>
          <a:r>
            <a:rPr lang="en-US" sz="1000" kern="1200"/>
            <a:t> Scheduling Teams</a:t>
          </a:r>
        </a:p>
        <a:p>
          <a:pPr marL="57150" lvl="1" indent="-57150" algn="l" defTabSz="444500">
            <a:lnSpc>
              <a:spcPct val="90000"/>
            </a:lnSpc>
            <a:spcBef>
              <a:spcPct val="0"/>
            </a:spcBef>
            <a:spcAft>
              <a:spcPct val="15000"/>
            </a:spcAft>
            <a:buChar char="•"/>
          </a:pPr>
          <a:r>
            <a:rPr lang="en-US" sz="1000" kern="1200"/>
            <a:t>Health Care Managers</a:t>
          </a:r>
        </a:p>
        <a:p>
          <a:pPr marL="57150" lvl="1" indent="-57150" algn="l" defTabSz="444500" rtl="0">
            <a:lnSpc>
              <a:spcPct val="90000"/>
            </a:lnSpc>
            <a:spcBef>
              <a:spcPct val="0"/>
            </a:spcBef>
            <a:spcAft>
              <a:spcPct val="15000"/>
            </a:spcAft>
            <a:buChar char="•"/>
          </a:pPr>
          <a:r>
            <a:rPr lang="en-US" sz="1000" b="0" kern="1200">
              <a:latin typeface="Calibri Light" panose="020F0302020204030204"/>
            </a:rPr>
            <a:t>Administrative Services Board</a:t>
          </a:r>
        </a:p>
      </dsp:txBody>
      <dsp:txXfrm>
        <a:off x="3613824" y="2993748"/>
        <a:ext cx="1412400" cy="1238051"/>
      </dsp:txXfrm>
    </dsp:sp>
    <dsp:sp modelId="{62769EFD-7273-418B-9D69-1ECF102E3E57}">
      <dsp:nvSpPr>
        <dsp:cNvPr id="0" name=""/>
        <dsp:cNvSpPr/>
      </dsp:nvSpPr>
      <dsp:spPr>
        <a:xfrm>
          <a:off x="4759733" y="2411135"/>
          <a:ext cx="266490" cy="26649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9F07D0-DE8F-4527-A9FA-AFF237EC74DB}">
      <dsp:nvSpPr>
        <dsp:cNvPr id="0" name=""/>
        <dsp:cNvSpPr/>
      </dsp:nvSpPr>
      <dsp:spPr>
        <a:xfrm rot="5400000">
          <a:off x="5499818" y="2098456"/>
          <a:ext cx="940190" cy="156445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BDC224-16ED-4729-8190-E3EA0A28D3C9}">
      <dsp:nvSpPr>
        <dsp:cNvPr id="0" name=""/>
        <dsp:cNvSpPr/>
      </dsp:nvSpPr>
      <dsp:spPr>
        <a:xfrm>
          <a:off x="5342877" y="2565892"/>
          <a:ext cx="1412400" cy="1238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t>Research and Analytics</a:t>
          </a:r>
        </a:p>
        <a:p>
          <a:pPr marL="57150" lvl="1" indent="-57150" algn="l" defTabSz="444500">
            <a:lnSpc>
              <a:spcPct val="90000"/>
            </a:lnSpc>
            <a:spcBef>
              <a:spcPct val="0"/>
            </a:spcBef>
            <a:spcAft>
              <a:spcPct val="15000"/>
            </a:spcAft>
            <a:buChar char="•"/>
          </a:pPr>
          <a:r>
            <a:rPr lang="en-US" sz="1000" kern="1200"/>
            <a:t>Data Teams</a:t>
          </a:r>
        </a:p>
        <a:p>
          <a:pPr marL="57150" lvl="1" indent="-57150" algn="l" defTabSz="444500">
            <a:lnSpc>
              <a:spcPct val="90000"/>
            </a:lnSpc>
            <a:spcBef>
              <a:spcPct val="0"/>
            </a:spcBef>
            <a:spcAft>
              <a:spcPct val="15000"/>
            </a:spcAft>
            <a:buChar char="•"/>
          </a:pPr>
          <a:r>
            <a:rPr lang="en-US" sz="1000" kern="1200"/>
            <a:t>Research Teams </a:t>
          </a:r>
        </a:p>
      </dsp:txBody>
      <dsp:txXfrm>
        <a:off x="5342877" y="2565892"/>
        <a:ext cx="1412400" cy="1238051"/>
      </dsp:txXfrm>
    </dsp:sp>
    <dsp:sp modelId="{6068A278-E9E3-444B-8122-91D7E5E54360}">
      <dsp:nvSpPr>
        <dsp:cNvPr id="0" name=""/>
        <dsp:cNvSpPr/>
      </dsp:nvSpPr>
      <dsp:spPr>
        <a:xfrm>
          <a:off x="6488787" y="1983279"/>
          <a:ext cx="266490" cy="26649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B304D7-4C98-498C-B729-AF7915391DFF}">
      <dsp:nvSpPr>
        <dsp:cNvPr id="0" name=""/>
        <dsp:cNvSpPr/>
      </dsp:nvSpPr>
      <dsp:spPr>
        <a:xfrm rot="5400000">
          <a:off x="7228872" y="1670600"/>
          <a:ext cx="940190" cy="156445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52C6C4-3BDA-4835-93C0-D160400FCB96}">
      <dsp:nvSpPr>
        <dsp:cNvPr id="0" name=""/>
        <dsp:cNvSpPr/>
      </dsp:nvSpPr>
      <dsp:spPr>
        <a:xfrm>
          <a:off x="7071931" y="2138036"/>
          <a:ext cx="1412400" cy="1238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t>Clinical</a:t>
          </a:r>
        </a:p>
        <a:p>
          <a:pPr marL="57150" lvl="1" indent="-57150" algn="l" defTabSz="444500">
            <a:lnSpc>
              <a:spcPct val="90000"/>
            </a:lnSpc>
            <a:spcBef>
              <a:spcPct val="0"/>
            </a:spcBef>
            <a:spcAft>
              <a:spcPct val="15000"/>
            </a:spcAft>
            <a:buChar char="•"/>
          </a:pPr>
          <a:r>
            <a:rPr lang="en-US" sz="1000" kern="1200"/>
            <a:t>Mental Health Service Delivery Teams</a:t>
          </a:r>
        </a:p>
        <a:p>
          <a:pPr marL="57150" lvl="1" indent="-57150" algn="l" defTabSz="444500">
            <a:lnSpc>
              <a:spcPct val="90000"/>
            </a:lnSpc>
            <a:spcBef>
              <a:spcPct val="0"/>
            </a:spcBef>
            <a:spcAft>
              <a:spcPct val="15000"/>
            </a:spcAft>
            <a:buChar char="•"/>
          </a:pPr>
          <a:r>
            <a:rPr lang="en-US" sz="1000" kern="1200"/>
            <a:t>Mental Health Clinical Managers</a:t>
          </a:r>
        </a:p>
        <a:p>
          <a:pPr marL="57150" lvl="1" indent="-57150" algn="l" defTabSz="444500" rtl="0">
            <a:lnSpc>
              <a:spcPct val="90000"/>
            </a:lnSpc>
            <a:spcBef>
              <a:spcPct val="0"/>
            </a:spcBef>
            <a:spcAft>
              <a:spcPct val="15000"/>
            </a:spcAft>
            <a:buChar char="•"/>
          </a:pPr>
          <a:r>
            <a:rPr lang="en-US" sz="1000" b="0" i="0" kern="1200">
              <a:latin typeface="Calibri Light" panose="020F0302020204030204"/>
              <a:hlinkClick xmlns:r="http://schemas.openxmlformats.org/officeDocument/2006/relationships" r:id="" action="ppaction://hlinksldjump">
                <a:extLst>
                  <a:ext uri="{A12FA001-AC4F-418D-AE19-62706E023703}">
                    <ahyp:hlinkClr xmlns:ahyp="http://schemas.microsoft.com/office/drawing/2018/hyperlinkcolor" val="tx"/>
                  </a:ext>
                </a:extLst>
              </a:hlinkClick>
            </a:rPr>
            <a:t>Clinical Services Board </a:t>
          </a:r>
        </a:p>
      </dsp:txBody>
      <dsp:txXfrm>
        <a:off x="7071931" y="2138036"/>
        <a:ext cx="1412400" cy="1238051"/>
      </dsp:txXfrm>
    </dsp:sp>
    <dsp:sp modelId="{6B28D59D-88FE-4850-B643-3CC650DF9E16}">
      <dsp:nvSpPr>
        <dsp:cNvPr id="0" name=""/>
        <dsp:cNvSpPr/>
      </dsp:nvSpPr>
      <dsp:spPr>
        <a:xfrm>
          <a:off x="8217840" y="1555423"/>
          <a:ext cx="266490" cy="26649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0BF661-C7D4-43D0-9842-51FB88928A52}">
      <dsp:nvSpPr>
        <dsp:cNvPr id="0" name=""/>
        <dsp:cNvSpPr/>
      </dsp:nvSpPr>
      <dsp:spPr>
        <a:xfrm rot="5400000">
          <a:off x="8957926" y="1242744"/>
          <a:ext cx="940190" cy="156445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7BC464-D519-48CD-9540-417A87964A41}">
      <dsp:nvSpPr>
        <dsp:cNvPr id="0" name=""/>
        <dsp:cNvSpPr/>
      </dsp:nvSpPr>
      <dsp:spPr>
        <a:xfrm>
          <a:off x="8800984" y="1710180"/>
          <a:ext cx="1412400" cy="1238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i="1" kern="1200">
              <a:hlinkClick xmlns:r="http://schemas.openxmlformats.org/officeDocument/2006/relationships" r:id="" action="ppaction://hlinksldjump">
                <a:extLst>
                  <a:ext uri="{A12FA001-AC4F-418D-AE19-62706E023703}">
                    <ahyp:hlinkClr xmlns:ahyp="http://schemas.microsoft.com/office/drawing/2018/hyperlinkcolor" val="tx"/>
                  </a:ext>
                </a:extLst>
              </a:hlinkClick>
            </a:rPr>
            <a:t>Our Patients. </a:t>
          </a:r>
          <a:endParaRPr lang="en-US" sz="2000" b="1" i="1" kern="1200"/>
        </a:p>
      </dsp:txBody>
      <dsp:txXfrm>
        <a:off x="8800984" y="1710180"/>
        <a:ext cx="1412400" cy="1238051"/>
      </dsp:txXfrm>
    </dsp:sp>
    <dsp:sp modelId="{9B8DE197-8AC7-4BFE-983F-E5EFF0EFB3E1}">
      <dsp:nvSpPr>
        <dsp:cNvPr id="0" name=""/>
        <dsp:cNvSpPr/>
      </dsp:nvSpPr>
      <dsp:spPr>
        <a:xfrm>
          <a:off x="9946894" y="1127567"/>
          <a:ext cx="266490" cy="26649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2D51C0-AF93-414C-93CA-D517D01D46ED}">
      <dsp:nvSpPr>
        <dsp:cNvPr id="0" name=""/>
        <dsp:cNvSpPr/>
      </dsp:nvSpPr>
      <dsp:spPr>
        <a:xfrm rot="5400000">
          <a:off x="10686979" y="814888"/>
          <a:ext cx="940190" cy="156445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AF4F07-6351-4AD9-9F53-DE065B9D6BF2}">
      <dsp:nvSpPr>
        <dsp:cNvPr id="0" name=""/>
        <dsp:cNvSpPr/>
      </dsp:nvSpPr>
      <dsp:spPr>
        <a:xfrm>
          <a:off x="10530038" y="1282323"/>
          <a:ext cx="1412400" cy="1238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endParaRPr lang="en-US" sz="1300" kern="1200"/>
        </a:p>
      </dsp:txBody>
      <dsp:txXfrm>
        <a:off x="10530038" y="1282323"/>
        <a:ext cx="1412400" cy="123805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E49DC-5C4D-4842-A861-EB837E5DF203}">
      <dsp:nvSpPr>
        <dsp:cNvPr id="0" name=""/>
        <dsp:cNvSpPr/>
      </dsp:nvSpPr>
      <dsp:spPr>
        <a:xfrm>
          <a:off x="0" y="420"/>
          <a:ext cx="547971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7BF3BB-9F2A-44D0-AD27-60E05DFC5FF3}">
      <dsp:nvSpPr>
        <dsp:cNvPr id="0" name=""/>
        <dsp:cNvSpPr/>
      </dsp:nvSpPr>
      <dsp:spPr>
        <a:xfrm>
          <a:off x="0" y="420"/>
          <a:ext cx="5479719" cy="689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Purpose: Measure recovery, ensure treatment works. 97% of incarcerated women want access to trauma treatment (Fradley et al, 2023).</a:t>
          </a:r>
        </a:p>
      </dsp:txBody>
      <dsp:txXfrm>
        <a:off x="0" y="420"/>
        <a:ext cx="5479719" cy="689398"/>
      </dsp:txXfrm>
    </dsp:sp>
    <dsp:sp modelId="{D1FB4F56-968D-4597-93FE-58955CCD0187}">
      <dsp:nvSpPr>
        <dsp:cNvPr id="0" name=""/>
        <dsp:cNvSpPr/>
      </dsp:nvSpPr>
      <dsp:spPr>
        <a:xfrm>
          <a:off x="0" y="689818"/>
          <a:ext cx="547971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7DB49E-2854-434A-9F0C-FE0A8BD50CBC}">
      <dsp:nvSpPr>
        <dsp:cNvPr id="0" name=""/>
        <dsp:cNvSpPr/>
      </dsp:nvSpPr>
      <dsp:spPr>
        <a:xfrm>
          <a:off x="0" y="689818"/>
          <a:ext cx="5479719" cy="689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PTSD Checklist-5 (PCL-5) is a 20-item self report measure</a:t>
          </a:r>
        </a:p>
      </dsp:txBody>
      <dsp:txXfrm>
        <a:off x="0" y="689818"/>
        <a:ext cx="5479719" cy="689398"/>
      </dsp:txXfrm>
    </dsp:sp>
    <dsp:sp modelId="{3ADDA975-504E-4207-8BDC-87111E1B6AF2}">
      <dsp:nvSpPr>
        <dsp:cNvPr id="0" name=""/>
        <dsp:cNvSpPr/>
      </dsp:nvSpPr>
      <dsp:spPr>
        <a:xfrm>
          <a:off x="0" y="1379216"/>
          <a:ext cx="547971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089371-8059-4EFE-A836-2C1E69BAA15E}">
      <dsp:nvSpPr>
        <dsp:cNvPr id="0" name=""/>
        <dsp:cNvSpPr/>
      </dsp:nvSpPr>
      <dsp:spPr>
        <a:xfrm>
          <a:off x="0" y="1379216"/>
          <a:ext cx="5479719" cy="689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Can be used for a provisional diagnosis and for measuring change during treatment</a:t>
          </a:r>
        </a:p>
      </dsp:txBody>
      <dsp:txXfrm>
        <a:off x="0" y="1379216"/>
        <a:ext cx="5479719" cy="689398"/>
      </dsp:txXfrm>
    </dsp:sp>
    <dsp:sp modelId="{66705555-B7C7-4565-B94E-186569CCFA9A}">
      <dsp:nvSpPr>
        <dsp:cNvPr id="0" name=""/>
        <dsp:cNvSpPr/>
      </dsp:nvSpPr>
      <dsp:spPr>
        <a:xfrm>
          <a:off x="0" y="2068615"/>
          <a:ext cx="547971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9D61B4-B58C-43FD-96F3-83D1E25436D0}">
      <dsp:nvSpPr>
        <dsp:cNvPr id="0" name=""/>
        <dsp:cNvSpPr/>
      </dsp:nvSpPr>
      <dsp:spPr>
        <a:xfrm>
          <a:off x="0" y="2068615"/>
          <a:ext cx="5479719" cy="689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Clients complete a PCL-5 before every EBP Trauma session</a:t>
          </a:r>
        </a:p>
      </dsp:txBody>
      <dsp:txXfrm>
        <a:off x="0" y="2068615"/>
        <a:ext cx="5479719" cy="689398"/>
      </dsp:txXfrm>
    </dsp:sp>
    <dsp:sp modelId="{89C8BE6B-218F-402B-A8FB-080C4BA334AA}">
      <dsp:nvSpPr>
        <dsp:cNvPr id="0" name=""/>
        <dsp:cNvSpPr/>
      </dsp:nvSpPr>
      <dsp:spPr>
        <a:xfrm>
          <a:off x="0" y="2758013"/>
          <a:ext cx="547971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F56975-EBDA-4EFB-8A3D-306A6110459A}">
      <dsp:nvSpPr>
        <dsp:cNvPr id="0" name=""/>
        <dsp:cNvSpPr/>
      </dsp:nvSpPr>
      <dsp:spPr>
        <a:xfrm>
          <a:off x="0" y="2758013"/>
          <a:ext cx="5479719" cy="689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Post treatment: 5-10 point change represents reliable change (i.e., change not due to chance) and a 10-20 point change represents clinically significant change (National Center for PTSD)</a:t>
          </a:r>
        </a:p>
      </dsp:txBody>
      <dsp:txXfrm>
        <a:off x="0" y="2758013"/>
        <a:ext cx="5479719" cy="68939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6F930-C761-4B7A-A076-4369AEA5378A}">
      <dsp:nvSpPr>
        <dsp:cNvPr id="0" name=""/>
        <dsp:cNvSpPr/>
      </dsp:nvSpPr>
      <dsp:spPr>
        <a:xfrm>
          <a:off x="3429" y="18643"/>
          <a:ext cx="3343274" cy="345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a:t>Pre Quarter: </a:t>
          </a:r>
        </a:p>
      </dsp:txBody>
      <dsp:txXfrm>
        <a:off x="3429" y="18643"/>
        <a:ext cx="3343274" cy="345600"/>
      </dsp:txXfrm>
    </dsp:sp>
    <dsp:sp modelId="{3D639E25-8292-46E2-A4E8-24C31B518E5D}">
      <dsp:nvSpPr>
        <dsp:cNvPr id="0" name=""/>
        <dsp:cNvSpPr/>
      </dsp:nvSpPr>
      <dsp:spPr>
        <a:xfrm>
          <a:off x="3429" y="364243"/>
          <a:ext cx="3343274" cy="3821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a:t>HSM</a:t>
          </a:r>
        </a:p>
        <a:p>
          <a:pPr marL="114300" lvl="1" indent="-114300" algn="l" defTabSz="533400">
            <a:lnSpc>
              <a:spcPct val="90000"/>
            </a:lnSpc>
            <a:spcBef>
              <a:spcPct val="0"/>
            </a:spcBef>
            <a:spcAft>
              <a:spcPct val="15000"/>
            </a:spcAft>
            <a:buChar char="•"/>
          </a:pPr>
          <a:r>
            <a:rPr lang="en-US" sz="1200" kern="1200"/>
            <a:t>HSM/Clinician/Quality/Supervisor meeting (pre quarter)</a:t>
          </a:r>
        </a:p>
        <a:p>
          <a:pPr marL="114300" lvl="1" indent="-114300" algn="l" defTabSz="533400">
            <a:lnSpc>
              <a:spcPct val="90000"/>
            </a:lnSpc>
            <a:spcBef>
              <a:spcPct val="0"/>
            </a:spcBef>
            <a:spcAft>
              <a:spcPct val="15000"/>
            </a:spcAft>
            <a:buChar char="•"/>
          </a:pPr>
          <a:r>
            <a:rPr lang="en-US" sz="1200" kern="1200"/>
            <a:t>Health Service Manager’s (HSM’s’) pay for once a year training in Motivational Interviewing (MI) for new staff</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a:t>OA</a:t>
          </a:r>
        </a:p>
        <a:p>
          <a:pPr marL="228600" lvl="2" indent="-114300" algn="l" defTabSz="533400">
            <a:lnSpc>
              <a:spcPct val="90000"/>
            </a:lnSpc>
            <a:spcBef>
              <a:spcPct val="0"/>
            </a:spcBef>
            <a:spcAft>
              <a:spcPct val="15000"/>
            </a:spcAft>
            <a:buChar char="•"/>
          </a:pPr>
          <a:r>
            <a:rPr lang="en-US" sz="1200" kern="1200"/>
            <a:t>Makes copies of PCL’s for clients/staff</a:t>
          </a:r>
        </a:p>
        <a:p>
          <a:pPr marL="114300" lvl="1" indent="-114300" algn="l" defTabSz="533400">
            <a:lnSpc>
              <a:spcPct val="90000"/>
            </a:lnSpc>
            <a:spcBef>
              <a:spcPct val="0"/>
            </a:spcBef>
            <a:spcAft>
              <a:spcPct val="15000"/>
            </a:spcAft>
            <a:buChar char="•"/>
          </a:pPr>
          <a:r>
            <a:rPr lang="en-US" sz="1200" kern="1200"/>
            <a:t>Clinicians:</a:t>
          </a:r>
        </a:p>
        <a:p>
          <a:pPr marL="228600" lvl="2" indent="-114300" algn="l" defTabSz="533400">
            <a:lnSpc>
              <a:spcPct val="90000"/>
            </a:lnSpc>
            <a:spcBef>
              <a:spcPct val="0"/>
            </a:spcBef>
            <a:spcAft>
              <a:spcPct val="15000"/>
            </a:spcAft>
            <a:buChar char="•"/>
          </a:pPr>
          <a:r>
            <a:rPr lang="en-US" sz="1200" kern="1200"/>
            <a:t>Clinicians enter treatment frequency for clients based on stage of change into OMNI</a:t>
          </a:r>
        </a:p>
        <a:p>
          <a:pPr marL="228600" lvl="2" indent="-114300" algn="l" defTabSz="533400">
            <a:lnSpc>
              <a:spcPct val="90000"/>
            </a:lnSpc>
            <a:spcBef>
              <a:spcPct val="0"/>
            </a:spcBef>
            <a:spcAft>
              <a:spcPct val="15000"/>
            </a:spcAft>
            <a:buChar char="•"/>
          </a:pPr>
          <a:r>
            <a:rPr lang="en-US" sz="1200" kern="1200"/>
            <a:t>Reviews caseload and looks for places new treatment will start, or treatment will finish, to help prioritize cases that need to come in or be moved off of their schedules</a:t>
          </a:r>
        </a:p>
        <a:p>
          <a:pPr marL="228600" lvl="2" indent="-114300" algn="l" defTabSz="533400">
            <a:lnSpc>
              <a:spcPct val="90000"/>
            </a:lnSpc>
            <a:spcBef>
              <a:spcPct val="0"/>
            </a:spcBef>
            <a:spcAft>
              <a:spcPct val="15000"/>
            </a:spcAft>
            <a:buChar char="•"/>
          </a:pPr>
          <a:r>
            <a:rPr lang="en-US" sz="1200" kern="1200"/>
            <a:t>Clinicians tell schedulers when clients are starting EBP trauma therapy</a:t>
          </a:r>
        </a:p>
        <a:p>
          <a:pPr marL="228600" lvl="2" indent="-114300" algn="l" defTabSz="533400">
            <a:lnSpc>
              <a:spcPct val="90000"/>
            </a:lnSpc>
            <a:spcBef>
              <a:spcPct val="0"/>
            </a:spcBef>
            <a:spcAft>
              <a:spcPct val="15000"/>
            </a:spcAft>
            <a:buChar char="•"/>
          </a:pPr>
          <a:r>
            <a:rPr lang="en-US" sz="1200" kern="1200"/>
            <a:t>Supervisors:</a:t>
          </a:r>
        </a:p>
        <a:p>
          <a:pPr marL="228600" lvl="2" indent="-114300" algn="l" defTabSz="533400">
            <a:lnSpc>
              <a:spcPct val="90000"/>
            </a:lnSpc>
            <a:spcBef>
              <a:spcPct val="0"/>
            </a:spcBef>
            <a:spcAft>
              <a:spcPct val="15000"/>
            </a:spcAft>
            <a:buChar char="•"/>
          </a:pPr>
          <a:r>
            <a:rPr lang="en-US" sz="1200" kern="1200"/>
            <a:t>Helps clinicians organize schedules and resolve conflicts</a:t>
          </a:r>
        </a:p>
      </dsp:txBody>
      <dsp:txXfrm>
        <a:off x="3429" y="364243"/>
        <a:ext cx="3343274" cy="3821040"/>
      </dsp:txXfrm>
    </dsp:sp>
    <dsp:sp modelId="{61B616B5-49D8-4255-8EAF-5EF13F9171A7}">
      <dsp:nvSpPr>
        <dsp:cNvPr id="0" name=""/>
        <dsp:cNvSpPr/>
      </dsp:nvSpPr>
      <dsp:spPr>
        <a:xfrm>
          <a:off x="3814762" y="18643"/>
          <a:ext cx="3343274" cy="345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a:t>Quarterly Activities</a:t>
          </a:r>
          <a:endParaRPr lang="en-US" sz="1200" kern="1200"/>
        </a:p>
      </dsp:txBody>
      <dsp:txXfrm>
        <a:off x="3814762" y="18643"/>
        <a:ext cx="3343274" cy="345600"/>
      </dsp:txXfrm>
    </dsp:sp>
    <dsp:sp modelId="{427D28D7-4DD1-4510-A760-45FCCE368463}">
      <dsp:nvSpPr>
        <dsp:cNvPr id="0" name=""/>
        <dsp:cNvSpPr/>
      </dsp:nvSpPr>
      <dsp:spPr>
        <a:xfrm>
          <a:off x="3814762" y="364243"/>
          <a:ext cx="3343274" cy="3821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a:t>HSM’s</a:t>
          </a:r>
        </a:p>
        <a:p>
          <a:pPr marL="114300" lvl="1" indent="-114300" algn="l" defTabSz="533400">
            <a:lnSpc>
              <a:spcPct val="90000"/>
            </a:lnSpc>
            <a:spcBef>
              <a:spcPct val="0"/>
            </a:spcBef>
            <a:spcAft>
              <a:spcPct val="15000"/>
            </a:spcAft>
            <a:buChar char="•"/>
          </a:pPr>
          <a:r>
            <a:rPr lang="en-US" sz="1200" kern="1200"/>
            <a:t>Helps with any movement issues, resolves barriers</a:t>
          </a:r>
        </a:p>
        <a:p>
          <a:pPr marL="114300" lvl="1" indent="-114300" algn="l" defTabSz="533400">
            <a:lnSpc>
              <a:spcPct val="90000"/>
            </a:lnSpc>
            <a:spcBef>
              <a:spcPct val="0"/>
            </a:spcBef>
            <a:spcAft>
              <a:spcPct val="15000"/>
            </a:spcAft>
            <a:buChar char="•"/>
          </a:pPr>
          <a:r>
            <a:rPr lang="en-US" sz="1200" kern="1200"/>
            <a:t>PSR’s</a:t>
          </a:r>
        </a:p>
        <a:p>
          <a:pPr marL="228600" lvl="2" indent="-114300" algn="l" defTabSz="533400">
            <a:lnSpc>
              <a:spcPct val="90000"/>
            </a:lnSpc>
            <a:spcBef>
              <a:spcPct val="0"/>
            </a:spcBef>
            <a:spcAft>
              <a:spcPct val="15000"/>
            </a:spcAft>
            <a:buChar char="•"/>
          </a:pPr>
          <a:r>
            <a:rPr lang="en-US" sz="1200" kern="1200"/>
            <a:t>Maintain flow of cases, notifies if problems</a:t>
          </a:r>
        </a:p>
        <a:p>
          <a:pPr marL="228600" lvl="2" indent="-114300" algn="l" defTabSz="533400">
            <a:lnSpc>
              <a:spcPct val="90000"/>
            </a:lnSpc>
            <a:spcBef>
              <a:spcPct val="0"/>
            </a:spcBef>
            <a:spcAft>
              <a:spcPct val="15000"/>
            </a:spcAft>
            <a:buChar char="•"/>
          </a:pPr>
          <a:r>
            <a:rPr lang="en-US" sz="1200" kern="1200"/>
            <a:t>OA</a:t>
          </a:r>
          <a:br>
            <a:rPr lang="en-US" sz="1200" kern="1200"/>
          </a:br>
          <a:r>
            <a:rPr lang="en-US" sz="1200" kern="1200"/>
            <a:t>Office Assistant (OA) makes copies of PCL-5 for clinicians</a:t>
          </a:r>
        </a:p>
        <a:p>
          <a:pPr marL="114300" lvl="1" indent="-114300" algn="l" defTabSz="533400">
            <a:lnSpc>
              <a:spcPct val="90000"/>
            </a:lnSpc>
            <a:spcBef>
              <a:spcPct val="0"/>
            </a:spcBef>
            <a:spcAft>
              <a:spcPct val="15000"/>
            </a:spcAft>
            <a:buChar char="•"/>
          </a:pPr>
          <a:r>
            <a:rPr lang="en-US" sz="1200" kern="1200"/>
            <a:t>Clinicians</a:t>
          </a:r>
        </a:p>
        <a:p>
          <a:pPr marL="114300" lvl="1" indent="-114300" algn="l" defTabSz="533400">
            <a:lnSpc>
              <a:spcPct val="90000"/>
            </a:lnSpc>
            <a:spcBef>
              <a:spcPct val="0"/>
            </a:spcBef>
            <a:spcAft>
              <a:spcPct val="15000"/>
            </a:spcAft>
            <a:buChar char="•"/>
          </a:pPr>
          <a:r>
            <a:rPr lang="en-US" sz="1200" kern="1200"/>
            <a:t>Supervisors</a:t>
          </a:r>
        </a:p>
        <a:p>
          <a:pPr marL="228600" lvl="2" indent="-114300" algn="l" defTabSz="533400">
            <a:lnSpc>
              <a:spcPct val="90000"/>
            </a:lnSpc>
            <a:spcBef>
              <a:spcPct val="0"/>
            </a:spcBef>
            <a:spcAft>
              <a:spcPct val="15000"/>
            </a:spcAft>
            <a:buChar char="•"/>
          </a:pPr>
          <a:r>
            <a:rPr lang="en-US" sz="1200" kern="1200"/>
            <a:t>Supervisors use this data weekly and monthly to assess client progress and to work with staff on intervention success</a:t>
          </a:r>
        </a:p>
        <a:p>
          <a:pPr marL="228600" lvl="2" indent="-114300" algn="l" defTabSz="533400">
            <a:lnSpc>
              <a:spcPct val="90000"/>
            </a:lnSpc>
            <a:spcBef>
              <a:spcPct val="0"/>
            </a:spcBef>
            <a:spcAft>
              <a:spcPct val="15000"/>
            </a:spcAft>
            <a:buChar char="•"/>
          </a:pPr>
          <a:r>
            <a:rPr lang="en-US" sz="1200" kern="1200"/>
            <a:t>Provide supervision for EBP cases (weekly individual and group supervision) and co-lead treatment for treatments that are new to providers</a:t>
          </a:r>
        </a:p>
        <a:p>
          <a:pPr marL="228600" lvl="2" indent="-114300" algn="l" defTabSz="533400">
            <a:lnSpc>
              <a:spcPct val="90000"/>
            </a:lnSpc>
            <a:spcBef>
              <a:spcPct val="0"/>
            </a:spcBef>
            <a:spcAft>
              <a:spcPct val="15000"/>
            </a:spcAft>
            <a:buChar char="•"/>
          </a:pPr>
          <a:r>
            <a:rPr lang="en-US" sz="1200" kern="1200"/>
            <a:t>Clients fill out the PTSD Checklist-5 (PCL-5) before each EBP trauma therapy session and clients and therapist review scores in session. </a:t>
          </a:r>
        </a:p>
      </dsp:txBody>
      <dsp:txXfrm>
        <a:off x="3814762" y="364243"/>
        <a:ext cx="3343274" cy="3821040"/>
      </dsp:txXfrm>
    </dsp:sp>
    <dsp:sp modelId="{384D6362-F382-4AC7-ACD0-B0047122725D}">
      <dsp:nvSpPr>
        <dsp:cNvPr id="0" name=""/>
        <dsp:cNvSpPr/>
      </dsp:nvSpPr>
      <dsp:spPr>
        <a:xfrm>
          <a:off x="7626096" y="18643"/>
          <a:ext cx="3343274" cy="345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a:t>Post quarter:</a:t>
          </a:r>
        </a:p>
      </dsp:txBody>
      <dsp:txXfrm>
        <a:off x="7626096" y="18643"/>
        <a:ext cx="3343274" cy="345600"/>
      </dsp:txXfrm>
    </dsp:sp>
    <dsp:sp modelId="{ACE0DD9E-83D3-4361-B33E-ED3FD4C76B90}">
      <dsp:nvSpPr>
        <dsp:cNvPr id="0" name=""/>
        <dsp:cNvSpPr/>
      </dsp:nvSpPr>
      <dsp:spPr>
        <a:xfrm>
          <a:off x="7626096" y="364243"/>
          <a:ext cx="3343274" cy="3821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HSM/Clinician/Quality/Supervisor meeting (post quarter)</a:t>
          </a:r>
        </a:p>
        <a:p>
          <a:pPr marL="171450" lvl="1" indent="-171450" algn="l" defTabSz="711200">
            <a:lnSpc>
              <a:spcPct val="90000"/>
            </a:lnSpc>
            <a:spcBef>
              <a:spcPct val="0"/>
            </a:spcBef>
            <a:spcAft>
              <a:spcPct val="15000"/>
            </a:spcAft>
            <a:buChar char="•"/>
          </a:pPr>
          <a:r>
            <a:rPr lang="en-US" sz="1600" kern="1200"/>
            <a:t>RDA pulls data and assesses recovery in clients using PCL-5 cutoff scores for assessing progress for clients who have completed treatment, dropped out, and are in progress</a:t>
          </a:r>
        </a:p>
      </dsp:txBody>
      <dsp:txXfrm>
        <a:off x="7626096" y="364243"/>
        <a:ext cx="3343274" cy="382104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E2020-FE64-46B8-821D-C3234BB4CC12}">
      <dsp:nvSpPr>
        <dsp:cNvPr id="0" name=""/>
        <dsp:cNvSpPr/>
      </dsp:nvSpPr>
      <dsp:spPr>
        <a:xfrm>
          <a:off x="3286" y="405324"/>
          <a:ext cx="3203971" cy="4608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rPr>
            <a:t>Pre-Quarter Planning</a:t>
          </a:r>
        </a:p>
      </dsp:txBody>
      <dsp:txXfrm>
        <a:off x="3286" y="405324"/>
        <a:ext cx="3203971" cy="460800"/>
      </dsp:txXfrm>
    </dsp:sp>
    <dsp:sp modelId="{E455FB5C-D8E5-4590-89C8-2C49D9EF715F}">
      <dsp:nvSpPr>
        <dsp:cNvPr id="0" name=""/>
        <dsp:cNvSpPr/>
      </dsp:nvSpPr>
      <dsp:spPr>
        <a:xfrm>
          <a:off x="3286" y="866124"/>
          <a:ext cx="3203971" cy="307989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00000"/>
            </a:lnSpc>
            <a:spcBef>
              <a:spcPct val="0"/>
            </a:spcBef>
            <a:spcAft>
              <a:spcPct val="15000"/>
            </a:spcAft>
            <a:buChar char="•"/>
          </a:pPr>
          <a:r>
            <a:rPr lang="en-US" sz="1600" kern="1200"/>
            <a:t>Multidisciplinary Meetings and Planning </a:t>
          </a:r>
        </a:p>
      </dsp:txBody>
      <dsp:txXfrm>
        <a:off x="3286" y="866124"/>
        <a:ext cx="3203971" cy="3079890"/>
      </dsp:txXfrm>
    </dsp:sp>
    <dsp:sp modelId="{16AA44F4-28C1-459C-994A-7365C8B6101A}">
      <dsp:nvSpPr>
        <dsp:cNvPr id="0" name=""/>
        <dsp:cNvSpPr/>
      </dsp:nvSpPr>
      <dsp:spPr>
        <a:xfrm>
          <a:off x="3655814" y="405324"/>
          <a:ext cx="3203971" cy="460800"/>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rPr>
            <a:t>Quarterly Activities</a:t>
          </a:r>
          <a:endParaRPr lang="en-US" sz="1600" kern="1200">
            <a:solidFill>
              <a:schemeClr val="tx1"/>
            </a:solidFill>
          </a:endParaRPr>
        </a:p>
      </dsp:txBody>
      <dsp:txXfrm>
        <a:off x="3655814" y="405324"/>
        <a:ext cx="3203971" cy="460800"/>
      </dsp:txXfrm>
    </dsp:sp>
    <dsp:sp modelId="{5902D4BE-3937-43F7-B260-48972BAF897D}">
      <dsp:nvSpPr>
        <dsp:cNvPr id="0" name=""/>
        <dsp:cNvSpPr/>
      </dsp:nvSpPr>
      <dsp:spPr>
        <a:xfrm>
          <a:off x="3655814" y="866124"/>
          <a:ext cx="3203971" cy="3079890"/>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00000"/>
            </a:lnSpc>
            <a:spcBef>
              <a:spcPct val="0"/>
            </a:spcBef>
            <a:spcAft>
              <a:spcPct val="15000"/>
            </a:spcAft>
            <a:buChar char="•"/>
          </a:pPr>
          <a:r>
            <a:rPr lang="en-US" sz="1600" kern="1200"/>
            <a:t>Clinicians</a:t>
          </a:r>
        </a:p>
        <a:p>
          <a:pPr marL="342900" lvl="2" indent="-171450" algn="l" defTabSz="711200">
            <a:lnSpc>
              <a:spcPct val="90000"/>
            </a:lnSpc>
            <a:spcBef>
              <a:spcPct val="0"/>
            </a:spcBef>
            <a:spcAft>
              <a:spcPct val="15000"/>
            </a:spcAft>
            <a:buChar char="•"/>
          </a:pPr>
          <a:r>
            <a:rPr lang="en-US" sz="1600" kern="1200"/>
            <a:t>Therapists and clients talk about avoidance symptoms as EBP trauma therapy starts, which include (but not limited to): aggression and substance use and self harm behaviors</a:t>
          </a:r>
        </a:p>
        <a:p>
          <a:pPr marL="171450" lvl="1" indent="-171450" algn="l" defTabSz="711200">
            <a:lnSpc>
              <a:spcPct val="100000"/>
            </a:lnSpc>
            <a:spcBef>
              <a:spcPct val="0"/>
            </a:spcBef>
            <a:spcAft>
              <a:spcPct val="15000"/>
            </a:spcAft>
            <a:buChar char="•"/>
          </a:pPr>
          <a:r>
            <a:rPr lang="en-US" sz="1600" kern="1200"/>
            <a:t>Supervisors</a:t>
          </a:r>
        </a:p>
        <a:p>
          <a:pPr marL="342900" lvl="2" indent="-171450" algn="l" defTabSz="711200">
            <a:lnSpc>
              <a:spcPct val="90000"/>
            </a:lnSpc>
            <a:spcBef>
              <a:spcPct val="0"/>
            </a:spcBef>
            <a:spcAft>
              <a:spcPct val="15000"/>
            </a:spcAft>
            <a:buChar char="•"/>
          </a:pPr>
          <a:r>
            <a:rPr lang="en-US" sz="1600" kern="1200"/>
            <a:t>Therapists work with supervisors in supervision to talk about behaviors and treatment and any concerns</a:t>
          </a:r>
        </a:p>
      </dsp:txBody>
      <dsp:txXfrm>
        <a:off x="3655814" y="866124"/>
        <a:ext cx="3203971" cy="3079890"/>
      </dsp:txXfrm>
    </dsp:sp>
    <dsp:sp modelId="{08905F07-589E-4EF3-B4D7-3AC7082F7AD3}">
      <dsp:nvSpPr>
        <dsp:cNvPr id="0" name=""/>
        <dsp:cNvSpPr/>
      </dsp:nvSpPr>
      <dsp:spPr>
        <a:xfrm>
          <a:off x="7308342" y="405324"/>
          <a:ext cx="3203971" cy="46080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rPr>
            <a:t>Post Quarter Review</a:t>
          </a:r>
        </a:p>
      </dsp:txBody>
      <dsp:txXfrm>
        <a:off x="7308342" y="405324"/>
        <a:ext cx="3203971" cy="460800"/>
      </dsp:txXfrm>
    </dsp:sp>
    <dsp:sp modelId="{34416363-24EC-4FF7-AD07-0BD93FEA5291}">
      <dsp:nvSpPr>
        <dsp:cNvPr id="0" name=""/>
        <dsp:cNvSpPr/>
      </dsp:nvSpPr>
      <dsp:spPr>
        <a:xfrm>
          <a:off x="7308342" y="866124"/>
          <a:ext cx="3203971" cy="307989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00000"/>
            </a:lnSpc>
            <a:spcBef>
              <a:spcPct val="0"/>
            </a:spcBef>
            <a:spcAft>
              <a:spcPct val="15000"/>
            </a:spcAft>
            <a:buChar char="•"/>
          </a:pPr>
          <a:r>
            <a:rPr lang="en-US" sz="1600" kern="1200"/>
            <a:t>HSM/Clinician/Quality/Supervisor meeting (post quarter)</a:t>
          </a:r>
        </a:p>
        <a:p>
          <a:pPr marL="171450" lvl="1" indent="-171450" algn="l" defTabSz="711200">
            <a:lnSpc>
              <a:spcPct val="100000"/>
            </a:lnSpc>
            <a:spcBef>
              <a:spcPct val="0"/>
            </a:spcBef>
            <a:spcAft>
              <a:spcPct val="15000"/>
            </a:spcAft>
            <a:buChar char="•"/>
          </a:pPr>
          <a:r>
            <a:rPr lang="en-US" sz="1600" kern="1200"/>
            <a:t>RDA pulls data on infractions for clients in EBP trauma therapy 6 months prior to treatment started, during treatment, and 6 months after treatment has completed</a:t>
          </a:r>
        </a:p>
      </dsp:txBody>
      <dsp:txXfrm>
        <a:off x="7308342" y="866124"/>
        <a:ext cx="3203971" cy="307989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432A2-7C02-4364-9AB6-9944B7D4D5A2}">
      <dsp:nvSpPr>
        <dsp:cNvPr id="0" name=""/>
        <dsp:cNvSpPr/>
      </dsp:nvSpPr>
      <dsp:spPr>
        <a:xfrm>
          <a:off x="0" y="78299"/>
          <a:ext cx="5793638" cy="112729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Better Health Care Outcomes -</a:t>
          </a:r>
          <a:r>
            <a:rPr lang="en-US" sz="1600" kern="1200"/>
            <a:t>Bringing evidenced based healthcare and metrics to women living in prisons – Pursuing the appropriate Standard of Care </a:t>
          </a:r>
        </a:p>
      </dsp:txBody>
      <dsp:txXfrm>
        <a:off x="55030" y="133329"/>
        <a:ext cx="5683578" cy="1017235"/>
      </dsp:txXfrm>
    </dsp:sp>
    <dsp:sp modelId="{28410B3C-4BF5-4897-B76A-6D2AE0ECA63F}">
      <dsp:nvSpPr>
        <dsp:cNvPr id="0" name=""/>
        <dsp:cNvSpPr/>
      </dsp:nvSpPr>
      <dsp:spPr>
        <a:xfrm>
          <a:off x="0" y="1251674"/>
          <a:ext cx="5793638" cy="112729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Healthier Communities </a:t>
          </a:r>
          <a:r>
            <a:rPr lang="en-US" sz="1600" kern="1200"/>
            <a:t>– We are proud Washingtonians dedicated to helping those in our care to recover and build on their strengths. We invest in housing, goods and services, and support of family members post release.  </a:t>
          </a:r>
        </a:p>
      </dsp:txBody>
      <dsp:txXfrm>
        <a:off x="55030" y="1306704"/>
        <a:ext cx="5683578" cy="1017235"/>
      </dsp:txXfrm>
    </dsp:sp>
    <dsp:sp modelId="{DCB53FE4-3764-4CE6-BF39-EA2D6EBB25D1}">
      <dsp:nvSpPr>
        <dsp:cNvPr id="0" name=""/>
        <dsp:cNvSpPr/>
      </dsp:nvSpPr>
      <dsp:spPr>
        <a:xfrm>
          <a:off x="0" y="2425049"/>
          <a:ext cx="5793638" cy="112729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Utilization Services  - </a:t>
          </a:r>
          <a:r>
            <a:rPr lang="en-US" sz="1600" b="0" kern="1200"/>
            <a:t>Analyze patients who are and are not  accessing care at the same frequency to ensure equitable care delivery between all patients. </a:t>
          </a:r>
        </a:p>
      </dsp:txBody>
      <dsp:txXfrm>
        <a:off x="55030" y="2480079"/>
        <a:ext cx="5683578" cy="1017235"/>
      </dsp:txXfrm>
    </dsp:sp>
    <dsp:sp modelId="{6D5FD9ED-4D19-4379-8A3A-761D9BFAB9D4}">
      <dsp:nvSpPr>
        <dsp:cNvPr id="0" name=""/>
        <dsp:cNvSpPr/>
      </dsp:nvSpPr>
      <dsp:spPr>
        <a:xfrm>
          <a:off x="0" y="3598424"/>
          <a:ext cx="5793638" cy="112729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Informed Decision Making –  </a:t>
          </a:r>
          <a:r>
            <a:rPr lang="en-US" sz="1600" b="0" kern="1200"/>
            <a:t>Data driven decision making allows for resource allocation, evaluating program effectiveness and allows us to respond to areas that need assistance.</a:t>
          </a:r>
        </a:p>
      </dsp:txBody>
      <dsp:txXfrm>
        <a:off x="55030" y="3653454"/>
        <a:ext cx="5683578" cy="1017235"/>
      </dsp:txXfrm>
    </dsp:sp>
    <dsp:sp modelId="{5B416473-AE38-44A8-96D6-C70A556E8449}">
      <dsp:nvSpPr>
        <dsp:cNvPr id="0" name=""/>
        <dsp:cNvSpPr/>
      </dsp:nvSpPr>
      <dsp:spPr>
        <a:xfrm>
          <a:off x="0" y="4771798"/>
          <a:ext cx="5793638" cy="112729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Improving Patient Centered Care </a:t>
          </a:r>
        </a:p>
      </dsp:txBody>
      <dsp:txXfrm>
        <a:off x="55030" y="4826828"/>
        <a:ext cx="5683578" cy="101723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7FC22-61C4-4971-BEAB-00072E3BBAF9}">
      <dsp:nvSpPr>
        <dsp:cNvPr id="0" name=""/>
        <dsp:cNvSpPr/>
      </dsp:nvSpPr>
      <dsp:spPr>
        <a:xfrm>
          <a:off x="0" y="76492"/>
          <a:ext cx="5972932" cy="1006931"/>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b="0" i="0" kern="1200">
              <a:latin typeface="ADLaM Display" panose="02010000000000000000" pitchFamily="2" charset="0"/>
              <a:ea typeface="ADLaM Display" panose="02010000000000000000" pitchFamily="2" charset="0"/>
              <a:cs typeface="ADLaM Display" panose="02010000000000000000" pitchFamily="2" charset="0"/>
            </a:rPr>
            <a:t>Continuing to build quality indicators to support incarcerated women and Washingtonians</a:t>
          </a:r>
        </a:p>
      </dsp:txBody>
      <dsp:txXfrm>
        <a:off x="49154" y="125646"/>
        <a:ext cx="5874624" cy="908623"/>
      </dsp:txXfrm>
    </dsp:sp>
    <dsp:sp modelId="{7611991F-63C5-4F21-AFC1-AB5870566980}">
      <dsp:nvSpPr>
        <dsp:cNvPr id="0" name=""/>
        <dsp:cNvSpPr/>
      </dsp:nvSpPr>
      <dsp:spPr>
        <a:xfrm>
          <a:off x="0" y="1132384"/>
          <a:ext cx="5972932" cy="1006931"/>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b="0" i="0" kern="1200">
              <a:latin typeface="ADLaM Display" panose="02010000000000000000" pitchFamily="2" charset="0"/>
              <a:ea typeface="ADLaM Display" panose="02010000000000000000" pitchFamily="2" charset="0"/>
              <a:cs typeface="ADLaM Display" panose="02010000000000000000" pitchFamily="2" charset="0"/>
            </a:rPr>
            <a:t>Continue to build a healthy work environment through decreasing waste and increasing efficient and compassionate work</a:t>
          </a:r>
        </a:p>
      </dsp:txBody>
      <dsp:txXfrm>
        <a:off x="49154" y="1181538"/>
        <a:ext cx="5874624" cy="908623"/>
      </dsp:txXfrm>
    </dsp:sp>
    <dsp:sp modelId="{6F25AAC9-A85E-4B1A-AD3D-50CE88C58883}">
      <dsp:nvSpPr>
        <dsp:cNvPr id="0" name=""/>
        <dsp:cNvSpPr/>
      </dsp:nvSpPr>
      <dsp:spPr>
        <a:xfrm>
          <a:off x="0" y="2188275"/>
          <a:ext cx="5972932" cy="1006931"/>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a:latin typeface="ADLaM Display" panose="02010000000000000000" pitchFamily="2" charset="0"/>
              <a:ea typeface="ADLaM Display" panose="02010000000000000000" pitchFamily="2" charset="0"/>
              <a:cs typeface="ADLaM Display" panose="02010000000000000000" pitchFamily="2" charset="0"/>
            </a:rPr>
            <a:t>Continuing to build relationships and expand capacity</a:t>
          </a:r>
        </a:p>
      </dsp:txBody>
      <dsp:txXfrm>
        <a:off x="49154" y="2237429"/>
        <a:ext cx="5874624" cy="908623"/>
      </dsp:txXfrm>
    </dsp:sp>
    <dsp:sp modelId="{8C6D899A-3998-4C62-87FC-CB9CC790FAA7}">
      <dsp:nvSpPr>
        <dsp:cNvPr id="0" name=""/>
        <dsp:cNvSpPr/>
      </dsp:nvSpPr>
      <dsp:spPr>
        <a:xfrm>
          <a:off x="0" y="3244166"/>
          <a:ext cx="5972932" cy="1006931"/>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a:latin typeface="ADLaM Display" panose="02010000000000000000" pitchFamily="2" charset="0"/>
              <a:ea typeface="ADLaM Display" panose="02010000000000000000" pitchFamily="2" charset="0"/>
              <a:cs typeface="ADLaM Display" panose="02010000000000000000" pitchFamily="2" charset="0"/>
            </a:rPr>
            <a:t>Continue equitable work  </a:t>
          </a:r>
        </a:p>
      </dsp:txBody>
      <dsp:txXfrm>
        <a:off x="49154" y="3293320"/>
        <a:ext cx="5874624" cy="908623"/>
      </dsp:txXfrm>
    </dsp:sp>
    <dsp:sp modelId="{8BF35E72-A5B2-4A39-AB98-2A473FDA128A}">
      <dsp:nvSpPr>
        <dsp:cNvPr id="0" name=""/>
        <dsp:cNvSpPr/>
      </dsp:nvSpPr>
      <dsp:spPr>
        <a:xfrm>
          <a:off x="0" y="4300057"/>
          <a:ext cx="5972932" cy="1006931"/>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b="0" i="0" kern="1200">
              <a:latin typeface="ADLaM Display" panose="02010000000000000000" pitchFamily="2" charset="0"/>
              <a:ea typeface="ADLaM Display" panose="02010000000000000000" pitchFamily="2" charset="0"/>
              <a:cs typeface="ADLaM Display" panose="02010000000000000000" pitchFamily="2" charset="0"/>
            </a:rPr>
            <a:t>Collaborate with others who share the vision for healing, recovery, LEAN, and patient centered work</a:t>
          </a:r>
          <a:endParaRPr lang="en-US" sz="1700" b="0" i="0" kern="1200"/>
        </a:p>
      </dsp:txBody>
      <dsp:txXfrm>
        <a:off x="49154" y="4349211"/>
        <a:ext cx="5874624" cy="90862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4F4CC-8AE6-4BC2-957E-860004F7F14F}">
      <dsp:nvSpPr>
        <dsp:cNvPr id="0" name=""/>
        <dsp:cNvSpPr/>
      </dsp:nvSpPr>
      <dsp:spPr>
        <a:xfrm>
          <a:off x="0" y="318028"/>
          <a:ext cx="9041700" cy="869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1736" tIns="249936" rIns="701736"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a:t>Time Waste: </a:t>
          </a:r>
          <a:r>
            <a:rPr lang="en-US" sz="1200" kern="1200"/>
            <a:t>Time is a precious resource. Metrics can pinpoint delay in workflows. </a:t>
          </a:r>
        </a:p>
        <a:p>
          <a:pPr marL="114300" lvl="1" indent="-114300" algn="l" defTabSz="533400">
            <a:lnSpc>
              <a:spcPct val="90000"/>
            </a:lnSpc>
            <a:spcBef>
              <a:spcPct val="0"/>
            </a:spcBef>
            <a:spcAft>
              <a:spcPct val="15000"/>
            </a:spcAft>
            <a:buChar char="•"/>
            <a:defRPr b="1"/>
          </a:pPr>
          <a:r>
            <a:rPr lang="en-US" sz="1200" b="1" kern="1200"/>
            <a:t>Resource Utilization</a:t>
          </a:r>
          <a:r>
            <a:rPr lang="en-US" sz="1200" kern="1200"/>
            <a:t>: </a:t>
          </a:r>
          <a:r>
            <a:rPr lang="en-US" sz="1200" b="0" kern="1200"/>
            <a:t>Moving from a paper system to an electronic system increases staff administrative burden. productivity and helps to reduce</a:t>
          </a:r>
        </a:p>
      </dsp:txBody>
      <dsp:txXfrm>
        <a:off x="0" y="318028"/>
        <a:ext cx="9041700" cy="869400"/>
      </dsp:txXfrm>
    </dsp:sp>
    <dsp:sp modelId="{5F69D4D2-F103-46D4-A9D7-9512451343E5}">
      <dsp:nvSpPr>
        <dsp:cNvPr id="0" name=""/>
        <dsp:cNvSpPr/>
      </dsp:nvSpPr>
      <dsp:spPr>
        <a:xfrm>
          <a:off x="452085" y="140908"/>
          <a:ext cx="6329190"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228" tIns="0" rIns="239228" bIns="0" numCol="1" spcCol="1270" anchor="ctr" anchorCtr="0">
          <a:noAutofit/>
        </a:bodyPr>
        <a:lstStyle/>
        <a:p>
          <a:pPr marL="0" lvl="0" indent="0" algn="l" defTabSz="533400">
            <a:lnSpc>
              <a:spcPct val="90000"/>
            </a:lnSpc>
            <a:spcBef>
              <a:spcPct val="0"/>
            </a:spcBef>
            <a:spcAft>
              <a:spcPct val="35000"/>
            </a:spcAft>
            <a:buNone/>
            <a:defRPr b="1"/>
          </a:pPr>
          <a:r>
            <a:rPr lang="en-US" sz="1200" b="1" kern="1200"/>
            <a:t>Identifying Inefficiencies </a:t>
          </a:r>
          <a:endParaRPr lang="en-US" sz="1200" kern="1200"/>
        </a:p>
      </dsp:txBody>
      <dsp:txXfrm>
        <a:off x="469378" y="158201"/>
        <a:ext cx="6294604" cy="319654"/>
      </dsp:txXfrm>
    </dsp:sp>
    <dsp:sp modelId="{6CCBE452-186F-4C6B-8D08-D115D2C1E496}">
      <dsp:nvSpPr>
        <dsp:cNvPr id="0" name=""/>
        <dsp:cNvSpPr/>
      </dsp:nvSpPr>
      <dsp:spPr>
        <a:xfrm>
          <a:off x="0" y="1429349"/>
          <a:ext cx="9041700" cy="90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1736" tIns="249936" rIns="701736"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a:t>Streamlining Operations: </a:t>
          </a:r>
          <a:r>
            <a:rPr lang="en-US" sz="1200" kern="1200"/>
            <a:t>Maximizing  provider access and client readiness to change to drive patient care outcomes. </a:t>
          </a:r>
        </a:p>
        <a:p>
          <a:pPr marL="114300" lvl="1" indent="-114300" algn="l" defTabSz="533400">
            <a:lnSpc>
              <a:spcPct val="90000"/>
            </a:lnSpc>
            <a:spcBef>
              <a:spcPct val="0"/>
            </a:spcBef>
            <a:spcAft>
              <a:spcPct val="15000"/>
            </a:spcAft>
            <a:buChar char="•"/>
          </a:pPr>
          <a:r>
            <a:rPr lang="en-US" sz="1200" b="1" kern="1200"/>
            <a:t>Utilization Review </a:t>
          </a:r>
          <a:r>
            <a:rPr lang="en-US" sz="1200" kern="1200"/>
            <a:t>– Improving access to  evidenced based care. </a:t>
          </a:r>
        </a:p>
        <a:p>
          <a:pPr marL="114300" lvl="1" indent="-114300" algn="l" defTabSz="533400">
            <a:lnSpc>
              <a:spcPct val="90000"/>
            </a:lnSpc>
            <a:spcBef>
              <a:spcPct val="0"/>
            </a:spcBef>
            <a:spcAft>
              <a:spcPct val="15000"/>
            </a:spcAft>
            <a:buChar char="•"/>
          </a:pPr>
          <a:r>
            <a:rPr lang="en-US" sz="1200" b="1" kern="1200"/>
            <a:t>Maximizing Patient Movement Schedules</a:t>
          </a:r>
          <a:r>
            <a:rPr lang="en-US" sz="1200" kern="1200"/>
            <a:t>: Increasing access to care. </a:t>
          </a:r>
        </a:p>
      </dsp:txBody>
      <dsp:txXfrm>
        <a:off x="0" y="1429349"/>
        <a:ext cx="9041700" cy="907200"/>
      </dsp:txXfrm>
    </dsp:sp>
    <dsp:sp modelId="{6D58CF0E-65FB-4EAF-A083-09D9376C78A8}">
      <dsp:nvSpPr>
        <dsp:cNvPr id="0" name=""/>
        <dsp:cNvSpPr/>
      </dsp:nvSpPr>
      <dsp:spPr>
        <a:xfrm>
          <a:off x="452085" y="1252229"/>
          <a:ext cx="6329190"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228" tIns="0" rIns="239228" bIns="0" numCol="1" spcCol="1270" anchor="ctr" anchorCtr="0">
          <a:noAutofit/>
        </a:bodyPr>
        <a:lstStyle/>
        <a:p>
          <a:pPr marL="0" lvl="0" indent="0" algn="l" defTabSz="533400">
            <a:lnSpc>
              <a:spcPct val="90000"/>
            </a:lnSpc>
            <a:spcBef>
              <a:spcPct val="0"/>
            </a:spcBef>
            <a:spcAft>
              <a:spcPct val="35000"/>
            </a:spcAft>
            <a:buNone/>
            <a:defRPr b="1"/>
          </a:pPr>
          <a:r>
            <a:rPr lang="en-US" sz="1200" b="1" kern="1200"/>
            <a:t>Optimize Process and Systems</a:t>
          </a:r>
          <a:endParaRPr lang="en-US" sz="1200" kern="1200"/>
        </a:p>
      </dsp:txBody>
      <dsp:txXfrm>
        <a:off x="469378" y="1269522"/>
        <a:ext cx="6294604" cy="319654"/>
      </dsp:txXfrm>
    </dsp:sp>
    <dsp:sp modelId="{D353E739-9B5F-406A-8913-93F976BF8737}">
      <dsp:nvSpPr>
        <dsp:cNvPr id="0" name=""/>
        <dsp:cNvSpPr/>
      </dsp:nvSpPr>
      <dsp:spPr>
        <a:xfrm>
          <a:off x="0" y="2578469"/>
          <a:ext cx="9041700" cy="143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1736" tIns="249936" rIns="701736"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a:t>Quality Improvement: </a:t>
          </a:r>
          <a:r>
            <a:rPr lang="en-US" sz="1200" kern="1200"/>
            <a:t>MH Quality Indicators – metrics that show treatment success, access ad frequency improve outcomes while eliminating inefficiencies. </a:t>
          </a:r>
        </a:p>
        <a:p>
          <a:pPr marL="114300" lvl="1" indent="-114300" algn="l" defTabSz="533400">
            <a:lnSpc>
              <a:spcPct val="90000"/>
            </a:lnSpc>
            <a:spcBef>
              <a:spcPct val="0"/>
            </a:spcBef>
            <a:spcAft>
              <a:spcPct val="15000"/>
            </a:spcAft>
            <a:buChar char="•"/>
          </a:pPr>
          <a:r>
            <a:rPr lang="en-US" sz="1200" b="1" kern="1200"/>
            <a:t>Data Driven Decisions: </a:t>
          </a:r>
          <a:r>
            <a:rPr lang="en-US" sz="1200" kern="1200"/>
            <a:t>Analyzing data and make data driven decision to improve patient outcomes and improve efficiency. </a:t>
          </a:r>
        </a:p>
        <a:p>
          <a:pPr marL="114300" lvl="1" indent="-114300" algn="l" defTabSz="533400">
            <a:lnSpc>
              <a:spcPct val="90000"/>
            </a:lnSpc>
            <a:spcBef>
              <a:spcPct val="0"/>
            </a:spcBef>
            <a:spcAft>
              <a:spcPct val="15000"/>
            </a:spcAft>
            <a:buChar char="•"/>
          </a:pPr>
          <a:r>
            <a:rPr lang="en-US" sz="1200" b="1" kern="1200"/>
            <a:t>Improve Patient Safety  - </a:t>
          </a:r>
          <a:r>
            <a:rPr lang="en-US" sz="1200" b="0" kern="1200"/>
            <a:t>EPBs allow for interventions that reduce efforts and complications that lead to waste. </a:t>
          </a:r>
        </a:p>
        <a:p>
          <a:pPr marL="114300" lvl="1" indent="-114300" algn="l" defTabSz="533400">
            <a:lnSpc>
              <a:spcPct val="90000"/>
            </a:lnSpc>
            <a:spcBef>
              <a:spcPct val="0"/>
            </a:spcBef>
            <a:spcAft>
              <a:spcPct val="15000"/>
            </a:spcAft>
            <a:buChar char="•"/>
          </a:pPr>
          <a:r>
            <a:rPr lang="en-US" sz="1200" b="1" kern="1200"/>
            <a:t>Prevent Readmissions </a:t>
          </a:r>
          <a:r>
            <a:rPr lang="en-US" sz="1200" b="0" kern="1200"/>
            <a:t>– </a:t>
          </a:r>
          <a:r>
            <a:rPr lang="en-US" sz="1200" b="0" kern="1200">
              <a:latin typeface="Calibri Light" panose="020F0302020204030204"/>
            </a:rPr>
            <a:t>EBPs</a:t>
          </a:r>
          <a:r>
            <a:rPr lang="en-US" sz="1200" b="0" kern="1200"/>
            <a:t> reduce waste to allow for healing that lessons the likelihood of a readmission. </a:t>
          </a:r>
        </a:p>
      </dsp:txBody>
      <dsp:txXfrm>
        <a:off x="0" y="2578469"/>
        <a:ext cx="9041700" cy="1436400"/>
      </dsp:txXfrm>
    </dsp:sp>
    <dsp:sp modelId="{36727BFA-18FD-42D7-92BF-0E48C9DAA142}">
      <dsp:nvSpPr>
        <dsp:cNvPr id="0" name=""/>
        <dsp:cNvSpPr/>
      </dsp:nvSpPr>
      <dsp:spPr>
        <a:xfrm>
          <a:off x="452085" y="2401349"/>
          <a:ext cx="6329190"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228" tIns="0" rIns="239228" bIns="0" numCol="1" spcCol="1270" anchor="ctr" anchorCtr="0">
          <a:noAutofit/>
        </a:bodyPr>
        <a:lstStyle/>
        <a:p>
          <a:pPr marL="0" lvl="0" indent="0" algn="l" defTabSz="533400">
            <a:lnSpc>
              <a:spcPct val="90000"/>
            </a:lnSpc>
            <a:spcBef>
              <a:spcPct val="0"/>
            </a:spcBef>
            <a:spcAft>
              <a:spcPct val="35000"/>
            </a:spcAft>
            <a:buNone/>
            <a:defRPr b="1"/>
          </a:pPr>
          <a:r>
            <a:rPr lang="en-US" sz="1200" b="1" kern="1200"/>
            <a:t>Monitor and Respond  </a:t>
          </a:r>
          <a:endParaRPr lang="en-US" sz="1200" kern="1200"/>
        </a:p>
      </dsp:txBody>
      <dsp:txXfrm>
        <a:off x="469378" y="2418642"/>
        <a:ext cx="6294604" cy="319654"/>
      </dsp:txXfrm>
    </dsp:sp>
    <dsp:sp modelId="{D07B0373-721D-43B8-975E-80727E1A0281}">
      <dsp:nvSpPr>
        <dsp:cNvPr id="0" name=""/>
        <dsp:cNvSpPr/>
      </dsp:nvSpPr>
      <dsp:spPr>
        <a:xfrm>
          <a:off x="0" y="4256789"/>
          <a:ext cx="9041700" cy="869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1736" tIns="249936" rIns="701736"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a:t>Meaningful Work Reduces Burn Out:</a:t>
          </a:r>
          <a:r>
            <a:rPr lang="en-US" sz="1200" kern="1200"/>
            <a:t> meaningful work leads to staff and patient success. </a:t>
          </a:r>
        </a:p>
        <a:p>
          <a:pPr marL="114300" lvl="1" indent="-114300" algn="l" defTabSz="533400">
            <a:lnSpc>
              <a:spcPct val="90000"/>
            </a:lnSpc>
            <a:spcBef>
              <a:spcPct val="0"/>
            </a:spcBef>
            <a:spcAft>
              <a:spcPct val="15000"/>
            </a:spcAft>
            <a:buChar char="•"/>
          </a:pPr>
          <a:r>
            <a:rPr lang="en-US" sz="1200" b="1" kern="1200"/>
            <a:t>Staff Connectivity &amp; Ownership: </a:t>
          </a:r>
          <a:r>
            <a:rPr lang="en-US" sz="1200" kern="1200"/>
            <a:t>Monthly or weekly reviews of data reduce reporting errors and give staff a voice to help reduce redundant procedures &amp; improve treatment outcomes. </a:t>
          </a:r>
        </a:p>
      </dsp:txBody>
      <dsp:txXfrm>
        <a:off x="0" y="4256789"/>
        <a:ext cx="9041700" cy="869400"/>
      </dsp:txXfrm>
    </dsp:sp>
    <dsp:sp modelId="{97CF6F67-127D-4D76-9F6D-376B9F4D6A0A}">
      <dsp:nvSpPr>
        <dsp:cNvPr id="0" name=""/>
        <dsp:cNvSpPr/>
      </dsp:nvSpPr>
      <dsp:spPr>
        <a:xfrm>
          <a:off x="452085" y="4079669"/>
          <a:ext cx="6329190"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228" tIns="0" rIns="239228" bIns="0" numCol="1" spcCol="1270" anchor="ctr" anchorCtr="0">
          <a:noAutofit/>
        </a:bodyPr>
        <a:lstStyle/>
        <a:p>
          <a:pPr marL="0" lvl="0" indent="0" algn="l" defTabSz="533400">
            <a:lnSpc>
              <a:spcPct val="90000"/>
            </a:lnSpc>
            <a:spcBef>
              <a:spcPct val="0"/>
            </a:spcBef>
            <a:spcAft>
              <a:spcPct val="35000"/>
            </a:spcAft>
            <a:buNone/>
            <a:defRPr b="1"/>
          </a:pPr>
          <a:r>
            <a:rPr lang="en-US" sz="1200" b="1" kern="1200"/>
            <a:t>Reduce Staff Turnover </a:t>
          </a:r>
          <a:endParaRPr lang="en-US" sz="1200" kern="1200"/>
        </a:p>
      </dsp:txBody>
      <dsp:txXfrm>
        <a:off x="469378" y="4096962"/>
        <a:ext cx="6294604" cy="31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98BCE-81DE-4F2F-AA15-6D0105BB20A9}">
      <dsp:nvSpPr>
        <dsp:cNvPr id="0" name=""/>
        <dsp:cNvSpPr/>
      </dsp:nvSpPr>
      <dsp:spPr>
        <a:xfrm>
          <a:off x="0" y="40290"/>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a:t>Who</a:t>
          </a:r>
        </a:p>
      </dsp:txBody>
      <dsp:txXfrm>
        <a:off x="0" y="40290"/>
        <a:ext cx="3286125" cy="1971675"/>
      </dsp:txXfrm>
    </dsp:sp>
    <dsp:sp modelId="{EE4EF2A3-56FA-409B-A305-8E8F8AD863E5}">
      <dsp:nvSpPr>
        <dsp:cNvPr id="0" name=""/>
        <dsp:cNvSpPr/>
      </dsp:nvSpPr>
      <dsp:spPr>
        <a:xfrm>
          <a:off x="3614737" y="40290"/>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a:t>What</a:t>
          </a:r>
        </a:p>
      </dsp:txBody>
      <dsp:txXfrm>
        <a:off x="3614737" y="40290"/>
        <a:ext cx="3286125" cy="1971675"/>
      </dsp:txXfrm>
    </dsp:sp>
    <dsp:sp modelId="{B2D63486-E51B-41EA-99E9-4502C0F3A704}">
      <dsp:nvSpPr>
        <dsp:cNvPr id="0" name=""/>
        <dsp:cNvSpPr/>
      </dsp:nvSpPr>
      <dsp:spPr>
        <a:xfrm>
          <a:off x="7229475" y="40290"/>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a:t>Why </a:t>
          </a:r>
        </a:p>
      </dsp:txBody>
      <dsp:txXfrm>
        <a:off x="7229475" y="40290"/>
        <a:ext cx="3286125" cy="1971675"/>
      </dsp:txXfrm>
    </dsp:sp>
    <dsp:sp modelId="{35538DED-6288-4C25-A30E-1CDA81B58FE0}">
      <dsp:nvSpPr>
        <dsp:cNvPr id="0" name=""/>
        <dsp:cNvSpPr/>
      </dsp:nvSpPr>
      <dsp:spPr>
        <a:xfrm>
          <a:off x="0" y="2340578"/>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a:t>How</a:t>
          </a:r>
        </a:p>
      </dsp:txBody>
      <dsp:txXfrm>
        <a:off x="0" y="2340578"/>
        <a:ext cx="3286125" cy="1971675"/>
      </dsp:txXfrm>
    </dsp:sp>
    <dsp:sp modelId="{3752EE71-1996-4DFA-A9A1-3B9D5CA603A6}">
      <dsp:nvSpPr>
        <dsp:cNvPr id="0" name=""/>
        <dsp:cNvSpPr/>
      </dsp:nvSpPr>
      <dsp:spPr>
        <a:xfrm>
          <a:off x="3614737" y="2340578"/>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a:t>Results</a:t>
          </a:r>
        </a:p>
      </dsp:txBody>
      <dsp:txXfrm>
        <a:off x="3614737" y="2340578"/>
        <a:ext cx="3286125" cy="1971675"/>
      </dsp:txXfrm>
    </dsp:sp>
    <dsp:sp modelId="{431CBDC7-BA1C-4984-B102-2F797C69F2E9}">
      <dsp:nvSpPr>
        <dsp:cNvPr id="0" name=""/>
        <dsp:cNvSpPr/>
      </dsp:nvSpPr>
      <dsp:spPr>
        <a:xfrm>
          <a:off x="7229475" y="2340578"/>
          <a:ext cx="3286125" cy="1971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a:t>Next steps</a:t>
          </a:r>
        </a:p>
      </dsp:txBody>
      <dsp:txXfrm>
        <a:off x="7229475" y="2340578"/>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3DE5F-7463-4EB9-95DC-2089702DB65D}">
      <dsp:nvSpPr>
        <dsp:cNvPr id="0" name=""/>
        <dsp:cNvSpPr/>
      </dsp:nvSpPr>
      <dsp:spPr>
        <a:xfrm>
          <a:off x="1596147" y="-22970"/>
          <a:ext cx="8682704" cy="5426689"/>
        </a:xfrm>
        <a:prstGeom prst="swooshArrow">
          <a:avLst>
            <a:gd name="adj1" fmla="val 25000"/>
            <a:gd name="adj2" fmla="val 25000"/>
          </a:avLst>
        </a:prstGeom>
        <a:solidFill>
          <a:schemeClr val="accent4">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720A0D-4769-451D-8C50-5E459A74E19A}">
      <dsp:nvSpPr>
        <dsp:cNvPr id="0" name=""/>
        <dsp:cNvSpPr/>
      </dsp:nvSpPr>
      <dsp:spPr>
        <a:xfrm>
          <a:off x="2698850" y="3640479"/>
          <a:ext cx="225750" cy="225750"/>
        </a:xfrm>
        <a:prstGeom prst="ellipse">
          <a:avLst/>
        </a:prstGeom>
        <a:solidFill>
          <a:schemeClr val="accent4">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623135-212E-42DF-B92C-8787789EB122}">
      <dsp:nvSpPr>
        <dsp:cNvPr id="0" name=""/>
        <dsp:cNvSpPr/>
      </dsp:nvSpPr>
      <dsp:spPr>
        <a:xfrm>
          <a:off x="3175211" y="3108401"/>
          <a:ext cx="2169621" cy="1568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620" tIns="0" rIns="0" bIns="0" numCol="1" spcCol="1270" anchor="t" anchorCtr="0">
          <a:noAutofit/>
        </a:bodyPr>
        <a:lstStyle/>
        <a:p>
          <a:pPr marL="0" lvl="0" indent="0" algn="l" defTabSz="711200">
            <a:lnSpc>
              <a:spcPct val="90000"/>
            </a:lnSpc>
            <a:spcBef>
              <a:spcPct val="0"/>
            </a:spcBef>
            <a:spcAft>
              <a:spcPct val="35000"/>
            </a:spcAft>
            <a:buFont typeface="Arial"/>
            <a:buNone/>
          </a:pPr>
          <a:r>
            <a:rPr lang="en-US" sz="1600" b="1" kern="1200"/>
            <a:t>Trauma</a:t>
          </a:r>
        </a:p>
        <a:p>
          <a:pPr marL="0" lvl="0" indent="0" algn="l" defTabSz="711200">
            <a:lnSpc>
              <a:spcPct val="90000"/>
            </a:lnSpc>
            <a:spcBef>
              <a:spcPct val="0"/>
            </a:spcBef>
            <a:spcAft>
              <a:spcPct val="35000"/>
            </a:spcAft>
            <a:buFont typeface="Arial"/>
            <a:buNone/>
          </a:pPr>
          <a:endParaRPr lang="en-US" sz="1600" kern="1200"/>
        </a:p>
        <a:p>
          <a:pPr marL="114300" lvl="1" indent="-114300" algn="l" defTabSz="533400">
            <a:lnSpc>
              <a:spcPct val="90000"/>
            </a:lnSpc>
            <a:spcBef>
              <a:spcPct val="0"/>
            </a:spcBef>
            <a:spcAft>
              <a:spcPct val="15000"/>
            </a:spcAft>
            <a:buFont typeface="Arial"/>
            <a:buChar char="•"/>
          </a:pPr>
          <a:r>
            <a:rPr kumimoji="0" lang="en-US" sz="1200" b="0" i="0" u="none" strike="noStrike" kern="1200" cap="none" spc="0" normalizeH="0" baseline="0" noProof="0">
              <a:ln/>
              <a:effectLst/>
              <a:uLnTx/>
              <a:uFillTx/>
              <a:latin typeface="Calisto MT" panose="02040603050505030304"/>
              <a:ea typeface="+mn-ea"/>
              <a:cs typeface="+mn-cs"/>
            </a:rPr>
            <a:t>50-66% Childhood</a:t>
          </a:r>
          <a:r>
            <a:rPr lang="en-US" sz="1200" kern="1200">
              <a:latin typeface="Calisto MT" panose="02040603050505030304"/>
            </a:rPr>
            <a:t> </a:t>
          </a:r>
          <a:r>
            <a:rPr kumimoji="0" lang="en-US" sz="1200" b="0" i="0" u="none" strike="noStrike" kern="1200" cap="none" spc="0" normalizeH="0" baseline="0" noProof="0">
              <a:ln/>
              <a:effectLst/>
              <a:uLnTx/>
              <a:uFillTx/>
              <a:latin typeface="Calisto MT" panose="02040603050505030304"/>
              <a:ea typeface="+mn-ea"/>
              <a:cs typeface="+mn-cs"/>
            </a:rPr>
            <a:t>sexual abuse</a:t>
          </a:r>
          <a:endParaRPr lang="en-US" sz="1200" kern="1200"/>
        </a:p>
        <a:p>
          <a:pPr marL="114300" lvl="1" indent="-114300" algn="l" defTabSz="533400">
            <a:lnSpc>
              <a:spcPct val="90000"/>
            </a:lnSpc>
            <a:spcBef>
              <a:spcPct val="0"/>
            </a:spcBef>
            <a:spcAft>
              <a:spcPct val="15000"/>
            </a:spcAft>
            <a:buFont typeface="Arial"/>
            <a:buChar char="•"/>
          </a:pPr>
          <a:r>
            <a:rPr kumimoji="0" lang="en-US" sz="1200" b="0" i="0" u="none" strike="noStrike" kern="1200" cap="none" spc="0" normalizeH="0" baseline="0" noProof="0">
              <a:ln/>
              <a:effectLst/>
              <a:uLnTx/>
              <a:uFillTx/>
              <a:latin typeface="Calisto MT" panose="02040603050505030304"/>
              <a:ea typeface="+mn-ea"/>
              <a:cs typeface="+mn-cs"/>
            </a:rPr>
            <a:t>26-68% Adult sexual </a:t>
          </a:r>
          <a:r>
            <a:rPr lang="en-US" sz="1200" kern="1200">
              <a:latin typeface="Calisto MT" panose="02040603050505030304"/>
            </a:rPr>
            <a:t>abuse</a:t>
          </a:r>
          <a:endParaRPr lang="en-US" sz="1200" kern="1200"/>
        </a:p>
        <a:p>
          <a:pPr marL="114300" lvl="1" indent="-114300" algn="l" defTabSz="533400">
            <a:lnSpc>
              <a:spcPct val="90000"/>
            </a:lnSpc>
            <a:spcBef>
              <a:spcPct val="0"/>
            </a:spcBef>
            <a:spcAft>
              <a:spcPct val="15000"/>
            </a:spcAft>
            <a:buFont typeface="Arial"/>
            <a:buChar char="•"/>
          </a:pPr>
          <a:r>
            <a:rPr kumimoji="0" lang="en-US" sz="1200" b="0" i="0" u="none" strike="noStrike" kern="1200" cap="none" spc="0" normalizeH="0" baseline="0" noProof="0">
              <a:ln/>
              <a:effectLst/>
              <a:uLnTx/>
              <a:uFillTx/>
              <a:latin typeface="Calisto MT" panose="02040603050505030304"/>
              <a:ea typeface="+mn-ea"/>
              <a:cs typeface="+mn-cs"/>
            </a:rPr>
            <a:t>56-82% Lifetime sexual assault</a:t>
          </a:r>
          <a:r>
            <a:rPr lang="en-US" sz="1200" kern="1200">
              <a:latin typeface="Calisto MT" panose="02040603050505030304"/>
            </a:rPr>
            <a:t>*</a:t>
          </a:r>
          <a:endParaRPr lang="en-US" sz="1200" kern="1200"/>
        </a:p>
      </dsp:txBody>
      <dsp:txXfrm>
        <a:off x="3175211" y="3108401"/>
        <a:ext cx="2169621" cy="1568313"/>
      </dsp:txXfrm>
    </dsp:sp>
    <dsp:sp modelId="{37A9F392-24E2-4528-8ABD-C3E20928BBD5}">
      <dsp:nvSpPr>
        <dsp:cNvPr id="0" name=""/>
        <dsp:cNvSpPr/>
      </dsp:nvSpPr>
      <dsp:spPr>
        <a:xfrm>
          <a:off x="4691531" y="2165505"/>
          <a:ext cx="408087" cy="408087"/>
        </a:xfrm>
        <a:prstGeom prst="ellipse">
          <a:avLst/>
        </a:prstGeom>
        <a:solidFill>
          <a:schemeClr val="accent4">
            <a:shade val="50000"/>
            <a:hueOff val="-396136"/>
            <a:satOff val="0"/>
            <a:lumOff val="32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11CD05-00BD-4BDB-B9AE-D23DF190FFBE}">
      <dsp:nvSpPr>
        <dsp:cNvPr id="0" name=""/>
        <dsp:cNvSpPr/>
      </dsp:nvSpPr>
      <dsp:spPr>
        <a:xfrm>
          <a:off x="5113399" y="1918878"/>
          <a:ext cx="2083848" cy="3372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237" tIns="0" rIns="0" bIns="0" numCol="1" spcCol="1270" anchor="t" anchorCtr="0">
          <a:noAutofit/>
        </a:bodyPr>
        <a:lstStyle/>
        <a:p>
          <a:pPr marL="0" lvl="0" indent="0" algn="l" defTabSz="711200">
            <a:lnSpc>
              <a:spcPct val="90000"/>
            </a:lnSpc>
            <a:spcBef>
              <a:spcPct val="0"/>
            </a:spcBef>
            <a:spcAft>
              <a:spcPct val="35000"/>
            </a:spcAft>
            <a:buNone/>
          </a:pPr>
          <a:r>
            <a:rPr kumimoji="0" lang="en-US" sz="1600" b="1" i="0" u="none" strike="noStrike" kern="1200" cap="none" spc="0" normalizeH="0" baseline="0" noProof="0">
              <a:ln/>
              <a:effectLst/>
              <a:uLnTx/>
              <a:uFillTx/>
              <a:latin typeface="Calisto MT" panose="02040603050505030304"/>
              <a:ea typeface="+mn-ea"/>
              <a:cs typeface="+mn-cs"/>
            </a:rPr>
            <a:t>Substance Use Disorder (SUD</a:t>
          </a:r>
          <a:r>
            <a:rPr lang="en-US" sz="1600" b="1" kern="1200">
              <a:latin typeface="Calisto MT" panose="02040603050505030304"/>
            </a:rPr>
            <a:t>)</a:t>
          </a:r>
        </a:p>
        <a:p>
          <a:pPr marL="0" lvl="0" indent="0" algn="l" defTabSz="711200">
            <a:lnSpc>
              <a:spcPct val="90000"/>
            </a:lnSpc>
            <a:spcBef>
              <a:spcPct val="0"/>
            </a:spcBef>
            <a:spcAft>
              <a:spcPct val="35000"/>
            </a:spcAft>
            <a:buNone/>
          </a:pPr>
          <a:endParaRPr lang="en-US" sz="1600" kern="1200"/>
        </a:p>
        <a:p>
          <a:pPr marL="114300" lvl="1" indent="-114300" algn="l" defTabSz="533400">
            <a:lnSpc>
              <a:spcPct val="90000"/>
            </a:lnSpc>
            <a:spcBef>
              <a:spcPct val="0"/>
            </a:spcBef>
            <a:spcAft>
              <a:spcPct val="15000"/>
            </a:spcAft>
            <a:buChar char="•"/>
          </a:pPr>
          <a:r>
            <a:rPr lang="en-US" sz="1200" kern="1200">
              <a:latin typeface="Calisto MT" panose="02040603050505030304"/>
            </a:rPr>
            <a:t> </a:t>
          </a:r>
          <a:r>
            <a:rPr kumimoji="0" lang="en-US" sz="1200" b="0" i="0" u="none" strike="noStrike" kern="1200" cap="none" spc="0" normalizeH="0" baseline="0" noProof="0">
              <a:ln/>
              <a:effectLst/>
              <a:uLnTx/>
              <a:uFillTx/>
              <a:latin typeface="Calisto MT" panose="02040603050505030304"/>
              <a:ea typeface="+mn-ea"/>
              <a:cs typeface="+mn-cs"/>
            </a:rPr>
            <a:t>50.8% of women meet criteria (compared to 38.5% men)**</a:t>
          </a:r>
          <a:endParaRPr lang="en-US" sz="1200" kern="1200"/>
        </a:p>
      </dsp:txBody>
      <dsp:txXfrm>
        <a:off x="5113399" y="1918878"/>
        <a:ext cx="2083848" cy="3372205"/>
      </dsp:txXfrm>
    </dsp:sp>
    <dsp:sp modelId="{338CCFDE-0C85-4B9E-AE91-B811DCBDD846}">
      <dsp:nvSpPr>
        <dsp:cNvPr id="0" name=""/>
        <dsp:cNvSpPr/>
      </dsp:nvSpPr>
      <dsp:spPr>
        <a:xfrm>
          <a:off x="7087957" y="1267930"/>
          <a:ext cx="564375" cy="564375"/>
        </a:xfrm>
        <a:prstGeom prst="ellipse">
          <a:avLst/>
        </a:prstGeom>
        <a:solidFill>
          <a:schemeClr val="accent4">
            <a:shade val="50000"/>
            <a:hueOff val="-396136"/>
            <a:satOff val="0"/>
            <a:lumOff val="32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90D43F-6CD7-4E05-87B2-A9220F0C79AF}">
      <dsp:nvSpPr>
        <dsp:cNvPr id="0" name=""/>
        <dsp:cNvSpPr/>
      </dsp:nvSpPr>
      <dsp:spPr>
        <a:xfrm>
          <a:off x="7511034" y="1420679"/>
          <a:ext cx="2083848" cy="3771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051" tIns="0" rIns="0" bIns="0" numCol="1" spcCol="1270" anchor="t" anchorCtr="0">
          <a:noAutofit/>
        </a:bodyPr>
        <a:lstStyle/>
        <a:p>
          <a:pPr marL="0" lvl="0" indent="0" algn="l" defTabSz="711200">
            <a:lnSpc>
              <a:spcPct val="90000"/>
            </a:lnSpc>
            <a:spcBef>
              <a:spcPct val="0"/>
            </a:spcBef>
            <a:spcAft>
              <a:spcPct val="35000"/>
            </a:spcAft>
            <a:buClrTx/>
            <a:buSzTx/>
            <a:buFontTx/>
            <a:buNone/>
          </a:pPr>
          <a:r>
            <a:rPr kumimoji="0" lang="en-US" sz="1600" b="1" i="0" u="none" strike="noStrike" kern="1200" cap="none" spc="0" normalizeH="0" baseline="0" noProof="0">
              <a:ln/>
              <a:effectLst/>
              <a:uLnTx/>
              <a:uFillTx/>
              <a:latin typeface="Calisto MT" panose="02040603050505030304"/>
              <a:ea typeface="+mn-ea"/>
              <a:cs typeface="+mn-cs"/>
            </a:rPr>
            <a:t>Incarceration</a:t>
          </a:r>
          <a:endParaRPr lang="en-US" sz="1600" b="1" kern="1200"/>
        </a:p>
      </dsp:txBody>
      <dsp:txXfrm>
        <a:off x="7511034" y="1420679"/>
        <a:ext cx="2083848" cy="37715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3DE5F-7463-4EB9-95DC-2089702DB65D}">
      <dsp:nvSpPr>
        <dsp:cNvPr id="0" name=""/>
        <dsp:cNvSpPr/>
      </dsp:nvSpPr>
      <dsp:spPr>
        <a:xfrm>
          <a:off x="1596147" y="0"/>
          <a:ext cx="8682704" cy="542668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F095A0-6FAD-4C34-938C-B5185E27E6A0}">
      <dsp:nvSpPr>
        <dsp:cNvPr id="0" name=""/>
        <dsp:cNvSpPr/>
      </dsp:nvSpPr>
      <dsp:spPr>
        <a:xfrm>
          <a:off x="2698850" y="3745501"/>
          <a:ext cx="225750" cy="225750"/>
        </a:xfrm>
        <a:prstGeom prst="ellipse">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A59069-357A-41D3-8D69-A060D657D9B7}">
      <dsp:nvSpPr>
        <dsp:cNvPr id="0" name=""/>
        <dsp:cNvSpPr/>
      </dsp:nvSpPr>
      <dsp:spPr>
        <a:xfrm>
          <a:off x="2811726" y="3858376"/>
          <a:ext cx="2023070" cy="1568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620" tIns="0" rIns="0" bIns="0" numCol="1" spcCol="1270" anchor="t" anchorCtr="0">
          <a:noAutofit/>
        </a:bodyPr>
        <a:lstStyle/>
        <a:p>
          <a:pPr marL="0" lvl="0" indent="0" algn="l" defTabSz="622300" rtl="0">
            <a:lnSpc>
              <a:spcPct val="90000"/>
            </a:lnSpc>
            <a:spcBef>
              <a:spcPct val="0"/>
            </a:spcBef>
            <a:spcAft>
              <a:spcPct val="35000"/>
            </a:spcAft>
            <a:buFont typeface="Arial"/>
            <a:buNone/>
          </a:pPr>
          <a:r>
            <a:rPr lang="en-US" sz="1400" b="1" kern="1200"/>
            <a:t>Trauma</a:t>
          </a:r>
          <a:r>
            <a:rPr lang="en-US" sz="1400" b="1" kern="1200">
              <a:latin typeface="Calibri Light" panose="020F0302020204030204"/>
            </a:rPr>
            <a:t> and SUD*</a:t>
          </a:r>
          <a:endParaRPr lang="en-US" sz="1400" kern="1200"/>
        </a:p>
        <a:p>
          <a:pPr marL="57150" lvl="1" indent="-57150" algn="l" defTabSz="488950" rtl="0">
            <a:lnSpc>
              <a:spcPct val="90000"/>
            </a:lnSpc>
            <a:spcBef>
              <a:spcPct val="0"/>
            </a:spcBef>
            <a:spcAft>
              <a:spcPct val="15000"/>
            </a:spcAft>
            <a:buFont typeface="Arial"/>
            <a:buChar char="•"/>
          </a:pPr>
          <a:r>
            <a:rPr kumimoji="0" lang="en-US" sz="1100" b="0" i="0" u="none" strike="noStrike" kern="1200" cap="none" spc="0" normalizeH="0" baseline="0" noProof="0">
              <a:effectLst/>
              <a:uLnTx/>
              <a:uFillTx/>
              <a:latin typeface="Calisto MT" panose="02040603050505030304"/>
              <a:ea typeface="+mn-ea"/>
              <a:cs typeface="+mn-cs"/>
            </a:rPr>
            <a:t>80</a:t>
          </a:r>
          <a:r>
            <a:rPr lang="en-US" sz="1100" kern="1200">
              <a:latin typeface="Calisto MT" panose="02040603050505030304"/>
              <a:ea typeface="+mn-ea"/>
              <a:cs typeface="+mn-cs"/>
            </a:rPr>
            <a:t>% of women at intake have experienced lifetime trauma</a:t>
          </a:r>
        </a:p>
        <a:p>
          <a:pPr marL="57150" lvl="1" indent="-57150" algn="l" defTabSz="488950" rtl="0">
            <a:lnSpc>
              <a:spcPct val="90000"/>
            </a:lnSpc>
            <a:spcBef>
              <a:spcPct val="0"/>
            </a:spcBef>
            <a:spcAft>
              <a:spcPct val="15000"/>
            </a:spcAft>
            <a:buFont typeface="Arial"/>
            <a:buChar char="•"/>
          </a:pPr>
          <a:r>
            <a:rPr kumimoji="0" lang="en-US" sz="1100" b="0" i="0" u="none" strike="noStrike" kern="1200" cap="none" spc="0" normalizeH="0" baseline="0" noProof="0">
              <a:effectLst/>
              <a:uLnTx/>
              <a:uFillTx/>
              <a:latin typeface="Calisto MT" panose="02040603050505030304"/>
              <a:ea typeface="+mn-ea"/>
              <a:cs typeface="+mn-cs"/>
            </a:rPr>
            <a:t>61% of women are diagnosed with a trauma disorder</a:t>
          </a:r>
          <a:endParaRPr kumimoji="0" lang="en-US" sz="1100" b="0" i="0" u="none" strike="noStrike" kern="1200" cap="none" spc="0" normalizeH="0" baseline="0" noProof="0">
            <a:effectLst/>
            <a:uLnTx/>
            <a:uFillTx/>
            <a:latin typeface="Calibri Light" panose="020F0302020204030204"/>
            <a:ea typeface="Calibri Light" panose="020F0302020204030204"/>
            <a:cs typeface="Calibri Light" panose="020F0302020204030204"/>
          </a:endParaRPr>
        </a:p>
        <a:p>
          <a:pPr marL="57150" lvl="1" indent="-57150" algn="l" defTabSz="488950" rtl="0">
            <a:lnSpc>
              <a:spcPct val="90000"/>
            </a:lnSpc>
            <a:spcBef>
              <a:spcPct val="0"/>
            </a:spcBef>
            <a:spcAft>
              <a:spcPct val="15000"/>
            </a:spcAft>
            <a:buChar char="•"/>
          </a:pPr>
          <a:r>
            <a:rPr kumimoji="0" lang="en-US" sz="1100" b="0" i="0" u="none" strike="noStrike" kern="1200" cap="none" spc="0" normalizeH="0" baseline="0" noProof="0">
              <a:effectLst/>
              <a:uLnTx/>
              <a:uFillTx/>
              <a:latin typeface="Calibri"/>
              <a:ea typeface="Calibri"/>
              <a:cs typeface="Calibri"/>
            </a:rPr>
            <a:t>62% of women are diagnosed with SUD</a:t>
          </a:r>
          <a:endParaRPr lang="en-US" sz="1100" kern="1200">
            <a:latin typeface="Calisto MT"/>
            <a:ea typeface="+mn-ea"/>
            <a:cs typeface="+mn-cs"/>
          </a:endParaRPr>
        </a:p>
      </dsp:txBody>
      <dsp:txXfrm>
        <a:off x="2811726" y="3858376"/>
        <a:ext cx="2023070" cy="1568313"/>
      </dsp:txXfrm>
    </dsp:sp>
    <dsp:sp modelId="{BF0844C1-2F83-4DEB-A51B-F0B5737BB501}">
      <dsp:nvSpPr>
        <dsp:cNvPr id="0" name=""/>
        <dsp:cNvSpPr/>
      </dsp:nvSpPr>
      <dsp:spPr>
        <a:xfrm>
          <a:off x="4691531" y="2270527"/>
          <a:ext cx="408087" cy="408087"/>
        </a:xfrm>
        <a:prstGeom prst="ellipse">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E89D7C-60E1-42CE-A794-30F685DC01C3}">
      <dsp:nvSpPr>
        <dsp:cNvPr id="0" name=""/>
        <dsp:cNvSpPr/>
      </dsp:nvSpPr>
      <dsp:spPr>
        <a:xfrm>
          <a:off x="4895575" y="2474570"/>
          <a:ext cx="2083848" cy="2952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237" tIns="0" rIns="0" bIns="0" numCol="1" spcCol="1270" anchor="t" anchorCtr="0">
          <a:noAutofit/>
        </a:bodyPr>
        <a:lstStyle/>
        <a:p>
          <a:pPr marL="0" lvl="0" indent="0" algn="l" defTabSz="622300" rtl="0">
            <a:lnSpc>
              <a:spcPct val="90000"/>
            </a:lnSpc>
            <a:spcBef>
              <a:spcPct val="0"/>
            </a:spcBef>
            <a:spcAft>
              <a:spcPct val="35000"/>
            </a:spcAft>
            <a:buNone/>
          </a:pPr>
          <a:r>
            <a:rPr lang="en-US" sz="1400" b="1" kern="1200">
              <a:latin typeface="Calisto MT" panose="02040603050505030304"/>
            </a:rPr>
            <a:t>Coping Behaviors*</a:t>
          </a:r>
          <a:endParaRPr lang="en-US" sz="1400" kern="1200"/>
        </a:p>
        <a:p>
          <a:pPr marL="57150" lvl="1" indent="-57150" algn="l" defTabSz="488950" rtl="0">
            <a:lnSpc>
              <a:spcPct val="90000"/>
            </a:lnSpc>
            <a:spcBef>
              <a:spcPct val="0"/>
            </a:spcBef>
            <a:spcAft>
              <a:spcPct val="15000"/>
            </a:spcAft>
            <a:buChar char="•"/>
          </a:pPr>
          <a:r>
            <a:rPr lang="en-US" sz="1100" kern="1200">
              <a:latin typeface="Calisto MT"/>
            </a:rPr>
            <a:t>Aggression</a:t>
          </a:r>
          <a:r>
            <a:rPr lang="en-US" sz="1100" kern="1200">
              <a:latin typeface="Calisto MT"/>
              <a:ea typeface="+mn-ea"/>
              <a:cs typeface="+mn-cs"/>
            </a:rPr>
            <a:t>/fighting</a:t>
          </a:r>
        </a:p>
        <a:p>
          <a:pPr marL="57150" lvl="1" indent="-57150" algn="l" defTabSz="488950" rtl="0">
            <a:lnSpc>
              <a:spcPct val="90000"/>
            </a:lnSpc>
            <a:spcBef>
              <a:spcPct val="0"/>
            </a:spcBef>
            <a:spcAft>
              <a:spcPct val="15000"/>
            </a:spcAft>
            <a:buChar char="•"/>
          </a:pPr>
          <a:r>
            <a:rPr kumimoji="0" lang="en-US" sz="1100" b="0" i="0" u="none" strike="noStrike" kern="1200" cap="none" spc="0" normalizeH="0" baseline="0" noProof="0">
              <a:effectLst/>
              <a:uLnTx/>
              <a:uFillTx/>
              <a:latin typeface="Calisto MT" panose="02040603050505030304"/>
              <a:ea typeface="+mn-ea"/>
              <a:cs typeface="+mn-cs"/>
            </a:rPr>
            <a:t>Self Harm</a:t>
          </a:r>
        </a:p>
        <a:p>
          <a:pPr marL="57150" lvl="1" indent="-57150" algn="l" defTabSz="488950">
            <a:lnSpc>
              <a:spcPct val="90000"/>
            </a:lnSpc>
            <a:spcBef>
              <a:spcPct val="0"/>
            </a:spcBef>
            <a:spcAft>
              <a:spcPct val="15000"/>
            </a:spcAft>
            <a:buChar char="•"/>
          </a:pPr>
          <a:r>
            <a:rPr kumimoji="0" lang="en-US" sz="1100" b="0" i="0" u="none" strike="noStrike" kern="1200" cap="none" spc="0" normalizeH="0" baseline="0" noProof="0">
              <a:effectLst/>
              <a:uLnTx/>
              <a:uFillTx/>
              <a:latin typeface="Calisto MT" panose="02040603050505030304"/>
              <a:ea typeface="+mn-ea"/>
              <a:cs typeface="+mn-cs"/>
            </a:rPr>
            <a:t>Crisis</a:t>
          </a:r>
        </a:p>
      </dsp:txBody>
      <dsp:txXfrm>
        <a:off x="4895575" y="2474570"/>
        <a:ext cx="2083848" cy="2952119"/>
      </dsp:txXfrm>
    </dsp:sp>
    <dsp:sp modelId="{94484873-B03E-45ED-A31C-EEEAC9C762A1}">
      <dsp:nvSpPr>
        <dsp:cNvPr id="0" name=""/>
        <dsp:cNvSpPr/>
      </dsp:nvSpPr>
      <dsp:spPr>
        <a:xfrm>
          <a:off x="7087957" y="1372952"/>
          <a:ext cx="564375" cy="564375"/>
        </a:xfrm>
        <a:prstGeom prst="ellipse">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6254BD-C2D6-4437-859B-716316E108BD}">
      <dsp:nvSpPr>
        <dsp:cNvPr id="0" name=""/>
        <dsp:cNvSpPr/>
      </dsp:nvSpPr>
      <dsp:spPr>
        <a:xfrm>
          <a:off x="7370145" y="1655140"/>
          <a:ext cx="2083848" cy="3771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051" tIns="0" rIns="0" bIns="0" numCol="1" spcCol="1270" anchor="t" anchorCtr="0">
          <a:noAutofit/>
        </a:bodyPr>
        <a:lstStyle/>
        <a:p>
          <a:pPr marL="0" lvl="0" indent="0" algn="l" defTabSz="622300">
            <a:lnSpc>
              <a:spcPct val="90000"/>
            </a:lnSpc>
            <a:spcBef>
              <a:spcPct val="0"/>
            </a:spcBef>
            <a:spcAft>
              <a:spcPct val="35000"/>
            </a:spcAft>
            <a:buClrTx/>
            <a:buSzTx/>
            <a:buFontTx/>
            <a:buNone/>
          </a:pPr>
          <a:r>
            <a:rPr kumimoji="0" lang="en-US" sz="1400" b="1" i="0" u="none" strike="noStrike" kern="1200" cap="none" spc="0" normalizeH="0" baseline="0" noProof="0">
              <a:effectLst/>
              <a:uLnTx/>
              <a:uFillTx/>
              <a:latin typeface="Calisto MT" panose="02040603050505030304"/>
              <a:ea typeface="+mn-ea"/>
              <a:cs typeface="+mn-cs"/>
            </a:rPr>
            <a:t>Sanctions</a:t>
          </a:r>
          <a:r>
            <a:rPr lang="en-US" sz="1400" b="1" kern="1200">
              <a:latin typeface="Calisto MT"/>
              <a:ea typeface="+mn-ea"/>
              <a:cs typeface="+mn-cs"/>
            </a:rPr>
            <a:t>*</a:t>
          </a:r>
          <a:endParaRPr lang="en-US" sz="1400" b="1" kern="1200"/>
        </a:p>
        <a:p>
          <a:pPr marL="57150" lvl="1" indent="-57150" algn="l" defTabSz="488950" rtl="0">
            <a:lnSpc>
              <a:spcPct val="90000"/>
            </a:lnSpc>
            <a:spcBef>
              <a:spcPct val="0"/>
            </a:spcBef>
            <a:spcAft>
              <a:spcPct val="15000"/>
            </a:spcAft>
            <a:buChar char="•"/>
          </a:pPr>
          <a:r>
            <a:rPr lang="en-US" sz="1100" b="0" kern="1200">
              <a:latin typeface="Calisto MT"/>
              <a:ea typeface="+mn-ea"/>
              <a:cs typeface="+mn-cs"/>
            </a:rPr>
            <a:t>Individuals with trauma symptoms pre-treatment have highest rate of problematic behaviors</a:t>
          </a:r>
        </a:p>
        <a:p>
          <a:pPr marL="57150" lvl="1" indent="-57150" algn="l" defTabSz="488950">
            <a:lnSpc>
              <a:spcPct val="90000"/>
            </a:lnSpc>
            <a:spcBef>
              <a:spcPct val="0"/>
            </a:spcBef>
            <a:spcAft>
              <a:spcPct val="15000"/>
            </a:spcAft>
            <a:buChar char="•"/>
          </a:pPr>
          <a:r>
            <a:rPr lang="en-US" sz="1100" b="0" kern="1200">
              <a:latin typeface="Calisto MT"/>
              <a:ea typeface="+mn-ea"/>
              <a:cs typeface="+mn-cs"/>
            </a:rPr>
            <a:t>Greatest reductions with treatment.</a:t>
          </a:r>
          <a:endParaRPr lang="en-US" sz="1100" b="0" kern="1200"/>
        </a:p>
      </dsp:txBody>
      <dsp:txXfrm>
        <a:off x="7370145" y="1655140"/>
        <a:ext cx="2083848" cy="37715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8813F-DCFA-4DD4-B88D-425452400454}">
      <dsp:nvSpPr>
        <dsp:cNvPr id="0" name=""/>
        <dsp:cNvSpPr/>
      </dsp:nvSpPr>
      <dsp:spPr>
        <a:xfrm>
          <a:off x="3317" y="238314"/>
          <a:ext cx="2631578" cy="36842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168" tIns="330200" rIns="205168" bIns="330200" numCol="1" spcCol="1270" anchor="t" anchorCtr="0">
          <a:noAutofit/>
        </a:bodyPr>
        <a:lstStyle/>
        <a:p>
          <a:pPr marL="0" lvl="0" indent="0" algn="l" defTabSz="666750">
            <a:lnSpc>
              <a:spcPct val="90000"/>
            </a:lnSpc>
            <a:spcBef>
              <a:spcPct val="0"/>
            </a:spcBef>
            <a:spcAft>
              <a:spcPct val="35000"/>
            </a:spcAft>
            <a:buNone/>
          </a:pPr>
          <a:r>
            <a:rPr lang="en-US" sz="1500" b="0" kern="1200">
              <a:latin typeface="Century Gothic"/>
            </a:rPr>
            <a:t>Implementation science tells us that it takes </a:t>
          </a:r>
          <a:r>
            <a:rPr lang="en-US" sz="1500" b="0" i="1" kern="1200">
              <a:latin typeface="Century Gothic"/>
            </a:rPr>
            <a:t>17 years </a:t>
          </a:r>
          <a:r>
            <a:rPr lang="en-US" sz="1500" b="0" kern="1200">
              <a:latin typeface="Century Gothic"/>
            </a:rPr>
            <a:t>for evidence-based</a:t>
          </a:r>
          <a:r>
            <a:rPr lang="en-US" sz="1500" b="0" i="1" kern="1200">
              <a:latin typeface="Century Gothic"/>
            </a:rPr>
            <a:t> </a:t>
          </a:r>
          <a:r>
            <a:rPr lang="en-US" sz="1500" b="0" kern="1200">
              <a:latin typeface="Century Gothic"/>
            </a:rPr>
            <a:t>practices (EBP's) to make it into routine healthcare.</a:t>
          </a:r>
        </a:p>
      </dsp:txBody>
      <dsp:txXfrm>
        <a:off x="3317" y="1638313"/>
        <a:ext cx="2631578" cy="2210525"/>
      </dsp:txXfrm>
    </dsp:sp>
    <dsp:sp modelId="{4FF14FFA-DCD2-413F-B47B-6FFA1A6D4EA4}">
      <dsp:nvSpPr>
        <dsp:cNvPr id="0" name=""/>
        <dsp:cNvSpPr/>
      </dsp:nvSpPr>
      <dsp:spPr>
        <a:xfrm>
          <a:off x="766474" y="606735"/>
          <a:ext cx="1105262" cy="110526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171" tIns="12700" rIns="86171"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928336" y="768597"/>
        <a:ext cx="781538" cy="781538"/>
      </dsp:txXfrm>
    </dsp:sp>
    <dsp:sp modelId="{C7E2E262-4156-46AA-8A38-68BCE7057235}">
      <dsp:nvSpPr>
        <dsp:cNvPr id="0" name=""/>
        <dsp:cNvSpPr/>
      </dsp:nvSpPr>
      <dsp:spPr>
        <a:xfrm>
          <a:off x="3317" y="3922451"/>
          <a:ext cx="2631578"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870ED2-091D-4079-AB03-E998A96FABE7}">
      <dsp:nvSpPr>
        <dsp:cNvPr id="0" name=""/>
        <dsp:cNvSpPr/>
      </dsp:nvSpPr>
      <dsp:spPr>
        <a:xfrm>
          <a:off x="2898053" y="238314"/>
          <a:ext cx="2631578" cy="36842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168" tIns="330200" rIns="205168" bIns="330200" numCol="1" spcCol="1270" anchor="t" anchorCtr="0">
          <a:noAutofit/>
        </a:bodyPr>
        <a:lstStyle/>
        <a:p>
          <a:pPr marL="0" lvl="0" indent="0" algn="l" defTabSz="666750" rtl="0">
            <a:lnSpc>
              <a:spcPct val="90000"/>
            </a:lnSpc>
            <a:spcBef>
              <a:spcPct val="0"/>
            </a:spcBef>
            <a:spcAft>
              <a:spcPct val="35000"/>
            </a:spcAft>
            <a:buNone/>
          </a:pPr>
          <a:r>
            <a:rPr lang="en-US" sz="1500" b="0" kern="1200">
              <a:latin typeface="Century Gothic"/>
            </a:rPr>
            <a:t>Prison provides time and space for treatment. Research shows that prison is safe for intervention (Bridges et al, 2020).</a:t>
          </a:r>
        </a:p>
      </dsp:txBody>
      <dsp:txXfrm>
        <a:off x="2898053" y="1638313"/>
        <a:ext cx="2631578" cy="2210525"/>
      </dsp:txXfrm>
    </dsp:sp>
    <dsp:sp modelId="{0DDD38B2-4569-4509-AB9C-102305B4763B}">
      <dsp:nvSpPr>
        <dsp:cNvPr id="0" name=""/>
        <dsp:cNvSpPr/>
      </dsp:nvSpPr>
      <dsp:spPr>
        <a:xfrm>
          <a:off x="3661211" y="606735"/>
          <a:ext cx="1105262" cy="110526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171" tIns="12700" rIns="86171"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823073" y="768597"/>
        <a:ext cx="781538" cy="781538"/>
      </dsp:txXfrm>
    </dsp:sp>
    <dsp:sp modelId="{B990D741-D8C2-4278-8EBA-75896E25A855}">
      <dsp:nvSpPr>
        <dsp:cNvPr id="0" name=""/>
        <dsp:cNvSpPr/>
      </dsp:nvSpPr>
      <dsp:spPr>
        <a:xfrm>
          <a:off x="2898053" y="3922451"/>
          <a:ext cx="2631578"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4D038E-1ADA-4B01-B4F0-A857A87B3358}">
      <dsp:nvSpPr>
        <dsp:cNvPr id="0" name=""/>
        <dsp:cNvSpPr/>
      </dsp:nvSpPr>
      <dsp:spPr>
        <a:xfrm>
          <a:off x="5792789" y="238314"/>
          <a:ext cx="2631578" cy="36842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168" tIns="330200" rIns="205168" bIns="330200" numCol="1" spcCol="1270" anchor="t" anchorCtr="0">
          <a:noAutofit/>
        </a:bodyPr>
        <a:lstStyle/>
        <a:p>
          <a:pPr marL="0" lvl="0" indent="0" algn="l" defTabSz="666750" rtl="0">
            <a:lnSpc>
              <a:spcPct val="90000"/>
            </a:lnSpc>
            <a:spcBef>
              <a:spcPct val="0"/>
            </a:spcBef>
            <a:spcAft>
              <a:spcPct val="35000"/>
            </a:spcAft>
            <a:buNone/>
          </a:pPr>
          <a:r>
            <a:rPr lang="en-US" sz="1500" b="0" kern="1200">
              <a:latin typeface="Century Gothic"/>
            </a:rPr>
            <a:t>Most of our clients have only had access to case management or medication. Providing care increases equity.</a:t>
          </a:r>
        </a:p>
      </dsp:txBody>
      <dsp:txXfrm>
        <a:off x="5792789" y="1638313"/>
        <a:ext cx="2631578" cy="2210525"/>
      </dsp:txXfrm>
    </dsp:sp>
    <dsp:sp modelId="{F63F158F-781E-490C-8BE7-291792A35670}">
      <dsp:nvSpPr>
        <dsp:cNvPr id="0" name=""/>
        <dsp:cNvSpPr/>
      </dsp:nvSpPr>
      <dsp:spPr>
        <a:xfrm>
          <a:off x="6555947" y="606735"/>
          <a:ext cx="1105262" cy="110526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171" tIns="12700" rIns="86171"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717809" y="768597"/>
        <a:ext cx="781538" cy="781538"/>
      </dsp:txXfrm>
    </dsp:sp>
    <dsp:sp modelId="{4F58787B-3FE5-4CF4-A438-82A4AA7ABD7B}">
      <dsp:nvSpPr>
        <dsp:cNvPr id="0" name=""/>
        <dsp:cNvSpPr/>
      </dsp:nvSpPr>
      <dsp:spPr>
        <a:xfrm>
          <a:off x="5792789" y="3922451"/>
          <a:ext cx="2631578"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58A286-40C9-4B04-9221-1BA003F38A75}">
      <dsp:nvSpPr>
        <dsp:cNvPr id="0" name=""/>
        <dsp:cNvSpPr/>
      </dsp:nvSpPr>
      <dsp:spPr>
        <a:xfrm>
          <a:off x="8687526" y="238314"/>
          <a:ext cx="2631578" cy="36842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168" tIns="330200" rIns="205168" bIns="330200" numCol="1" spcCol="1270" anchor="t" anchorCtr="0">
          <a:noAutofit/>
        </a:bodyPr>
        <a:lstStyle/>
        <a:p>
          <a:pPr marL="0" lvl="0" indent="0" algn="l" defTabSz="666750" rtl="0">
            <a:lnSpc>
              <a:spcPct val="90000"/>
            </a:lnSpc>
            <a:spcBef>
              <a:spcPct val="0"/>
            </a:spcBef>
            <a:spcAft>
              <a:spcPct val="35000"/>
            </a:spcAft>
            <a:buNone/>
          </a:pPr>
          <a:r>
            <a:rPr lang="en-US" sz="1500" b="0" kern="1200">
              <a:latin typeface="Century Gothic"/>
            </a:rPr>
            <a:t>Healing is foreign. Most women believe healing is impossible. EBP's show women they can heal. </a:t>
          </a:r>
        </a:p>
      </dsp:txBody>
      <dsp:txXfrm>
        <a:off x="8687526" y="1638313"/>
        <a:ext cx="2631578" cy="2210525"/>
      </dsp:txXfrm>
    </dsp:sp>
    <dsp:sp modelId="{1140E42A-685D-451F-9F65-6B8C52699F13}">
      <dsp:nvSpPr>
        <dsp:cNvPr id="0" name=""/>
        <dsp:cNvSpPr/>
      </dsp:nvSpPr>
      <dsp:spPr>
        <a:xfrm>
          <a:off x="9450684" y="606735"/>
          <a:ext cx="1105262" cy="110526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171" tIns="12700" rIns="86171"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9612546" y="768597"/>
        <a:ext cx="781538" cy="781538"/>
      </dsp:txXfrm>
    </dsp:sp>
    <dsp:sp modelId="{515CF59C-F4D6-4460-8A14-6CD4279C4D28}">
      <dsp:nvSpPr>
        <dsp:cNvPr id="0" name=""/>
        <dsp:cNvSpPr/>
      </dsp:nvSpPr>
      <dsp:spPr>
        <a:xfrm>
          <a:off x="8687526" y="3922451"/>
          <a:ext cx="2631578"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92FA2-53E3-4DDA-B778-E6B1485C050F}">
      <dsp:nvSpPr>
        <dsp:cNvPr id="0" name=""/>
        <dsp:cNvSpPr/>
      </dsp:nvSpPr>
      <dsp:spPr>
        <a:xfrm>
          <a:off x="0" y="0"/>
          <a:ext cx="9288654" cy="188676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rPr>
            <a:t>Research on mental health staff burnout showed that positive experiences with incarcerated individuals improved work life (</a:t>
          </a:r>
          <a:r>
            <a:rPr lang="en-US" sz="1800" kern="1200" err="1">
              <a:solidFill>
                <a:schemeClr val="tx1"/>
              </a:solidFill>
            </a:rPr>
            <a:t>Gallavan</a:t>
          </a:r>
          <a:r>
            <a:rPr lang="en-US" sz="1800" kern="1200">
              <a:solidFill>
                <a:schemeClr val="tx1"/>
              </a:solidFill>
            </a:rPr>
            <a:t> and Newman, 2013).</a:t>
          </a:r>
        </a:p>
      </dsp:txBody>
      <dsp:txXfrm>
        <a:off x="55261" y="55261"/>
        <a:ext cx="7338539" cy="1776240"/>
      </dsp:txXfrm>
    </dsp:sp>
    <dsp:sp modelId="{18306896-D7E7-4171-A11D-CF56A0509E87}">
      <dsp:nvSpPr>
        <dsp:cNvPr id="0" name=""/>
        <dsp:cNvSpPr/>
      </dsp:nvSpPr>
      <dsp:spPr>
        <a:xfrm>
          <a:off x="1639174" y="2306042"/>
          <a:ext cx="9288654" cy="188676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rPr>
            <a:t>"When clinicians maintain clarity about interpersonal boundaries, when they are able to get very close without fusing or confusing the client's story, experiences, and perspective with their own, this exquisite kind of empathic attunement is nourishing for the therapist“ (Harrison &amp; Westwood, 2009).</a:t>
          </a:r>
        </a:p>
        <a:p>
          <a:pPr marL="0" lvl="0" indent="0" algn="l" defTabSz="800100">
            <a:lnSpc>
              <a:spcPct val="90000"/>
            </a:lnSpc>
            <a:spcBef>
              <a:spcPct val="0"/>
            </a:spcBef>
            <a:spcAft>
              <a:spcPct val="35000"/>
            </a:spcAft>
            <a:buNone/>
          </a:pPr>
          <a:r>
            <a:rPr lang="en-US" sz="1800" kern="1200">
              <a:solidFill>
                <a:schemeClr val="tx1"/>
              </a:solidFill>
            </a:rPr>
            <a:t>Empathy reduces burnout (Yue, Z. et al., 2022).</a:t>
          </a:r>
        </a:p>
      </dsp:txBody>
      <dsp:txXfrm>
        <a:off x="1694435" y="2361303"/>
        <a:ext cx="6312562" cy="1776240"/>
      </dsp:txXfrm>
    </dsp:sp>
    <dsp:sp modelId="{81E3FF66-BF41-4294-A488-A750639E7382}">
      <dsp:nvSpPr>
        <dsp:cNvPr id="0" name=""/>
        <dsp:cNvSpPr/>
      </dsp:nvSpPr>
      <dsp:spPr>
        <a:xfrm>
          <a:off x="8062259" y="1483204"/>
          <a:ext cx="1226395" cy="122639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38198" y="1483204"/>
        <a:ext cx="674517" cy="9228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BF147-E9BA-4EDB-8019-59B047C5CC22}">
      <dsp:nvSpPr>
        <dsp:cNvPr id="0" name=""/>
        <dsp:cNvSpPr/>
      </dsp:nvSpPr>
      <dsp:spPr>
        <a:xfrm>
          <a:off x="111874" y="1787"/>
          <a:ext cx="2913398" cy="174803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a:latin typeface="Aptos Black" panose="020B0004020202020204" pitchFamily="34" charset="0"/>
            </a:rPr>
            <a:t>Lack of training resources</a:t>
          </a:r>
        </a:p>
      </dsp:txBody>
      <dsp:txXfrm>
        <a:off x="111874" y="1787"/>
        <a:ext cx="2913398" cy="1748038"/>
      </dsp:txXfrm>
    </dsp:sp>
    <dsp:sp modelId="{9A9056F6-1891-49F9-8A19-CC083328B818}">
      <dsp:nvSpPr>
        <dsp:cNvPr id="0" name=""/>
        <dsp:cNvSpPr/>
      </dsp:nvSpPr>
      <dsp:spPr>
        <a:xfrm>
          <a:off x="3356962" y="0"/>
          <a:ext cx="2913398" cy="174803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b="1" kern="1200">
              <a:latin typeface="Aptos Black" panose="020B0004020202020204" pitchFamily="34" charset="0"/>
            </a:rPr>
            <a:t>Accountability and competence</a:t>
          </a:r>
        </a:p>
      </dsp:txBody>
      <dsp:txXfrm>
        <a:off x="3356962" y="0"/>
        <a:ext cx="2913398" cy="1748038"/>
      </dsp:txXfrm>
    </dsp:sp>
    <dsp:sp modelId="{D1B5A415-FBD3-4369-94EA-C993BF59893D}">
      <dsp:nvSpPr>
        <dsp:cNvPr id="0" name=""/>
        <dsp:cNvSpPr/>
      </dsp:nvSpPr>
      <dsp:spPr>
        <a:xfrm>
          <a:off x="6498888" y="45523"/>
          <a:ext cx="2913398" cy="174803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a:latin typeface="Aptos Black" panose="020B0004020202020204" pitchFamily="34" charset="0"/>
            </a:rPr>
            <a:t>No research software</a:t>
          </a:r>
        </a:p>
      </dsp:txBody>
      <dsp:txXfrm>
        <a:off x="6498888" y="45523"/>
        <a:ext cx="2913398" cy="1748038"/>
      </dsp:txXfrm>
    </dsp:sp>
    <dsp:sp modelId="{428C04B2-B9E7-463E-9793-BA5B8C388203}">
      <dsp:nvSpPr>
        <dsp:cNvPr id="0" name=""/>
        <dsp:cNvSpPr/>
      </dsp:nvSpPr>
      <dsp:spPr>
        <a:xfrm>
          <a:off x="1714243" y="2041166"/>
          <a:ext cx="2913398" cy="174803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a:latin typeface="Aptos Black" panose="020B0004020202020204" pitchFamily="34" charset="0"/>
            </a:rPr>
            <a:t>No electronic health record</a:t>
          </a:r>
        </a:p>
      </dsp:txBody>
      <dsp:txXfrm>
        <a:off x="1714243" y="2041166"/>
        <a:ext cx="2913398" cy="1748038"/>
      </dsp:txXfrm>
    </dsp:sp>
    <dsp:sp modelId="{1ABDE291-8605-41DD-9F3F-58ADCF87A896}">
      <dsp:nvSpPr>
        <dsp:cNvPr id="0" name=""/>
        <dsp:cNvSpPr/>
      </dsp:nvSpPr>
      <dsp:spPr>
        <a:xfrm>
          <a:off x="4918981" y="2041166"/>
          <a:ext cx="2913398" cy="174803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a:latin typeface="Aptos Black" panose="020B0004020202020204" pitchFamily="34" charset="0"/>
            </a:rPr>
            <a:t>Limited staffing, burnout from crisis work, case management.</a:t>
          </a:r>
        </a:p>
      </dsp:txBody>
      <dsp:txXfrm>
        <a:off x="4918981" y="2041166"/>
        <a:ext cx="2913398" cy="17480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76CCF-CA05-4558-AD3A-AF725EB65830}">
      <dsp:nvSpPr>
        <dsp:cNvPr id="0" name=""/>
        <dsp:cNvSpPr/>
      </dsp:nvSpPr>
      <dsp:spPr>
        <a:xfrm>
          <a:off x="494292" y="587109"/>
          <a:ext cx="802089" cy="8020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3C251E-8881-4A09-8C37-3E6F397FE38A}">
      <dsp:nvSpPr>
        <dsp:cNvPr id="0" name=""/>
        <dsp:cNvSpPr/>
      </dsp:nvSpPr>
      <dsp:spPr>
        <a:xfrm>
          <a:off x="4126" y="1656694"/>
          <a:ext cx="1782421" cy="71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b="1" kern="1200">
              <a:latin typeface="Calibri"/>
              <a:cs typeface="Calibri"/>
            </a:rPr>
            <a:t>We decided to build something. </a:t>
          </a:r>
        </a:p>
      </dsp:txBody>
      <dsp:txXfrm>
        <a:off x="4126" y="1656694"/>
        <a:ext cx="1782421" cy="712968"/>
      </dsp:txXfrm>
    </dsp:sp>
    <dsp:sp modelId="{7AF7E3A4-F2AD-4BEF-AEA4-6ED7E22759F3}">
      <dsp:nvSpPr>
        <dsp:cNvPr id="0" name=""/>
        <dsp:cNvSpPr/>
      </dsp:nvSpPr>
      <dsp:spPr>
        <a:xfrm>
          <a:off x="2588637" y="587109"/>
          <a:ext cx="802089" cy="8020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2D35B3-B7A7-47A7-96EB-8524C354691D}">
      <dsp:nvSpPr>
        <dsp:cNvPr id="0" name=""/>
        <dsp:cNvSpPr/>
      </dsp:nvSpPr>
      <dsp:spPr>
        <a:xfrm>
          <a:off x="2098471" y="1656694"/>
          <a:ext cx="1782421" cy="71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b="1" kern="1200">
              <a:latin typeface="Calibri"/>
              <a:cs typeface="Calibri"/>
            </a:rPr>
            <a:t>We started at the ground level with scheduling and small steps. </a:t>
          </a:r>
        </a:p>
      </dsp:txBody>
      <dsp:txXfrm>
        <a:off x="2098471" y="1656694"/>
        <a:ext cx="1782421" cy="712968"/>
      </dsp:txXfrm>
    </dsp:sp>
    <dsp:sp modelId="{5D3F3DAE-C906-425E-AA7A-62FC360497B8}">
      <dsp:nvSpPr>
        <dsp:cNvPr id="0" name=""/>
        <dsp:cNvSpPr/>
      </dsp:nvSpPr>
      <dsp:spPr>
        <a:xfrm>
          <a:off x="4682983" y="587109"/>
          <a:ext cx="802089" cy="8020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CA9D6D-7B9F-42DF-8076-C61FAB1918B1}">
      <dsp:nvSpPr>
        <dsp:cNvPr id="0" name=""/>
        <dsp:cNvSpPr/>
      </dsp:nvSpPr>
      <dsp:spPr>
        <a:xfrm>
          <a:off x="4192817" y="1656694"/>
          <a:ext cx="1782421" cy="71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b="1" kern="1200">
              <a:latin typeface="Calibri"/>
              <a:cs typeface="Calibri"/>
            </a:rPr>
            <a:t>This led to partnering.</a:t>
          </a:r>
        </a:p>
      </dsp:txBody>
      <dsp:txXfrm>
        <a:off x="4192817" y="1656694"/>
        <a:ext cx="1782421" cy="712968"/>
      </dsp:txXfrm>
    </dsp:sp>
    <dsp:sp modelId="{7D47E772-32DE-4034-BFFF-2FA9B4EDFD21}">
      <dsp:nvSpPr>
        <dsp:cNvPr id="0" name=""/>
        <dsp:cNvSpPr/>
      </dsp:nvSpPr>
      <dsp:spPr>
        <a:xfrm>
          <a:off x="6777329" y="587109"/>
          <a:ext cx="802089" cy="80208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DCF5BB-1374-4B94-804C-A14B4756F6C9}">
      <dsp:nvSpPr>
        <dsp:cNvPr id="0" name=""/>
        <dsp:cNvSpPr/>
      </dsp:nvSpPr>
      <dsp:spPr>
        <a:xfrm>
          <a:off x="6287163" y="1656694"/>
          <a:ext cx="1782421" cy="71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b="1" kern="1200">
              <a:latin typeface="Calibri"/>
              <a:cs typeface="Calibri"/>
            </a:rPr>
            <a:t>This led to creating metrics.</a:t>
          </a:r>
        </a:p>
      </dsp:txBody>
      <dsp:txXfrm>
        <a:off x="6287163" y="1656694"/>
        <a:ext cx="1782421" cy="712968"/>
      </dsp:txXfrm>
    </dsp:sp>
    <dsp:sp modelId="{9E79943A-17F7-45F3-AD69-F0F60A1B7CC1}">
      <dsp:nvSpPr>
        <dsp:cNvPr id="0" name=""/>
        <dsp:cNvSpPr/>
      </dsp:nvSpPr>
      <dsp:spPr>
        <a:xfrm>
          <a:off x="8871674" y="587109"/>
          <a:ext cx="802089" cy="80208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040282-2C0B-46FC-BB79-9FAEA7D98A9D}">
      <dsp:nvSpPr>
        <dsp:cNvPr id="0" name=""/>
        <dsp:cNvSpPr/>
      </dsp:nvSpPr>
      <dsp:spPr>
        <a:xfrm>
          <a:off x="8381508" y="1656694"/>
          <a:ext cx="1782421" cy="71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b="1" kern="1200">
              <a:latin typeface="Calibri"/>
              <a:cs typeface="Calibri"/>
            </a:rPr>
            <a:t>This</a:t>
          </a:r>
          <a:r>
            <a:rPr lang="en-US" sz="1300" b="1" i="0" kern="1200">
              <a:latin typeface="Calibri"/>
              <a:cs typeface="Calibri"/>
            </a:rPr>
            <a:t> led to results!</a:t>
          </a:r>
          <a:endParaRPr lang="en-US" sz="1300" b="1" i="1" kern="1200">
            <a:latin typeface="Calibri"/>
            <a:cs typeface="Calibri"/>
          </a:endParaRPr>
        </a:p>
      </dsp:txBody>
      <dsp:txXfrm>
        <a:off x="8381508" y="1656694"/>
        <a:ext cx="1782421" cy="7129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964E8-485E-486F-A298-1FD16BFC1D65}">
      <dsp:nvSpPr>
        <dsp:cNvPr id="0" name=""/>
        <dsp:cNvSpPr/>
      </dsp:nvSpPr>
      <dsp:spPr>
        <a:xfrm>
          <a:off x="908095" y="1310415"/>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EDC366-EF4F-42BE-B019-45C89BB0422E}">
      <dsp:nvSpPr>
        <dsp:cNvPr id="0" name=""/>
        <dsp:cNvSpPr/>
      </dsp:nvSpPr>
      <dsp:spPr>
        <a:xfrm>
          <a:off x="0" y="2587586"/>
          <a:ext cx="2889450" cy="112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1" i="0" u="sng" kern="1200">
              <a:latin typeface="Calibri"/>
              <a:cs typeface="Calibri"/>
            </a:rPr>
            <a:t>Clinical Narrative...    </a:t>
          </a:r>
        </a:p>
        <a:p>
          <a:pPr marL="0" lvl="0" indent="0" algn="ctr" defTabSz="488950">
            <a:lnSpc>
              <a:spcPct val="90000"/>
            </a:lnSpc>
            <a:spcBef>
              <a:spcPct val="0"/>
            </a:spcBef>
            <a:spcAft>
              <a:spcPct val="35000"/>
            </a:spcAft>
            <a:buNone/>
          </a:pPr>
          <a:r>
            <a:rPr lang="en-US" sz="1100" b="1" i="1" kern="1200">
              <a:latin typeface="Calibri"/>
              <a:cs typeface="Calibri"/>
            </a:rPr>
            <a:t> </a:t>
          </a:r>
          <a:r>
            <a:rPr lang="en-US" sz="1100" b="0" i="1" kern="1200">
              <a:latin typeface="Calibri"/>
              <a:cs typeface="Calibri"/>
            </a:rPr>
            <a:t>How do we track PTSD symptoms? How do we know when patients are ready to change? </a:t>
          </a:r>
        </a:p>
        <a:p>
          <a:pPr marL="0" lvl="0" indent="0" algn="ctr" defTabSz="488950">
            <a:lnSpc>
              <a:spcPct val="90000"/>
            </a:lnSpc>
            <a:spcBef>
              <a:spcPct val="0"/>
            </a:spcBef>
            <a:spcAft>
              <a:spcPct val="35000"/>
            </a:spcAft>
            <a:buNone/>
          </a:pPr>
          <a:r>
            <a:rPr lang="en-US" sz="1100" b="0" i="1" kern="1200">
              <a:latin typeface="Calibri"/>
              <a:cs typeface="Calibri"/>
            </a:rPr>
            <a:t>How to we address service levels? </a:t>
          </a:r>
        </a:p>
      </dsp:txBody>
      <dsp:txXfrm>
        <a:off x="0" y="2587586"/>
        <a:ext cx="2889450" cy="112504"/>
      </dsp:txXfrm>
    </dsp:sp>
    <dsp:sp modelId="{BE637F52-0A93-4566-9A4E-CB7758576C03}">
      <dsp:nvSpPr>
        <dsp:cNvPr id="0" name=""/>
        <dsp:cNvSpPr/>
      </dsp:nvSpPr>
      <dsp:spPr>
        <a:xfrm>
          <a:off x="3693894" y="1222634"/>
          <a:ext cx="2035792" cy="16440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903078-615E-4A92-9F64-18AF808680EE}">
      <dsp:nvSpPr>
        <dsp:cNvPr id="0" name=""/>
        <dsp:cNvSpPr/>
      </dsp:nvSpPr>
      <dsp:spPr>
        <a:xfrm>
          <a:off x="3269569" y="2812089"/>
          <a:ext cx="2889450" cy="226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1" i="1" kern="1200">
              <a:latin typeface="Calibri"/>
              <a:cs typeface="Calibri"/>
            </a:rPr>
            <a:t>Utilization &amp; EBP </a:t>
          </a:r>
        </a:p>
        <a:p>
          <a:pPr marL="0" lvl="0" indent="0" algn="ctr" defTabSz="488950">
            <a:lnSpc>
              <a:spcPct val="90000"/>
            </a:lnSpc>
            <a:spcBef>
              <a:spcPct val="0"/>
            </a:spcBef>
            <a:spcAft>
              <a:spcPct val="35000"/>
            </a:spcAft>
            <a:buNone/>
          </a:pPr>
          <a:r>
            <a:rPr lang="en-US" sz="1100" b="1" i="1" kern="1200">
              <a:latin typeface="Calibri"/>
              <a:cs typeface="Calibri"/>
            </a:rPr>
            <a:t> Variables </a:t>
          </a:r>
        </a:p>
      </dsp:txBody>
      <dsp:txXfrm>
        <a:off x="3269569" y="2812089"/>
        <a:ext cx="2889450" cy="226230"/>
      </dsp:txXfrm>
    </dsp:sp>
    <dsp:sp modelId="{15225A59-EA6D-4445-B2CF-148FE2A49D56}">
      <dsp:nvSpPr>
        <dsp:cNvPr id="0" name=""/>
        <dsp:cNvSpPr/>
      </dsp:nvSpPr>
      <dsp:spPr>
        <a:xfrm>
          <a:off x="7764753" y="1082518"/>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8BB69A-A2BC-4F2B-A45B-0A37C6E47C69}">
      <dsp:nvSpPr>
        <dsp:cNvPr id="0" name=""/>
        <dsp:cNvSpPr/>
      </dsp:nvSpPr>
      <dsp:spPr>
        <a:xfrm>
          <a:off x="6384020" y="2587585"/>
          <a:ext cx="3662204" cy="285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1" i="1" kern="1200">
              <a:latin typeface="Calibri"/>
              <a:cs typeface="Calibri"/>
            </a:rPr>
            <a:t>Administrative Narrative...</a:t>
          </a:r>
          <a:r>
            <a:rPr lang="en-US" sz="1100" b="0" i="1" kern="1200">
              <a:latin typeface="Calibri"/>
              <a:cs typeface="Calibri"/>
            </a:rPr>
            <a:t>  </a:t>
          </a:r>
        </a:p>
        <a:p>
          <a:pPr marL="0" lvl="0" indent="0" algn="ctr" defTabSz="488950">
            <a:lnSpc>
              <a:spcPct val="90000"/>
            </a:lnSpc>
            <a:spcBef>
              <a:spcPct val="0"/>
            </a:spcBef>
            <a:spcAft>
              <a:spcPct val="35000"/>
            </a:spcAft>
            <a:buNone/>
          </a:pPr>
          <a:r>
            <a:rPr lang="en-US" sz="1100" b="0" i="1" kern="1200">
              <a:latin typeface="Calibri"/>
              <a:cs typeface="Calibri"/>
            </a:rPr>
            <a:t>How will we track utilization? How do we track access barriers to address care needs? </a:t>
          </a:r>
          <a:endParaRPr lang="en-US" sz="1100" kern="1200">
            <a:latin typeface="Calibri"/>
            <a:cs typeface="Calibri"/>
          </a:endParaRPr>
        </a:p>
      </dsp:txBody>
      <dsp:txXfrm>
        <a:off x="6384020" y="2587585"/>
        <a:ext cx="3662204" cy="285862"/>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0098"/>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0098"/>
          </a:xfrm>
          <a:prstGeom prst="rect">
            <a:avLst/>
          </a:prstGeom>
        </p:spPr>
        <p:txBody>
          <a:bodyPr vert="horz" lIns="94119" tIns="47060" rIns="94119" bIns="47060" rtlCol="0"/>
          <a:lstStyle>
            <a:lvl1pPr algn="r">
              <a:defRPr sz="1200"/>
            </a:lvl1pPr>
          </a:lstStyle>
          <a:p>
            <a:fld id="{68796EA6-6F25-4F19-87BA-7ADCC16DAEFF}" type="datetimeFigureOut">
              <a:rPr lang="en-US" smtClean="0"/>
              <a:pPr/>
              <a:t>12/13/2024</a:t>
            </a:fld>
            <a:endParaRPr lang="en-US"/>
          </a:p>
        </p:txBody>
      </p:sp>
      <p:sp>
        <p:nvSpPr>
          <p:cNvPr id="4" name="Footer Placeholder 3"/>
          <p:cNvSpPr>
            <a:spLocks noGrp="1"/>
          </p:cNvSpPr>
          <p:nvPr>
            <p:ph type="ftr" sz="quarter" idx="2"/>
          </p:nvPr>
        </p:nvSpPr>
        <p:spPr>
          <a:xfrm>
            <a:off x="0" y="8899328"/>
            <a:ext cx="3077739" cy="470097"/>
          </a:xfrm>
          <a:prstGeom prst="rect">
            <a:avLst/>
          </a:prstGeom>
        </p:spPr>
        <p:txBody>
          <a:bodyPr vert="horz" lIns="94119" tIns="47060" rIns="94119" bIns="47060"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899328"/>
            <a:ext cx="3077739" cy="470097"/>
          </a:xfrm>
          <a:prstGeom prst="rect">
            <a:avLst/>
          </a:prstGeom>
        </p:spPr>
        <p:txBody>
          <a:bodyPr vert="horz" lIns="94119" tIns="47060" rIns="94119" bIns="47060" rtlCol="0" anchor="b"/>
          <a:lstStyle>
            <a:lvl1pPr algn="r">
              <a:defRPr sz="1200"/>
            </a:lvl1pPr>
          </a:lstStyle>
          <a:p>
            <a:fld id="{C64E50CC-F33A-4EF4-9F12-93EC4A21A0CF}" type="slidenum">
              <a:rPr lang="en-US" smtClean="0"/>
              <a:pPr/>
              <a:t>‹#›</a:t>
            </a:fld>
            <a:endParaRPr lang="en-US"/>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0098"/>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idx="1"/>
          </p:nvPr>
        </p:nvSpPr>
        <p:spPr>
          <a:xfrm>
            <a:off x="4023092" y="0"/>
            <a:ext cx="3077739" cy="470098"/>
          </a:xfrm>
          <a:prstGeom prst="rect">
            <a:avLst/>
          </a:prstGeom>
        </p:spPr>
        <p:txBody>
          <a:bodyPr vert="horz" lIns="94119" tIns="47060" rIns="94119" bIns="47060" rtlCol="0"/>
          <a:lstStyle>
            <a:lvl1pPr algn="r">
              <a:defRPr sz="1200"/>
            </a:lvl1pPr>
          </a:lstStyle>
          <a:p>
            <a:fld id="{C39C172E-A8B5-46F6-B05C-DFA3E2E0F207}" type="datetimeFigureOut">
              <a:rPr lang="en-US" smtClean="0"/>
              <a:pPr/>
              <a:t>12/13/2024</a:t>
            </a:fld>
            <a:endParaRPr lang="en-US"/>
          </a:p>
        </p:txBody>
      </p:sp>
      <p:sp>
        <p:nvSpPr>
          <p:cNvPr id="4" name="Slide Image Placeholder 3"/>
          <p:cNvSpPr>
            <a:spLocks noGrp="1" noRot="1" noChangeAspect="1"/>
          </p:cNvSpPr>
          <p:nvPr>
            <p:ph type="sldImg" idx="2"/>
          </p:nvPr>
        </p:nvSpPr>
        <p:spPr>
          <a:xfrm>
            <a:off x="739775" y="1171575"/>
            <a:ext cx="5622925" cy="3162300"/>
          </a:xfrm>
          <a:prstGeom prst="rect">
            <a:avLst/>
          </a:prstGeom>
          <a:noFill/>
          <a:ln w="12700">
            <a:solidFill>
              <a:prstClr val="black"/>
            </a:solidFill>
          </a:ln>
        </p:spPr>
        <p:txBody>
          <a:bodyPr vert="horz" lIns="94119" tIns="47060" rIns="94119" bIns="47060" rtlCol="0" anchor="ctr"/>
          <a:lstStyle/>
          <a:p>
            <a:endParaRPr lang="en-US"/>
          </a:p>
        </p:txBody>
      </p:sp>
      <p:sp>
        <p:nvSpPr>
          <p:cNvPr id="5" name="Notes Placeholder 4"/>
          <p:cNvSpPr>
            <a:spLocks noGrp="1"/>
          </p:cNvSpPr>
          <p:nvPr>
            <p:ph type="body" sz="quarter" idx="3"/>
          </p:nvPr>
        </p:nvSpPr>
        <p:spPr>
          <a:xfrm>
            <a:off x="710248" y="4509036"/>
            <a:ext cx="5681980" cy="3689211"/>
          </a:xfrm>
          <a:prstGeom prst="rect">
            <a:avLst/>
          </a:prstGeom>
        </p:spPr>
        <p:txBody>
          <a:bodyPr vert="horz" lIns="94119" tIns="47060" rIns="94119" bIns="470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77739" cy="470097"/>
          </a:xfrm>
          <a:prstGeom prst="rect">
            <a:avLst/>
          </a:prstGeom>
        </p:spPr>
        <p:txBody>
          <a:bodyPr vert="horz" lIns="94119" tIns="47060" rIns="94119" bIns="4706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899328"/>
            <a:ext cx="3077739" cy="470097"/>
          </a:xfrm>
          <a:prstGeom prst="rect">
            <a:avLst/>
          </a:prstGeom>
        </p:spPr>
        <p:txBody>
          <a:bodyPr vert="horz" lIns="94119" tIns="47060" rIns="94119" bIns="47060" rtlCol="0" anchor="b"/>
          <a:lstStyle>
            <a:lvl1pPr algn="r">
              <a:defRPr sz="1200"/>
            </a:lvl1pPr>
          </a:lstStyle>
          <a:p>
            <a:fld id="{32674CE4-FBD8-4481-AEFB-CA53E599A745}" type="slidenum">
              <a:rPr lang="en-US" smtClean="0"/>
              <a:pPr/>
              <a:t>‹#›</a:t>
            </a:fld>
            <a:endParaRPr lang="en-US"/>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pPr/>
              <a:t>1</a:t>
            </a:fld>
            <a:endParaRPr lang="en-US"/>
          </a:p>
        </p:txBody>
      </p:sp>
    </p:spTree>
    <p:extLst>
      <p:ext uri="{BB962C8B-B14F-4D97-AF65-F5344CB8AC3E}">
        <p14:creationId xmlns:p14="http://schemas.microsoft.com/office/powerpoint/2010/main" val="849926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A6416-F986-4A53-B75B-962686086B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6315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8BF70-F4FE-49A4-899B-76F26A233E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759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pPr/>
              <a:t>14</a:t>
            </a:fld>
            <a:endParaRPr lang="en-US"/>
          </a:p>
        </p:txBody>
      </p:sp>
    </p:spTree>
    <p:extLst>
      <p:ext uri="{BB962C8B-B14F-4D97-AF65-F5344CB8AC3E}">
        <p14:creationId xmlns:p14="http://schemas.microsoft.com/office/powerpoint/2010/main" val="3029219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8BF70-F4FE-49A4-899B-76F26A233E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4851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pPr/>
              <a:t>16</a:t>
            </a:fld>
            <a:endParaRPr lang="en-US"/>
          </a:p>
        </p:txBody>
      </p:sp>
    </p:spTree>
    <p:extLst>
      <p:ext uri="{BB962C8B-B14F-4D97-AF65-F5344CB8AC3E}">
        <p14:creationId xmlns:p14="http://schemas.microsoft.com/office/powerpoint/2010/main" val="4199343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pPr/>
              <a:t>17</a:t>
            </a:fld>
            <a:endParaRPr lang="en-US"/>
          </a:p>
        </p:txBody>
      </p:sp>
    </p:spTree>
    <p:extLst>
      <p:ext uri="{BB962C8B-B14F-4D97-AF65-F5344CB8AC3E}">
        <p14:creationId xmlns:p14="http://schemas.microsoft.com/office/powerpoint/2010/main" val="4287619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DA4C9-7E69-4853-A1A9-3011DF40A352}" type="slidenum">
              <a:rPr lang="en-US" smtClean="0"/>
              <a:t>18</a:t>
            </a:fld>
            <a:endParaRPr lang="en-US"/>
          </a:p>
        </p:txBody>
      </p:sp>
    </p:spTree>
    <p:extLst>
      <p:ext uri="{BB962C8B-B14F-4D97-AF65-F5344CB8AC3E}">
        <p14:creationId xmlns:p14="http://schemas.microsoft.com/office/powerpoint/2010/main" val="3361417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pPr/>
              <a:t>19</a:t>
            </a:fld>
            <a:endParaRPr lang="en-US"/>
          </a:p>
        </p:txBody>
      </p:sp>
    </p:spTree>
    <p:extLst>
      <p:ext uri="{BB962C8B-B14F-4D97-AF65-F5344CB8AC3E}">
        <p14:creationId xmlns:p14="http://schemas.microsoft.com/office/powerpoint/2010/main" val="2442324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pPr/>
              <a:t>20</a:t>
            </a:fld>
            <a:endParaRPr lang="en-US"/>
          </a:p>
        </p:txBody>
      </p:sp>
    </p:spTree>
    <p:extLst>
      <p:ext uri="{BB962C8B-B14F-4D97-AF65-F5344CB8AC3E}">
        <p14:creationId xmlns:p14="http://schemas.microsoft.com/office/powerpoint/2010/main" val="3435953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2674CE4-FBD8-4481-AEFB-CA53E599A745}" type="slidenum">
              <a:rPr lang="en-US" smtClean="0"/>
              <a:pPr/>
              <a:t>21</a:t>
            </a:fld>
            <a:endParaRPr lang="en-US"/>
          </a:p>
        </p:txBody>
      </p:sp>
    </p:spTree>
    <p:extLst>
      <p:ext uri="{BB962C8B-B14F-4D97-AF65-F5344CB8AC3E}">
        <p14:creationId xmlns:p14="http://schemas.microsoft.com/office/powerpoint/2010/main" val="3518459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pPr/>
              <a:t>4</a:t>
            </a:fld>
            <a:endParaRPr lang="en-US"/>
          </a:p>
        </p:txBody>
      </p:sp>
    </p:spTree>
    <p:extLst>
      <p:ext uri="{BB962C8B-B14F-4D97-AF65-F5344CB8AC3E}">
        <p14:creationId xmlns:p14="http://schemas.microsoft.com/office/powerpoint/2010/main" val="941594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pPr/>
              <a:t>22</a:t>
            </a:fld>
            <a:endParaRPr lang="en-US"/>
          </a:p>
        </p:txBody>
      </p:sp>
    </p:spTree>
    <p:extLst>
      <p:ext uri="{BB962C8B-B14F-4D97-AF65-F5344CB8AC3E}">
        <p14:creationId xmlns:p14="http://schemas.microsoft.com/office/powerpoint/2010/main" val="2762356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pPr/>
              <a:t>23</a:t>
            </a:fld>
            <a:endParaRPr lang="en-US"/>
          </a:p>
        </p:txBody>
      </p:sp>
    </p:spTree>
    <p:extLst>
      <p:ext uri="{BB962C8B-B14F-4D97-AF65-F5344CB8AC3E}">
        <p14:creationId xmlns:p14="http://schemas.microsoft.com/office/powerpoint/2010/main" val="1467431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8E759C77-34F3-46DD-AC08-C0C0C84B61E9}" type="slidenum">
              <a:rPr lang="en-US">
                <a:solidFill>
                  <a:prstClr val="black"/>
                </a:solidFill>
                <a:latin typeface="Calibri" panose="020F0502020204030204"/>
              </a:rPr>
              <a:pPr defTabSz="931774">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55013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pPr/>
              <a:t>25</a:t>
            </a:fld>
            <a:endParaRPr lang="en-US"/>
          </a:p>
        </p:txBody>
      </p:sp>
    </p:spTree>
    <p:extLst>
      <p:ext uri="{BB962C8B-B14F-4D97-AF65-F5344CB8AC3E}">
        <p14:creationId xmlns:p14="http://schemas.microsoft.com/office/powerpoint/2010/main" val="1064297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BFF37-E2B8-458A-AF10-7237F0CB51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718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BFF37-E2B8-458A-AF10-7237F0CB51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0284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pPr/>
              <a:t>28</a:t>
            </a:fld>
            <a:endParaRPr lang="en-US"/>
          </a:p>
        </p:txBody>
      </p:sp>
    </p:spTree>
    <p:extLst>
      <p:ext uri="{BB962C8B-B14F-4D97-AF65-F5344CB8AC3E}">
        <p14:creationId xmlns:p14="http://schemas.microsoft.com/office/powerpoint/2010/main" val="21593833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pPr/>
              <a:t>29</a:t>
            </a:fld>
            <a:endParaRPr lang="en-US"/>
          </a:p>
        </p:txBody>
      </p:sp>
    </p:spTree>
    <p:extLst>
      <p:ext uri="{BB962C8B-B14F-4D97-AF65-F5344CB8AC3E}">
        <p14:creationId xmlns:p14="http://schemas.microsoft.com/office/powerpoint/2010/main" val="2489906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BFF37-E2B8-458A-AF10-7237F0CB51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8951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pPr/>
              <a:t>32</a:t>
            </a:fld>
            <a:endParaRPr lang="en-US"/>
          </a:p>
        </p:txBody>
      </p:sp>
    </p:spTree>
    <p:extLst>
      <p:ext uri="{BB962C8B-B14F-4D97-AF65-F5344CB8AC3E}">
        <p14:creationId xmlns:p14="http://schemas.microsoft.com/office/powerpoint/2010/main" val="3907207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8BF70-F4FE-49A4-899B-76F26A233E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493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pPr/>
              <a:t>33</a:t>
            </a:fld>
            <a:endParaRPr lang="en-US"/>
          </a:p>
        </p:txBody>
      </p:sp>
    </p:spTree>
    <p:extLst>
      <p:ext uri="{BB962C8B-B14F-4D97-AF65-F5344CB8AC3E}">
        <p14:creationId xmlns:p14="http://schemas.microsoft.com/office/powerpoint/2010/main" val="3001465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pPr/>
              <a:t>34</a:t>
            </a:fld>
            <a:endParaRPr lang="en-US"/>
          </a:p>
        </p:txBody>
      </p:sp>
    </p:spTree>
    <p:extLst>
      <p:ext uri="{BB962C8B-B14F-4D97-AF65-F5344CB8AC3E}">
        <p14:creationId xmlns:p14="http://schemas.microsoft.com/office/powerpoint/2010/main" val="18003793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pPr/>
              <a:t>35</a:t>
            </a:fld>
            <a:endParaRPr lang="en-US"/>
          </a:p>
        </p:txBody>
      </p:sp>
    </p:spTree>
    <p:extLst>
      <p:ext uri="{BB962C8B-B14F-4D97-AF65-F5344CB8AC3E}">
        <p14:creationId xmlns:p14="http://schemas.microsoft.com/office/powerpoint/2010/main" val="2857405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pPr/>
              <a:t>36</a:t>
            </a:fld>
            <a:endParaRPr lang="en-US"/>
          </a:p>
        </p:txBody>
      </p:sp>
    </p:spTree>
    <p:extLst>
      <p:ext uri="{BB962C8B-B14F-4D97-AF65-F5344CB8AC3E}">
        <p14:creationId xmlns:p14="http://schemas.microsoft.com/office/powerpoint/2010/main" val="33829146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pPr/>
              <a:t>37</a:t>
            </a:fld>
            <a:endParaRPr lang="en-US"/>
          </a:p>
        </p:txBody>
      </p:sp>
    </p:spTree>
    <p:extLst>
      <p:ext uri="{BB962C8B-B14F-4D97-AF65-F5344CB8AC3E}">
        <p14:creationId xmlns:p14="http://schemas.microsoft.com/office/powerpoint/2010/main" val="21656787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pPr/>
              <a:t>38</a:t>
            </a:fld>
            <a:endParaRPr lang="en-US"/>
          </a:p>
        </p:txBody>
      </p:sp>
    </p:spTree>
    <p:extLst>
      <p:ext uri="{BB962C8B-B14F-4D97-AF65-F5344CB8AC3E}">
        <p14:creationId xmlns:p14="http://schemas.microsoft.com/office/powerpoint/2010/main" val="15107481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pPr/>
              <a:t>39</a:t>
            </a:fld>
            <a:endParaRPr lang="en-US"/>
          </a:p>
        </p:txBody>
      </p:sp>
    </p:spTree>
    <p:extLst>
      <p:ext uri="{BB962C8B-B14F-4D97-AF65-F5344CB8AC3E}">
        <p14:creationId xmlns:p14="http://schemas.microsoft.com/office/powerpoint/2010/main" val="33157752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pPr/>
              <a:t>40</a:t>
            </a:fld>
            <a:endParaRPr lang="en-US"/>
          </a:p>
        </p:txBody>
      </p:sp>
    </p:spTree>
    <p:extLst>
      <p:ext uri="{BB962C8B-B14F-4D97-AF65-F5344CB8AC3E}">
        <p14:creationId xmlns:p14="http://schemas.microsoft.com/office/powerpoint/2010/main" val="39110049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pPr/>
              <a:t>41</a:t>
            </a:fld>
            <a:endParaRPr lang="en-US"/>
          </a:p>
        </p:txBody>
      </p:sp>
    </p:spTree>
    <p:extLst>
      <p:ext uri="{BB962C8B-B14F-4D97-AF65-F5344CB8AC3E}">
        <p14:creationId xmlns:p14="http://schemas.microsoft.com/office/powerpoint/2010/main" val="6588356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pPr/>
              <a:t>42</a:t>
            </a:fld>
            <a:endParaRPr lang="en-US"/>
          </a:p>
        </p:txBody>
      </p:sp>
    </p:spTree>
    <p:extLst>
      <p:ext uri="{BB962C8B-B14F-4D97-AF65-F5344CB8AC3E}">
        <p14:creationId xmlns:p14="http://schemas.microsoft.com/office/powerpoint/2010/main" val="2138390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pPr/>
              <a:t>6</a:t>
            </a:fld>
            <a:endParaRPr lang="en-US"/>
          </a:p>
        </p:txBody>
      </p:sp>
    </p:spTree>
    <p:extLst>
      <p:ext uri="{BB962C8B-B14F-4D97-AF65-F5344CB8AC3E}">
        <p14:creationId xmlns:p14="http://schemas.microsoft.com/office/powerpoint/2010/main" val="26604416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pPr/>
              <a:t>43</a:t>
            </a:fld>
            <a:endParaRPr lang="en-US"/>
          </a:p>
        </p:txBody>
      </p:sp>
    </p:spTree>
    <p:extLst>
      <p:ext uri="{BB962C8B-B14F-4D97-AF65-F5344CB8AC3E}">
        <p14:creationId xmlns:p14="http://schemas.microsoft.com/office/powerpoint/2010/main" val="34475484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pPr/>
              <a:t>44</a:t>
            </a:fld>
            <a:endParaRPr lang="en-US"/>
          </a:p>
        </p:txBody>
      </p:sp>
    </p:spTree>
    <p:extLst>
      <p:ext uri="{BB962C8B-B14F-4D97-AF65-F5344CB8AC3E}">
        <p14:creationId xmlns:p14="http://schemas.microsoft.com/office/powerpoint/2010/main" val="229398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pPr/>
              <a:t>45</a:t>
            </a:fld>
            <a:endParaRPr lang="en-US"/>
          </a:p>
        </p:txBody>
      </p:sp>
    </p:spTree>
    <p:extLst>
      <p:ext uri="{BB962C8B-B14F-4D97-AF65-F5344CB8AC3E}">
        <p14:creationId xmlns:p14="http://schemas.microsoft.com/office/powerpoint/2010/main" val="18469438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pPr/>
              <a:t>46</a:t>
            </a:fld>
            <a:endParaRPr lang="en-US"/>
          </a:p>
        </p:txBody>
      </p:sp>
    </p:spTree>
    <p:extLst>
      <p:ext uri="{BB962C8B-B14F-4D97-AF65-F5344CB8AC3E}">
        <p14:creationId xmlns:p14="http://schemas.microsoft.com/office/powerpoint/2010/main" val="10508140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pPr/>
              <a:t>48</a:t>
            </a:fld>
            <a:endParaRPr lang="en-US"/>
          </a:p>
        </p:txBody>
      </p:sp>
    </p:spTree>
    <p:extLst>
      <p:ext uri="{BB962C8B-B14F-4D97-AF65-F5344CB8AC3E}">
        <p14:creationId xmlns:p14="http://schemas.microsoft.com/office/powerpoint/2010/main" val="397112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8E759C77-34F3-46DD-AC08-C0C0C84B61E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81910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8E759C77-34F3-46DD-AC08-C0C0C84B61E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2134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pPr/>
              <a:t>52</a:t>
            </a:fld>
            <a:endParaRPr lang="en-US"/>
          </a:p>
        </p:txBody>
      </p:sp>
    </p:spTree>
    <p:extLst>
      <p:ext uri="{BB962C8B-B14F-4D97-AF65-F5344CB8AC3E}">
        <p14:creationId xmlns:p14="http://schemas.microsoft.com/office/powerpoint/2010/main" val="818315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8BF70-F4FE-49A4-899B-76F26A233E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8317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pPr/>
              <a:t>8</a:t>
            </a:fld>
            <a:endParaRPr lang="en-US"/>
          </a:p>
        </p:txBody>
      </p:sp>
    </p:spTree>
    <p:extLst>
      <p:ext uri="{BB962C8B-B14F-4D97-AF65-F5344CB8AC3E}">
        <p14:creationId xmlns:p14="http://schemas.microsoft.com/office/powerpoint/2010/main" val="746328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pPr/>
              <a:t>9</a:t>
            </a:fld>
            <a:endParaRPr lang="en-US"/>
          </a:p>
        </p:txBody>
      </p:sp>
    </p:spTree>
    <p:extLst>
      <p:ext uri="{BB962C8B-B14F-4D97-AF65-F5344CB8AC3E}">
        <p14:creationId xmlns:p14="http://schemas.microsoft.com/office/powerpoint/2010/main" val="2106889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pPr/>
              <a:t>10</a:t>
            </a:fld>
            <a:endParaRPr lang="en-US"/>
          </a:p>
        </p:txBody>
      </p:sp>
    </p:spTree>
    <p:extLst>
      <p:ext uri="{BB962C8B-B14F-4D97-AF65-F5344CB8AC3E}">
        <p14:creationId xmlns:p14="http://schemas.microsoft.com/office/powerpoint/2010/main" val="4285887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pPr/>
              <a:t>11</a:t>
            </a:fld>
            <a:endParaRPr lang="en-US"/>
          </a:p>
        </p:txBody>
      </p:sp>
    </p:spTree>
    <p:extLst>
      <p:ext uri="{BB962C8B-B14F-4D97-AF65-F5344CB8AC3E}">
        <p14:creationId xmlns:p14="http://schemas.microsoft.com/office/powerpoint/2010/main" val="1037505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0"/>
            <a:ext cx="12192000" cy="3156857"/>
          </a:xfrm>
          <a:prstGeom prst="rect">
            <a:avLst/>
          </a:prstGeom>
          <a:solidFill>
            <a:schemeClr val="bg2">
              <a:lumMod val="2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401CF334-2D5C-4859-84A6-CA7E6E43FAEB}" type="slidenum">
              <a:rPr lang="en-US" smtClean="0"/>
              <a:pPr/>
              <a:t>‹#›</a:t>
            </a:fld>
            <a:endParaRPr lang="en-US"/>
          </a:p>
        </p:txBody>
      </p:sp>
      <p:sp>
        <p:nvSpPr>
          <p:cNvPr id="9" name="Subtitle 8"/>
          <p:cNvSpPr>
            <a:spLocks noGrp="1"/>
          </p:cNvSpPr>
          <p:nvPr>
            <p:ph type="subTitle" idx="1"/>
          </p:nvPr>
        </p:nvSpPr>
        <p:spPr>
          <a:xfrm>
            <a:off x="457200" y="3545784"/>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8" name="Title 7"/>
          <p:cNvSpPr>
            <a:spLocks noGrp="1"/>
          </p:cNvSpPr>
          <p:nvPr>
            <p:ph type="ctrTitle"/>
          </p:nvPr>
        </p:nvSpPr>
        <p:spPr>
          <a:xfrm>
            <a:off x="457200" y="650585"/>
            <a:ext cx="11277600" cy="1470025"/>
          </a:xfrm>
        </p:spPr>
        <p:txBody>
          <a:bodyPr anchor="b"/>
          <a:lstStyle>
            <a:lvl1pPr>
              <a:defRPr sz="4400">
                <a:solidFill>
                  <a:schemeClr val="bg1"/>
                </a:solidFill>
              </a:defRPr>
            </a:lvl1pPr>
          </a:lstStyle>
          <a:p>
            <a:r>
              <a:rPr kumimoji="0" lang="en-US"/>
              <a:t>Click to edit Master title style</a:t>
            </a:r>
          </a:p>
        </p:txBody>
      </p:sp>
      <p:pic>
        <p:nvPicPr>
          <p:cNvPr id="5" name="Picture 4" descr="Graphical user interface&#10;&#10;Description automatically generated with medium confidence">
            <a:extLst>
              <a:ext uri="{FF2B5EF4-FFF2-40B4-BE49-F238E27FC236}">
                <a16:creationId xmlns:a16="http://schemas.microsoft.com/office/drawing/2014/main" id="{EBD204B5-3195-CE43-89B2-B4A4E6A6E00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2943" b="25812"/>
          <a:stretch/>
        </p:blipFill>
        <p:spPr>
          <a:xfrm>
            <a:off x="9133114" y="5975122"/>
            <a:ext cx="3058886" cy="881742"/>
          </a:xfrm>
          <a:prstGeom prst="rect">
            <a:avLst/>
          </a:prstGeom>
        </p:spPr>
      </p:pic>
      <p:pic>
        <p:nvPicPr>
          <p:cNvPr id="6" name="Picture 5">
            <a:extLst>
              <a:ext uri="{FF2B5EF4-FFF2-40B4-BE49-F238E27FC236}">
                <a16:creationId xmlns:a16="http://schemas.microsoft.com/office/drawing/2014/main" id="{19315CC3-79F4-E24B-9FF0-613D61837140}"/>
              </a:ext>
            </a:extLst>
          </p:cNvPr>
          <p:cNvPicPr>
            <a:picLocks noChangeAspect="1"/>
          </p:cNvPicPr>
          <p:nvPr userDrawn="1"/>
        </p:nvPicPr>
        <p:blipFill>
          <a:blip r:embed="rId3"/>
          <a:stretch>
            <a:fillRect/>
          </a:stretch>
        </p:blipFill>
        <p:spPr>
          <a:xfrm>
            <a:off x="0" y="2253343"/>
            <a:ext cx="12192000" cy="517852"/>
          </a:xfrm>
          <a:prstGeom prst="rect">
            <a:avLst/>
          </a:prstGeom>
          <a:effectLst>
            <a:glow>
              <a:schemeClr val="accent4">
                <a:alpha val="39000"/>
              </a:schemeClr>
            </a:glow>
            <a:reflection endPos="63000" dir="5400000" sy="-100000" algn="bl" rotWithShape="0"/>
            <a:softEdge rad="0"/>
          </a:effectLst>
          <a:scene3d>
            <a:camera prst="orthographicFront"/>
            <a:lightRig rig="threePt" dir="t"/>
          </a:scene3d>
          <a:sp3d/>
        </p:spPr>
      </p:pic>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5B429-C5FF-EAC9-283F-57FF2EEA81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4919CF-6643-9298-0C92-C5ACA0A4B8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500058-2C14-CEA6-7B0E-AAC5AC896A38}"/>
              </a:ext>
            </a:extLst>
          </p:cNvPr>
          <p:cNvSpPr>
            <a:spLocks noGrp="1"/>
          </p:cNvSpPr>
          <p:nvPr>
            <p:ph type="dt" sz="half" idx="10"/>
          </p:nvPr>
        </p:nvSpPr>
        <p:spPr/>
        <p:txBody>
          <a:bodyPr/>
          <a:lstStyle/>
          <a:p>
            <a:fld id="{62E88261-09A6-4781-9F7E-331A26C64AFE}" type="datetimeFigureOut">
              <a:rPr lang="en-US" smtClean="0"/>
              <a:t>12/13/2024</a:t>
            </a:fld>
            <a:endParaRPr lang="en-US"/>
          </a:p>
        </p:txBody>
      </p:sp>
      <p:sp>
        <p:nvSpPr>
          <p:cNvPr id="5" name="Footer Placeholder 4">
            <a:extLst>
              <a:ext uri="{FF2B5EF4-FFF2-40B4-BE49-F238E27FC236}">
                <a16:creationId xmlns:a16="http://schemas.microsoft.com/office/drawing/2014/main" id="{8339ED47-0977-3A34-D29B-B8BF8519EB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24B1A-7FDB-D80E-9422-3431459952F4}"/>
              </a:ext>
            </a:extLst>
          </p:cNvPr>
          <p:cNvSpPr>
            <a:spLocks noGrp="1"/>
          </p:cNvSpPr>
          <p:nvPr>
            <p:ph type="sldNum" sz="quarter" idx="12"/>
          </p:nvPr>
        </p:nvSpPr>
        <p:spPr/>
        <p:txBody>
          <a:bodyPr/>
          <a:lstStyle/>
          <a:p>
            <a:fld id="{689F3851-694A-4299-91F0-062C5FC0B2A7}" type="slidenum">
              <a:rPr lang="en-US" smtClean="0"/>
              <a:t>‹#›</a:t>
            </a:fld>
            <a:endParaRPr lang="en-US"/>
          </a:p>
        </p:txBody>
      </p:sp>
    </p:spTree>
    <p:extLst>
      <p:ext uri="{BB962C8B-B14F-4D97-AF65-F5344CB8AC3E}">
        <p14:creationId xmlns:p14="http://schemas.microsoft.com/office/powerpoint/2010/main" val="19507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B7670-2A90-D6E7-5EB6-455F6F2C9C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5205A0-2505-8392-7D16-64D74AD1C5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8FCEB8-A105-C8C0-FDD4-A2D591C040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7292FF-6D9F-D144-48D8-290F7EB4AD28}"/>
              </a:ext>
            </a:extLst>
          </p:cNvPr>
          <p:cNvSpPr>
            <a:spLocks noGrp="1"/>
          </p:cNvSpPr>
          <p:nvPr>
            <p:ph type="dt" sz="half" idx="10"/>
          </p:nvPr>
        </p:nvSpPr>
        <p:spPr/>
        <p:txBody>
          <a:bodyPr/>
          <a:lstStyle/>
          <a:p>
            <a:fld id="{62E88261-09A6-4781-9F7E-331A26C64AFE}" type="datetimeFigureOut">
              <a:rPr lang="en-US" smtClean="0"/>
              <a:t>12/13/2024</a:t>
            </a:fld>
            <a:endParaRPr lang="en-US"/>
          </a:p>
        </p:txBody>
      </p:sp>
      <p:sp>
        <p:nvSpPr>
          <p:cNvPr id="6" name="Footer Placeholder 5">
            <a:extLst>
              <a:ext uri="{FF2B5EF4-FFF2-40B4-BE49-F238E27FC236}">
                <a16:creationId xmlns:a16="http://schemas.microsoft.com/office/drawing/2014/main" id="{B15281FA-EF66-D44E-9D57-346A125971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A8CA55-B29E-823C-B7A0-025C743F6F51}"/>
              </a:ext>
            </a:extLst>
          </p:cNvPr>
          <p:cNvSpPr>
            <a:spLocks noGrp="1"/>
          </p:cNvSpPr>
          <p:nvPr>
            <p:ph type="sldNum" sz="quarter" idx="12"/>
          </p:nvPr>
        </p:nvSpPr>
        <p:spPr/>
        <p:txBody>
          <a:bodyPr/>
          <a:lstStyle/>
          <a:p>
            <a:fld id="{689F3851-694A-4299-91F0-062C5FC0B2A7}" type="slidenum">
              <a:rPr lang="en-US" smtClean="0"/>
              <a:t>‹#›</a:t>
            </a:fld>
            <a:endParaRPr lang="en-US"/>
          </a:p>
        </p:txBody>
      </p:sp>
    </p:spTree>
    <p:extLst>
      <p:ext uri="{BB962C8B-B14F-4D97-AF65-F5344CB8AC3E}">
        <p14:creationId xmlns:p14="http://schemas.microsoft.com/office/powerpoint/2010/main" val="1807608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03373-011A-0A18-F071-B438AA6BFB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E8B50D-4D6F-6634-BE6C-CBC17C8EB2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C5B80-BF83-EE22-AEB2-85A99EDD50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2CBFB6-A654-17F3-8796-73FEE4DFCD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A807D5-A942-0E76-ECA7-973ED8A87B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5A0863-F9EC-0E66-3A10-12A9A1D9C38F}"/>
              </a:ext>
            </a:extLst>
          </p:cNvPr>
          <p:cNvSpPr>
            <a:spLocks noGrp="1"/>
          </p:cNvSpPr>
          <p:nvPr>
            <p:ph type="dt" sz="half" idx="10"/>
          </p:nvPr>
        </p:nvSpPr>
        <p:spPr/>
        <p:txBody>
          <a:bodyPr/>
          <a:lstStyle/>
          <a:p>
            <a:fld id="{62E88261-09A6-4781-9F7E-331A26C64AFE}" type="datetimeFigureOut">
              <a:rPr lang="en-US" smtClean="0"/>
              <a:t>12/13/2024</a:t>
            </a:fld>
            <a:endParaRPr lang="en-US"/>
          </a:p>
        </p:txBody>
      </p:sp>
      <p:sp>
        <p:nvSpPr>
          <p:cNvPr id="8" name="Footer Placeholder 7">
            <a:extLst>
              <a:ext uri="{FF2B5EF4-FFF2-40B4-BE49-F238E27FC236}">
                <a16:creationId xmlns:a16="http://schemas.microsoft.com/office/drawing/2014/main" id="{C7A87814-1BD8-E4C1-AC33-E4AAC62C32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DE0AD9-3E33-23B5-25DC-E4D26179491C}"/>
              </a:ext>
            </a:extLst>
          </p:cNvPr>
          <p:cNvSpPr>
            <a:spLocks noGrp="1"/>
          </p:cNvSpPr>
          <p:nvPr>
            <p:ph type="sldNum" sz="quarter" idx="12"/>
          </p:nvPr>
        </p:nvSpPr>
        <p:spPr/>
        <p:txBody>
          <a:bodyPr/>
          <a:lstStyle/>
          <a:p>
            <a:fld id="{689F3851-694A-4299-91F0-062C5FC0B2A7}" type="slidenum">
              <a:rPr lang="en-US" smtClean="0"/>
              <a:t>‹#›</a:t>
            </a:fld>
            <a:endParaRPr lang="en-US"/>
          </a:p>
        </p:txBody>
      </p:sp>
    </p:spTree>
    <p:extLst>
      <p:ext uri="{BB962C8B-B14F-4D97-AF65-F5344CB8AC3E}">
        <p14:creationId xmlns:p14="http://schemas.microsoft.com/office/powerpoint/2010/main" val="1518451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7B27F-33E7-2348-517B-79E3CF4F46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5713F0-AA32-97D3-A439-AD8F46A3BB8E}"/>
              </a:ext>
            </a:extLst>
          </p:cNvPr>
          <p:cNvSpPr>
            <a:spLocks noGrp="1"/>
          </p:cNvSpPr>
          <p:nvPr>
            <p:ph type="dt" sz="half" idx="10"/>
          </p:nvPr>
        </p:nvSpPr>
        <p:spPr/>
        <p:txBody>
          <a:bodyPr/>
          <a:lstStyle/>
          <a:p>
            <a:fld id="{62E88261-09A6-4781-9F7E-331A26C64AFE}" type="datetimeFigureOut">
              <a:rPr lang="en-US" smtClean="0"/>
              <a:t>12/13/2024</a:t>
            </a:fld>
            <a:endParaRPr lang="en-US"/>
          </a:p>
        </p:txBody>
      </p:sp>
      <p:sp>
        <p:nvSpPr>
          <p:cNvPr id="4" name="Footer Placeholder 3">
            <a:extLst>
              <a:ext uri="{FF2B5EF4-FFF2-40B4-BE49-F238E27FC236}">
                <a16:creationId xmlns:a16="http://schemas.microsoft.com/office/drawing/2014/main" id="{9CCD57E4-9D76-5039-9388-E4C49C2476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802B1B-AD23-78DE-2C86-F32FD3526100}"/>
              </a:ext>
            </a:extLst>
          </p:cNvPr>
          <p:cNvSpPr>
            <a:spLocks noGrp="1"/>
          </p:cNvSpPr>
          <p:nvPr>
            <p:ph type="sldNum" sz="quarter" idx="12"/>
          </p:nvPr>
        </p:nvSpPr>
        <p:spPr/>
        <p:txBody>
          <a:bodyPr/>
          <a:lstStyle/>
          <a:p>
            <a:fld id="{689F3851-694A-4299-91F0-062C5FC0B2A7}" type="slidenum">
              <a:rPr lang="en-US" smtClean="0"/>
              <a:t>‹#›</a:t>
            </a:fld>
            <a:endParaRPr lang="en-US"/>
          </a:p>
        </p:txBody>
      </p:sp>
    </p:spTree>
    <p:extLst>
      <p:ext uri="{BB962C8B-B14F-4D97-AF65-F5344CB8AC3E}">
        <p14:creationId xmlns:p14="http://schemas.microsoft.com/office/powerpoint/2010/main" val="154407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878D61-49E5-7711-8B3B-DDE39BCE1FAE}"/>
              </a:ext>
            </a:extLst>
          </p:cNvPr>
          <p:cNvSpPr>
            <a:spLocks noGrp="1"/>
          </p:cNvSpPr>
          <p:nvPr>
            <p:ph type="dt" sz="half" idx="10"/>
          </p:nvPr>
        </p:nvSpPr>
        <p:spPr/>
        <p:txBody>
          <a:bodyPr/>
          <a:lstStyle/>
          <a:p>
            <a:fld id="{62E88261-09A6-4781-9F7E-331A26C64AFE}" type="datetimeFigureOut">
              <a:rPr lang="en-US" smtClean="0"/>
              <a:t>12/13/2024</a:t>
            </a:fld>
            <a:endParaRPr lang="en-US"/>
          </a:p>
        </p:txBody>
      </p:sp>
      <p:sp>
        <p:nvSpPr>
          <p:cNvPr id="3" name="Footer Placeholder 2">
            <a:extLst>
              <a:ext uri="{FF2B5EF4-FFF2-40B4-BE49-F238E27FC236}">
                <a16:creationId xmlns:a16="http://schemas.microsoft.com/office/drawing/2014/main" id="{7D5C2D0D-B8BB-1DD0-E818-A6015C3CC0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E68055-BCBD-1E01-D42E-E7C61A547F87}"/>
              </a:ext>
            </a:extLst>
          </p:cNvPr>
          <p:cNvSpPr>
            <a:spLocks noGrp="1"/>
          </p:cNvSpPr>
          <p:nvPr>
            <p:ph type="sldNum" sz="quarter" idx="12"/>
          </p:nvPr>
        </p:nvSpPr>
        <p:spPr/>
        <p:txBody>
          <a:bodyPr/>
          <a:lstStyle/>
          <a:p>
            <a:fld id="{689F3851-694A-4299-91F0-062C5FC0B2A7}" type="slidenum">
              <a:rPr lang="en-US" smtClean="0"/>
              <a:t>‹#›</a:t>
            </a:fld>
            <a:endParaRPr lang="en-US"/>
          </a:p>
        </p:txBody>
      </p:sp>
    </p:spTree>
    <p:extLst>
      <p:ext uri="{BB962C8B-B14F-4D97-AF65-F5344CB8AC3E}">
        <p14:creationId xmlns:p14="http://schemas.microsoft.com/office/powerpoint/2010/main" val="4081959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BE0A0-A0DF-8961-6745-F35D3470E3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BEDB43-2B31-AE0D-69A8-F53619AACC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4CA15F-FED7-6721-0B9A-A221013F68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8DBA91-0350-261E-0839-2838D72E1964}"/>
              </a:ext>
            </a:extLst>
          </p:cNvPr>
          <p:cNvSpPr>
            <a:spLocks noGrp="1"/>
          </p:cNvSpPr>
          <p:nvPr>
            <p:ph type="dt" sz="half" idx="10"/>
          </p:nvPr>
        </p:nvSpPr>
        <p:spPr/>
        <p:txBody>
          <a:bodyPr/>
          <a:lstStyle/>
          <a:p>
            <a:fld id="{62E88261-09A6-4781-9F7E-331A26C64AFE}" type="datetimeFigureOut">
              <a:rPr lang="en-US" smtClean="0"/>
              <a:t>12/13/2024</a:t>
            </a:fld>
            <a:endParaRPr lang="en-US"/>
          </a:p>
        </p:txBody>
      </p:sp>
      <p:sp>
        <p:nvSpPr>
          <p:cNvPr id="6" name="Footer Placeholder 5">
            <a:extLst>
              <a:ext uri="{FF2B5EF4-FFF2-40B4-BE49-F238E27FC236}">
                <a16:creationId xmlns:a16="http://schemas.microsoft.com/office/drawing/2014/main" id="{209F9685-B76A-037E-34B3-8FDF094EA2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978ACA-D8EB-E4E7-FD7D-71982FEEA634}"/>
              </a:ext>
            </a:extLst>
          </p:cNvPr>
          <p:cNvSpPr>
            <a:spLocks noGrp="1"/>
          </p:cNvSpPr>
          <p:nvPr>
            <p:ph type="sldNum" sz="quarter" idx="12"/>
          </p:nvPr>
        </p:nvSpPr>
        <p:spPr/>
        <p:txBody>
          <a:bodyPr/>
          <a:lstStyle/>
          <a:p>
            <a:fld id="{689F3851-694A-4299-91F0-062C5FC0B2A7}" type="slidenum">
              <a:rPr lang="en-US" smtClean="0"/>
              <a:t>‹#›</a:t>
            </a:fld>
            <a:endParaRPr lang="en-US"/>
          </a:p>
        </p:txBody>
      </p:sp>
    </p:spTree>
    <p:extLst>
      <p:ext uri="{BB962C8B-B14F-4D97-AF65-F5344CB8AC3E}">
        <p14:creationId xmlns:p14="http://schemas.microsoft.com/office/powerpoint/2010/main" val="1026405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B98D0-4319-BD48-F75A-BA6569174D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A34025-DB29-3ADA-B706-532898ED36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7D7357-3F0A-0568-843C-1026E53CA6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68358D-25C9-A375-2BB0-88D03690977F}"/>
              </a:ext>
            </a:extLst>
          </p:cNvPr>
          <p:cNvSpPr>
            <a:spLocks noGrp="1"/>
          </p:cNvSpPr>
          <p:nvPr>
            <p:ph type="dt" sz="half" idx="10"/>
          </p:nvPr>
        </p:nvSpPr>
        <p:spPr/>
        <p:txBody>
          <a:bodyPr/>
          <a:lstStyle/>
          <a:p>
            <a:fld id="{62E88261-09A6-4781-9F7E-331A26C64AFE}" type="datetimeFigureOut">
              <a:rPr lang="en-US" smtClean="0"/>
              <a:t>12/13/2024</a:t>
            </a:fld>
            <a:endParaRPr lang="en-US"/>
          </a:p>
        </p:txBody>
      </p:sp>
      <p:sp>
        <p:nvSpPr>
          <p:cNvPr id="6" name="Footer Placeholder 5">
            <a:extLst>
              <a:ext uri="{FF2B5EF4-FFF2-40B4-BE49-F238E27FC236}">
                <a16:creationId xmlns:a16="http://schemas.microsoft.com/office/drawing/2014/main" id="{FB2457ED-E2F1-B3A0-C6C9-D232A94185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4080E9-E479-216F-5664-9D78BB0B4149}"/>
              </a:ext>
            </a:extLst>
          </p:cNvPr>
          <p:cNvSpPr>
            <a:spLocks noGrp="1"/>
          </p:cNvSpPr>
          <p:nvPr>
            <p:ph type="sldNum" sz="quarter" idx="12"/>
          </p:nvPr>
        </p:nvSpPr>
        <p:spPr/>
        <p:txBody>
          <a:bodyPr/>
          <a:lstStyle/>
          <a:p>
            <a:fld id="{689F3851-694A-4299-91F0-062C5FC0B2A7}" type="slidenum">
              <a:rPr lang="en-US" smtClean="0"/>
              <a:t>‹#›</a:t>
            </a:fld>
            <a:endParaRPr lang="en-US"/>
          </a:p>
        </p:txBody>
      </p:sp>
    </p:spTree>
    <p:extLst>
      <p:ext uri="{BB962C8B-B14F-4D97-AF65-F5344CB8AC3E}">
        <p14:creationId xmlns:p14="http://schemas.microsoft.com/office/powerpoint/2010/main" val="1981945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98464-74E3-1496-E047-3F5087D94A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3D72F4-C21B-7ED6-65E6-41613344F8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3EFA69-CA3B-38D1-81F1-6C7990E6E746}"/>
              </a:ext>
            </a:extLst>
          </p:cNvPr>
          <p:cNvSpPr>
            <a:spLocks noGrp="1"/>
          </p:cNvSpPr>
          <p:nvPr>
            <p:ph type="dt" sz="half" idx="10"/>
          </p:nvPr>
        </p:nvSpPr>
        <p:spPr/>
        <p:txBody>
          <a:bodyPr/>
          <a:lstStyle/>
          <a:p>
            <a:fld id="{62E88261-09A6-4781-9F7E-331A26C64AFE}" type="datetimeFigureOut">
              <a:rPr lang="en-US" smtClean="0"/>
              <a:t>12/13/2024</a:t>
            </a:fld>
            <a:endParaRPr lang="en-US"/>
          </a:p>
        </p:txBody>
      </p:sp>
      <p:sp>
        <p:nvSpPr>
          <p:cNvPr id="5" name="Footer Placeholder 4">
            <a:extLst>
              <a:ext uri="{FF2B5EF4-FFF2-40B4-BE49-F238E27FC236}">
                <a16:creationId xmlns:a16="http://schemas.microsoft.com/office/drawing/2014/main" id="{C4758D23-45DB-275C-329E-BE79967A68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13BE84-F7E4-0958-4E5A-22876B11B1EA}"/>
              </a:ext>
            </a:extLst>
          </p:cNvPr>
          <p:cNvSpPr>
            <a:spLocks noGrp="1"/>
          </p:cNvSpPr>
          <p:nvPr>
            <p:ph type="sldNum" sz="quarter" idx="12"/>
          </p:nvPr>
        </p:nvSpPr>
        <p:spPr/>
        <p:txBody>
          <a:bodyPr/>
          <a:lstStyle/>
          <a:p>
            <a:fld id="{689F3851-694A-4299-91F0-062C5FC0B2A7}" type="slidenum">
              <a:rPr lang="en-US" smtClean="0"/>
              <a:t>‹#›</a:t>
            </a:fld>
            <a:endParaRPr lang="en-US"/>
          </a:p>
        </p:txBody>
      </p:sp>
    </p:spTree>
    <p:extLst>
      <p:ext uri="{BB962C8B-B14F-4D97-AF65-F5344CB8AC3E}">
        <p14:creationId xmlns:p14="http://schemas.microsoft.com/office/powerpoint/2010/main" val="770533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523111-1D17-58A3-1595-9B4028551F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8696EA-BA5C-BD48-64A2-539153E38D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646471-05BE-10BD-139D-F151E26D73B2}"/>
              </a:ext>
            </a:extLst>
          </p:cNvPr>
          <p:cNvSpPr>
            <a:spLocks noGrp="1"/>
          </p:cNvSpPr>
          <p:nvPr>
            <p:ph type="dt" sz="half" idx="10"/>
          </p:nvPr>
        </p:nvSpPr>
        <p:spPr/>
        <p:txBody>
          <a:bodyPr/>
          <a:lstStyle/>
          <a:p>
            <a:fld id="{62E88261-09A6-4781-9F7E-331A26C64AFE}" type="datetimeFigureOut">
              <a:rPr lang="en-US" smtClean="0"/>
              <a:t>12/13/2024</a:t>
            </a:fld>
            <a:endParaRPr lang="en-US"/>
          </a:p>
        </p:txBody>
      </p:sp>
      <p:sp>
        <p:nvSpPr>
          <p:cNvPr id="5" name="Footer Placeholder 4">
            <a:extLst>
              <a:ext uri="{FF2B5EF4-FFF2-40B4-BE49-F238E27FC236}">
                <a16:creationId xmlns:a16="http://schemas.microsoft.com/office/drawing/2014/main" id="{A8DFEF41-711F-7693-894F-D172241B26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B1EF77-1619-3623-083C-92CF9B12EB54}"/>
              </a:ext>
            </a:extLst>
          </p:cNvPr>
          <p:cNvSpPr>
            <a:spLocks noGrp="1"/>
          </p:cNvSpPr>
          <p:nvPr>
            <p:ph type="sldNum" sz="quarter" idx="12"/>
          </p:nvPr>
        </p:nvSpPr>
        <p:spPr/>
        <p:txBody>
          <a:bodyPr/>
          <a:lstStyle/>
          <a:p>
            <a:fld id="{689F3851-694A-4299-91F0-062C5FC0B2A7}" type="slidenum">
              <a:rPr lang="en-US" smtClean="0"/>
              <a:t>‹#›</a:t>
            </a:fld>
            <a:endParaRPr lang="en-US"/>
          </a:p>
        </p:txBody>
      </p:sp>
    </p:spTree>
    <p:extLst>
      <p:ext uri="{BB962C8B-B14F-4D97-AF65-F5344CB8AC3E}">
        <p14:creationId xmlns:p14="http://schemas.microsoft.com/office/powerpoint/2010/main" val="3814037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672A08-5BA7-41E0-BDDB-86E91FA80663}"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066AB-6CB7-4D50-8A00-D9051007508B}" type="slidenum">
              <a:rPr lang="en-US" smtClean="0"/>
              <a:t>‹#›</a:t>
            </a:fld>
            <a:endParaRPr lang="en-US"/>
          </a:p>
        </p:txBody>
      </p:sp>
    </p:spTree>
    <p:extLst>
      <p:ext uri="{BB962C8B-B14F-4D97-AF65-F5344CB8AC3E}">
        <p14:creationId xmlns:p14="http://schemas.microsoft.com/office/powerpoint/2010/main" val="9897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782535" y="6370533"/>
            <a:ext cx="1276352" cy="457200"/>
          </a:xfrm>
          <a:prstGeom prst="rect">
            <a:avLst/>
          </a:prstGeom>
        </p:spPr>
        <p:txBody>
          <a:bodyPr/>
          <a:lstStyle/>
          <a:p>
            <a:fld id="{7B98BEDD-6160-49BB-B372-861DE7DE9BA5}" type="datetime1">
              <a:rPr lang="en-US" smtClean="0"/>
              <a:pPr/>
              <a:t>12/13/2024</a:t>
            </a:fld>
            <a:endParaRPr lang="en-US"/>
          </a:p>
        </p:txBody>
      </p:sp>
      <p:sp>
        <p:nvSpPr>
          <p:cNvPr id="5" name="Footer Placeholder 4"/>
          <p:cNvSpPr>
            <a:spLocks noGrp="1"/>
          </p:cNvSpPr>
          <p:nvPr>
            <p:ph type="ftr" sz="quarter" idx="11"/>
          </p:nvPr>
        </p:nvSpPr>
        <p:spPr>
          <a:xfrm>
            <a:off x="0" y="6370533"/>
            <a:ext cx="1767840" cy="457200"/>
          </a:xfrm>
          <a:prstGeom prst="rect">
            <a:avLst/>
          </a:prstGeom>
        </p:spPr>
        <p:txBody>
          <a:bodyPr/>
          <a:lstStyle/>
          <a:p>
            <a:endParaRPr lang="en-US"/>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pic>
        <p:nvPicPr>
          <p:cNvPr id="8" name="Picture 7" descr="Graphical user interface&#10;&#10;Description automatically generated with medium confidence">
            <a:extLst>
              <a:ext uri="{FF2B5EF4-FFF2-40B4-BE49-F238E27FC236}">
                <a16:creationId xmlns:a16="http://schemas.microsoft.com/office/drawing/2014/main" id="{C26A9A81-4180-5C4C-AE16-4FD8C8FF96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2943" b="25812"/>
          <a:stretch/>
        </p:blipFill>
        <p:spPr>
          <a:xfrm>
            <a:off x="9133114" y="5975122"/>
            <a:ext cx="3058886" cy="881742"/>
          </a:xfrm>
          <a:prstGeom prst="rect">
            <a:avLst/>
          </a:prstGeom>
        </p:spPr>
      </p:pic>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672A08-5BA7-41E0-BDDB-86E91FA80663}"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066AB-6CB7-4D50-8A00-D9051007508B}" type="slidenum">
              <a:rPr lang="en-US" smtClean="0"/>
              <a:t>‹#›</a:t>
            </a:fld>
            <a:endParaRPr lang="en-US"/>
          </a:p>
        </p:txBody>
      </p:sp>
    </p:spTree>
    <p:extLst>
      <p:ext uri="{BB962C8B-B14F-4D97-AF65-F5344CB8AC3E}">
        <p14:creationId xmlns:p14="http://schemas.microsoft.com/office/powerpoint/2010/main" val="1135468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672A08-5BA7-41E0-BDDB-86E91FA80663}"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066AB-6CB7-4D50-8A00-D9051007508B}" type="slidenum">
              <a:rPr lang="en-US" smtClean="0"/>
              <a:t>‹#›</a:t>
            </a:fld>
            <a:endParaRPr lang="en-US"/>
          </a:p>
        </p:txBody>
      </p:sp>
    </p:spTree>
    <p:extLst>
      <p:ext uri="{BB962C8B-B14F-4D97-AF65-F5344CB8AC3E}">
        <p14:creationId xmlns:p14="http://schemas.microsoft.com/office/powerpoint/2010/main" val="3836107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672A08-5BA7-41E0-BDDB-86E91FA80663}" type="datetimeFigureOut">
              <a:rPr lang="en-US" smtClean="0"/>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066AB-6CB7-4D50-8A00-D9051007508B}" type="slidenum">
              <a:rPr lang="en-US" smtClean="0"/>
              <a:t>‹#›</a:t>
            </a:fld>
            <a:endParaRPr lang="en-US"/>
          </a:p>
        </p:txBody>
      </p:sp>
    </p:spTree>
    <p:extLst>
      <p:ext uri="{BB962C8B-B14F-4D97-AF65-F5344CB8AC3E}">
        <p14:creationId xmlns:p14="http://schemas.microsoft.com/office/powerpoint/2010/main" val="1558010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672A08-5BA7-41E0-BDDB-86E91FA80663}" type="datetimeFigureOut">
              <a:rPr lang="en-US" smtClean="0"/>
              <a:t>12/13/2024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E066AB-6CB7-4D50-8A00-D9051007508B}" type="slidenum">
              <a:rPr lang="en-US" smtClean="0"/>
              <a:t>‹#›</a:t>
            </a:fld>
            <a:endParaRPr lang="en-US"/>
          </a:p>
        </p:txBody>
      </p:sp>
    </p:spTree>
    <p:extLst>
      <p:ext uri="{BB962C8B-B14F-4D97-AF65-F5344CB8AC3E}">
        <p14:creationId xmlns:p14="http://schemas.microsoft.com/office/powerpoint/2010/main" val="894796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672A08-5BA7-41E0-BDDB-86E91FA80663}" type="datetimeFigureOut">
              <a:rPr lang="en-US" smtClean="0"/>
              <a:t>12/13/2024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E066AB-6CB7-4D50-8A00-D9051007508B}" type="slidenum">
              <a:rPr lang="en-US" smtClean="0"/>
              <a:t>‹#›</a:t>
            </a:fld>
            <a:endParaRPr lang="en-US"/>
          </a:p>
        </p:txBody>
      </p:sp>
    </p:spTree>
    <p:extLst>
      <p:ext uri="{BB962C8B-B14F-4D97-AF65-F5344CB8AC3E}">
        <p14:creationId xmlns:p14="http://schemas.microsoft.com/office/powerpoint/2010/main" val="38915510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672A08-5BA7-41E0-BDDB-86E91FA80663}" type="datetimeFigureOut">
              <a:rPr lang="en-US" smtClean="0"/>
              <a:t>12/13/2024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E066AB-6CB7-4D50-8A00-D9051007508B}" type="slidenum">
              <a:rPr lang="en-US" smtClean="0"/>
              <a:t>‹#›</a:t>
            </a:fld>
            <a:endParaRPr lang="en-US"/>
          </a:p>
        </p:txBody>
      </p:sp>
    </p:spTree>
    <p:extLst>
      <p:ext uri="{BB962C8B-B14F-4D97-AF65-F5344CB8AC3E}">
        <p14:creationId xmlns:p14="http://schemas.microsoft.com/office/powerpoint/2010/main" val="15374276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672A08-5BA7-41E0-BDDB-86E91FA80663}" type="datetimeFigureOut">
              <a:rPr lang="en-US" smtClean="0"/>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066AB-6CB7-4D50-8A00-D9051007508B}" type="slidenum">
              <a:rPr lang="en-US" smtClean="0"/>
              <a:t>‹#›</a:t>
            </a:fld>
            <a:endParaRPr lang="en-US"/>
          </a:p>
        </p:txBody>
      </p:sp>
    </p:spTree>
    <p:extLst>
      <p:ext uri="{BB962C8B-B14F-4D97-AF65-F5344CB8AC3E}">
        <p14:creationId xmlns:p14="http://schemas.microsoft.com/office/powerpoint/2010/main" val="4159360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672A08-5BA7-41E0-BDDB-86E91FA80663}" type="datetimeFigureOut">
              <a:rPr lang="en-US" smtClean="0"/>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066AB-6CB7-4D50-8A00-D9051007508B}" type="slidenum">
              <a:rPr lang="en-US" smtClean="0"/>
              <a:t>‹#›</a:t>
            </a:fld>
            <a:endParaRPr lang="en-US"/>
          </a:p>
        </p:txBody>
      </p:sp>
    </p:spTree>
    <p:extLst>
      <p:ext uri="{BB962C8B-B14F-4D97-AF65-F5344CB8AC3E}">
        <p14:creationId xmlns:p14="http://schemas.microsoft.com/office/powerpoint/2010/main" val="1334731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672A08-5BA7-41E0-BDDB-86E91FA80663}"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066AB-6CB7-4D50-8A00-D9051007508B}" type="slidenum">
              <a:rPr lang="en-US" smtClean="0"/>
              <a:t>‹#›</a:t>
            </a:fld>
            <a:endParaRPr lang="en-US"/>
          </a:p>
        </p:txBody>
      </p:sp>
    </p:spTree>
    <p:extLst>
      <p:ext uri="{BB962C8B-B14F-4D97-AF65-F5344CB8AC3E}">
        <p14:creationId xmlns:p14="http://schemas.microsoft.com/office/powerpoint/2010/main" val="17790367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672A08-5BA7-41E0-BDDB-86E91FA80663}"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066AB-6CB7-4D50-8A00-D9051007508B}" type="slidenum">
              <a:rPr lang="en-US" smtClean="0"/>
              <a:t>‹#›</a:t>
            </a:fld>
            <a:endParaRPr lang="en-US"/>
          </a:p>
        </p:txBody>
      </p:sp>
    </p:spTree>
    <p:extLst>
      <p:ext uri="{BB962C8B-B14F-4D97-AF65-F5344CB8AC3E}">
        <p14:creationId xmlns:p14="http://schemas.microsoft.com/office/powerpoint/2010/main" val="1514363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771648" y="6399664"/>
            <a:ext cx="1276352" cy="457200"/>
          </a:xfrm>
          <a:prstGeom prst="rect">
            <a:avLst/>
          </a:prstGeom>
        </p:spPr>
        <p:txBody>
          <a:bodyPr/>
          <a:lstStyle/>
          <a:p>
            <a:fld id="{0AAE819F-B7FD-4B29-8F66-9E318144BC2A}" type="datetime1">
              <a:rPr lang="en-US" smtClean="0"/>
              <a:pPr/>
              <a:t>12/13/2024</a:t>
            </a:fld>
            <a:endParaRPr lang="en-US"/>
          </a:p>
        </p:txBody>
      </p:sp>
      <p:sp>
        <p:nvSpPr>
          <p:cNvPr id="5" name="Footer Placeholder 4"/>
          <p:cNvSpPr>
            <a:spLocks noGrp="1"/>
          </p:cNvSpPr>
          <p:nvPr>
            <p:ph type="ftr" sz="quarter" idx="11"/>
          </p:nvPr>
        </p:nvSpPr>
        <p:spPr>
          <a:xfrm>
            <a:off x="0" y="6399664"/>
            <a:ext cx="1767840" cy="457200"/>
          </a:xfrm>
          <a:prstGeom prst="rect">
            <a:avLst/>
          </a:prstGeom>
        </p:spPr>
        <p:txBody>
          <a:bodyPr/>
          <a:lstStyle/>
          <a:p>
            <a:endParaRPr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2" name="Title 1"/>
          <p:cNvSpPr>
            <a:spLocks noGrp="1"/>
          </p:cNvSpPr>
          <p:nvPr>
            <p:ph type="title"/>
          </p:nvPr>
        </p:nvSpPr>
        <p:spPr>
          <a:xfrm>
            <a:off x="963084" y="1981201"/>
            <a:ext cx="10363200" cy="1362075"/>
          </a:xfrm>
          <a:ln>
            <a:noFill/>
          </a:ln>
        </p:spPr>
        <p:txBody>
          <a:bodyPr anchor="b">
            <a:noAutofit/>
          </a:bodyPr>
          <a:lstStyle>
            <a:lvl1pPr algn="l">
              <a:buNone/>
              <a:defRPr sz="4400" b="0" cap="none" baseline="0">
                <a:ln w="12700">
                  <a:noFill/>
                </a:ln>
                <a:solidFill>
                  <a:schemeClr val="bg2">
                    <a:lumMod val="25000"/>
                  </a:schemeClr>
                </a:solidFill>
                <a:effectLst/>
                <a:latin typeface="+mn-lt"/>
              </a:defRPr>
            </a:lvl1pPr>
          </a:lstStyle>
          <a:p>
            <a:r>
              <a:rPr kumimoji="0" lang="en-US"/>
              <a:t>Click to edit Master title style</a:t>
            </a:r>
          </a:p>
        </p:txBody>
      </p:sp>
      <p:pic>
        <p:nvPicPr>
          <p:cNvPr id="8" name="Picture 7" descr="Graphical user interface&#10;&#10;Description automatically generated with medium confidence">
            <a:extLst>
              <a:ext uri="{FF2B5EF4-FFF2-40B4-BE49-F238E27FC236}">
                <a16:creationId xmlns:a16="http://schemas.microsoft.com/office/drawing/2014/main" id="{260EC7EF-FD19-1047-8FE7-EB8AE84DB8A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2943" b="25812"/>
          <a:stretch/>
        </p:blipFill>
        <p:spPr>
          <a:xfrm>
            <a:off x="9133114" y="5975122"/>
            <a:ext cx="3058886" cy="881742"/>
          </a:xfrm>
          <a:prstGeom prst="rect">
            <a:avLst/>
          </a:prstGeom>
        </p:spPr>
      </p:pic>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22E92-238C-70F8-19C1-E5A8A386C8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CA40D7-328B-621A-C29E-BF0B1ED28D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4FDFB0-CA40-EFE2-2086-43646A7D6C99}"/>
              </a:ext>
            </a:extLst>
          </p:cNvPr>
          <p:cNvSpPr>
            <a:spLocks noGrp="1"/>
          </p:cNvSpPr>
          <p:nvPr>
            <p:ph type="dt" sz="half" idx="10"/>
          </p:nvPr>
        </p:nvSpPr>
        <p:spPr/>
        <p:txBody>
          <a:bodyPr/>
          <a:lstStyle/>
          <a:p>
            <a:fld id="{9AE268AC-7939-4276-8959-189CE23F88D4}" type="datetimeFigureOut">
              <a:rPr lang="en-US" smtClean="0"/>
              <a:t>12/13/2024</a:t>
            </a:fld>
            <a:endParaRPr lang="en-US"/>
          </a:p>
        </p:txBody>
      </p:sp>
      <p:sp>
        <p:nvSpPr>
          <p:cNvPr id="5" name="Footer Placeholder 4">
            <a:extLst>
              <a:ext uri="{FF2B5EF4-FFF2-40B4-BE49-F238E27FC236}">
                <a16:creationId xmlns:a16="http://schemas.microsoft.com/office/drawing/2014/main" id="{108D4E0F-6EF1-CFF4-6163-70B8704169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8EE312-DDB9-7898-7602-68BD28888D19}"/>
              </a:ext>
            </a:extLst>
          </p:cNvPr>
          <p:cNvSpPr>
            <a:spLocks noGrp="1"/>
          </p:cNvSpPr>
          <p:nvPr>
            <p:ph type="sldNum" sz="quarter" idx="12"/>
          </p:nvPr>
        </p:nvSpPr>
        <p:spPr/>
        <p:txBody>
          <a:bodyPr/>
          <a:lstStyle/>
          <a:p>
            <a:fld id="{68A6DF3B-7F4B-4F7E-989F-3299F2BDEB8B}" type="slidenum">
              <a:rPr lang="en-US" smtClean="0"/>
              <a:t>‹#›</a:t>
            </a:fld>
            <a:endParaRPr lang="en-US"/>
          </a:p>
        </p:txBody>
      </p:sp>
    </p:spTree>
    <p:extLst>
      <p:ext uri="{BB962C8B-B14F-4D97-AF65-F5344CB8AC3E}">
        <p14:creationId xmlns:p14="http://schemas.microsoft.com/office/powerpoint/2010/main" val="30433471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EA115-246A-5373-7B96-EB7AB7FB7A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251F4E-8B9D-88CA-FB5C-EC9ABD6C88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C156FF-0988-E378-5D47-3CCEE3A56D3D}"/>
              </a:ext>
            </a:extLst>
          </p:cNvPr>
          <p:cNvSpPr>
            <a:spLocks noGrp="1"/>
          </p:cNvSpPr>
          <p:nvPr>
            <p:ph type="dt" sz="half" idx="10"/>
          </p:nvPr>
        </p:nvSpPr>
        <p:spPr/>
        <p:txBody>
          <a:bodyPr/>
          <a:lstStyle/>
          <a:p>
            <a:fld id="{9AE268AC-7939-4276-8959-189CE23F88D4}" type="datetimeFigureOut">
              <a:rPr lang="en-US" smtClean="0"/>
              <a:t>12/13/2024</a:t>
            </a:fld>
            <a:endParaRPr lang="en-US"/>
          </a:p>
        </p:txBody>
      </p:sp>
      <p:sp>
        <p:nvSpPr>
          <p:cNvPr id="5" name="Footer Placeholder 4">
            <a:extLst>
              <a:ext uri="{FF2B5EF4-FFF2-40B4-BE49-F238E27FC236}">
                <a16:creationId xmlns:a16="http://schemas.microsoft.com/office/drawing/2014/main" id="{90406B5A-92E9-CE7D-F403-5927159BC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3C27BB-F7B9-E9F8-F563-28E3006EC92A}"/>
              </a:ext>
            </a:extLst>
          </p:cNvPr>
          <p:cNvSpPr>
            <a:spLocks noGrp="1"/>
          </p:cNvSpPr>
          <p:nvPr>
            <p:ph type="sldNum" sz="quarter" idx="12"/>
          </p:nvPr>
        </p:nvSpPr>
        <p:spPr/>
        <p:txBody>
          <a:bodyPr/>
          <a:lstStyle/>
          <a:p>
            <a:fld id="{68A6DF3B-7F4B-4F7E-989F-3299F2BDEB8B}" type="slidenum">
              <a:rPr lang="en-US" smtClean="0"/>
              <a:t>‹#›</a:t>
            </a:fld>
            <a:endParaRPr lang="en-US"/>
          </a:p>
        </p:txBody>
      </p:sp>
    </p:spTree>
    <p:extLst>
      <p:ext uri="{BB962C8B-B14F-4D97-AF65-F5344CB8AC3E}">
        <p14:creationId xmlns:p14="http://schemas.microsoft.com/office/powerpoint/2010/main" val="37672283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332B6-A0BA-CBE9-3399-E557E66984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36B390-EB7F-4165-EAFB-02D88354E0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B9CD89-899B-3D73-71B0-14044B93EDB6}"/>
              </a:ext>
            </a:extLst>
          </p:cNvPr>
          <p:cNvSpPr>
            <a:spLocks noGrp="1"/>
          </p:cNvSpPr>
          <p:nvPr>
            <p:ph type="dt" sz="half" idx="10"/>
          </p:nvPr>
        </p:nvSpPr>
        <p:spPr/>
        <p:txBody>
          <a:bodyPr/>
          <a:lstStyle/>
          <a:p>
            <a:fld id="{9AE268AC-7939-4276-8959-189CE23F88D4}" type="datetimeFigureOut">
              <a:rPr lang="en-US" smtClean="0"/>
              <a:t>12/13/2024</a:t>
            </a:fld>
            <a:endParaRPr lang="en-US"/>
          </a:p>
        </p:txBody>
      </p:sp>
      <p:sp>
        <p:nvSpPr>
          <p:cNvPr id="5" name="Footer Placeholder 4">
            <a:extLst>
              <a:ext uri="{FF2B5EF4-FFF2-40B4-BE49-F238E27FC236}">
                <a16:creationId xmlns:a16="http://schemas.microsoft.com/office/drawing/2014/main" id="{BCF25DA2-1668-C66C-9909-12B42767E9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F6991C-0A84-9C9C-5A40-A082A86B28E6}"/>
              </a:ext>
            </a:extLst>
          </p:cNvPr>
          <p:cNvSpPr>
            <a:spLocks noGrp="1"/>
          </p:cNvSpPr>
          <p:nvPr>
            <p:ph type="sldNum" sz="quarter" idx="12"/>
          </p:nvPr>
        </p:nvSpPr>
        <p:spPr/>
        <p:txBody>
          <a:bodyPr/>
          <a:lstStyle/>
          <a:p>
            <a:fld id="{68A6DF3B-7F4B-4F7E-989F-3299F2BDEB8B}" type="slidenum">
              <a:rPr lang="en-US" smtClean="0"/>
              <a:t>‹#›</a:t>
            </a:fld>
            <a:endParaRPr lang="en-US"/>
          </a:p>
        </p:txBody>
      </p:sp>
    </p:spTree>
    <p:extLst>
      <p:ext uri="{BB962C8B-B14F-4D97-AF65-F5344CB8AC3E}">
        <p14:creationId xmlns:p14="http://schemas.microsoft.com/office/powerpoint/2010/main" val="3248379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ED1F-1B49-D08F-C58B-78F87AEFD4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D60BF5-BCDC-D067-4BB7-325ED4D6B1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D753BA-15B8-6A5D-0CCC-658A52A9E3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44A3E7-A8B9-9173-8515-534921EC82FE}"/>
              </a:ext>
            </a:extLst>
          </p:cNvPr>
          <p:cNvSpPr>
            <a:spLocks noGrp="1"/>
          </p:cNvSpPr>
          <p:nvPr>
            <p:ph type="dt" sz="half" idx="10"/>
          </p:nvPr>
        </p:nvSpPr>
        <p:spPr/>
        <p:txBody>
          <a:bodyPr/>
          <a:lstStyle/>
          <a:p>
            <a:fld id="{9AE268AC-7939-4276-8959-189CE23F88D4}" type="datetimeFigureOut">
              <a:rPr lang="en-US" smtClean="0"/>
              <a:t>12/13/2024</a:t>
            </a:fld>
            <a:endParaRPr lang="en-US"/>
          </a:p>
        </p:txBody>
      </p:sp>
      <p:sp>
        <p:nvSpPr>
          <p:cNvPr id="6" name="Footer Placeholder 5">
            <a:extLst>
              <a:ext uri="{FF2B5EF4-FFF2-40B4-BE49-F238E27FC236}">
                <a16:creationId xmlns:a16="http://schemas.microsoft.com/office/drawing/2014/main" id="{6A21FA41-CAA1-5164-175B-2373320A9C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3BCC28-278F-184C-CBD4-AA8A061A13B5}"/>
              </a:ext>
            </a:extLst>
          </p:cNvPr>
          <p:cNvSpPr>
            <a:spLocks noGrp="1"/>
          </p:cNvSpPr>
          <p:nvPr>
            <p:ph type="sldNum" sz="quarter" idx="12"/>
          </p:nvPr>
        </p:nvSpPr>
        <p:spPr/>
        <p:txBody>
          <a:bodyPr/>
          <a:lstStyle/>
          <a:p>
            <a:fld id="{68A6DF3B-7F4B-4F7E-989F-3299F2BDEB8B}" type="slidenum">
              <a:rPr lang="en-US" smtClean="0"/>
              <a:t>‹#›</a:t>
            </a:fld>
            <a:endParaRPr lang="en-US"/>
          </a:p>
        </p:txBody>
      </p:sp>
    </p:spTree>
    <p:extLst>
      <p:ext uri="{BB962C8B-B14F-4D97-AF65-F5344CB8AC3E}">
        <p14:creationId xmlns:p14="http://schemas.microsoft.com/office/powerpoint/2010/main" val="7054858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D6091-2874-5440-99F5-560B17519D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331D23-75B0-C7F7-5BC5-0A3FE8F332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7F8DE6-8961-62B1-A7F4-F3590A2A78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4DE731-4D9D-D691-EADB-3ECDFC56D4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12278A-631E-B71E-6949-F3C88361CA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EEA016-7AD5-AB81-7191-32E6F3C15AE2}"/>
              </a:ext>
            </a:extLst>
          </p:cNvPr>
          <p:cNvSpPr>
            <a:spLocks noGrp="1"/>
          </p:cNvSpPr>
          <p:nvPr>
            <p:ph type="dt" sz="half" idx="10"/>
          </p:nvPr>
        </p:nvSpPr>
        <p:spPr/>
        <p:txBody>
          <a:bodyPr/>
          <a:lstStyle/>
          <a:p>
            <a:fld id="{9AE268AC-7939-4276-8959-189CE23F88D4}" type="datetimeFigureOut">
              <a:rPr lang="en-US" smtClean="0"/>
              <a:t>12/13/2024</a:t>
            </a:fld>
            <a:endParaRPr lang="en-US"/>
          </a:p>
        </p:txBody>
      </p:sp>
      <p:sp>
        <p:nvSpPr>
          <p:cNvPr id="8" name="Footer Placeholder 7">
            <a:extLst>
              <a:ext uri="{FF2B5EF4-FFF2-40B4-BE49-F238E27FC236}">
                <a16:creationId xmlns:a16="http://schemas.microsoft.com/office/drawing/2014/main" id="{03E96F54-F58B-EA1A-50B0-F4634BE790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149A5D-277D-C552-F47A-C40E4849070D}"/>
              </a:ext>
            </a:extLst>
          </p:cNvPr>
          <p:cNvSpPr>
            <a:spLocks noGrp="1"/>
          </p:cNvSpPr>
          <p:nvPr>
            <p:ph type="sldNum" sz="quarter" idx="12"/>
          </p:nvPr>
        </p:nvSpPr>
        <p:spPr/>
        <p:txBody>
          <a:bodyPr/>
          <a:lstStyle/>
          <a:p>
            <a:fld id="{68A6DF3B-7F4B-4F7E-989F-3299F2BDEB8B}" type="slidenum">
              <a:rPr lang="en-US" smtClean="0"/>
              <a:t>‹#›</a:t>
            </a:fld>
            <a:endParaRPr lang="en-US"/>
          </a:p>
        </p:txBody>
      </p:sp>
    </p:spTree>
    <p:extLst>
      <p:ext uri="{BB962C8B-B14F-4D97-AF65-F5344CB8AC3E}">
        <p14:creationId xmlns:p14="http://schemas.microsoft.com/office/powerpoint/2010/main" val="4485769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2FF1-7529-A1D9-8B1E-94380D805F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8C3FDA-C06B-BF64-B5C8-7292BC8446FC}"/>
              </a:ext>
            </a:extLst>
          </p:cNvPr>
          <p:cNvSpPr>
            <a:spLocks noGrp="1"/>
          </p:cNvSpPr>
          <p:nvPr>
            <p:ph type="dt" sz="half" idx="10"/>
          </p:nvPr>
        </p:nvSpPr>
        <p:spPr/>
        <p:txBody>
          <a:bodyPr/>
          <a:lstStyle/>
          <a:p>
            <a:fld id="{9AE268AC-7939-4276-8959-189CE23F88D4}" type="datetimeFigureOut">
              <a:rPr lang="en-US" smtClean="0"/>
              <a:t>12/13/2024</a:t>
            </a:fld>
            <a:endParaRPr lang="en-US"/>
          </a:p>
        </p:txBody>
      </p:sp>
      <p:sp>
        <p:nvSpPr>
          <p:cNvPr id="4" name="Footer Placeholder 3">
            <a:extLst>
              <a:ext uri="{FF2B5EF4-FFF2-40B4-BE49-F238E27FC236}">
                <a16:creationId xmlns:a16="http://schemas.microsoft.com/office/drawing/2014/main" id="{7C8795CC-58A1-538C-7FFD-DC20F93F07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FF64C8-A1F4-191E-A0AD-8CFE5BBCFB3C}"/>
              </a:ext>
            </a:extLst>
          </p:cNvPr>
          <p:cNvSpPr>
            <a:spLocks noGrp="1"/>
          </p:cNvSpPr>
          <p:nvPr>
            <p:ph type="sldNum" sz="quarter" idx="12"/>
          </p:nvPr>
        </p:nvSpPr>
        <p:spPr/>
        <p:txBody>
          <a:bodyPr/>
          <a:lstStyle/>
          <a:p>
            <a:fld id="{68A6DF3B-7F4B-4F7E-989F-3299F2BDEB8B}" type="slidenum">
              <a:rPr lang="en-US" smtClean="0"/>
              <a:t>‹#›</a:t>
            </a:fld>
            <a:endParaRPr lang="en-US"/>
          </a:p>
        </p:txBody>
      </p:sp>
    </p:spTree>
    <p:extLst>
      <p:ext uri="{BB962C8B-B14F-4D97-AF65-F5344CB8AC3E}">
        <p14:creationId xmlns:p14="http://schemas.microsoft.com/office/powerpoint/2010/main" val="561046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F4DBC6-6BB5-FE9C-3854-DAB4CB017958}"/>
              </a:ext>
            </a:extLst>
          </p:cNvPr>
          <p:cNvSpPr>
            <a:spLocks noGrp="1"/>
          </p:cNvSpPr>
          <p:nvPr>
            <p:ph type="dt" sz="half" idx="10"/>
          </p:nvPr>
        </p:nvSpPr>
        <p:spPr/>
        <p:txBody>
          <a:bodyPr/>
          <a:lstStyle/>
          <a:p>
            <a:fld id="{9AE268AC-7939-4276-8959-189CE23F88D4}" type="datetimeFigureOut">
              <a:rPr lang="en-US" smtClean="0"/>
              <a:t>12/13/2024</a:t>
            </a:fld>
            <a:endParaRPr lang="en-US"/>
          </a:p>
        </p:txBody>
      </p:sp>
      <p:sp>
        <p:nvSpPr>
          <p:cNvPr id="3" name="Footer Placeholder 2">
            <a:extLst>
              <a:ext uri="{FF2B5EF4-FFF2-40B4-BE49-F238E27FC236}">
                <a16:creationId xmlns:a16="http://schemas.microsoft.com/office/drawing/2014/main" id="{6BFDA62B-3E8D-A91A-F35A-B4FE618010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C74B87-088C-7CC6-63A1-4043D97FBAD7}"/>
              </a:ext>
            </a:extLst>
          </p:cNvPr>
          <p:cNvSpPr>
            <a:spLocks noGrp="1"/>
          </p:cNvSpPr>
          <p:nvPr>
            <p:ph type="sldNum" sz="quarter" idx="12"/>
          </p:nvPr>
        </p:nvSpPr>
        <p:spPr/>
        <p:txBody>
          <a:bodyPr/>
          <a:lstStyle/>
          <a:p>
            <a:fld id="{68A6DF3B-7F4B-4F7E-989F-3299F2BDEB8B}" type="slidenum">
              <a:rPr lang="en-US" smtClean="0"/>
              <a:t>‹#›</a:t>
            </a:fld>
            <a:endParaRPr lang="en-US"/>
          </a:p>
        </p:txBody>
      </p:sp>
    </p:spTree>
    <p:extLst>
      <p:ext uri="{BB962C8B-B14F-4D97-AF65-F5344CB8AC3E}">
        <p14:creationId xmlns:p14="http://schemas.microsoft.com/office/powerpoint/2010/main" val="3926236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213F-0AD9-BDAF-4716-0EACCC6C8F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CB6530-F599-6AC4-7AF6-1963A68FEB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8ABF71-BB99-865D-ABF4-2A74B3664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DB12BB-7368-8B75-9AC7-405A2D2FA122}"/>
              </a:ext>
            </a:extLst>
          </p:cNvPr>
          <p:cNvSpPr>
            <a:spLocks noGrp="1"/>
          </p:cNvSpPr>
          <p:nvPr>
            <p:ph type="dt" sz="half" idx="10"/>
          </p:nvPr>
        </p:nvSpPr>
        <p:spPr/>
        <p:txBody>
          <a:bodyPr/>
          <a:lstStyle/>
          <a:p>
            <a:fld id="{9AE268AC-7939-4276-8959-189CE23F88D4}" type="datetimeFigureOut">
              <a:rPr lang="en-US" smtClean="0"/>
              <a:t>12/13/2024</a:t>
            </a:fld>
            <a:endParaRPr lang="en-US"/>
          </a:p>
        </p:txBody>
      </p:sp>
      <p:sp>
        <p:nvSpPr>
          <p:cNvPr id="6" name="Footer Placeholder 5">
            <a:extLst>
              <a:ext uri="{FF2B5EF4-FFF2-40B4-BE49-F238E27FC236}">
                <a16:creationId xmlns:a16="http://schemas.microsoft.com/office/drawing/2014/main" id="{94935906-D199-B56C-BDD3-446DD3B5CE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3FEECE-04C1-1FE0-1B0B-1DD132E73F5D}"/>
              </a:ext>
            </a:extLst>
          </p:cNvPr>
          <p:cNvSpPr>
            <a:spLocks noGrp="1"/>
          </p:cNvSpPr>
          <p:nvPr>
            <p:ph type="sldNum" sz="quarter" idx="12"/>
          </p:nvPr>
        </p:nvSpPr>
        <p:spPr/>
        <p:txBody>
          <a:bodyPr/>
          <a:lstStyle/>
          <a:p>
            <a:fld id="{68A6DF3B-7F4B-4F7E-989F-3299F2BDEB8B}" type="slidenum">
              <a:rPr lang="en-US" smtClean="0"/>
              <a:t>‹#›</a:t>
            </a:fld>
            <a:endParaRPr lang="en-US"/>
          </a:p>
        </p:txBody>
      </p:sp>
    </p:spTree>
    <p:extLst>
      <p:ext uri="{BB962C8B-B14F-4D97-AF65-F5344CB8AC3E}">
        <p14:creationId xmlns:p14="http://schemas.microsoft.com/office/powerpoint/2010/main" val="33212549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14F77-585E-8924-1234-9872DBC1B0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AF5B77-42C1-F721-1EF5-3783D624AB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91FB88-6A13-C484-646D-DAAD9C8DB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DB8BD2-37F4-32B7-DC27-DBA1E8A81CE0}"/>
              </a:ext>
            </a:extLst>
          </p:cNvPr>
          <p:cNvSpPr>
            <a:spLocks noGrp="1"/>
          </p:cNvSpPr>
          <p:nvPr>
            <p:ph type="dt" sz="half" idx="10"/>
          </p:nvPr>
        </p:nvSpPr>
        <p:spPr/>
        <p:txBody>
          <a:bodyPr/>
          <a:lstStyle/>
          <a:p>
            <a:fld id="{9AE268AC-7939-4276-8959-189CE23F88D4}" type="datetimeFigureOut">
              <a:rPr lang="en-US" smtClean="0"/>
              <a:t>12/13/2024</a:t>
            </a:fld>
            <a:endParaRPr lang="en-US"/>
          </a:p>
        </p:txBody>
      </p:sp>
      <p:sp>
        <p:nvSpPr>
          <p:cNvPr id="6" name="Footer Placeholder 5">
            <a:extLst>
              <a:ext uri="{FF2B5EF4-FFF2-40B4-BE49-F238E27FC236}">
                <a16:creationId xmlns:a16="http://schemas.microsoft.com/office/drawing/2014/main" id="{D3CC3194-650E-5C0C-87E0-20E09EFC49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12692B-4AB1-6AA3-18D0-860F05E06E3E}"/>
              </a:ext>
            </a:extLst>
          </p:cNvPr>
          <p:cNvSpPr>
            <a:spLocks noGrp="1"/>
          </p:cNvSpPr>
          <p:nvPr>
            <p:ph type="sldNum" sz="quarter" idx="12"/>
          </p:nvPr>
        </p:nvSpPr>
        <p:spPr/>
        <p:txBody>
          <a:bodyPr/>
          <a:lstStyle/>
          <a:p>
            <a:fld id="{68A6DF3B-7F4B-4F7E-989F-3299F2BDEB8B}" type="slidenum">
              <a:rPr lang="en-US" smtClean="0"/>
              <a:t>‹#›</a:t>
            </a:fld>
            <a:endParaRPr lang="en-US"/>
          </a:p>
        </p:txBody>
      </p:sp>
    </p:spTree>
    <p:extLst>
      <p:ext uri="{BB962C8B-B14F-4D97-AF65-F5344CB8AC3E}">
        <p14:creationId xmlns:p14="http://schemas.microsoft.com/office/powerpoint/2010/main" val="14192273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88D26-D76B-F1DB-929D-DF01E806B4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9D7AF5-11F8-916A-2849-C87FE3C2ED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5FB493-278C-F50D-BD8A-A94B69755D8E}"/>
              </a:ext>
            </a:extLst>
          </p:cNvPr>
          <p:cNvSpPr>
            <a:spLocks noGrp="1"/>
          </p:cNvSpPr>
          <p:nvPr>
            <p:ph type="dt" sz="half" idx="10"/>
          </p:nvPr>
        </p:nvSpPr>
        <p:spPr/>
        <p:txBody>
          <a:bodyPr/>
          <a:lstStyle/>
          <a:p>
            <a:fld id="{9AE268AC-7939-4276-8959-189CE23F88D4}" type="datetimeFigureOut">
              <a:rPr lang="en-US" smtClean="0"/>
              <a:t>12/13/2024</a:t>
            </a:fld>
            <a:endParaRPr lang="en-US"/>
          </a:p>
        </p:txBody>
      </p:sp>
      <p:sp>
        <p:nvSpPr>
          <p:cNvPr id="5" name="Footer Placeholder 4">
            <a:extLst>
              <a:ext uri="{FF2B5EF4-FFF2-40B4-BE49-F238E27FC236}">
                <a16:creationId xmlns:a16="http://schemas.microsoft.com/office/drawing/2014/main" id="{B6162C33-0F40-1313-EDC2-8621ADEBD7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1A58AA-4C27-857A-5790-75FAF44062A2}"/>
              </a:ext>
            </a:extLst>
          </p:cNvPr>
          <p:cNvSpPr>
            <a:spLocks noGrp="1"/>
          </p:cNvSpPr>
          <p:nvPr>
            <p:ph type="sldNum" sz="quarter" idx="12"/>
          </p:nvPr>
        </p:nvSpPr>
        <p:spPr/>
        <p:txBody>
          <a:bodyPr/>
          <a:lstStyle/>
          <a:p>
            <a:fld id="{68A6DF3B-7F4B-4F7E-989F-3299F2BDEB8B}" type="slidenum">
              <a:rPr lang="en-US" smtClean="0"/>
              <a:t>‹#›</a:t>
            </a:fld>
            <a:endParaRPr lang="en-US"/>
          </a:p>
        </p:txBody>
      </p:sp>
    </p:spTree>
    <p:extLst>
      <p:ext uri="{BB962C8B-B14F-4D97-AF65-F5344CB8AC3E}">
        <p14:creationId xmlns:p14="http://schemas.microsoft.com/office/powerpoint/2010/main" val="2965993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782535" y="6399664"/>
            <a:ext cx="1276352" cy="457200"/>
          </a:xfrm>
          <a:prstGeom prst="rect">
            <a:avLst/>
          </a:prstGeom>
        </p:spPr>
        <p:txBody>
          <a:bodyPr/>
          <a:lstStyle/>
          <a:p>
            <a:fld id="{D4CA159C-B6E0-4F10-9F4A-2FA57003B139}" type="datetime1">
              <a:rPr lang="en-US" smtClean="0"/>
              <a:pPr/>
              <a:t>12/13/2024</a:t>
            </a:fld>
            <a:endParaRPr lang="en-US"/>
          </a:p>
        </p:txBody>
      </p:sp>
      <p:sp>
        <p:nvSpPr>
          <p:cNvPr id="6" name="Footer Placeholder 5"/>
          <p:cNvSpPr>
            <a:spLocks noGrp="1"/>
          </p:cNvSpPr>
          <p:nvPr>
            <p:ph type="ftr" sz="quarter" idx="11"/>
          </p:nvPr>
        </p:nvSpPr>
        <p:spPr>
          <a:xfrm>
            <a:off x="10887" y="6399664"/>
            <a:ext cx="1767840" cy="457200"/>
          </a:xfrm>
          <a:prstGeom prst="rect">
            <a:avLst/>
          </a:prstGeom>
        </p:spPr>
        <p:txBody>
          <a:bodyPr/>
          <a:lstStyle/>
          <a:p>
            <a:endParaRPr lang="en-US"/>
          </a:p>
        </p:txBody>
      </p:sp>
      <p:sp>
        <p:nvSpPr>
          <p:cNvPr id="4" name="Content Placeholder 3"/>
          <p:cNvSpPr>
            <a:spLocks noGrp="1"/>
          </p:cNvSpPr>
          <p:nvPr>
            <p:ph sz="half" idx="2"/>
          </p:nvPr>
        </p:nvSpPr>
        <p:spPr>
          <a:xfrm>
            <a:off x="6197600" y="1869540"/>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609600" y="1869541"/>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pic>
        <p:nvPicPr>
          <p:cNvPr id="10" name="Picture 9" descr="Graphical user interface&#10;&#10;Description automatically generated with medium confidence">
            <a:extLst>
              <a:ext uri="{FF2B5EF4-FFF2-40B4-BE49-F238E27FC236}">
                <a16:creationId xmlns:a16="http://schemas.microsoft.com/office/drawing/2014/main" id="{37E2D004-2A1F-C949-B8C7-37D5F103848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2943" b="25812"/>
          <a:stretch/>
        </p:blipFill>
        <p:spPr>
          <a:xfrm>
            <a:off x="9133114" y="5975122"/>
            <a:ext cx="3058886" cy="881742"/>
          </a:xfrm>
          <a:prstGeom prst="rect">
            <a:avLst/>
          </a:prstGeom>
        </p:spPr>
      </p:pic>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8E181E-DCF1-7D87-6B5B-44829BB5B7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615373-BE45-8694-B461-BF9AA350DF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8FA206-F93B-810B-9203-54ED2F2957EE}"/>
              </a:ext>
            </a:extLst>
          </p:cNvPr>
          <p:cNvSpPr>
            <a:spLocks noGrp="1"/>
          </p:cNvSpPr>
          <p:nvPr>
            <p:ph type="dt" sz="half" idx="10"/>
          </p:nvPr>
        </p:nvSpPr>
        <p:spPr/>
        <p:txBody>
          <a:bodyPr/>
          <a:lstStyle/>
          <a:p>
            <a:fld id="{9AE268AC-7939-4276-8959-189CE23F88D4}" type="datetimeFigureOut">
              <a:rPr lang="en-US" smtClean="0"/>
              <a:t>12/13/2024</a:t>
            </a:fld>
            <a:endParaRPr lang="en-US"/>
          </a:p>
        </p:txBody>
      </p:sp>
      <p:sp>
        <p:nvSpPr>
          <p:cNvPr id="5" name="Footer Placeholder 4">
            <a:extLst>
              <a:ext uri="{FF2B5EF4-FFF2-40B4-BE49-F238E27FC236}">
                <a16:creationId xmlns:a16="http://schemas.microsoft.com/office/drawing/2014/main" id="{5AAC92BE-F7D7-5E3B-2188-361E02CA33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C0770D-94DA-A513-3C90-7CC76A16ABA6}"/>
              </a:ext>
            </a:extLst>
          </p:cNvPr>
          <p:cNvSpPr>
            <a:spLocks noGrp="1"/>
          </p:cNvSpPr>
          <p:nvPr>
            <p:ph type="sldNum" sz="quarter" idx="12"/>
          </p:nvPr>
        </p:nvSpPr>
        <p:spPr/>
        <p:txBody>
          <a:bodyPr/>
          <a:lstStyle/>
          <a:p>
            <a:fld id="{68A6DF3B-7F4B-4F7E-989F-3299F2BDEB8B}" type="slidenum">
              <a:rPr lang="en-US" smtClean="0"/>
              <a:t>‹#›</a:t>
            </a:fld>
            <a:endParaRPr lang="en-US"/>
          </a:p>
        </p:txBody>
      </p:sp>
    </p:spTree>
    <p:extLst>
      <p:ext uri="{BB962C8B-B14F-4D97-AF65-F5344CB8AC3E}">
        <p14:creationId xmlns:p14="http://schemas.microsoft.com/office/powerpoint/2010/main" val="2226566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6" name="Date Placeholder 25"/>
          <p:cNvSpPr>
            <a:spLocks noGrp="1"/>
          </p:cNvSpPr>
          <p:nvPr>
            <p:ph type="dt" sz="half" idx="10"/>
          </p:nvPr>
        </p:nvSpPr>
        <p:spPr>
          <a:xfrm>
            <a:off x="1782535" y="6398476"/>
            <a:ext cx="1276352" cy="457200"/>
          </a:xfrm>
          <a:prstGeom prst="rect">
            <a:avLst/>
          </a:prstGeom>
        </p:spPr>
        <p:txBody>
          <a:bodyPr rtlCol="0"/>
          <a:lstStyle/>
          <a:p>
            <a:fld id="{8170CBBB-D1D1-4386-A5E9-07F3477B78F3}" type="datetime1">
              <a:rPr lang="en-US" smtClean="0"/>
              <a:pPr/>
              <a:t>12/13/2024</a:t>
            </a:fld>
            <a:endParaRPr lang="en-US"/>
          </a:p>
        </p:txBody>
      </p:sp>
      <p:sp>
        <p:nvSpPr>
          <p:cNvPr id="28" name="Footer Placeholder 27"/>
          <p:cNvSpPr>
            <a:spLocks noGrp="1"/>
          </p:cNvSpPr>
          <p:nvPr>
            <p:ph type="ftr" sz="quarter" idx="12"/>
          </p:nvPr>
        </p:nvSpPr>
        <p:spPr>
          <a:xfrm>
            <a:off x="10887" y="6398476"/>
            <a:ext cx="1767840" cy="457200"/>
          </a:xfrm>
          <a:prstGeom prst="rect">
            <a:avLst/>
          </a:prstGeom>
        </p:spPr>
        <p:txBody>
          <a:bodyPr rtlCol="0"/>
          <a:lstStyle/>
          <a:p>
            <a:endParaRPr lang="en-US"/>
          </a:p>
        </p:txBody>
      </p:sp>
      <p:sp>
        <p:nvSpPr>
          <p:cNvPr id="6" name="Content Placeholder 5"/>
          <p:cNvSpPr>
            <a:spLocks noGrp="1"/>
          </p:cNvSpPr>
          <p:nvPr>
            <p:ph sz="quarter" idx="4"/>
          </p:nvPr>
        </p:nvSpPr>
        <p:spPr>
          <a:xfrm>
            <a:off x="6291073" y="2396208"/>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291073" y="1842895"/>
            <a:ext cx="5389033" cy="457200"/>
          </a:xfrm>
          <a:solidFill>
            <a:schemeClr val="accent4">
              <a:alpha val="25000"/>
            </a:schemeClr>
          </a:solidFill>
          <a:ln w="12700">
            <a:solidFill>
              <a:schemeClr val="accent1"/>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396208"/>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508000" y="1822940"/>
            <a:ext cx="5388864" cy="457200"/>
          </a:xfrm>
          <a:solidFill>
            <a:schemeClr val="accent4">
              <a:alpha val="25000"/>
            </a:schemeClr>
          </a:solidFill>
          <a:ln w="12700">
            <a:solidFill>
              <a:schemeClr val="accent1"/>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 name="Title 1"/>
          <p:cNvSpPr>
            <a:spLocks noGrp="1"/>
          </p:cNvSpPr>
          <p:nvPr>
            <p:ph type="title"/>
          </p:nvPr>
        </p:nvSpPr>
        <p:spPr>
          <a:xfrm>
            <a:off x="508000" y="637024"/>
            <a:ext cx="11176000" cy="1069848"/>
          </a:xfrm>
        </p:spPr>
        <p:txBody>
          <a:bodyPr anchor="ctr"/>
          <a:lstStyle>
            <a:lvl1pPr>
              <a:defRPr sz="4000" b="0" i="0" cap="none" baseline="0"/>
            </a:lvl1pPr>
          </a:lstStyle>
          <a:p>
            <a:r>
              <a:rPr kumimoji="0" lang="en-US"/>
              <a:t>Click to edit Master title style</a:t>
            </a:r>
          </a:p>
        </p:txBody>
      </p:sp>
      <p:pic>
        <p:nvPicPr>
          <p:cNvPr id="12" name="Picture 11" descr="Graphical user interface&#10;&#10;Description automatically generated with medium confidence">
            <a:extLst>
              <a:ext uri="{FF2B5EF4-FFF2-40B4-BE49-F238E27FC236}">
                <a16:creationId xmlns:a16="http://schemas.microsoft.com/office/drawing/2014/main" id="{DD56FE8A-8992-A940-B9F5-BD19480011F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2943" b="25812"/>
          <a:stretch/>
        </p:blipFill>
        <p:spPr>
          <a:xfrm>
            <a:off x="9133114" y="5975122"/>
            <a:ext cx="3058886" cy="881742"/>
          </a:xfrm>
          <a:prstGeom prst="rect">
            <a:avLst/>
          </a:prstGeom>
        </p:spPr>
      </p:pic>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782535" y="6399664"/>
            <a:ext cx="1276352" cy="457200"/>
          </a:xfrm>
          <a:prstGeom prst="rect">
            <a:avLst/>
          </a:prstGeom>
        </p:spPr>
        <p:txBody>
          <a:bodyPr/>
          <a:lstStyle/>
          <a:p>
            <a:fld id="{9FA4CAD8-0EA7-4615-B69B-B2F199EF3A93}" type="datetime1">
              <a:rPr lang="en-US" smtClean="0"/>
              <a:pPr/>
              <a:t>12/13/2024</a:t>
            </a:fld>
            <a:endParaRPr lang="en-US"/>
          </a:p>
        </p:txBody>
      </p:sp>
      <p:sp>
        <p:nvSpPr>
          <p:cNvPr id="4" name="Footer Placeholder 3"/>
          <p:cNvSpPr>
            <a:spLocks noGrp="1"/>
          </p:cNvSpPr>
          <p:nvPr>
            <p:ph type="ftr" sz="quarter" idx="11"/>
          </p:nvPr>
        </p:nvSpPr>
        <p:spPr>
          <a:xfrm>
            <a:off x="14695" y="6399664"/>
            <a:ext cx="1767840" cy="457200"/>
          </a:xfrm>
          <a:prstGeom prst="rect">
            <a:avLst/>
          </a:prstGeom>
        </p:spPr>
        <p:txBody>
          <a:bodyPr/>
          <a:lstStyle/>
          <a:p>
            <a:endParaRPr lang="en-US"/>
          </a:p>
        </p:txBody>
      </p:sp>
      <p:sp>
        <p:nvSpPr>
          <p:cNvPr id="5" name="Slide Number Placeholder 4"/>
          <p:cNvSpPr>
            <a:spLocks noGrp="1"/>
          </p:cNvSpPr>
          <p:nvPr>
            <p:ph type="sldNum" sz="quarter" idx="12"/>
          </p:nvPr>
        </p:nvSpPr>
        <p:spPr>
          <a:xfrm>
            <a:off x="10899648" y="2272"/>
            <a:ext cx="1016000" cy="365760"/>
          </a:xfrm>
        </p:spPr>
        <p:txBody>
          <a:bodyPr/>
          <a:lstStyle/>
          <a:p>
            <a:fld id="{401CF334-2D5C-4859-84A6-CA7E6E43FAEB}" type="slidenum">
              <a:rPr lang="en-US" smtClean="0"/>
              <a:pPr/>
              <a:t>‹#›</a:t>
            </a:fld>
            <a:endParaRPr lang="en-US"/>
          </a:p>
        </p:txBody>
      </p:sp>
      <p:sp>
        <p:nvSpPr>
          <p:cNvPr id="2" name="Title 1"/>
          <p:cNvSpPr>
            <a:spLocks noGrp="1"/>
          </p:cNvSpPr>
          <p:nvPr>
            <p:ph type="title"/>
          </p:nvPr>
        </p:nvSpPr>
        <p:spPr>
          <a:xfrm>
            <a:off x="609600" y="612648"/>
            <a:ext cx="10972800" cy="1069848"/>
          </a:xfrm>
        </p:spPr>
        <p:txBody>
          <a:bodyPr anchor="ctr"/>
          <a:lstStyle>
            <a:lvl1pPr>
              <a:defRPr sz="4000">
                <a:solidFill>
                  <a:schemeClr val="tx2"/>
                </a:solidFill>
              </a:defRPr>
            </a:lvl1pPr>
          </a:lstStyle>
          <a:p>
            <a:r>
              <a:rPr kumimoji="0" lang="en-US"/>
              <a:t>Click to edit Master title style</a:t>
            </a:r>
          </a:p>
        </p:txBody>
      </p:sp>
      <p:pic>
        <p:nvPicPr>
          <p:cNvPr id="9" name="Picture 8" descr="Graphical user interface&#10;&#10;Description automatically generated with medium confidence">
            <a:extLst>
              <a:ext uri="{FF2B5EF4-FFF2-40B4-BE49-F238E27FC236}">
                <a16:creationId xmlns:a16="http://schemas.microsoft.com/office/drawing/2014/main" id="{FC315B71-C9FE-8D4B-9BF7-1B548D9CA6C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2943" b="25812"/>
          <a:stretch/>
        </p:blipFill>
        <p:spPr>
          <a:xfrm>
            <a:off x="9133114" y="5975122"/>
            <a:ext cx="3058886" cy="881742"/>
          </a:xfrm>
          <a:prstGeom prst="rect">
            <a:avLst/>
          </a:prstGeom>
        </p:spPr>
      </p:pic>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782535" y="6394474"/>
            <a:ext cx="1276352" cy="457200"/>
          </a:xfrm>
          <a:prstGeom prst="rect">
            <a:avLst/>
          </a:prstGeom>
        </p:spPr>
        <p:txBody>
          <a:bodyPr/>
          <a:lstStyle/>
          <a:p>
            <a:fld id="{B9234BD7-6953-492C-921B-E68B2D7F14C8}" type="datetime1">
              <a:rPr lang="en-US" smtClean="0"/>
              <a:pPr/>
              <a:t>12/13/2024</a:t>
            </a:fld>
            <a:endParaRPr lang="en-US"/>
          </a:p>
        </p:txBody>
      </p:sp>
      <p:sp>
        <p:nvSpPr>
          <p:cNvPr id="3" name="Footer Placeholder 2"/>
          <p:cNvSpPr>
            <a:spLocks noGrp="1"/>
          </p:cNvSpPr>
          <p:nvPr>
            <p:ph type="ftr" sz="quarter" idx="11"/>
          </p:nvPr>
        </p:nvSpPr>
        <p:spPr>
          <a:xfrm>
            <a:off x="0" y="6394474"/>
            <a:ext cx="1767840" cy="457200"/>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pPr/>
              <a:t>‹#›</a:t>
            </a:fld>
            <a:endParaRPr lang="en-US"/>
          </a:p>
        </p:txBody>
      </p:sp>
      <p:pic>
        <p:nvPicPr>
          <p:cNvPr id="8" name="Picture 7" descr="Graphical user interface&#10;&#10;Description automatically generated with medium confidence">
            <a:extLst>
              <a:ext uri="{FF2B5EF4-FFF2-40B4-BE49-F238E27FC236}">
                <a16:creationId xmlns:a16="http://schemas.microsoft.com/office/drawing/2014/main" id="{7F8ECA87-E70D-2540-BEFD-5323249FE26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2943" b="25812"/>
          <a:stretch/>
        </p:blipFill>
        <p:spPr>
          <a:xfrm>
            <a:off x="9133114" y="5975122"/>
            <a:ext cx="3058886" cy="881742"/>
          </a:xfrm>
          <a:prstGeom prst="rect">
            <a:avLst/>
          </a:prstGeom>
        </p:spPr>
      </p:pic>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9082C-BACA-1CE5-9878-51D59039EF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544DAA-FF48-D01F-8EC5-C10A717112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3F36FF-1190-8E09-0C0A-D08E65FE925E}"/>
              </a:ext>
            </a:extLst>
          </p:cNvPr>
          <p:cNvSpPr>
            <a:spLocks noGrp="1"/>
          </p:cNvSpPr>
          <p:nvPr>
            <p:ph type="dt" sz="half" idx="10"/>
          </p:nvPr>
        </p:nvSpPr>
        <p:spPr/>
        <p:txBody>
          <a:bodyPr/>
          <a:lstStyle/>
          <a:p>
            <a:fld id="{62E88261-09A6-4781-9F7E-331A26C64AFE}" type="datetimeFigureOut">
              <a:rPr lang="en-US" smtClean="0"/>
              <a:t>12/13/2024</a:t>
            </a:fld>
            <a:endParaRPr lang="en-US"/>
          </a:p>
        </p:txBody>
      </p:sp>
      <p:sp>
        <p:nvSpPr>
          <p:cNvPr id="5" name="Footer Placeholder 4">
            <a:extLst>
              <a:ext uri="{FF2B5EF4-FFF2-40B4-BE49-F238E27FC236}">
                <a16:creationId xmlns:a16="http://schemas.microsoft.com/office/drawing/2014/main" id="{1BF4A7C0-8F60-FD49-8116-DB08F0BBA2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FD2505-82AA-3569-40C3-D7CB3B4C52A7}"/>
              </a:ext>
            </a:extLst>
          </p:cNvPr>
          <p:cNvSpPr>
            <a:spLocks noGrp="1"/>
          </p:cNvSpPr>
          <p:nvPr>
            <p:ph type="sldNum" sz="quarter" idx="12"/>
          </p:nvPr>
        </p:nvSpPr>
        <p:spPr/>
        <p:txBody>
          <a:bodyPr/>
          <a:lstStyle/>
          <a:p>
            <a:fld id="{689F3851-694A-4299-91F0-062C5FC0B2A7}" type="slidenum">
              <a:rPr lang="en-US" smtClean="0"/>
              <a:t>‹#›</a:t>
            </a:fld>
            <a:endParaRPr lang="en-US"/>
          </a:p>
        </p:txBody>
      </p:sp>
    </p:spTree>
    <p:extLst>
      <p:ext uri="{BB962C8B-B14F-4D97-AF65-F5344CB8AC3E}">
        <p14:creationId xmlns:p14="http://schemas.microsoft.com/office/powerpoint/2010/main" val="1515025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E4E4D-7934-308C-389A-40684A8EC2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97571C-77A1-F61F-1DB9-8BFD20CB4A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67829-29F4-2BB3-1D9D-15203AE51C66}"/>
              </a:ext>
            </a:extLst>
          </p:cNvPr>
          <p:cNvSpPr>
            <a:spLocks noGrp="1"/>
          </p:cNvSpPr>
          <p:nvPr>
            <p:ph type="dt" sz="half" idx="10"/>
          </p:nvPr>
        </p:nvSpPr>
        <p:spPr/>
        <p:txBody>
          <a:bodyPr/>
          <a:lstStyle/>
          <a:p>
            <a:fld id="{62E88261-09A6-4781-9F7E-331A26C64AFE}" type="datetimeFigureOut">
              <a:rPr lang="en-US" smtClean="0"/>
              <a:t>12/13/2024</a:t>
            </a:fld>
            <a:endParaRPr lang="en-US"/>
          </a:p>
        </p:txBody>
      </p:sp>
      <p:sp>
        <p:nvSpPr>
          <p:cNvPr id="5" name="Footer Placeholder 4">
            <a:extLst>
              <a:ext uri="{FF2B5EF4-FFF2-40B4-BE49-F238E27FC236}">
                <a16:creationId xmlns:a16="http://schemas.microsoft.com/office/drawing/2014/main" id="{A8578261-8F95-B723-187F-29FA243B0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FE4F1A-1013-F2CB-491C-8895D13FD56D}"/>
              </a:ext>
            </a:extLst>
          </p:cNvPr>
          <p:cNvSpPr>
            <a:spLocks noGrp="1"/>
          </p:cNvSpPr>
          <p:nvPr>
            <p:ph type="sldNum" sz="quarter" idx="12"/>
          </p:nvPr>
        </p:nvSpPr>
        <p:spPr/>
        <p:txBody>
          <a:bodyPr/>
          <a:lstStyle/>
          <a:p>
            <a:fld id="{689F3851-694A-4299-91F0-062C5FC0B2A7}" type="slidenum">
              <a:rPr lang="en-US" smtClean="0"/>
              <a:t>‹#›</a:t>
            </a:fld>
            <a:endParaRPr lang="en-US"/>
          </a:p>
        </p:txBody>
      </p:sp>
    </p:spTree>
    <p:extLst>
      <p:ext uri="{BB962C8B-B14F-4D97-AF65-F5344CB8AC3E}">
        <p14:creationId xmlns:p14="http://schemas.microsoft.com/office/powerpoint/2010/main" val="1724046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userDrawn="1"/>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401CF334-2D5C-4859-84A6-CA7E6E43FAEB}" type="slidenum">
              <a:rPr lang="en-US" smtClean="0"/>
              <a:pPr/>
              <a:t>‹#›</a:t>
            </a:fld>
            <a:endParaRPr lang="en-US"/>
          </a:p>
        </p:txBody>
      </p:sp>
      <p:sp>
        <p:nvSpPr>
          <p:cNvPr id="13" name="Text Placeholder 12"/>
          <p:cNvSpPr>
            <a:spLocks noGrp="1"/>
          </p:cNvSpPr>
          <p:nvPr>
            <p:ph type="body" idx="1"/>
          </p:nvPr>
        </p:nvSpPr>
        <p:spPr>
          <a:xfrm>
            <a:off x="609600" y="1983612"/>
            <a:ext cx="10972800" cy="4203928"/>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Placeholder 21"/>
          <p:cNvSpPr>
            <a:spLocks noGrp="1"/>
          </p:cNvSpPr>
          <p:nvPr>
            <p:ph type="title"/>
          </p:nvPr>
        </p:nvSpPr>
        <p:spPr>
          <a:xfrm>
            <a:off x="609600" y="765699"/>
            <a:ext cx="10972800" cy="1066800"/>
          </a:xfrm>
          <a:prstGeom prst="rect">
            <a:avLst/>
          </a:prstGeom>
        </p:spPr>
        <p:txBody>
          <a:bodyPr vert="horz" anchor="ctr">
            <a:normAutofit/>
          </a:bodyPr>
          <a:lstStyle/>
          <a:p>
            <a:r>
              <a:rPr kumimoji="0" lang="en-US"/>
              <a:t>Click to edit Master title style</a:t>
            </a:r>
          </a:p>
        </p:txBody>
      </p:sp>
      <p:pic>
        <p:nvPicPr>
          <p:cNvPr id="18" name="Picture 17">
            <a:extLst>
              <a:ext uri="{FF2B5EF4-FFF2-40B4-BE49-F238E27FC236}">
                <a16:creationId xmlns:a16="http://schemas.microsoft.com/office/drawing/2014/main" id="{A0064A04-1786-B043-AC0D-951E9DC35A08}"/>
              </a:ext>
            </a:extLst>
          </p:cNvPr>
          <p:cNvPicPr>
            <a:picLocks noChangeAspect="1"/>
          </p:cNvPicPr>
          <p:nvPr userDrawn="1"/>
        </p:nvPicPr>
        <p:blipFill>
          <a:blip r:embed="rId9"/>
          <a:stretch>
            <a:fillRect/>
          </a:stretch>
        </p:blipFill>
        <p:spPr>
          <a:xfrm>
            <a:off x="-1877" y="-358"/>
            <a:ext cx="12192000" cy="488575"/>
          </a:xfrm>
          <a:prstGeom prst="rect">
            <a:avLst/>
          </a:prstGeom>
          <a:effectLst>
            <a:glow>
              <a:schemeClr val="accent4">
                <a:alpha val="39000"/>
              </a:schemeClr>
            </a:glow>
            <a:reflection endPos="63000" dir="5400000" sy="-100000" algn="bl" rotWithShape="0"/>
            <a:softEdge rad="0"/>
          </a:effectLst>
          <a:scene3d>
            <a:camera prst="orthographicFront"/>
            <a:lightRig rig="threePt" dir="t"/>
          </a:scene3d>
          <a:sp3d/>
        </p:spPr>
      </p:pic>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053E2D-195F-FDBC-2EEE-38C9CBB06B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9CF844-734C-7061-4BC3-348B19F40A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7EDB66-B47B-10BB-9259-D48555A33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E88261-09A6-4781-9F7E-331A26C64AFE}" type="datetimeFigureOut">
              <a:rPr lang="en-US" smtClean="0"/>
              <a:t>12/13/2024</a:t>
            </a:fld>
            <a:endParaRPr lang="en-US"/>
          </a:p>
        </p:txBody>
      </p:sp>
      <p:sp>
        <p:nvSpPr>
          <p:cNvPr id="5" name="Footer Placeholder 4">
            <a:extLst>
              <a:ext uri="{FF2B5EF4-FFF2-40B4-BE49-F238E27FC236}">
                <a16:creationId xmlns:a16="http://schemas.microsoft.com/office/drawing/2014/main" id="{C7B2725E-6A70-4479-CE29-1DFC486312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655EE3-12AB-3CBB-D2BC-955AA9FF69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F3851-694A-4299-91F0-062C5FC0B2A7}" type="slidenum">
              <a:rPr lang="en-US" smtClean="0"/>
              <a:t>‹#›</a:t>
            </a:fld>
            <a:endParaRPr lang="en-US"/>
          </a:p>
        </p:txBody>
      </p:sp>
    </p:spTree>
    <p:extLst>
      <p:ext uri="{BB962C8B-B14F-4D97-AF65-F5344CB8AC3E}">
        <p14:creationId xmlns:p14="http://schemas.microsoft.com/office/powerpoint/2010/main" val="395749407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72A08-5BA7-41E0-BDDB-86E91FA80663}" type="datetimeFigureOut">
              <a:rPr lang="en-US" smtClean="0"/>
              <a:t>12/13/2024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E066AB-6CB7-4D50-8A00-D9051007508B}" type="slidenum">
              <a:rPr lang="en-US" smtClean="0"/>
              <a:t>‹#›</a:t>
            </a:fld>
            <a:endParaRPr lang="en-US"/>
          </a:p>
        </p:txBody>
      </p:sp>
    </p:spTree>
    <p:extLst>
      <p:ext uri="{BB962C8B-B14F-4D97-AF65-F5344CB8AC3E}">
        <p14:creationId xmlns:p14="http://schemas.microsoft.com/office/powerpoint/2010/main" val="389552513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98269E-B7C3-9E2C-601C-AC25BBD129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65094B-BF95-1587-E971-F1F489DAD8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4F9F82-3368-680E-B704-F60F271B47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E268AC-7939-4276-8959-189CE23F88D4}" type="datetimeFigureOut">
              <a:rPr lang="en-US" smtClean="0"/>
              <a:t>12/13/2024</a:t>
            </a:fld>
            <a:endParaRPr lang="en-US"/>
          </a:p>
        </p:txBody>
      </p:sp>
      <p:sp>
        <p:nvSpPr>
          <p:cNvPr id="5" name="Footer Placeholder 4">
            <a:extLst>
              <a:ext uri="{FF2B5EF4-FFF2-40B4-BE49-F238E27FC236}">
                <a16:creationId xmlns:a16="http://schemas.microsoft.com/office/drawing/2014/main" id="{4292A9A1-FF5A-E5E2-B4E0-7275891D76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C65AA57-4CF4-7B56-A76C-8460406A8E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8A6DF3B-7F4B-4F7E-989F-3299F2BDEB8B}" type="slidenum">
              <a:rPr lang="en-US" smtClean="0"/>
              <a:t>‹#›</a:t>
            </a:fld>
            <a:endParaRPr lang="en-US"/>
          </a:p>
        </p:txBody>
      </p:sp>
    </p:spTree>
    <p:extLst>
      <p:ext uri="{BB962C8B-B14F-4D97-AF65-F5344CB8AC3E}">
        <p14:creationId xmlns:p14="http://schemas.microsoft.com/office/powerpoint/2010/main" val="1176375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s://www.ptsd.va.gov/apps/decisionaid/"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6.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hyperlink" Target="https://insightextractor.com/category/all-about-data/business-metrics/"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46.jpeg"/><Relationship Id="rId2" Type="http://schemas.openxmlformats.org/officeDocument/2006/relationships/diagramData" Target="../diagrams/data14.xml"/><Relationship Id="rId1" Type="http://schemas.openxmlformats.org/officeDocument/2006/relationships/slideLayout" Target="../slideLayouts/slideLayout1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55.jpeg"/><Relationship Id="rId7" Type="http://schemas.openxmlformats.org/officeDocument/2006/relationships/diagramColors" Target="../diagrams/colors17.xml"/><Relationship Id="rId2" Type="http://schemas.openxmlformats.org/officeDocument/2006/relationships/notesSlide" Target="../notesSlides/notesSlide41.xml"/><Relationship Id="rId1" Type="http://schemas.openxmlformats.org/officeDocument/2006/relationships/slideLayout" Target="../slideLayouts/slideLayout9.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45.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56.jpeg"/><Relationship Id="rId7" Type="http://schemas.openxmlformats.org/officeDocument/2006/relationships/diagramColors" Target="../diagrams/colors18.xml"/><Relationship Id="rId2" Type="http://schemas.openxmlformats.org/officeDocument/2006/relationships/notesSlide" Target="../notesSlides/notesSlide42.xml"/><Relationship Id="rId1" Type="http://schemas.openxmlformats.org/officeDocument/2006/relationships/slideLayout" Target="../slideLayouts/slideLayout9.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46.xml.rels><?xml version="1.0" encoding="UTF-8" standalone="yes"?>
<Relationships xmlns="http://schemas.openxmlformats.org/package/2006/relationships"><Relationship Id="rId3" Type="http://schemas.openxmlformats.org/officeDocument/2006/relationships/hyperlink" Target="https://csgjusticecenter.org/projects/criminal-justice-mental-health-learning-sites/" TargetMode="External"/><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hyperlink" Target="https://doi.org/10.1186/s40352-022-00200-x" TargetMode="External"/><Relationship Id="rId2" Type="http://schemas.openxmlformats.org/officeDocument/2006/relationships/hyperlink" Target="https://doi.org/10.1186/s40352-022-00175-9"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doi.org/10.1177/0093854820903071"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doi.org/10.1177/10778012231200480" TargetMode="External"/><Relationship Id="rId7"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psycnet.apa.org/doi/10.1037/0893-164X.17.2.91" TargetMode="External"/><Relationship Id="rId5" Type="http://schemas.openxmlformats.org/officeDocument/2006/relationships/hyperlink" Target="https://www.ptsd.va.gov/" TargetMode="External"/><Relationship Id="rId4" Type="http://schemas.openxmlformats.org/officeDocument/2006/relationships/hyperlink" Target="https://www.prisonpolicy.org/"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psycnet.apa.org/doi/10.1037/trm0000244" TargetMode="External"/><Relationship Id="rId2" Type="http://schemas.openxmlformats.org/officeDocument/2006/relationships/hyperlink" Target="https://doi.org/10.1177/0093854814556880"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doi.org/10.1186/s12889-022-13405-4"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8" Type="http://schemas.openxmlformats.org/officeDocument/2006/relationships/diagramColors" Target="../diagrams/colors19.xml"/><Relationship Id="rId3" Type="http://schemas.openxmlformats.org/officeDocument/2006/relationships/image" Target="../media/image57.png"/><Relationship Id="rId7" Type="http://schemas.openxmlformats.org/officeDocument/2006/relationships/diagramQuickStyle" Target="../diagrams/quickStyle19.xml"/><Relationship Id="rId2" Type="http://schemas.openxmlformats.org/officeDocument/2006/relationships/notesSlide" Target="../notesSlides/notesSlide47.xml"/><Relationship Id="rId1" Type="http://schemas.openxmlformats.org/officeDocument/2006/relationships/slideLayout" Target="../slideLayouts/slideLayout9.xml"/><Relationship Id="rId6" Type="http://schemas.openxmlformats.org/officeDocument/2006/relationships/diagramLayout" Target="../diagrams/layout19.xml"/><Relationship Id="rId5" Type="http://schemas.openxmlformats.org/officeDocument/2006/relationships/diagramData" Target="../diagrams/data19.xml"/><Relationship Id="rId4" Type="http://schemas.openxmlformats.org/officeDocument/2006/relationships/image" Target="../media/image58.svg"/><Relationship Id="rId9" Type="http://schemas.microsoft.com/office/2007/relationships/diagramDrawing" Target="../diagrams/drawing19.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8.png"/><Relationship Id="rId4" Type="http://schemas.openxmlformats.org/officeDocument/2006/relationships/diagramLayout" Target="../diagrams/layout3.xml"/><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1.png"/><Relationship Id="rId4" Type="http://schemas.openxmlformats.org/officeDocument/2006/relationships/diagramLayout" Target="../diagrams/layout4.xm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 name="Rectangle 104">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76D4D5-9790-B7E7-4524-E38ABBD8BD76}"/>
              </a:ext>
            </a:extLst>
          </p:cNvPr>
          <p:cNvSpPr>
            <a:spLocks noGrp="1"/>
          </p:cNvSpPr>
          <p:nvPr>
            <p:ph type="title"/>
          </p:nvPr>
        </p:nvSpPr>
        <p:spPr>
          <a:xfrm>
            <a:off x="1334277" y="314293"/>
            <a:ext cx="10328988" cy="1667569"/>
          </a:xfrm>
        </p:spPr>
        <p:txBody>
          <a:bodyPr anchor="b">
            <a:normAutofit/>
          </a:bodyPr>
          <a:lstStyle/>
          <a:p>
            <a:r>
              <a:rPr lang="en-US" sz="3200" b="1">
                <a:effectLst/>
                <a:latin typeface="Calibri"/>
                <a:ea typeface="Aptos" panose="020B0004020202020204" pitchFamily="34" charset="0"/>
                <a:cs typeface="Calibri"/>
              </a:rPr>
              <a:t>Implementing  Evidenced Based Quality</a:t>
            </a:r>
            <a:r>
              <a:rPr lang="en-US" sz="3200" b="1">
                <a:latin typeface="Calibri"/>
                <a:ea typeface="Aptos" panose="020B0004020202020204" pitchFamily="34" charset="0"/>
                <a:cs typeface="Calibri"/>
              </a:rPr>
              <a:t> Indicators </a:t>
            </a:r>
            <a:br>
              <a:rPr lang="en-US" sz="3200" b="1">
                <a:latin typeface="Calibri"/>
                <a:ea typeface="Aptos" panose="020B0004020202020204" pitchFamily="34" charset="0"/>
                <a:cs typeface="Calibri"/>
              </a:rPr>
            </a:br>
            <a:br>
              <a:rPr lang="en-US" sz="3200" b="1">
                <a:latin typeface="Calibri"/>
                <a:ea typeface="Aptos" panose="020B0004020202020204" pitchFamily="34" charset="0"/>
                <a:cs typeface="Calibri"/>
              </a:rPr>
            </a:br>
            <a:r>
              <a:rPr lang="en-US" sz="3200" b="1" i="1">
                <a:latin typeface="Calibri"/>
                <a:ea typeface="Aptos" panose="020B0004020202020204" pitchFamily="34" charset="0"/>
                <a:cs typeface="Calibri"/>
              </a:rPr>
              <a:t>To Improve</a:t>
            </a:r>
            <a:r>
              <a:rPr lang="en-US" sz="3200" b="1" i="1">
                <a:effectLst/>
                <a:latin typeface="Calibri"/>
                <a:ea typeface="Aptos" panose="020B0004020202020204" pitchFamily="34" charset="0"/>
                <a:cs typeface="Calibri"/>
              </a:rPr>
              <a:t> Treatment Outcomes </a:t>
            </a:r>
            <a:r>
              <a:rPr lang="en-US" sz="3200" b="1" i="1">
                <a:latin typeface="Calibri"/>
                <a:ea typeface="Aptos" panose="020B0004020202020204" pitchFamily="34" charset="0"/>
                <a:cs typeface="Calibri"/>
              </a:rPr>
              <a:t>&amp;</a:t>
            </a:r>
            <a:r>
              <a:rPr lang="en-US" sz="3200" b="1" i="1">
                <a:effectLst/>
                <a:latin typeface="Calibri"/>
                <a:ea typeface="Aptos" panose="020B0004020202020204" pitchFamily="34" charset="0"/>
                <a:cs typeface="Calibri"/>
              </a:rPr>
              <a:t> Job Satisfaction</a:t>
            </a:r>
            <a:r>
              <a:rPr lang="en-US" sz="3200" b="1" i="1">
                <a:latin typeface="Calibri"/>
                <a:ea typeface="Aptos" panose="020B0004020202020204" pitchFamily="34" charset="0"/>
                <a:cs typeface="Calibri"/>
              </a:rPr>
              <a:t>...</a:t>
            </a:r>
            <a:endParaRPr lang="en-US" sz="3200">
              <a:latin typeface="Aptos"/>
              <a:ea typeface="Calibri Light"/>
              <a:cs typeface="Calibri Light"/>
            </a:endParaRPr>
          </a:p>
        </p:txBody>
      </p:sp>
      <p:pic>
        <p:nvPicPr>
          <p:cNvPr id="5" name="Picture 4" descr="Department of Corrections logo">
            <a:extLst>
              <a:ext uri="{FF2B5EF4-FFF2-40B4-BE49-F238E27FC236}">
                <a16:creationId xmlns:a16="http://schemas.microsoft.com/office/drawing/2014/main" id="{E431C81A-94AF-B4C3-3020-5067B5983783}"/>
              </a:ext>
            </a:extLst>
          </p:cNvPr>
          <p:cNvPicPr>
            <a:picLocks noChangeAspect="1"/>
          </p:cNvPicPr>
          <p:nvPr/>
        </p:nvPicPr>
        <p:blipFill>
          <a:blip r:embed="rId3"/>
          <a:stretch>
            <a:fillRect/>
          </a:stretch>
        </p:blipFill>
        <p:spPr>
          <a:xfrm>
            <a:off x="1086792" y="4052454"/>
            <a:ext cx="3876165" cy="1647370"/>
          </a:xfrm>
          <a:prstGeom prst="rect">
            <a:avLst/>
          </a:prstGeom>
        </p:spPr>
      </p:pic>
      <p:sp>
        <p:nvSpPr>
          <p:cNvPr id="3" name="Content Placeholder 2">
            <a:extLst>
              <a:ext uri="{FF2B5EF4-FFF2-40B4-BE49-F238E27FC236}">
                <a16:creationId xmlns:a16="http://schemas.microsoft.com/office/drawing/2014/main" id="{4841E27D-2A98-418A-7F9B-FADA1706A644}"/>
              </a:ext>
            </a:extLst>
          </p:cNvPr>
          <p:cNvSpPr>
            <a:spLocks noGrp="1"/>
          </p:cNvSpPr>
          <p:nvPr>
            <p:ph idx="1"/>
          </p:nvPr>
        </p:nvSpPr>
        <p:spPr>
          <a:xfrm>
            <a:off x="6311000" y="4178385"/>
            <a:ext cx="5613521" cy="2020402"/>
          </a:xfrm>
        </p:spPr>
        <p:txBody>
          <a:bodyPr anchor="t">
            <a:normAutofit fontScale="85000" lnSpcReduction="10000"/>
          </a:bodyPr>
          <a:lstStyle/>
          <a:p>
            <a:pPr marL="0" indent="0">
              <a:buNone/>
            </a:pPr>
            <a:r>
              <a:rPr lang="en-US" sz="2000" b="1" i="1">
                <a:latin typeface="Arial"/>
                <a:cs typeface="Arial"/>
              </a:rPr>
              <a:t>Rain Carei</a:t>
            </a:r>
            <a:r>
              <a:rPr lang="en-US" sz="2000" i="1">
                <a:latin typeface="Arial"/>
                <a:cs typeface="Arial"/>
              </a:rPr>
              <a:t>, PhD, Psychologist 4,</a:t>
            </a:r>
          </a:p>
          <a:p>
            <a:pPr marL="0" indent="0">
              <a:buNone/>
            </a:pPr>
            <a:r>
              <a:rPr lang="en-US" sz="2000" i="1">
                <a:latin typeface="Arial"/>
                <a:cs typeface="Arial"/>
              </a:rPr>
              <a:t>Washington Corrections Center for Women (WCCW)</a:t>
            </a:r>
          </a:p>
          <a:p>
            <a:pPr marL="0" indent="0">
              <a:buNone/>
            </a:pPr>
            <a:r>
              <a:rPr lang="en-US" sz="2000" b="1" i="1">
                <a:latin typeface="Arial"/>
                <a:cs typeface="Arial"/>
              </a:rPr>
              <a:t>Kate Morisset</a:t>
            </a:r>
            <a:r>
              <a:rPr lang="en-US" sz="2000" i="1">
                <a:latin typeface="Arial"/>
                <a:cs typeface="Arial"/>
              </a:rPr>
              <a:t>, Quality Assurance Manager, </a:t>
            </a:r>
          </a:p>
          <a:p>
            <a:pPr marL="0" indent="0">
              <a:buNone/>
            </a:pPr>
            <a:r>
              <a:rPr lang="en-US" sz="2000" i="1">
                <a:latin typeface="Arial"/>
                <a:cs typeface="Arial"/>
              </a:rPr>
              <a:t>WA Department of Corrections (WA DOC)</a:t>
            </a:r>
          </a:p>
          <a:p>
            <a:pPr marL="0" indent="0">
              <a:buNone/>
            </a:pPr>
            <a:r>
              <a:rPr lang="en-US" sz="2000" b="1" i="1">
                <a:latin typeface="Arial"/>
                <a:cs typeface="Arial"/>
              </a:rPr>
              <a:t>MaryAnn Curl, </a:t>
            </a:r>
            <a:r>
              <a:rPr lang="en-US" sz="2000" i="1">
                <a:latin typeface="Arial"/>
                <a:cs typeface="Arial"/>
              </a:rPr>
              <a:t>MD MS, Chief Medical Officer </a:t>
            </a:r>
          </a:p>
          <a:p>
            <a:pPr marL="0" indent="0">
              <a:buNone/>
            </a:pPr>
            <a:r>
              <a:rPr lang="en-US" sz="2000" i="1">
                <a:latin typeface="Arial"/>
                <a:cs typeface="Arial"/>
              </a:rPr>
              <a:t>WA Department of Corrections (WA DOC)</a:t>
            </a:r>
          </a:p>
          <a:p>
            <a:endParaRPr lang="en-US" sz="2000"/>
          </a:p>
        </p:txBody>
      </p:sp>
      <p:sp>
        <p:nvSpPr>
          <p:cNvPr id="107" name="Rectangle 106">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197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 name="Rectangle 91">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94655E6-ED28-21D2-EF30-2D9C1B8BD654}"/>
              </a:ext>
            </a:extLst>
          </p:cNvPr>
          <p:cNvSpPr>
            <a:spLocks noGrp="1"/>
          </p:cNvSpPr>
          <p:nvPr>
            <p:ph type="title"/>
          </p:nvPr>
        </p:nvSpPr>
        <p:spPr>
          <a:xfrm>
            <a:off x="1329766" y="1146412"/>
            <a:ext cx="9014348" cy="2402006"/>
          </a:xfrm>
        </p:spPr>
        <p:txBody>
          <a:bodyPr vert="horz" lIns="91440" tIns="45720" rIns="91440" bIns="45720" rtlCol="0" anchor="b">
            <a:normAutofit/>
          </a:bodyPr>
          <a:lstStyle/>
          <a:p>
            <a:r>
              <a:rPr lang="en-US" sz="4800" b="1" kern="1200">
                <a:solidFill>
                  <a:schemeClr val="tx1"/>
                </a:solidFill>
                <a:latin typeface="+mj-lt"/>
                <a:ea typeface="+mj-ea"/>
                <a:cs typeface="+mj-cs"/>
              </a:rPr>
              <a:t>Why implement and measure Evidence Based Practices </a:t>
            </a:r>
            <a:r>
              <a:rPr lang="en-US" sz="4800" b="1" i="1" kern="1200">
                <a:solidFill>
                  <a:schemeClr val="tx1"/>
                </a:solidFill>
                <a:latin typeface="+mj-lt"/>
                <a:ea typeface="+mj-ea"/>
                <a:cs typeface="+mj-cs"/>
              </a:rPr>
              <a:t>(EBPs) for trauma</a:t>
            </a:r>
            <a:r>
              <a:rPr lang="en-US" sz="4800" b="1" kern="1200">
                <a:solidFill>
                  <a:schemeClr val="tx1"/>
                </a:solidFill>
                <a:latin typeface="+mj-lt"/>
                <a:ea typeface="+mj-ea"/>
                <a:cs typeface="+mj-cs"/>
              </a:rPr>
              <a:t>?...</a:t>
            </a:r>
          </a:p>
        </p:txBody>
      </p:sp>
      <p:sp>
        <p:nvSpPr>
          <p:cNvPr id="94" name="Rectangle 9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370550"/>
      </p:ext>
    </p:extLst>
  </p:cSld>
  <p:clrMapOvr>
    <a:masterClrMapping/>
  </p:clrMapOvr>
  <mc:AlternateContent xmlns:mc="http://schemas.openxmlformats.org/markup-compatibility/2006" xmlns:p14="http://schemas.microsoft.com/office/powerpoint/2010/main">
    <mc:Choice Requires="p14">
      <p:transition spd="slow" p14:dur="2000" advTm="17856"/>
    </mc:Choice>
    <mc:Fallback xmlns="">
      <p:transition spd="slow" advTm="178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3D4C6176-F615-5B80-B740-4BD1FCCF1A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86" name="Rectangle 85">
              <a:extLst>
                <a:ext uri="{FF2B5EF4-FFF2-40B4-BE49-F238E27FC236}">
                  <a16:creationId xmlns:a16="http://schemas.microsoft.com/office/drawing/2014/main" id="{2E5F6BF6-DF41-529A-FB23-83CBAB06C0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CA127218-DA47-C508-17F8-B786CFE6A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a:extLst>
              <a:ext uri="{FF2B5EF4-FFF2-40B4-BE49-F238E27FC236}">
                <a16:creationId xmlns:a16="http://schemas.microsoft.com/office/drawing/2014/main" id="{26267899-718A-5FF9-407B-92992D0906E3}"/>
              </a:ext>
            </a:extLst>
          </p:cNvPr>
          <p:cNvSpPr>
            <a:spLocks noGrp="1"/>
          </p:cNvSpPr>
          <p:nvPr>
            <p:ph type="title"/>
          </p:nvPr>
        </p:nvSpPr>
        <p:spPr>
          <a:xfrm>
            <a:off x="236098" y="235302"/>
            <a:ext cx="10115379" cy="913975"/>
          </a:xfrm>
        </p:spPr>
        <p:txBody>
          <a:bodyPr vert="horz" lIns="91440" tIns="45720" rIns="91440" bIns="45720" rtlCol="0" anchor="ctr">
            <a:normAutofit/>
          </a:bodyPr>
          <a:lstStyle/>
          <a:p>
            <a:r>
              <a:rPr lang="en-US" sz="3200" b="1"/>
              <a:t>Treatment works</a:t>
            </a:r>
            <a:r>
              <a:rPr lang="en-US" sz="3200"/>
              <a:t>.</a:t>
            </a:r>
            <a:endParaRPr lang="en-US" sz="3200" kern="1200">
              <a:latin typeface="+mj-lt"/>
              <a:ea typeface="+mj-ea"/>
              <a:cs typeface="+mj-cs"/>
            </a:endParaRPr>
          </a:p>
        </p:txBody>
      </p:sp>
      <p:sp>
        <p:nvSpPr>
          <p:cNvPr id="7" name="Content Placeholder 3">
            <a:extLst>
              <a:ext uri="{FF2B5EF4-FFF2-40B4-BE49-F238E27FC236}">
                <a16:creationId xmlns:a16="http://schemas.microsoft.com/office/drawing/2014/main" id="{93B19DB3-A913-7E65-EF0C-2AEDC383C68F}"/>
              </a:ext>
            </a:extLst>
          </p:cNvPr>
          <p:cNvSpPr txBox="1">
            <a:spLocks/>
          </p:cNvSpPr>
          <p:nvPr/>
        </p:nvSpPr>
        <p:spPr>
          <a:xfrm>
            <a:off x="236098" y="1957754"/>
            <a:ext cx="2642847" cy="24261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Cognitive Processing Therapy (CPT). </a:t>
            </a:r>
            <a:endParaRPr lang="en-US"/>
          </a:p>
          <a:p>
            <a:r>
              <a:rPr lang="en-US" sz="2400"/>
              <a:t>Trauma-focused psychotherapy is </a:t>
            </a:r>
            <a:r>
              <a:rPr lang="en-US" sz="2400" i="1"/>
              <a:t>one of the most effective types of treatment for PTSD.</a:t>
            </a:r>
            <a:endParaRPr lang="en-US" i="1"/>
          </a:p>
        </p:txBody>
      </p:sp>
      <p:pic>
        <p:nvPicPr>
          <p:cNvPr id="8" name="Content Placeholder 4" descr="For every 100 people with PTSD who receive trauma-focused therapy (such as Cognitive Processing Therapy), 53 will no longer have PTSD after about three months.">
            <a:extLst>
              <a:ext uri="{FF2B5EF4-FFF2-40B4-BE49-F238E27FC236}">
                <a16:creationId xmlns:a16="http://schemas.microsoft.com/office/drawing/2014/main" id="{2E8732EC-8B8E-04A8-3594-BE5685EE3AD2}"/>
              </a:ext>
            </a:extLst>
          </p:cNvPr>
          <p:cNvPicPr>
            <a:picLocks noChangeAspect="1"/>
          </p:cNvPicPr>
          <p:nvPr/>
        </p:nvPicPr>
        <p:blipFill rotWithShape="1">
          <a:blip r:embed="rId3"/>
          <a:srcRect t="23582" r="155" b="-133"/>
          <a:stretch/>
        </p:blipFill>
        <p:spPr>
          <a:xfrm>
            <a:off x="3212123" y="1055300"/>
            <a:ext cx="8743779" cy="4747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TextBox 9">
            <a:extLst>
              <a:ext uri="{FF2B5EF4-FFF2-40B4-BE49-F238E27FC236}">
                <a16:creationId xmlns:a16="http://schemas.microsoft.com/office/drawing/2014/main" id="{DBC17B0C-54DE-2D44-678B-A8BF21AF4A27}"/>
              </a:ext>
            </a:extLst>
          </p:cNvPr>
          <p:cNvSpPr txBox="1"/>
          <p:nvPr/>
        </p:nvSpPr>
        <p:spPr>
          <a:xfrm>
            <a:off x="8353609" y="5923920"/>
            <a:ext cx="3407569" cy="934080"/>
          </a:xfrm>
          <a:prstGeom prst="rect">
            <a:avLst/>
          </a:prstGeom>
        </p:spPr>
        <p:txBody>
          <a:bodyPr vert="horz" lIns="91440" tIns="45720" rIns="91440" bIns="45720" rtlCol="0" anchor="ctr">
            <a:normAutofit/>
          </a:bodyPr>
          <a:lstStyle/>
          <a:p>
            <a:pPr algn="r">
              <a:lnSpc>
                <a:spcPct val="90000"/>
              </a:lnSpc>
              <a:spcBef>
                <a:spcPts val="1000"/>
              </a:spcBef>
            </a:pPr>
            <a:r>
              <a:rPr lang="en-US" kern="1200">
                <a:solidFill>
                  <a:srgbClr val="FFFFFF"/>
                </a:solidFill>
                <a:latin typeface="+mn-lt"/>
                <a:ea typeface="+mn-ea"/>
                <a:cs typeface="+mn-cs"/>
                <a:hlinkClick r:id="rId4"/>
              </a:rPr>
              <a:t>PTSD : Decision Aid (va.gov)</a:t>
            </a:r>
            <a:endParaRPr lang="en-US" kern="1200">
              <a:solidFill>
                <a:srgbClr val="FFFFFF"/>
              </a:solidFill>
              <a:latin typeface="+mn-lt"/>
              <a:ea typeface="+mn-ea"/>
              <a:cs typeface="+mn-cs"/>
            </a:endParaRPr>
          </a:p>
        </p:txBody>
      </p:sp>
    </p:spTree>
    <p:extLst>
      <p:ext uri="{BB962C8B-B14F-4D97-AF65-F5344CB8AC3E}">
        <p14:creationId xmlns:p14="http://schemas.microsoft.com/office/powerpoint/2010/main" val="1480343660"/>
      </p:ext>
    </p:extLst>
  </p:cSld>
  <p:clrMapOvr>
    <a:masterClrMapping/>
  </p:clrMapOvr>
  <mc:AlternateContent xmlns:mc="http://schemas.openxmlformats.org/markup-compatibility/2006" xmlns:p14="http://schemas.microsoft.com/office/powerpoint/2010/main">
    <mc:Choice Requires="p14">
      <p:transition spd="slow" p14:dur="2000" advTm="17856"/>
    </mc:Choice>
    <mc:Fallback xmlns="">
      <p:transition spd="slow" advTm="1785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56995"/>
            <a:ext cx="10515600" cy="1133693"/>
          </a:xfrm>
        </p:spPr>
        <p:txBody>
          <a:bodyPr vert="horz" lIns="91440" tIns="45720" rIns="91440" bIns="45720" rtlCol="0">
            <a:normAutofit/>
          </a:bodyPr>
          <a:lstStyle/>
          <a:p>
            <a:r>
              <a:rPr lang="en-US" sz="3600" b="1" i="1"/>
              <a:t>Prison is a critical intervention point to provide Evidence</a:t>
            </a:r>
            <a:r>
              <a:rPr lang="en-US" sz="3600" b="1" i="1" kern="1200">
                <a:latin typeface="+mj-lt"/>
                <a:ea typeface="+mj-ea"/>
                <a:cs typeface="+mj-cs"/>
              </a:rPr>
              <a:t> Based Practices (EBP’s</a:t>
            </a:r>
            <a:r>
              <a:rPr lang="en-US" sz="3600" b="1" i="1"/>
              <a:t>).</a:t>
            </a:r>
            <a:endParaRPr lang="en-US" sz="3600" b="1" i="1" kern="1200">
              <a:latin typeface="+mj-lt"/>
              <a:ea typeface="+mj-ea"/>
              <a:cs typeface="+mj-cs"/>
            </a:endParaRPr>
          </a:p>
        </p:txBody>
      </p:sp>
      <p:graphicFrame>
        <p:nvGraphicFramePr>
          <p:cNvPr id="137" name="Content Placeholder 2">
            <a:extLst>
              <a:ext uri="{FF2B5EF4-FFF2-40B4-BE49-F238E27FC236}">
                <a16:creationId xmlns:a16="http://schemas.microsoft.com/office/drawing/2014/main" id="{EF253BB2-B794-341A-B59D-15CC3F5705F0}"/>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106841470"/>
              </p:ext>
            </p:extLst>
          </p:nvPr>
        </p:nvGraphicFramePr>
        <p:xfrm>
          <a:off x="356348" y="2016125"/>
          <a:ext cx="11322422" cy="4160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3473855"/>
      </p:ext>
    </p:extLst>
  </p:cSld>
  <p:clrMapOvr>
    <a:masterClrMapping/>
  </p:clrMapOvr>
  <mc:AlternateContent xmlns:mc="http://schemas.openxmlformats.org/markup-compatibility/2006" xmlns:p14="http://schemas.microsoft.com/office/powerpoint/2010/main">
    <mc:Choice Requires="p14">
      <p:transition spd="slow" p14:dur="2000" advTm="39518"/>
    </mc:Choice>
    <mc:Fallback xmlns="">
      <p:transition spd="slow" advTm="3951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AFFE58-F505-BCF4-E2C1-2667D0674299}"/>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b="1" kern="1200">
                <a:solidFill>
                  <a:srgbClr val="FFFFFF"/>
                </a:solidFill>
                <a:latin typeface="+mj-lt"/>
                <a:ea typeface="+mj-ea"/>
                <a:cs typeface="+mj-cs"/>
              </a:rPr>
              <a:t>Untreated trauma and untreated SUD links to recidivism.</a:t>
            </a:r>
          </a:p>
        </p:txBody>
      </p:sp>
      <p:pic>
        <p:nvPicPr>
          <p:cNvPr id="5" name="Content Placeholder 4" descr="Charts showing untreated trauma and untreated SUD links to recidivism in women">
            <a:extLst>
              <a:ext uri="{FF2B5EF4-FFF2-40B4-BE49-F238E27FC236}">
                <a16:creationId xmlns:a16="http://schemas.microsoft.com/office/drawing/2014/main" id="{A77D1A8E-F00C-61E0-4165-ADAF11059FFE}"/>
              </a:ext>
            </a:extLst>
          </p:cNvPr>
          <p:cNvPicPr>
            <a:picLocks noGrp="1" noChangeAspect="1"/>
          </p:cNvPicPr>
          <p:nvPr>
            <p:ph idx="1"/>
          </p:nvPr>
        </p:nvPicPr>
        <p:blipFill>
          <a:blip r:embed="rId3"/>
          <a:srcRect l="-4653" t="-16622" r="629"/>
          <a:stretch/>
        </p:blipFill>
        <p:spPr>
          <a:xfrm>
            <a:off x="1340047" y="1966293"/>
            <a:ext cx="9511904" cy="4452160"/>
          </a:xfrm>
          <a:prstGeom prst="rect">
            <a:avLst/>
          </a:prstGeom>
        </p:spPr>
      </p:pic>
    </p:spTree>
    <p:extLst>
      <p:ext uri="{BB962C8B-B14F-4D97-AF65-F5344CB8AC3E}">
        <p14:creationId xmlns:p14="http://schemas.microsoft.com/office/powerpoint/2010/main" val="3143298646"/>
      </p:ext>
    </p:extLst>
  </p:cSld>
  <p:clrMapOvr>
    <a:masterClrMapping/>
  </p:clrMapOvr>
  <mc:AlternateContent xmlns:mc="http://schemas.openxmlformats.org/markup-compatibility/2006" xmlns:p14="http://schemas.microsoft.com/office/powerpoint/2010/main">
    <mc:Choice Requires="p14">
      <p:transition spd="slow" p14:dur="2000" advTm="44710"/>
    </mc:Choice>
    <mc:Fallback xmlns="">
      <p:transition spd="slow" advTm="4471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9B461-96AC-5742-3CEA-928482065BB3}"/>
              </a:ext>
            </a:extLst>
          </p:cNvPr>
          <p:cNvSpPr>
            <a:spLocks noGrp="1"/>
          </p:cNvSpPr>
          <p:nvPr>
            <p:ph type="title"/>
          </p:nvPr>
        </p:nvSpPr>
        <p:spPr>
          <a:xfrm>
            <a:off x="7910283" y="741391"/>
            <a:ext cx="3397017" cy="1616203"/>
          </a:xfrm>
        </p:spPr>
        <p:txBody>
          <a:bodyPr anchor="b">
            <a:normAutofit/>
          </a:bodyPr>
          <a:lstStyle/>
          <a:p>
            <a:r>
              <a:rPr lang="en-US" sz="3200" b="1"/>
              <a:t>Global public health policy directs standards of care.</a:t>
            </a:r>
            <a:endParaRPr lang="en-US" sz="3200">
              <a:ea typeface="Calibri Light"/>
              <a:cs typeface="Calibri Light"/>
            </a:endParaRPr>
          </a:p>
        </p:txBody>
      </p:sp>
      <p:pic>
        <p:nvPicPr>
          <p:cNvPr id="3" name="Picture 2" descr="Global Public Health logo">
            <a:extLst>
              <a:ext uri="{FF2B5EF4-FFF2-40B4-BE49-F238E27FC236}">
                <a16:creationId xmlns:a16="http://schemas.microsoft.com/office/drawing/2014/main" id="{44FAE30D-BD2D-E94E-4E54-91710641AC2D}"/>
              </a:ext>
            </a:extLst>
          </p:cNvPr>
          <p:cNvPicPr>
            <a:picLocks noChangeAspect="1"/>
          </p:cNvPicPr>
          <p:nvPr/>
        </p:nvPicPr>
        <p:blipFill rotWithShape="1">
          <a:blip r:embed="rId3"/>
          <a:srcRect l="3130" r="2" b="2"/>
          <a:stretch/>
        </p:blipFill>
        <p:spPr>
          <a:xfrm>
            <a:off x="884698" y="877413"/>
            <a:ext cx="6406903" cy="5043096"/>
          </a:xfrm>
          <a:prstGeom prst="rect">
            <a:avLst/>
          </a:prstGeom>
        </p:spPr>
      </p:pic>
      <p:grpSp>
        <p:nvGrpSpPr>
          <p:cNvPr id="108" name="Group 107">
            <a:extLst>
              <a:ext uri="{FF2B5EF4-FFF2-40B4-BE49-F238E27FC236}">
                <a16:creationId xmlns:a16="http://schemas.microsoft.com/office/drawing/2014/main" id="{BE589684-54CA-64D8-C963-5F19FF75BF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4697" y="5858828"/>
            <a:ext cx="6406903" cy="123363"/>
            <a:chOff x="7015162" y="5858828"/>
            <a:chExt cx="4300544" cy="123363"/>
          </a:xfrm>
        </p:grpSpPr>
        <p:sp>
          <p:nvSpPr>
            <p:cNvPr id="109" name="Rectangle 108">
              <a:extLst>
                <a:ext uri="{FF2B5EF4-FFF2-40B4-BE49-F238E27FC236}">
                  <a16:creationId xmlns:a16="http://schemas.microsoft.com/office/drawing/2014/main" id="{9B56B8E8-B789-DA4D-E4BE-03FA3165B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2255D907-377D-0DF9-B4A4-4B44C46FB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Content Placeholder 2">
            <a:extLst>
              <a:ext uri="{FF2B5EF4-FFF2-40B4-BE49-F238E27FC236}">
                <a16:creationId xmlns:a16="http://schemas.microsoft.com/office/drawing/2014/main" id="{E92B2E2F-EC60-3EB4-85AA-4A92C478F63E}"/>
              </a:ext>
            </a:extLst>
          </p:cNvPr>
          <p:cNvSpPr>
            <a:spLocks noGrp="1"/>
          </p:cNvSpPr>
          <p:nvPr>
            <p:ph idx="1"/>
          </p:nvPr>
        </p:nvSpPr>
        <p:spPr>
          <a:xfrm>
            <a:off x="7910284" y="2533476"/>
            <a:ext cx="3405415" cy="3447832"/>
          </a:xfrm>
        </p:spPr>
        <p:txBody>
          <a:bodyPr vert="horz" lIns="91440" tIns="45720" rIns="91440" bIns="45720" rtlCol="0" anchor="t">
            <a:normAutofit/>
          </a:bodyPr>
          <a:lstStyle/>
          <a:p>
            <a:r>
              <a:rPr lang="en-US" sz="1100"/>
              <a:t>Reducing health inequalities is a fundamental principle of global public health policies (Stürup-Toft et al., 2018). </a:t>
            </a:r>
          </a:p>
          <a:p>
            <a:endParaRPr lang="en-US" sz="1100">
              <a:cs typeface="Calibri"/>
            </a:endParaRPr>
          </a:p>
          <a:p>
            <a:r>
              <a:rPr lang="en-US" sz="1100"/>
              <a:t>Statutory responsibilities towards the human rights of prisoners – including their health - are outlined in the United Nations’ Standard Minimum Rules for Treatment of Prisoners (known as the Nelson Mandela Rules).</a:t>
            </a:r>
            <a:endParaRPr lang="en-US" sz="1100">
              <a:cs typeface="Calibri"/>
            </a:endParaRPr>
          </a:p>
          <a:p>
            <a:pPr lvl="1"/>
            <a:r>
              <a:rPr lang="en-US" sz="1100"/>
              <a:t>People living in prison ‘should enjoy the same standards of health care that are available in the community’ (Rule 24.1, a stance known as the equivalence principle)</a:t>
            </a:r>
            <a:endParaRPr lang="en-US" sz="1100">
              <a:cs typeface="Calibri"/>
            </a:endParaRPr>
          </a:p>
          <a:p>
            <a:pPr lvl="1"/>
            <a:r>
              <a:rPr lang="en-US" sz="1100"/>
              <a:t>Prison healthcare services are responsible for ‘evaluating, promoting, protecting and improving’ the health of incarcerated people (Rule 25.1) (United Nations General Assembly, 2015).</a:t>
            </a:r>
            <a:endParaRPr lang="en-US" sz="1100">
              <a:cs typeface="Calibri"/>
            </a:endParaRPr>
          </a:p>
        </p:txBody>
      </p:sp>
    </p:spTree>
    <p:extLst>
      <p:ext uri="{BB962C8B-B14F-4D97-AF65-F5344CB8AC3E}">
        <p14:creationId xmlns:p14="http://schemas.microsoft.com/office/powerpoint/2010/main" val="331172815"/>
      </p:ext>
    </p:extLst>
  </p:cSld>
  <p:clrMapOvr>
    <a:masterClrMapping/>
  </p:clrMapOvr>
  <mc:AlternateContent xmlns:mc="http://schemas.openxmlformats.org/markup-compatibility/2006" xmlns:p14="http://schemas.microsoft.com/office/powerpoint/2010/main">
    <mc:Choice Requires="p14">
      <p:transition spd="slow" p14:dur="2000" advTm="30597"/>
    </mc:Choice>
    <mc:Fallback xmlns="">
      <p:transition spd="slow" advTm="3059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Picture 29" descr="Image showing a thorough breakdown of the total incarcerated population">
            <a:extLst>
              <a:ext uri="{FF2B5EF4-FFF2-40B4-BE49-F238E27FC236}">
                <a16:creationId xmlns:a16="http://schemas.microsoft.com/office/drawing/2014/main" id="{F77CD14C-59D3-2285-B9B1-23EF8729D70D}"/>
              </a:ext>
            </a:extLst>
          </p:cNvPr>
          <p:cNvPicPr>
            <a:picLocks noChangeAspect="1"/>
          </p:cNvPicPr>
          <p:nvPr/>
        </p:nvPicPr>
        <p:blipFill rotWithShape="1">
          <a:blip r:embed="rId3"/>
          <a:srcRect t="16080" b="9169"/>
          <a:stretch/>
        </p:blipFill>
        <p:spPr>
          <a:xfrm>
            <a:off x="20" y="10"/>
            <a:ext cx="12191980" cy="6857990"/>
          </a:xfrm>
          <a:prstGeom prst="rect">
            <a:avLst/>
          </a:prstGeom>
        </p:spPr>
      </p:pic>
      <p:sp>
        <p:nvSpPr>
          <p:cNvPr id="68" name="Rectangle 6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DE91F4-97BF-12DA-DC97-F014BB7EFD6E}"/>
              </a:ext>
            </a:extLst>
          </p:cNvPr>
          <p:cNvSpPr txBox="1">
            <a:spLocks noGrp="1"/>
          </p:cNvSpPr>
          <p:nvPr>
            <p:ph type="title" idx="4294967295"/>
          </p:nvPr>
        </p:nvSpPr>
        <p:spPr>
          <a:xfrm>
            <a:off x="523875" y="5317240"/>
            <a:ext cx="11210925" cy="7448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a:ln>
                  <a:noFill/>
                </a:ln>
                <a:solidFill>
                  <a:schemeClr val="tx1">
                    <a:lumMod val="85000"/>
                    <a:lumOff val="15000"/>
                  </a:schemeClr>
                </a:solidFill>
                <a:effectLst/>
                <a:uLnTx/>
                <a:uFillTx/>
                <a:latin typeface="+mj-lt"/>
                <a:ea typeface="+mj-ea"/>
                <a:cs typeface="+mj-cs"/>
              </a:rPr>
              <a:t>Health inequity is massive, and we can do something about it.</a:t>
            </a:r>
          </a:p>
        </p:txBody>
      </p:sp>
      <p:cxnSp>
        <p:nvCxnSpPr>
          <p:cNvPr id="70" name="Straight Connector 6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046095"/>
      </p:ext>
    </p:extLst>
  </p:cSld>
  <p:clrMapOvr>
    <a:masterClrMapping/>
  </p:clrMapOvr>
  <mc:AlternateContent xmlns:mc="http://schemas.openxmlformats.org/markup-compatibility/2006" xmlns:p14="http://schemas.microsoft.com/office/powerpoint/2010/main">
    <mc:Choice Requires="p14">
      <p:transition spd="slow" p14:dur="2000" advTm="26927"/>
    </mc:Choice>
    <mc:Fallback xmlns="">
      <p:transition spd="slow" advTm="2692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 name="Rectangle 10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2E39B4-60B7-B676-A12D-8DFA895C5957}"/>
              </a:ext>
            </a:extLst>
          </p:cNvPr>
          <p:cNvSpPr>
            <a:spLocks noGrp="1"/>
          </p:cNvSpPr>
          <p:nvPr>
            <p:ph type="title"/>
          </p:nvPr>
        </p:nvSpPr>
        <p:spPr>
          <a:xfrm>
            <a:off x="1371597" y="348865"/>
            <a:ext cx="10044023" cy="877729"/>
          </a:xfrm>
        </p:spPr>
        <p:txBody>
          <a:bodyPr anchor="ctr">
            <a:normAutofit/>
          </a:bodyPr>
          <a:lstStyle/>
          <a:p>
            <a:r>
              <a:rPr lang="en-US" sz="2800" b="1">
                <a:solidFill>
                  <a:srgbClr val="FFFFFF"/>
                </a:solidFill>
                <a:cs typeface="Calibri Light"/>
              </a:rPr>
              <a:t>Providing EBP's for trauma treatment increases empathy and attunement and nourishes and sustains clinicians.</a:t>
            </a:r>
            <a:endParaRPr lang="en-US" sz="2800" b="1">
              <a:solidFill>
                <a:srgbClr val="FFFFFF"/>
              </a:solidFill>
              <a:ea typeface="Calibri Light"/>
              <a:cs typeface="Calibri Light"/>
            </a:endParaRPr>
          </a:p>
        </p:txBody>
      </p:sp>
      <p:graphicFrame>
        <p:nvGraphicFramePr>
          <p:cNvPr id="11" name="Content Placeholder 2">
            <a:extLst>
              <a:ext uri="{FF2B5EF4-FFF2-40B4-BE49-F238E27FC236}">
                <a16:creationId xmlns:a16="http://schemas.microsoft.com/office/drawing/2014/main" id="{FBB8B441-60F4-7CD5-3B5A-69CF32C1B68D}"/>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81005826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40151"/>
      </p:ext>
    </p:extLst>
  </p:cSld>
  <p:clrMapOvr>
    <a:masterClrMapping/>
  </p:clrMapOvr>
  <mc:AlternateContent xmlns:mc="http://schemas.openxmlformats.org/markup-compatibility/2006" xmlns:p14="http://schemas.microsoft.com/office/powerpoint/2010/main">
    <mc:Choice Requires="p14">
      <p:transition spd="slow" p14:dur="2000" advTm="108520"/>
    </mc:Choice>
    <mc:Fallback xmlns="">
      <p:transition spd="slow" advTm="10852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0" name="Rectangle 109">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6D983B-4D98-FB25-66CE-24612C5298B5}"/>
              </a:ext>
            </a:extLst>
          </p:cNvPr>
          <p:cNvSpPr>
            <a:spLocks noGrp="1"/>
          </p:cNvSpPr>
          <p:nvPr>
            <p:ph type="title"/>
          </p:nvPr>
        </p:nvSpPr>
        <p:spPr>
          <a:xfrm>
            <a:off x="1329766" y="1146412"/>
            <a:ext cx="9014348" cy="2402006"/>
          </a:xfrm>
        </p:spPr>
        <p:txBody>
          <a:bodyPr vert="horz" lIns="91440" tIns="45720" rIns="91440" bIns="45720" rtlCol="0" anchor="b">
            <a:normAutofit/>
          </a:bodyPr>
          <a:lstStyle/>
          <a:p>
            <a:r>
              <a:rPr lang="en-US" sz="4800" b="1" i="1" kern="1200">
                <a:solidFill>
                  <a:schemeClr val="tx1"/>
                </a:solidFill>
                <a:latin typeface="+mj-lt"/>
                <a:ea typeface="+mj-ea"/>
                <a:cs typeface="+mj-cs"/>
              </a:rPr>
              <a:t>Our Story</a:t>
            </a:r>
            <a:r>
              <a:rPr lang="en-US" sz="4800" b="1" kern="1200">
                <a:solidFill>
                  <a:schemeClr val="tx1"/>
                </a:solidFill>
                <a:latin typeface="+mj-lt"/>
                <a:ea typeface="+mj-ea"/>
                <a:cs typeface="+mj-cs"/>
              </a:rPr>
              <a:t>... </a:t>
            </a:r>
            <a:br>
              <a:rPr lang="en-US" sz="4800" b="1" kern="1200">
                <a:solidFill>
                  <a:schemeClr val="tx1"/>
                </a:solidFill>
                <a:latin typeface="+mj-lt"/>
                <a:ea typeface="+mj-ea"/>
                <a:cs typeface="+mj-cs"/>
              </a:rPr>
            </a:br>
            <a:r>
              <a:rPr lang="en-US" sz="4800" b="1" kern="1200">
                <a:solidFill>
                  <a:schemeClr val="tx1"/>
                </a:solidFill>
                <a:latin typeface="+mj-lt"/>
                <a:ea typeface="+mj-ea"/>
                <a:cs typeface="+mj-cs"/>
              </a:rPr>
              <a:t>The Why to the How</a:t>
            </a:r>
          </a:p>
        </p:txBody>
      </p:sp>
      <p:sp>
        <p:nvSpPr>
          <p:cNvPr id="112" name="Rectangle 1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0314704"/>
      </p:ext>
    </p:extLst>
  </p:cSld>
  <p:clrMapOvr>
    <a:masterClrMapping/>
  </p:clrMapOvr>
  <mc:AlternateContent xmlns:mc="http://schemas.openxmlformats.org/markup-compatibility/2006" xmlns:p14="http://schemas.microsoft.com/office/powerpoint/2010/main">
    <mc:Choice Requires="p14">
      <p:transition spd="slow" p14:dur="2000" advTm="21561"/>
    </mc:Choice>
    <mc:Fallback xmlns="">
      <p:transition spd="slow" advTm="2156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Straight Connector 59">
            <a:extLst>
              <a:ext uri="{FF2B5EF4-FFF2-40B4-BE49-F238E27FC236}">
                <a16:creationId xmlns:a16="http://schemas.microsoft.com/office/drawing/2014/main" id="{65053BE0-9C70-8E97-6431-853753348A50}"/>
              </a:ext>
              <a:ext uri="{C183D7F6-B498-43B3-948B-1728B52AA6E4}">
                <adec:decorative xmlns:adec="http://schemas.microsoft.com/office/drawing/2017/decorative" val="1"/>
              </a:ext>
            </a:extLst>
          </p:cNvPr>
          <p:cNvCxnSpPr>
            <a:cxnSpLocks/>
            <a:endCxn id="63" idx="2"/>
          </p:cNvCxnSpPr>
          <p:nvPr/>
        </p:nvCxnSpPr>
        <p:spPr>
          <a:xfrm flipV="1">
            <a:off x="8716239" y="3803886"/>
            <a:ext cx="2160448" cy="11546"/>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F433D4E-1886-0DB1-3932-575E2298079D}"/>
              </a:ext>
              <a:ext uri="{C183D7F6-B498-43B3-948B-1728B52AA6E4}">
                <adec:decorative xmlns:adec="http://schemas.microsoft.com/office/drawing/2017/decorative" val="1"/>
              </a:ext>
            </a:extLst>
          </p:cNvPr>
          <p:cNvCxnSpPr>
            <a:cxnSpLocks/>
            <a:endCxn id="51" idx="2"/>
          </p:cNvCxnSpPr>
          <p:nvPr/>
        </p:nvCxnSpPr>
        <p:spPr>
          <a:xfrm>
            <a:off x="6854309" y="3793408"/>
            <a:ext cx="2134187" cy="693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1484789-B1E1-7C0F-541C-7F68F0BB2AE8}"/>
              </a:ext>
              <a:ext uri="{C183D7F6-B498-43B3-948B-1728B52AA6E4}">
                <adec:decorative xmlns:adec="http://schemas.microsoft.com/office/drawing/2017/decorative" val="1"/>
              </a:ext>
            </a:extLst>
          </p:cNvPr>
          <p:cNvCxnSpPr>
            <a:cxnSpLocks/>
          </p:cNvCxnSpPr>
          <p:nvPr/>
        </p:nvCxnSpPr>
        <p:spPr>
          <a:xfrm>
            <a:off x="0" y="3821670"/>
            <a:ext cx="1774621"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BD41B778-F2E6-D502-FEE0-7902482B15E7}"/>
              </a:ext>
              <a:ext uri="{C183D7F6-B498-43B3-948B-1728B52AA6E4}">
                <adec:decorative xmlns:adec="http://schemas.microsoft.com/office/drawing/2017/decorative" val="1"/>
              </a:ext>
            </a:extLst>
          </p:cNvPr>
          <p:cNvCxnSpPr>
            <a:cxnSpLocks/>
          </p:cNvCxnSpPr>
          <p:nvPr/>
        </p:nvCxnSpPr>
        <p:spPr>
          <a:xfrm flipV="1">
            <a:off x="10991277" y="3796019"/>
            <a:ext cx="1200723" cy="5059"/>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89643E7-2351-83C6-7C73-9AFA1844C022}"/>
              </a:ext>
              <a:ext uri="{C183D7F6-B498-43B3-948B-1728B52AA6E4}">
                <adec:decorative xmlns:adec="http://schemas.microsoft.com/office/drawing/2017/decorative" val="1"/>
              </a:ext>
            </a:extLst>
          </p:cNvPr>
          <p:cNvCxnSpPr>
            <a:cxnSpLocks/>
            <a:endCxn id="40" idx="2"/>
          </p:cNvCxnSpPr>
          <p:nvPr/>
        </p:nvCxnSpPr>
        <p:spPr>
          <a:xfrm flipV="1">
            <a:off x="4949688" y="3803886"/>
            <a:ext cx="2135050" cy="13637"/>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D9553CD-E47A-688D-105D-0C9E568F2B59}"/>
              </a:ext>
              <a:ext uri="{C183D7F6-B498-43B3-948B-1728B52AA6E4}">
                <adec:decorative xmlns:adec="http://schemas.microsoft.com/office/drawing/2017/decorative" val="1"/>
              </a:ext>
            </a:extLst>
          </p:cNvPr>
          <p:cNvCxnSpPr>
            <a:cxnSpLocks/>
          </p:cNvCxnSpPr>
          <p:nvPr/>
        </p:nvCxnSpPr>
        <p:spPr>
          <a:xfrm flipV="1">
            <a:off x="1701796" y="3796019"/>
            <a:ext cx="1715658" cy="16163"/>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9" name="Arc 18">
            <a:extLst>
              <a:ext uri="{FF2B5EF4-FFF2-40B4-BE49-F238E27FC236}">
                <a16:creationId xmlns:a16="http://schemas.microsoft.com/office/drawing/2014/main" id="{D1ED5F94-ECF4-C196-B8E8-3B009CF5216A}"/>
              </a:ext>
              <a:ext uri="{C183D7F6-B498-43B3-948B-1728B52AA6E4}">
                <adec:decorative xmlns:adec="http://schemas.microsoft.com/office/drawing/2017/decorative" val="1"/>
              </a:ext>
            </a:extLst>
          </p:cNvPr>
          <p:cNvSpPr/>
          <p:nvPr/>
        </p:nvSpPr>
        <p:spPr>
          <a:xfrm>
            <a:off x="2878504" y="3215328"/>
            <a:ext cx="1242281" cy="1267687"/>
          </a:xfrm>
          <a:prstGeom prst="arc">
            <a:avLst>
              <a:gd name="adj1" fmla="val 5526129"/>
              <a:gd name="adj2" fmla="val 10831148"/>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B460718-5BFF-F777-886B-4A453B1C35AE}"/>
              </a:ext>
              <a:ext uri="{C183D7F6-B498-43B3-948B-1728B52AA6E4}">
                <adec:decorative xmlns:adec="http://schemas.microsoft.com/office/drawing/2017/decorative" val="1"/>
              </a:ext>
            </a:extLst>
          </p:cNvPr>
          <p:cNvCxnSpPr>
            <a:cxnSpLocks/>
          </p:cNvCxnSpPr>
          <p:nvPr/>
        </p:nvCxnSpPr>
        <p:spPr>
          <a:xfrm>
            <a:off x="3636771" y="3812688"/>
            <a:ext cx="1434244" cy="13637"/>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 name="Oval 5">
            <a:extLst>
              <a:ext uri="{FF2B5EF4-FFF2-40B4-BE49-F238E27FC236}">
                <a16:creationId xmlns:a16="http://schemas.microsoft.com/office/drawing/2014/main" id="{5D3CB6DE-76A9-96C9-A55E-638FDF60B8F0}"/>
              </a:ext>
              <a:ext uri="{C183D7F6-B498-43B3-948B-1728B52AA6E4}">
                <adec:decorative xmlns:adec="http://schemas.microsoft.com/office/drawing/2017/decorative" val="1"/>
              </a:ext>
            </a:extLst>
          </p:cNvPr>
          <p:cNvSpPr/>
          <p:nvPr/>
        </p:nvSpPr>
        <p:spPr>
          <a:xfrm>
            <a:off x="3382538" y="3674577"/>
            <a:ext cx="267855" cy="25861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ircle: Hollow 7">
            <a:extLst>
              <a:ext uri="{FF2B5EF4-FFF2-40B4-BE49-F238E27FC236}">
                <a16:creationId xmlns:a16="http://schemas.microsoft.com/office/drawing/2014/main" id="{741F117B-2264-435D-99EE-522DB9D64132}"/>
              </a:ext>
              <a:ext uri="{C183D7F6-B498-43B3-948B-1728B52AA6E4}">
                <adec:decorative xmlns:adec="http://schemas.microsoft.com/office/drawing/2017/decorative" val="1"/>
              </a:ext>
            </a:extLst>
          </p:cNvPr>
          <p:cNvSpPr/>
          <p:nvPr/>
        </p:nvSpPr>
        <p:spPr>
          <a:xfrm>
            <a:off x="3223211" y="3516404"/>
            <a:ext cx="586510" cy="574964"/>
          </a:xfrm>
          <a:prstGeom prst="donut">
            <a:avLst>
              <a:gd name="adj" fmla="val 5694"/>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id="{887123A9-B050-5640-0880-C922A37F63F7}"/>
              </a:ext>
              <a:ext uri="{C183D7F6-B498-43B3-948B-1728B52AA6E4}">
                <adec:decorative xmlns:adec="http://schemas.microsoft.com/office/drawing/2017/decorative" val="1"/>
              </a:ext>
            </a:extLst>
          </p:cNvPr>
          <p:cNvSpPr/>
          <p:nvPr/>
        </p:nvSpPr>
        <p:spPr>
          <a:xfrm>
            <a:off x="3086975" y="3384066"/>
            <a:ext cx="849745" cy="847001"/>
          </a:xfrm>
          <a:prstGeom prst="donut">
            <a:avLst>
              <a:gd name="adj" fmla="val 3286"/>
            </a:avLst>
          </a:prstGeom>
          <a:solidFill>
            <a:schemeClr val="accent1">
              <a:lumMod val="60000"/>
              <a:lumOff val="40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 name="Straight Connector 12">
            <a:extLst>
              <a:ext uri="{FF2B5EF4-FFF2-40B4-BE49-F238E27FC236}">
                <a16:creationId xmlns:a16="http://schemas.microsoft.com/office/drawing/2014/main" id="{E281BDF2-5484-5D22-F90D-A2C3F84DDF4F}"/>
              </a:ext>
              <a:ext uri="{C183D7F6-B498-43B3-948B-1728B52AA6E4}">
                <adec:decorative xmlns:adec="http://schemas.microsoft.com/office/drawing/2017/decorative" val="1"/>
              </a:ext>
            </a:extLst>
          </p:cNvPr>
          <p:cNvCxnSpPr>
            <a:cxnSpLocks/>
          </p:cNvCxnSpPr>
          <p:nvPr/>
        </p:nvCxnSpPr>
        <p:spPr>
          <a:xfrm flipV="1">
            <a:off x="3516465" y="4231067"/>
            <a:ext cx="0" cy="102292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6" name="Oval 15">
            <a:extLst>
              <a:ext uri="{FF2B5EF4-FFF2-40B4-BE49-F238E27FC236}">
                <a16:creationId xmlns:a16="http://schemas.microsoft.com/office/drawing/2014/main" id="{B75B625D-1E7D-1A52-4F07-54F8D7E29CEC}"/>
              </a:ext>
              <a:ext uri="{C183D7F6-B498-43B3-948B-1728B52AA6E4}">
                <adec:decorative xmlns:adec="http://schemas.microsoft.com/office/drawing/2017/decorative" val="1"/>
              </a:ext>
            </a:extLst>
          </p:cNvPr>
          <p:cNvSpPr/>
          <p:nvPr/>
        </p:nvSpPr>
        <p:spPr>
          <a:xfrm>
            <a:off x="3444883" y="5253996"/>
            <a:ext cx="133927" cy="13969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itle 79">
            <a:extLst>
              <a:ext uri="{FF2B5EF4-FFF2-40B4-BE49-F238E27FC236}">
                <a16:creationId xmlns:a16="http://schemas.microsoft.com/office/drawing/2014/main" id="{E564AA85-C6FC-9488-6D8A-8C53B3175755}"/>
              </a:ext>
            </a:extLst>
          </p:cNvPr>
          <p:cNvSpPr txBox="1">
            <a:spLocks noGrp="1"/>
          </p:cNvSpPr>
          <p:nvPr>
            <p:ph type="title" idx="4294967295"/>
          </p:nvPr>
        </p:nvSpPr>
        <p:spPr>
          <a:xfrm>
            <a:off x="3770631" y="45747"/>
            <a:ext cx="3752851"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TIMELINE SLIDE</a:t>
            </a:r>
          </a:p>
        </p:txBody>
      </p:sp>
      <p:sp>
        <p:nvSpPr>
          <p:cNvPr id="26" name="TextBox 25">
            <a:extLst>
              <a:ext uri="{FF2B5EF4-FFF2-40B4-BE49-F238E27FC236}">
                <a16:creationId xmlns:a16="http://schemas.microsoft.com/office/drawing/2014/main" id="{E5D6D21E-700A-583B-3C9F-768F0F0AF884}"/>
              </a:ext>
            </a:extLst>
          </p:cNvPr>
          <p:cNvSpPr txBox="1"/>
          <p:nvPr/>
        </p:nvSpPr>
        <p:spPr>
          <a:xfrm>
            <a:off x="531205" y="1351953"/>
            <a:ext cx="2182091" cy="646331"/>
          </a:xfrm>
          <a:prstGeom prst="rect">
            <a:avLst/>
          </a:prstGeom>
          <a:noFill/>
        </p:spPr>
        <p:txBody>
          <a:bodyPr wrap="square" lIns="91440" tIns="45720" rIns="91440" bIns="45720" rtlCol="0" anchor="t">
            <a:spAutoFit/>
          </a:bodyPr>
          <a:lstStyle/>
          <a:p>
            <a:r>
              <a:rPr lang="en-US">
                <a:latin typeface="Century Gothic"/>
              </a:rPr>
              <a:t>Fully Functioning Team</a:t>
            </a:r>
          </a:p>
        </p:txBody>
      </p:sp>
      <p:sp>
        <p:nvSpPr>
          <p:cNvPr id="37" name="TextBox 36">
            <a:extLst>
              <a:ext uri="{FF2B5EF4-FFF2-40B4-BE49-F238E27FC236}">
                <a16:creationId xmlns:a16="http://schemas.microsoft.com/office/drawing/2014/main" id="{0B8B1511-FB26-58F6-6CF8-5ED814F6111B}"/>
              </a:ext>
            </a:extLst>
          </p:cNvPr>
          <p:cNvSpPr txBox="1"/>
          <p:nvPr/>
        </p:nvSpPr>
        <p:spPr>
          <a:xfrm>
            <a:off x="742486" y="4395087"/>
            <a:ext cx="1500916" cy="646331"/>
          </a:xfrm>
          <a:prstGeom prst="rect">
            <a:avLst/>
          </a:prstGeom>
          <a:noFill/>
        </p:spPr>
        <p:txBody>
          <a:bodyPr wrap="square" rtlCol="0">
            <a:spAutoFit/>
          </a:bodyPr>
          <a:lstStyle/>
          <a:p>
            <a:pPr algn="ctr"/>
            <a:r>
              <a:rPr lang="en-US" sz="3600">
                <a:latin typeface="Century Gothic" panose="020B0502020202020204" pitchFamily="34" charset="0"/>
              </a:rPr>
              <a:t>2015</a:t>
            </a:r>
          </a:p>
        </p:txBody>
      </p:sp>
      <p:sp>
        <p:nvSpPr>
          <p:cNvPr id="20" name="TextBox 19">
            <a:extLst>
              <a:ext uri="{FF2B5EF4-FFF2-40B4-BE49-F238E27FC236}">
                <a16:creationId xmlns:a16="http://schemas.microsoft.com/office/drawing/2014/main" id="{C28E8E3C-8205-C1F1-B471-E572FFB8A558}"/>
              </a:ext>
            </a:extLst>
          </p:cNvPr>
          <p:cNvSpPr txBox="1"/>
          <p:nvPr/>
        </p:nvSpPr>
        <p:spPr>
          <a:xfrm>
            <a:off x="2761387" y="2711683"/>
            <a:ext cx="1500916" cy="646331"/>
          </a:xfrm>
          <a:prstGeom prst="rect">
            <a:avLst/>
          </a:prstGeom>
          <a:noFill/>
        </p:spPr>
        <p:txBody>
          <a:bodyPr wrap="square" rtlCol="0">
            <a:spAutoFit/>
          </a:bodyPr>
          <a:lstStyle/>
          <a:p>
            <a:pPr algn="ctr"/>
            <a:r>
              <a:rPr lang="en-US" sz="3600">
                <a:solidFill>
                  <a:srgbClr val="FF0000"/>
                </a:solidFill>
                <a:latin typeface="Century Gothic" panose="020B0502020202020204" pitchFamily="34" charset="0"/>
              </a:rPr>
              <a:t>2017</a:t>
            </a:r>
          </a:p>
        </p:txBody>
      </p:sp>
      <p:sp>
        <p:nvSpPr>
          <p:cNvPr id="21" name="TextBox 20">
            <a:extLst>
              <a:ext uri="{FF2B5EF4-FFF2-40B4-BE49-F238E27FC236}">
                <a16:creationId xmlns:a16="http://schemas.microsoft.com/office/drawing/2014/main" id="{639995FA-3EA7-21B2-4A52-FEF875FB5738}"/>
              </a:ext>
            </a:extLst>
          </p:cNvPr>
          <p:cNvSpPr txBox="1"/>
          <p:nvPr/>
        </p:nvSpPr>
        <p:spPr>
          <a:xfrm>
            <a:off x="2399567" y="5584006"/>
            <a:ext cx="2749728" cy="923330"/>
          </a:xfrm>
          <a:prstGeom prst="rect">
            <a:avLst/>
          </a:prstGeom>
          <a:noFill/>
        </p:spPr>
        <p:txBody>
          <a:bodyPr wrap="square" rtlCol="0">
            <a:spAutoFit/>
          </a:bodyPr>
          <a:lstStyle/>
          <a:p>
            <a:r>
              <a:rPr lang="en-US">
                <a:latin typeface="Century Gothic" panose="020B0502020202020204" pitchFamily="34" charset="0"/>
              </a:rPr>
              <a:t>Started inputting paper/pencil data</a:t>
            </a:r>
          </a:p>
          <a:p>
            <a:r>
              <a:rPr lang="en-US">
                <a:latin typeface="Century Gothic" panose="020B0502020202020204" pitchFamily="34" charset="0"/>
              </a:rPr>
              <a:t>into excel</a:t>
            </a:r>
          </a:p>
        </p:txBody>
      </p:sp>
      <p:sp>
        <p:nvSpPr>
          <p:cNvPr id="35" name="TextBox 34">
            <a:extLst>
              <a:ext uri="{FF2B5EF4-FFF2-40B4-BE49-F238E27FC236}">
                <a16:creationId xmlns:a16="http://schemas.microsoft.com/office/drawing/2014/main" id="{35CAE559-AA75-9501-5C45-21C10B77607B}"/>
              </a:ext>
            </a:extLst>
          </p:cNvPr>
          <p:cNvSpPr txBox="1"/>
          <p:nvPr/>
        </p:nvSpPr>
        <p:spPr>
          <a:xfrm>
            <a:off x="4213378" y="1384792"/>
            <a:ext cx="2182091" cy="646331"/>
          </a:xfrm>
          <a:prstGeom prst="rect">
            <a:avLst/>
          </a:prstGeom>
          <a:noFill/>
        </p:spPr>
        <p:txBody>
          <a:bodyPr wrap="square" rtlCol="0">
            <a:spAutoFit/>
          </a:bodyPr>
          <a:lstStyle/>
          <a:p>
            <a:r>
              <a:rPr lang="en-US">
                <a:latin typeface="Century Gothic" panose="020B0502020202020204" pitchFamily="34" charset="0"/>
              </a:rPr>
              <a:t>Presented to HQ</a:t>
            </a:r>
          </a:p>
          <a:p>
            <a:r>
              <a:rPr lang="en-US">
                <a:latin typeface="Century Gothic" panose="020B0502020202020204" pitchFamily="34" charset="0"/>
              </a:rPr>
              <a:t>Access to RDA</a:t>
            </a:r>
          </a:p>
        </p:txBody>
      </p:sp>
      <p:sp>
        <p:nvSpPr>
          <p:cNvPr id="34" name="TextBox 33">
            <a:extLst>
              <a:ext uri="{FF2B5EF4-FFF2-40B4-BE49-F238E27FC236}">
                <a16:creationId xmlns:a16="http://schemas.microsoft.com/office/drawing/2014/main" id="{14A27AD7-B922-B793-1119-EEF6D248D3F5}"/>
              </a:ext>
            </a:extLst>
          </p:cNvPr>
          <p:cNvSpPr txBox="1"/>
          <p:nvPr/>
        </p:nvSpPr>
        <p:spPr>
          <a:xfrm>
            <a:off x="4560027" y="4232002"/>
            <a:ext cx="1500916" cy="646331"/>
          </a:xfrm>
          <a:prstGeom prst="rect">
            <a:avLst/>
          </a:prstGeom>
          <a:noFill/>
        </p:spPr>
        <p:txBody>
          <a:bodyPr wrap="square" rtlCol="0">
            <a:spAutoFit/>
          </a:bodyPr>
          <a:lstStyle/>
          <a:p>
            <a:pPr algn="ctr"/>
            <a:r>
              <a:rPr lang="en-US" sz="3600">
                <a:solidFill>
                  <a:srgbClr val="FFC000"/>
                </a:solidFill>
                <a:latin typeface="Century Gothic" panose="020B0502020202020204" pitchFamily="34" charset="0"/>
              </a:rPr>
              <a:t>2019</a:t>
            </a:r>
          </a:p>
        </p:txBody>
      </p:sp>
      <p:sp>
        <p:nvSpPr>
          <p:cNvPr id="45" name="TextBox 44">
            <a:extLst>
              <a:ext uri="{FF2B5EF4-FFF2-40B4-BE49-F238E27FC236}">
                <a16:creationId xmlns:a16="http://schemas.microsoft.com/office/drawing/2014/main" id="{B17A6E0D-B215-0C1A-7FFA-AC284E40A84E}"/>
              </a:ext>
            </a:extLst>
          </p:cNvPr>
          <p:cNvSpPr txBox="1"/>
          <p:nvPr/>
        </p:nvSpPr>
        <p:spPr>
          <a:xfrm>
            <a:off x="6463587" y="2711683"/>
            <a:ext cx="1500916" cy="646331"/>
          </a:xfrm>
          <a:prstGeom prst="rect">
            <a:avLst/>
          </a:prstGeom>
          <a:noFill/>
        </p:spPr>
        <p:txBody>
          <a:bodyPr wrap="square" rtlCol="0">
            <a:spAutoFit/>
          </a:bodyPr>
          <a:lstStyle/>
          <a:p>
            <a:pPr algn="ctr"/>
            <a:r>
              <a:rPr lang="en-US" sz="3600">
                <a:solidFill>
                  <a:srgbClr val="92D050"/>
                </a:solidFill>
                <a:latin typeface="Century Gothic" panose="020B0502020202020204" pitchFamily="34" charset="0"/>
              </a:rPr>
              <a:t>2020</a:t>
            </a:r>
          </a:p>
        </p:txBody>
      </p:sp>
      <p:sp>
        <p:nvSpPr>
          <p:cNvPr id="46" name="TextBox 45">
            <a:extLst>
              <a:ext uri="{FF2B5EF4-FFF2-40B4-BE49-F238E27FC236}">
                <a16:creationId xmlns:a16="http://schemas.microsoft.com/office/drawing/2014/main" id="{34CEA5E4-E37F-ED2C-8602-75BF48F8F747}"/>
              </a:ext>
            </a:extLst>
          </p:cNvPr>
          <p:cNvSpPr txBox="1"/>
          <p:nvPr/>
        </p:nvSpPr>
        <p:spPr>
          <a:xfrm>
            <a:off x="5958043" y="5574958"/>
            <a:ext cx="2512004" cy="923330"/>
          </a:xfrm>
          <a:prstGeom prst="rect">
            <a:avLst/>
          </a:prstGeom>
          <a:noFill/>
        </p:spPr>
        <p:txBody>
          <a:bodyPr wrap="square" rtlCol="0">
            <a:spAutoFit/>
          </a:bodyPr>
          <a:lstStyle/>
          <a:p>
            <a:r>
              <a:rPr lang="en-US">
                <a:latin typeface="Century Gothic" panose="020B0502020202020204" pitchFamily="34" charset="0"/>
              </a:rPr>
              <a:t>Started team focus on process quality indicators</a:t>
            </a:r>
          </a:p>
        </p:txBody>
      </p:sp>
      <p:sp>
        <p:nvSpPr>
          <p:cNvPr id="57" name="TextBox 56">
            <a:extLst>
              <a:ext uri="{FF2B5EF4-FFF2-40B4-BE49-F238E27FC236}">
                <a16:creationId xmlns:a16="http://schemas.microsoft.com/office/drawing/2014/main" id="{10EDC96B-70B7-8F07-2E8E-A639E7897CE8}"/>
              </a:ext>
            </a:extLst>
          </p:cNvPr>
          <p:cNvSpPr txBox="1"/>
          <p:nvPr/>
        </p:nvSpPr>
        <p:spPr>
          <a:xfrm>
            <a:off x="8115015" y="1267345"/>
            <a:ext cx="2957944" cy="1077218"/>
          </a:xfrm>
          <a:prstGeom prst="rect">
            <a:avLst/>
          </a:prstGeom>
          <a:noFill/>
        </p:spPr>
        <p:txBody>
          <a:bodyPr wrap="square" rtlCol="0">
            <a:spAutoFit/>
          </a:bodyPr>
          <a:lstStyle/>
          <a:p>
            <a:r>
              <a:rPr lang="en-US" sz="1600">
                <a:latin typeface="Century Gothic" panose="020B0502020202020204" pitchFamily="34" charset="0"/>
              </a:rPr>
              <a:t>CQIP Approved</a:t>
            </a:r>
          </a:p>
          <a:p>
            <a:r>
              <a:rPr lang="en-US" sz="1600">
                <a:latin typeface="Century Gothic" panose="020B0502020202020204" pitchFamily="34" charset="0"/>
              </a:rPr>
              <a:t>Presented proposal to CSB</a:t>
            </a:r>
          </a:p>
          <a:p>
            <a:r>
              <a:rPr lang="en-US" sz="1600">
                <a:latin typeface="Century Gothic" panose="020B0502020202020204" pitchFamily="34" charset="0"/>
              </a:rPr>
              <a:t>Started outcome quality indicators</a:t>
            </a:r>
          </a:p>
        </p:txBody>
      </p:sp>
      <p:sp>
        <p:nvSpPr>
          <p:cNvPr id="56" name="TextBox 55">
            <a:extLst>
              <a:ext uri="{FF2B5EF4-FFF2-40B4-BE49-F238E27FC236}">
                <a16:creationId xmlns:a16="http://schemas.microsoft.com/office/drawing/2014/main" id="{E02009FF-7492-36C2-1CFA-9BE0FA102542}"/>
              </a:ext>
            </a:extLst>
          </p:cNvPr>
          <p:cNvSpPr txBox="1"/>
          <p:nvPr/>
        </p:nvSpPr>
        <p:spPr>
          <a:xfrm>
            <a:off x="8352628" y="4236321"/>
            <a:ext cx="1500916" cy="646331"/>
          </a:xfrm>
          <a:prstGeom prst="rect">
            <a:avLst/>
          </a:prstGeom>
          <a:noFill/>
        </p:spPr>
        <p:txBody>
          <a:bodyPr wrap="square" rtlCol="0">
            <a:spAutoFit/>
          </a:bodyPr>
          <a:lstStyle/>
          <a:p>
            <a:pPr algn="ctr"/>
            <a:r>
              <a:rPr lang="en-US" sz="3600">
                <a:solidFill>
                  <a:schemeClr val="accent1">
                    <a:lumMod val="60000"/>
                    <a:lumOff val="40000"/>
                  </a:schemeClr>
                </a:solidFill>
                <a:latin typeface="Century Gothic" panose="020B0502020202020204" pitchFamily="34" charset="0"/>
              </a:rPr>
              <a:t>2022</a:t>
            </a:r>
          </a:p>
        </p:txBody>
      </p:sp>
      <p:sp>
        <p:nvSpPr>
          <p:cNvPr id="68" name="TextBox 67">
            <a:extLst>
              <a:ext uri="{FF2B5EF4-FFF2-40B4-BE49-F238E27FC236}">
                <a16:creationId xmlns:a16="http://schemas.microsoft.com/office/drawing/2014/main" id="{A77619C7-D014-2C69-F235-732478A0AAF6}"/>
              </a:ext>
            </a:extLst>
          </p:cNvPr>
          <p:cNvSpPr txBox="1"/>
          <p:nvPr/>
        </p:nvSpPr>
        <p:spPr>
          <a:xfrm>
            <a:off x="10255536" y="2711683"/>
            <a:ext cx="1500916" cy="646331"/>
          </a:xfrm>
          <a:prstGeom prst="rect">
            <a:avLst/>
          </a:prstGeom>
          <a:noFill/>
        </p:spPr>
        <p:txBody>
          <a:bodyPr wrap="square" rtlCol="0">
            <a:spAutoFit/>
          </a:bodyPr>
          <a:lstStyle/>
          <a:p>
            <a:pPr algn="ctr"/>
            <a:r>
              <a:rPr lang="en-US" sz="3600">
                <a:solidFill>
                  <a:schemeClr val="accent5"/>
                </a:solidFill>
                <a:latin typeface="Century Gothic" panose="020B0502020202020204" pitchFamily="34" charset="0"/>
              </a:rPr>
              <a:t>2023</a:t>
            </a:r>
          </a:p>
        </p:txBody>
      </p:sp>
      <p:sp>
        <p:nvSpPr>
          <p:cNvPr id="69" name="TextBox 68">
            <a:extLst>
              <a:ext uri="{FF2B5EF4-FFF2-40B4-BE49-F238E27FC236}">
                <a16:creationId xmlns:a16="http://schemas.microsoft.com/office/drawing/2014/main" id="{35224E01-F787-BBEC-B889-B1A9ABE34020}"/>
              </a:ext>
            </a:extLst>
          </p:cNvPr>
          <p:cNvSpPr txBox="1"/>
          <p:nvPr/>
        </p:nvSpPr>
        <p:spPr>
          <a:xfrm>
            <a:off x="9952963" y="5597567"/>
            <a:ext cx="2182091" cy="923330"/>
          </a:xfrm>
          <a:prstGeom prst="rect">
            <a:avLst/>
          </a:prstGeom>
          <a:noFill/>
        </p:spPr>
        <p:txBody>
          <a:bodyPr wrap="square" rtlCol="0">
            <a:spAutoFit/>
          </a:bodyPr>
          <a:lstStyle/>
          <a:p>
            <a:r>
              <a:rPr lang="en-US">
                <a:latin typeface="Century Gothic" panose="020B0502020202020204" pitchFamily="34" charset="0"/>
              </a:rPr>
              <a:t>Reviewed progress, updated</a:t>
            </a:r>
          </a:p>
        </p:txBody>
      </p:sp>
      <p:cxnSp>
        <p:nvCxnSpPr>
          <p:cNvPr id="22" name="Straight Connector 21">
            <a:extLst>
              <a:ext uri="{FF2B5EF4-FFF2-40B4-BE49-F238E27FC236}">
                <a16:creationId xmlns:a16="http://schemas.microsoft.com/office/drawing/2014/main" id="{714A88F8-023C-98AB-E36D-B6518AF29401}"/>
              </a:ext>
              <a:ext uri="{C183D7F6-B498-43B3-948B-1728B52AA6E4}">
                <adec:decorative xmlns:adec="http://schemas.microsoft.com/office/drawing/2017/decorative" val="1"/>
              </a:ext>
            </a:extLst>
          </p:cNvPr>
          <p:cNvCxnSpPr>
            <a:cxnSpLocks/>
          </p:cNvCxnSpPr>
          <p:nvPr/>
        </p:nvCxnSpPr>
        <p:spPr>
          <a:xfrm>
            <a:off x="2534235" y="6458510"/>
            <a:ext cx="182129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7" name="Arc 26">
            <a:extLst>
              <a:ext uri="{FF2B5EF4-FFF2-40B4-BE49-F238E27FC236}">
                <a16:creationId xmlns:a16="http://schemas.microsoft.com/office/drawing/2014/main" id="{71012EB3-8FC4-9849-55D3-E31B765FC334}"/>
              </a:ext>
              <a:ext uri="{C183D7F6-B498-43B3-948B-1728B52AA6E4}">
                <adec:decorative xmlns:adec="http://schemas.microsoft.com/office/drawing/2017/decorative" val="1"/>
              </a:ext>
            </a:extLst>
          </p:cNvPr>
          <p:cNvSpPr/>
          <p:nvPr/>
        </p:nvSpPr>
        <p:spPr>
          <a:xfrm rot="5400000">
            <a:off x="4704062" y="3173721"/>
            <a:ext cx="1242281" cy="1267687"/>
          </a:xfrm>
          <a:prstGeom prst="arc">
            <a:avLst>
              <a:gd name="adj1" fmla="val 5526129"/>
              <a:gd name="adj2" fmla="val 10831148"/>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Oval 28">
            <a:extLst>
              <a:ext uri="{FF2B5EF4-FFF2-40B4-BE49-F238E27FC236}">
                <a16:creationId xmlns:a16="http://schemas.microsoft.com/office/drawing/2014/main" id="{8AE297E3-78E2-D35A-8603-751528FBE1C8}"/>
              </a:ext>
              <a:ext uri="{C183D7F6-B498-43B3-948B-1728B52AA6E4}">
                <adec:decorative xmlns:adec="http://schemas.microsoft.com/office/drawing/2017/decorative" val="1"/>
              </a:ext>
            </a:extLst>
          </p:cNvPr>
          <p:cNvSpPr/>
          <p:nvPr/>
        </p:nvSpPr>
        <p:spPr>
          <a:xfrm>
            <a:off x="5195895" y="3666710"/>
            <a:ext cx="267855" cy="258618"/>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ircle: Hollow 29">
            <a:extLst>
              <a:ext uri="{FF2B5EF4-FFF2-40B4-BE49-F238E27FC236}">
                <a16:creationId xmlns:a16="http://schemas.microsoft.com/office/drawing/2014/main" id="{21253698-1008-798A-3033-3D80C8431E81}"/>
              </a:ext>
              <a:ext uri="{C183D7F6-B498-43B3-948B-1728B52AA6E4}">
                <adec:decorative xmlns:adec="http://schemas.microsoft.com/office/drawing/2017/decorative" val="1"/>
              </a:ext>
            </a:extLst>
          </p:cNvPr>
          <p:cNvSpPr/>
          <p:nvPr/>
        </p:nvSpPr>
        <p:spPr>
          <a:xfrm>
            <a:off x="5036568" y="3508537"/>
            <a:ext cx="586510" cy="574964"/>
          </a:xfrm>
          <a:prstGeom prst="donut">
            <a:avLst>
              <a:gd name="adj" fmla="val 5694"/>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id="{51CDDB5F-DA06-1F64-3CFB-45CA236C4281}"/>
              </a:ext>
              <a:ext uri="{C183D7F6-B498-43B3-948B-1728B52AA6E4}">
                <adec:decorative xmlns:adec="http://schemas.microsoft.com/office/drawing/2017/decorative" val="1"/>
              </a:ext>
            </a:extLst>
          </p:cNvPr>
          <p:cNvSpPr/>
          <p:nvPr/>
        </p:nvSpPr>
        <p:spPr>
          <a:xfrm>
            <a:off x="4900332" y="3376199"/>
            <a:ext cx="849745" cy="847001"/>
          </a:xfrm>
          <a:prstGeom prst="donut">
            <a:avLst>
              <a:gd name="adj" fmla="val 3286"/>
            </a:avLst>
          </a:prstGeom>
          <a:solidFill>
            <a:schemeClr val="accent1">
              <a:lumMod val="60000"/>
              <a:lumOff val="40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id="{90776A3F-23DB-8E2E-DD98-0FFE402A9098}"/>
              </a:ext>
              <a:ext uri="{C183D7F6-B498-43B3-948B-1728B52AA6E4}">
                <adec:decorative xmlns:adec="http://schemas.microsoft.com/office/drawing/2017/decorative" val="1"/>
              </a:ext>
            </a:extLst>
          </p:cNvPr>
          <p:cNvCxnSpPr>
            <a:cxnSpLocks/>
          </p:cNvCxnSpPr>
          <p:nvPr/>
        </p:nvCxnSpPr>
        <p:spPr>
          <a:xfrm flipV="1">
            <a:off x="5325202" y="2353270"/>
            <a:ext cx="0" cy="1022929"/>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33" name="Oval 32">
            <a:extLst>
              <a:ext uri="{FF2B5EF4-FFF2-40B4-BE49-F238E27FC236}">
                <a16:creationId xmlns:a16="http://schemas.microsoft.com/office/drawing/2014/main" id="{2E3FACED-1700-6F2C-9516-C74B57644D4A}"/>
              </a:ext>
              <a:ext uri="{C183D7F6-B498-43B3-948B-1728B52AA6E4}">
                <adec:decorative xmlns:adec="http://schemas.microsoft.com/office/drawing/2017/decorative" val="1"/>
              </a:ext>
            </a:extLst>
          </p:cNvPr>
          <p:cNvSpPr/>
          <p:nvPr/>
        </p:nvSpPr>
        <p:spPr>
          <a:xfrm>
            <a:off x="5259680" y="2269603"/>
            <a:ext cx="133927" cy="13969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FD9C5EF8-D404-F865-51BC-449E26AE345E}"/>
              </a:ext>
              <a:ext uri="{C183D7F6-B498-43B3-948B-1728B52AA6E4}">
                <adec:decorative xmlns:adec="http://schemas.microsoft.com/office/drawing/2017/decorative" val="1"/>
              </a:ext>
            </a:extLst>
          </p:cNvPr>
          <p:cNvCxnSpPr>
            <a:cxnSpLocks/>
          </p:cNvCxnSpPr>
          <p:nvPr/>
        </p:nvCxnSpPr>
        <p:spPr>
          <a:xfrm>
            <a:off x="4303294" y="1255838"/>
            <a:ext cx="1959857"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38" name="Arc 37">
            <a:extLst>
              <a:ext uri="{FF2B5EF4-FFF2-40B4-BE49-F238E27FC236}">
                <a16:creationId xmlns:a16="http://schemas.microsoft.com/office/drawing/2014/main" id="{0144321E-82DB-7E72-95E7-7423B9B92A20}"/>
              </a:ext>
              <a:ext uri="{C183D7F6-B498-43B3-948B-1728B52AA6E4}">
                <adec:decorative xmlns:adec="http://schemas.microsoft.com/office/drawing/2017/decorative" val="1"/>
              </a:ext>
            </a:extLst>
          </p:cNvPr>
          <p:cNvSpPr/>
          <p:nvPr/>
        </p:nvSpPr>
        <p:spPr>
          <a:xfrm>
            <a:off x="6592905" y="3181588"/>
            <a:ext cx="1242281" cy="1267687"/>
          </a:xfrm>
          <a:prstGeom prst="arc">
            <a:avLst>
              <a:gd name="adj1" fmla="val 5526129"/>
              <a:gd name="adj2" fmla="val 10831148"/>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Oval 39">
            <a:extLst>
              <a:ext uri="{FF2B5EF4-FFF2-40B4-BE49-F238E27FC236}">
                <a16:creationId xmlns:a16="http://schemas.microsoft.com/office/drawing/2014/main" id="{E703CA23-7460-68E4-1C13-4ED26454E1EA}"/>
              </a:ext>
              <a:ext uri="{C183D7F6-B498-43B3-948B-1728B52AA6E4}">
                <adec:decorative xmlns:adec="http://schemas.microsoft.com/office/drawing/2017/decorative" val="1"/>
              </a:ext>
            </a:extLst>
          </p:cNvPr>
          <p:cNvSpPr/>
          <p:nvPr/>
        </p:nvSpPr>
        <p:spPr>
          <a:xfrm>
            <a:off x="7084738" y="3674577"/>
            <a:ext cx="267855" cy="258618"/>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ircle: Hollow 40">
            <a:extLst>
              <a:ext uri="{FF2B5EF4-FFF2-40B4-BE49-F238E27FC236}">
                <a16:creationId xmlns:a16="http://schemas.microsoft.com/office/drawing/2014/main" id="{E09DDE99-8A72-E9E6-39E1-13D95941C39C}"/>
              </a:ext>
              <a:ext uri="{C183D7F6-B498-43B3-948B-1728B52AA6E4}">
                <adec:decorative xmlns:adec="http://schemas.microsoft.com/office/drawing/2017/decorative" val="1"/>
              </a:ext>
            </a:extLst>
          </p:cNvPr>
          <p:cNvSpPr/>
          <p:nvPr/>
        </p:nvSpPr>
        <p:spPr>
          <a:xfrm>
            <a:off x="6925411" y="3516404"/>
            <a:ext cx="586510" cy="574964"/>
          </a:xfrm>
          <a:prstGeom prst="donut">
            <a:avLst>
              <a:gd name="adj" fmla="val 5694"/>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Circle: Hollow 41">
            <a:extLst>
              <a:ext uri="{FF2B5EF4-FFF2-40B4-BE49-F238E27FC236}">
                <a16:creationId xmlns:a16="http://schemas.microsoft.com/office/drawing/2014/main" id="{62F5B579-4004-22F1-054B-52CE6183F114}"/>
              </a:ext>
              <a:ext uri="{C183D7F6-B498-43B3-948B-1728B52AA6E4}">
                <adec:decorative xmlns:adec="http://schemas.microsoft.com/office/drawing/2017/decorative" val="1"/>
              </a:ext>
            </a:extLst>
          </p:cNvPr>
          <p:cNvSpPr/>
          <p:nvPr/>
        </p:nvSpPr>
        <p:spPr>
          <a:xfrm>
            <a:off x="6789175" y="3384066"/>
            <a:ext cx="849745" cy="847001"/>
          </a:xfrm>
          <a:prstGeom prst="donut">
            <a:avLst>
              <a:gd name="adj" fmla="val 3286"/>
            </a:avLst>
          </a:prstGeom>
          <a:solidFill>
            <a:schemeClr val="accent1">
              <a:lumMod val="60000"/>
              <a:lumOff val="40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3" name="Straight Connector 42">
            <a:extLst>
              <a:ext uri="{FF2B5EF4-FFF2-40B4-BE49-F238E27FC236}">
                <a16:creationId xmlns:a16="http://schemas.microsoft.com/office/drawing/2014/main" id="{5B44AD0D-39CC-5B57-A349-E338162BA3F8}"/>
              </a:ext>
              <a:ext uri="{C183D7F6-B498-43B3-948B-1728B52AA6E4}">
                <adec:decorative xmlns:adec="http://schemas.microsoft.com/office/drawing/2017/decorative" val="1"/>
              </a:ext>
            </a:extLst>
          </p:cNvPr>
          <p:cNvCxnSpPr>
            <a:cxnSpLocks/>
          </p:cNvCxnSpPr>
          <p:nvPr/>
        </p:nvCxnSpPr>
        <p:spPr>
          <a:xfrm flipV="1">
            <a:off x="7218665" y="4231067"/>
            <a:ext cx="0" cy="1022929"/>
          </a:xfrm>
          <a:prstGeom prst="line">
            <a:avLst/>
          </a:prstGeom>
          <a:ln>
            <a:solidFill>
              <a:srgbClr val="92D050"/>
            </a:solidFill>
          </a:ln>
        </p:spPr>
        <p:style>
          <a:lnRef idx="2">
            <a:schemeClr val="accent1"/>
          </a:lnRef>
          <a:fillRef idx="0">
            <a:schemeClr val="accent1"/>
          </a:fillRef>
          <a:effectRef idx="1">
            <a:schemeClr val="accent1"/>
          </a:effectRef>
          <a:fontRef idx="minor">
            <a:schemeClr val="tx1"/>
          </a:fontRef>
        </p:style>
      </p:cxnSp>
      <p:sp>
        <p:nvSpPr>
          <p:cNvPr id="44" name="Oval 43">
            <a:extLst>
              <a:ext uri="{FF2B5EF4-FFF2-40B4-BE49-F238E27FC236}">
                <a16:creationId xmlns:a16="http://schemas.microsoft.com/office/drawing/2014/main" id="{5DB63C3C-3A09-3DC9-C89C-E9D75EE8E7AC}"/>
              </a:ext>
              <a:ext uri="{C183D7F6-B498-43B3-948B-1728B52AA6E4}">
                <adec:decorative xmlns:adec="http://schemas.microsoft.com/office/drawing/2017/decorative" val="1"/>
              </a:ext>
            </a:extLst>
          </p:cNvPr>
          <p:cNvSpPr/>
          <p:nvPr/>
        </p:nvSpPr>
        <p:spPr>
          <a:xfrm>
            <a:off x="7147083" y="5253996"/>
            <a:ext cx="133927" cy="13969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E93E64A0-1C40-8948-CC6C-A9E1BF45C97F}"/>
              </a:ext>
              <a:ext uri="{C183D7F6-B498-43B3-948B-1728B52AA6E4}">
                <adec:decorative xmlns:adec="http://schemas.microsoft.com/office/drawing/2017/decorative" val="1"/>
              </a:ext>
            </a:extLst>
          </p:cNvPr>
          <p:cNvCxnSpPr>
            <a:cxnSpLocks/>
          </p:cNvCxnSpPr>
          <p:nvPr/>
        </p:nvCxnSpPr>
        <p:spPr>
          <a:xfrm>
            <a:off x="6016169" y="6484651"/>
            <a:ext cx="2300580" cy="13637"/>
          </a:xfrm>
          <a:prstGeom prst="line">
            <a:avLst/>
          </a:prstGeom>
          <a:ln>
            <a:solidFill>
              <a:srgbClr val="92D050"/>
            </a:solidFill>
          </a:ln>
        </p:spPr>
        <p:style>
          <a:lnRef idx="2">
            <a:schemeClr val="accent1"/>
          </a:lnRef>
          <a:fillRef idx="0">
            <a:schemeClr val="accent1"/>
          </a:fillRef>
          <a:effectRef idx="1">
            <a:schemeClr val="accent1"/>
          </a:effectRef>
          <a:fontRef idx="minor">
            <a:schemeClr val="tx1"/>
          </a:fontRef>
        </p:style>
      </p:cxnSp>
      <p:sp>
        <p:nvSpPr>
          <p:cNvPr id="50" name="Arc 49">
            <a:extLst>
              <a:ext uri="{FF2B5EF4-FFF2-40B4-BE49-F238E27FC236}">
                <a16:creationId xmlns:a16="http://schemas.microsoft.com/office/drawing/2014/main" id="{04E38279-4539-9F0D-9A3F-9999C9142048}"/>
              </a:ext>
              <a:ext uri="{C183D7F6-B498-43B3-948B-1728B52AA6E4}">
                <adec:decorative xmlns:adec="http://schemas.microsoft.com/office/drawing/2017/decorative" val="1"/>
              </a:ext>
            </a:extLst>
          </p:cNvPr>
          <p:cNvSpPr/>
          <p:nvPr/>
        </p:nvSpPr>
        <p:spPr>
          <a:xfrm rot="5400000">
            <a:off x="8496663" y="3178040"/>
            <a:ext cx="1242281" cy="1267687"/>
          </a:xfrm>
          <a:prstGeom prst="arc">
            <a:avLst>
              <a:gd name="adj1" fmla="val 5526129"/>
              <a:gd name="adj2" fmla="val 10831148"/>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Oval 50">
            <a:extLst>
              <a:ext uri="{FF2B5EF4-FFF2-40B4-BE49-F238E27FC236}">
                <a16:creationId xmlns:a16="http://schemas.microsoft.com/office/drawing/2014/main" id="{B8CF01D1-662C-FE1B-32F2-DAC9AE857BA1}"/>
              </a:ext>
              <a:ext uri="{C183D7F6-B498-43B3-948B-1728B52AA6E4}">
                <adec:decorative xmlns:adec="http://schemas.microsoft.com/office/drawing/2017/decorative" val="1"/>
              </a:ext>
            </a:extLst>
          </p:cNvPr>
          <p:cNvSpPr/>
          <p:nvPr/>
        </p:nvSpPr>
        <p:spPr>
          <a:xfrm>
            <a:off x="8988496" y="3671029"/>
            <a:ext cx="267855" cy="258618"/>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ircle: Hollow 51">
            <a:extLst>
              <a:ext uri="{FF2B5EF4-FFF2-40B4-BE49-F238E27FC236}">
                <a16:creationId xmlns:a16="http://schemas.microsoft.com/office/drawing/2014/main" id="{86F35AD2-AC32-C7A1-942E-EF84F8A97BB0}"/>
              </a:ext>
              <a:ext uri="{C183D7F6-B498-43B3-948B-1728B52AA6E4}">
                <adec:decorative xmlns:adec="http://schemas.microsoft.com/office/drawing/2017/decorative" val="1"/>
              </a:ext>
            </a:extLst>
          </p:cNvPr>
          <p:cNvSpPr/>
          <p:nvPr/>
        </p:nvSpPr>
        <p:spPr>
          <a:xfrm>
            <a:off x="8829169" y="3512856"/>
            <a:ext cx="586510" cy="574964"/>
          </a:xfrm>
          <a:prstGeom prst="donut">
            <a:avLst>
              <a:gd name="adj" fmla="val 5694"/>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Circle: Hollow 52">
            <a:extLst>
              <a:ext uri="{FF2B5EF4-FFF2-40B4-BE49-F238E27FC236}">
                <a16:creationId xmlns:a16="http://schemas.microsoft.com/office/drawing/2014/main" id="{30D37C9E-0C13-84EB-9195-6864175610E1}"/>
              </a:ext>
              <a:ext uri="{C183D7F6-B498-43B3-948B-1728B52AA6E4}">
                <adec:decorative xmlns:adec="http://schemas.microsoft.com/office/drawing/2017/decorative" val="1"/>
              </a:ext>
            </a:extLst>
          </p:cNvPr>
          <p:cNvSpPr/>
          <p:nvPr/>
        </p:nvSpPr>
        <p:spPr>
          <a:xfrm>
            <a:off x="8692933" y="3380518"/>
            <a:ext cx="849745" cy="847001"/>
          </a:xfrm>
          <a:prstGeom prst="donut">
            <a:avLst>
              <a:gd name="adj" fmla="val 3286"/>
            </a:avLst>
          </a:prstGeom>
          <a:solidFill>
            <a:schemeClr val="accent1">
              <a:lumMod val="60000"/>
              <a:lumOff val="40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4" name="Straight Connector 53">
            <a:extLst>
              <a:ext uri="{FF2B5EF4-FFF2-40B4-BE49-F238E27FC236}">
                <a16:creationId xmlns:a16="http://schemas.microsoft.com/office/drawing/2014/main" id="{A7DD2B10-525D-1464-903C-C807709907F6}"/>
              </a:ext>
              <a:ext uri="{C183D7F6-B498-43B3-948B-1728B52AA6E4}">
                <adec:decorative xmlns:adec="http://schemas.microsoft.com/office/drawing/2017/decorative" val="1"/>
              </a:ext>
            </a:extLst>
          </p:cNvPr>
          <p:cNvCxnSpPr>
            <a:cxnSpLocks/>
          </p:cNvCxnSpPr>
          <p:nvPr/>
        </p:nvCxnSpPr>
        <p:spPr>
          <a:xfrm flipV="1">
            <a:off x="9117803" y="2357589"/>
            <a:ext cx="0" cy="1022929"/>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55" name="Oval 54">
            <a:extLst>
              <a:ext uri="{FF2B5EF4-FFF2-40B4-BE49-F238E27FC236}">
                <a16:creationId xmlns:a16="http://schemas.microsoft.com/office/drawing/2014/main" id="{5EC2614B-AF18-A45A-2F77-273517C27C96}"/>
              </a:ext>
              <a:ext uri="{C183D7F6-B498-43B3-948B-1728B52AA6E4}">
                <adec:decorative xmlns:adec="http://schemas.microsoft.com/office/drawing/2017/decorative" val="1"/>
              </a:ext>
            </a:extLst>
          </p:cNvPr>
          <p:cNvSpPr/>
          <p:nvPr/>
        </p:nvSpPr>
        <p:spPr>
          <a:xfrm>
            <a:off x="9052281" y="2273922"/>
            <a:ext cx="133927" cy="139699"/>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C852854A-3146-86AF-5FC3-76CDF0B39D22}"/>
              </a:ext>
              <a:ext uri="{C183D7F6-B498-43B3-948B-1728B52AA6E4}">
                <adec:decorative xmlns:adec="http://schemas.microsoft.com/office/drawing/2017/decorative" val="1"/>
              </a:ext>
            </a:extLst>
          </p:cNvPr>
          <p:cNvCxnSpPr>
            <a:cxnSpLocks/>
          </p:cNvCxnSpPr>
          <p:nvPr/>
        </p:nvCxnSpPr>
        <p:spPr>
          <a:xfrm>
            <a:off x="8207088" y="1255838"/>
            <a:ext cx="1821296"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62" name="Arc 61">
            <a:extLst>
              <a:ext uri="{FF2B5EF4-FFF2-40B4-BE49-F238E27FC236}">
                <a16:creationId xmlns:a16="http://schemas.microsoft.com/office/drawing/2014/main" id="{25C24E9F-C75E-6E9A-A864-4D4F5DFC0424}"/>
              </a:ext>
              <a:ext uri="{C183D7F6-B498-43B3-948B-1728B52AA6E4}">
                <adec:decorative xmlns:adec="http://schemas.microsoft.com/office/drawing/2017/decorative" val="1"/>
              </a:ext>
            </a:extLst>
          </p:cNvPr>
          <p:cNvSpPr/>
          <p:nvPr/>
        </p:nvSpPr>
        <p:spPr>
          <a:xfrm>
            <a:off x="10384854" y="3181588"/>
            <a:ext cx="1242281" cy="1267687"/>
          </a:xfrm>
          <a:prstGeom prst="arc">
            <a:avLst>
              <a:gd name="adj1" fmla="val 5526129"/>
              <a:gd name="adj2" fmla="val 10831148"/>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Oval 62">
            <a:extLst>
              <a:ext uri="{FF2B5EF4-FFF2-40B4-BE49-F238E27FC236}">
                <a16:creationId xmlns:a16="http://schemas.microsoft.com/office/drawing/2014/main" id="{CBE990F5-6CFE-1F42-B6D0-BDB21E3400D4}"/>
              </a:ext>
              <a:ext uri="{C183D7F6-B498-43B3-948B-1728B52AA6E4}">
                <adec:decorative xmlns:adec="http://schemas.microsoft.com/office/drawing/2017/decorative" val="1"/>
              </a:ext>
            </a:extLst>
          </p:cNvPr>
          <p:cNvSpPr/>
          <p:nvPr/>
        </p:nvSpPr>
        <p:spPr>
          <a:xfrm>
            <a:off x="10876687" y="3674577"/>
            <a:ext cx="267855" cy="25861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ircle: Hollow 63">
            <a:extLst>
              <a:ext uri="{FF2B5EF4-FFF2-40B4-BE49-F238E27FC236}">
                <a16:creationId xmlns:a16="http://schemas.microsoft.com/office/drawing/2014/main" id="{B8C6DEF0-BD61-C6F7-32CA-8AD83D92E19A}"/>
              </a:ext>
              <a:ext uri="{C183D7F6-B498-43B3-948B-1728B52AA6E4}">
                <adec:decorative xmlns:adec="http://schemas.microsoft.com/office/drawing/2017/decorative" val="1"/>
              </a:ext>
            </a:extLst>
          </p:cNvPr>
          <p:cNvSpPr/>
          <p:nvPr/>
        </p:nvSpPr>
        <p:spPr>
          <a:xfrm>
            <a:off x="10717360" y="3516404"/>
            <a:ext cx="586510" cy="574964"/>
          </a:xfrm>
          <a:prstGeom prst="donut">
            <a:avLst>
              <a:gd name="adj" fmla="val 5694"/>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Circle: Hollow 64">
            <a:extLst>
              <a:ext uri="{FF2B5EF4-FFF2-40B4-BE49-F238E27FC236}">
                <a16:creationId xmlns:a16="http://schemas.microsoft.com/office/drawing/2014/main" id="{FF67BD24-70C1-A4AF-CB99-999714400D7F}"/>
              </a:ext>
              <a:ext uri="{C183D7F6-B498-43B3-948B-1728B52AA6E4}">
                <adec:decorative xmlns:adec="http://schemas.microsoft.com/office/drawing/2017/decorative" val="1"/>
              </a:ext>
            </a:extLst>
          </p:cNvPr>
          <p:cNvSpPr/>
          <p:nvPr/>
        </p:nvSpPr>
        <p:spPr>
          <a:xfrm>
            <a:off x="10581124" y="3384066"/>
            <a:ext cx="849745" cy="847001"/>
          </a:xfrm>
          <a:prstGeom prst="donut">
            <a:avLst>
              <a:gd name="adj" fmla="val 3286"/>
            </a:avLst>
          </a:prstGeom>
          <a:solidFill>
            <a:schemeClr val="accent1">
              <a:lumMod val="60000"/>
              <a:lumOff val="40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6" name="Straight Connector 65">
            <a:extLst>
              <a:ext uri="{FF2B5EF4-FFF2-40B4-BE49-F238E27FC236}">
                <a16:creationId xmlns:a16="http://schemas.microsoft.com/office/drawing/2014/main" id="{C3340C39-4F55-40D8-B23B-2BD113606D20}"/>
              </a:ext>
              <a:ext uri="{C183D7F6-B498-43B3-948B-1728B52AA6E4}">
                <adec:decorative xmlns:adec="http://schemas.microsoft.com/office/drawing/2017/decorative" val="1"/>
              </a:ext>
            </a:extLst>
          </p:cNvPr>
          <p:cNvCxnSpPr>
            <a:cxnSpLocks/>
          </p:cNvCxnSpPr>
          <p:nvPr/>
        </p:nvCxnSpPr>
        <p:spPr>
          <a:xfrm flipV="1">
            <a:off x="11010614" y="4231067"/>
            <a:ext cx="0" cy="1022929"/>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67" name="Oval 66">
            <a:extLst>
              <a:ext uri="{FF2B5EF4-FFF2-40B4-BE49-F238E27FC236}">
                <a16:creationId xmlns:a16="http://schemas.microsoft.com/office/drawing/2014/main" id="{E4106CEB-E43E-1FD1-2F32-D56DFFFEB938}"/>
              </a:ext>
              <a:ext uri="{C183D7F6-B498-43B3-948B-1728B52AA6E4}">
                <adec:decorative xmlns:adec="http://schemas.microsoft.com/office/drawing/2017/decorative" val="1"/>
              </a:ext>
            </a:extLst>
          </p:cNvPr>
          <p:cNvSpPr/>
          <p:nvPr/>
        </p:nvSpPr>
        <p:spPr>
          <a:xfrm>
            <a:off x="10939032" y="5253996"/>
            <a:ext cx="133927" cy="139699"/>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a:extLst>
              <a:ext uri="{FF2B5EF4-FFF2-40B4-BE49-F238E27FC236}">
                <a16:creationId xmlns:a16="http://schemas.microsoft.com/office/drawing/2014/main" id="{68A78481-637F-0C9E-CA0E-B41B443B0990}"/>
              </a:ext>
              <a:ext uri="{C183D7F6-B498-43B3-948B-1728B52AA6E4}">
                <adec:decorative xmlns:adec="http://schemas.microsoft.com/office/drawing/2017/decorative" val="1"/>
              </a:ext>
            </a:extLst>
          </p:cNvPr>
          <p:cNvCxnSpPr>
            <a:cxnSpLocks/>
          </p:cNvCxnSpPr>
          <p:nvPr/>
        </p:nvCxnSpPr>
        <p:spPr>
          <a:xfrm>
            <a:off x="10028384" y="6450643"/>
            <a:ext cx="1821296"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81" name="Oval 80">
            <a:extLst>
              <a:ext uri="{FF2B5EF4-FFF2-40B4-BE49-F238E27FC236}">
                <a16:creationId xmlns:a16="http://schemas.microsoft.com/office/drawing/2014/main" id="{3538CB9E-E968-0158-A7D3-4B36E657CDA5}"/>
              </a:ext>
              <a:ext uri="{C183D7F6-B498-43B3-948B-1728B52AA6E4}">
                <adec:decorative xmlns:adec="http://schemas.microsoft.com/office/drawing/2017/decorative" val="1"/>
              </a:ext>
            </a:extLst>
          </p:cNvPr>
          <p:cNvSpPr/>
          <p:nvPr/>
        </p:nvSpPr>
        <p:spPr>
          <a:xfrm>
            <a:off x="4869756" y="735602"/>
            <a:ext cx="267855" cy="25861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FC13C193-C36F-9B13-974A-E667C5F43A88}"/>
              </a:ext>
              <a:ext uri="{C183D7F6-B498-43B3-948B-1728B52AA6E4}">
                <adec:decorative xmlns:adec="http://schemas.microsoft.com/office/drawing/2017/decorative" val="1"/>
              </a:ext>
            </a:extLst>
          </p:cNvPr>
          <p:cNvSpPr/>
          <p:nvPr/>
        </p:nvSpPr>
        <p:spPr>
          <a:xfrm>
            <a:off x="5310719" y="735602"/>
            <a:ext cx="267855" cy="258618"/>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19C43A4-C4FC-B274-6774-973159395AD4}"/>
              </a:ext>
              <a:ext uri="{C183D7F6-B498-43B3-948B-1728B52AA6E4}">
                <adec:decorative xmlns:adec="http://schemas.microsoft.com/office/drawing/2017/decorative" val="1"/>
              </a:ext>
            </a:extLst>
          </p:cNvPr>
          <p:cNvSpPr/>
          <p:nvPr/>
        </p:nvSpPr>
        <p:spPr>
          <a:xfrm>
            <a:off x="5785737" y="729905"/>
            <a:ext cx="267855" cy="258618"/>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C1714C79-365C-379E-09EE-7B2D6C976BBB}"/>
              </a:ext>
              <a:ext uri="{C183D7F6-B498-43B3-948B-1728B52AA6E4}">
                <adec:decorative xmlns:adec="http://schemas.microsoft.com/office/drawing/2017/decorative" val="1"/>
              </a:ext>
            </a:extLst>
          </p:cNvPr>
          <p:cNvSpPr/>
          <p:nvPr/>
        </p:nvSpPr>
        <p:spPr>
          <a:xfrm>
            <a:off x="6218156" y="729905"/>
            <a:ext cx="267855" cy="258618"/>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D1B60E1A-40E8-8A5E-024B-BEDEFDA317F3}"/>
              </a:ext>
              <a:ext uri="{C183D7F6-B498-43B3-948B-1728B52AA6E4}">
                <adec:decorative xmlns:adec="http://schemas.microsoft.com/office/drawing/2017/decorative" val="1"/>
              </a:ext>
            </a:extLst>
          </p:cNvPr>
          <p:cNvSpPr/>
          <p:nvPr/>
        </p:nvSpPr>
        <p:spPr>
          <a:xfrm>
            <a:off x="6650575" y="722332"/>
            <a:ext cx="267855" cy="25861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c 6">
            <a:extLst>
              <a:ext uri="{FF2B5EF4-FFF2-40B4-BE49-F238E27FC236}">
                <a16:creationId xmlns:a16="http://schemas.microsoft.com/office/drawing/2014/main" id="{01F492E1-245C-1A41-C401-7FDC972D49E4}"/>
              </a:ext>
              <a:ext uri="{C183D7F6-B498-43B3-948B-1728B52AA6E4}">
                <adec:decorative xmlns:adec="http://schemas.microsoft.com/office/drawing/2017/decorative" val="1"/>
              </a:ext>
            </a:extLst>
          </p:cNvPr>
          <p:cNvSpPr/>
          <p:nvPr/>
        </p:nvSpPr>
        <p:spPr>
          <a:xfrm rot="5400000">
            <a:off x="1001111" y="3175787"/>
            <a:ext cx="1242281" cy="1267687"/>
          </a:xfrm>
          <a:prstGeom prst="arc">
            <a:avLst>
              <a:gd name="adj1" fmla="val 5526129"/>
              <a:gd name="adj2" fmla="val 10831148"/>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Oval 8">
            <a:extLst>
              <a:ext uri="{FF2B5EF4-FFF2-40B4-BE49-F238E27FC236}">
                <a16:creationId xmlns:a16="http://schemas.microsoft.com/office/drawing/2014/main" id="{1179BD05-FE67-3761-49CE-FA19CCE9121C}"/>
              </a:ext>
              <a:ext uri="{C183D7F6-B498-43B3-948B-1728B52AA6E4}">
                <adec:decorative xmlns:adec="http://schemas.microsoft.com/office/drawing/2017/decorative" val="1"/>
              </a:ext>
            </a:extLst>
          </p:cNvPr>
          <p:cNvSpPr/>
          <p:nvPr/>
        </p:nvSpPr>
        <p:spPr>
          <a:xfrm>
            <a:off x="1492944" y="3668776"/>
            <a:ext cx="267855" cy="258618"/>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ircle: Hollow 10">
            <a:extLst>
              <a:ext uri="{FF2B5EF4-FFF2-40B4-BE49-F238E27FC236}">
                <a16:creationId xmlns:a16="http://schemas.microsoft.com/office/drawing/2014/main" id="{DFD32602-0321-12D7-4E0F-CAC246632F31}"/>
              </a:ext>
              <a:ext uri="{C183D7F6-B498-43B3-948B-1728B52AA6E4}">
                <adec:decorative xmlns:adec="http://schemas.microsoft.com/office/drawing/2017/decorative" val="1"/>
              </a:ext>
            </a:extLst>
          </p:cNvPr>
          <p:cNvSpPr/>
          <p:nvPr/>
        </p:nvSpPr>
        <p:spPr>
          <a:xfrm>
            <a:off x="1333617" y="3510603"/>
            <a:ext cx="586510" cy="574964"/>
          </a:xfrm>
          <a:prstGeom prst="donut">
            <a:avLst>
              <a:gd name="adj" fmla="val 5694"/>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ircle: Hollow 11">
            <a:extLst>
              <a:ext uri="{FF2B5EF4-FFF2-40B4-BE49-F238E27FC236}">
                <a16:creationId xmlns:a16="http://schemas.microsoft.com/office/drawing/2014/main" id="{6958A1DF-3DA2-95C7-A0EB-7ACFCE794E3B}"/>
              </a:ext>
              <a:ext uri="{C183D7F6-B498-43B3-948B-1728B52AA6E4}">
                <adec:decorative xmlns:adec="http://schemas.microsoft.com/office/drawing/2017/decorative" val="1"/>
              </a:ext>
            </a:extLst>
          </p:cNvPr>
          <p:cNvSpPr/>
          <p:nvPr/>
        </p:nvSpPr>
        <p:spPr>
          <a:xfrm>
            <a:off x="1197381" y="3378265"/>
            <a:ext cx="849745" cy="847001"/>
          </a:xfrm>
          <a:prstGeom prst="donut">
            <a:avLst>
              <a:gd name="adj" fmla="val 3286"/>
            </a:avLst>
          </a:prstGeom>
          <a:solidFill>
            <a:schemeClr val="accent1">
              <a:lumMod val="60000"/>
              <a:lumOff val="40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Connector 13">
            <a:extLst>
              <a:ext uri="{FF2B5EF4-FFF2-40B4-BE49-F238E27FC236}">
                <a16:creationId xmlns:a16="http://schemas.microsoft.com/office/drawing/2014/main" id="{5929BE48-0A55-742B-8B0D-009D451D10D6}"/>
              </a:ext>
              <a:ext uri="{C183D7F6-B498-43B3-948B-1728B52AA6E4}">
                <adec:decorative xmlns:adec="http://schemas.microsoft.com/office/drawing/2017/decorative" val="1"/>
              </a:ext>
            </a:extLst>
          </p:cNvPr>
          <p:cNvCxnSpPr>
            <a:cxnSpLocks/>
          </p:cNvCxnSpPr>
          <p:nvPr/>
        </p:nvCxnSpPr>
        <p:spPr>
          <a:xfrm flipV="1">
            <a:off x="1622251" y="2355336"/>
            <a:ext cx="0" cy="102292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Oval 14">
            <a:extLst>
              <a:ext uri="{FF2B5EF4-FFF2-40B4-BE49-F238E27FC236}">
                <a16:creationId xmlns:a16="http://schemas.microsoft.com/office/drawing/2014/main" id="{1586D52F-33A7-2C6F-E843-C6601D9DF9A1}"/>
              </a:ext>
              <a:ext uri="{C183D7F6-B498-43B3-948B-1728B52AA6E4}">
                <adec:decorative xmlns:adec="http://schemas.microsoft.com/office/drawing/2017/decorative" val="1"/>
              </a:ext>
            </a:extLst>
          </p:cNvPr>
          <p:cNvSpPr/>
          <p:nvPr/>
        </p:nvSpPr>
        <p:spPr>
          <a:xfrm>
            <a:off x="1556729" y="2271669"/>
            <a:ext cx="133927" cy="13969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B59D6C99-9DA1-F88F-8804-B1A18AA57FCB}"/>
              </a:ext>
              <a:ext uri="{C183D7F6-B498-43B3-948B-1728B52AA6E4}">
                <adec:decorative xmlns:adec="http://schemas.microsoft.com/office/drawing/2017/decorative" val="1"/>
              </a:ext>
            </a:extLst>
          </p:cNvPr>
          <p:cNvCxnSpPr>
            <a:cxnSpLocks/>
          </p:cNvCxnSpPr>
          <p:nvPr/>
        </p:nvCxnSpPr>
        <p:spPr>
          <a:xfrm>
            <a:off x="599768" y="1268343"/>
            <a:ext cx="195985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9" name="Oval 58">
            <a:extLst>
              <a:ext uri="{FF2B5EF4-FFF2-40B4-BE49-F238E27FC236}">
                <a16:creationId xmlns:a16="http://schemas.microsoft.com/office/drawing/2014/main" id="{DD9E557E-46D0-9EFE-A183-C939444BB838}"/>
              </a:ext>
              <a:ext uri="{C183D7F6-B498-43B3-948B-1728B52AA6E4}">
                <adec:decorative xmlns:adec="http://schemas.microsoft.com/office/drawing/2017/decorative" val="1"/>
              </a:ext>
            </a:extLst>
          </p:cNvPr>
          <p:cNvSpPr/>
          <p:nvPr/>
        </p:nvSpPr>
        <p:spPr>
          <a:xfrm>
            <a:off x="4400665" y="737102"/>
            <a:ext cx="267855" cy="258618"/>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50521198"/>
      </p:ext>
    </p:extLst>
  </p:cSld>
  <p:clrMapOvr>
    <a:masterClrMapping/>
  </p:clrMapOvr>
  <mc:AlternateContent xmlns:mc="http://schemas.openxmlformats.org/markup-compatibility/2006" xmlns:p14="http://schemas.microsoft.com/office/powerpoint/2010/main">
    <mc:Choice Requires="p14">
      <p:transition spd="slow" p14:dur="2000" advTm="68215"/>
    </mc:Choice>
    <mc:Fallback xmlns="">
      <p:transition spd="slow" advTm="682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anim calcmode="lin" valueType="num">
                                      <p:cBhvr>
                                        <p:cTn id="45" dur="500" fill="hold"/>
                                        <p:tgtEl>
                                          <p:spTgt spid="37"/>
                                        </p:tgtEl>
                                        <p:attrNameLst>
                                          <p:attrName>ppt_x</p:attrName>
                                        </p:attrNameLst>
                                      </p:cBhvr>
                                      <p:tavLst>
                                        <p:tav tm="0">
                                          <p:val>
                                            <p:strVal val="#ppt_x"/>
                                          </p:val>
                                        </p:tav>
                                        <p:tav tm="100000">
                                          <p:val>
                                            <p:strVal val="#ppt_x"/>
                                          </p:val>
                                        </p:tav>
                                      </p:tavLst>
                                    </p:anim>
                                    <p:anim calcmode="lin" valueType="num">
                                      <p:cBhvr>
                                        <p:cTn id="46" dur="500" fill="hold"/>
                                        <p:tgtEl>
                                          <p:spTgt spid="37"/>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26">
                                            <p:txEl>
                                              <p:pRg st="0" end="0"/>
                                            </p:txEl>
                                          </p:spTgt>
                                        </p:tgtEl>
                                        <p:attrNameLst>
                                          <p:attrName>style.visibility</p:attrName>
                                        </p:attrNameLst>
                                      </p:cBhvr>
                                      <p:to>
                                        <p:strVal val="visible"/>
                                      </p:to>
                                    </p:set>
                                    <p:animEffect transition="in" filter="fade">
                                      <p:cBhvr>
                                        <p:cTn id="49" dur="500"/>
                                        <p:tgtEl>
                                          <p:spTgt spid="26">
                                            <p:txEl>
                                              <p:pRg st="0" end="0"/>
                                            </p:txEl>
                                          </p:spTgt>
                                        </p:tgtEl>
                                      </p:cBhvr>
                                    </p:animEffect>
                                    <p:anim calcmode="lin" valueType="num">
                                      <p:cBhvr>
                                        <p:cTn id="5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childTnLst>
                          </p:cTn>
                        </p:par>
                        <p:par>
                          <p:cTn id="56" fill="hold">
                            <p:stCondLst>
                              <p:cond delay="4000"/>
                            </p:stCondLst>
                            <p:childTnLst>
                              <p:par>
                                <p:cTn id="57" presetID="22" presetClass="entr" presetSubtype="8"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500"/>
                                        <p:tgtEl>
                                          <p:spTgt spid="25"/>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500" fill="hold"/>
                                        <p:tgtEl>
                                          <p:spTgt spid="6"/>
                                        </p:tgtEl>
                                        <p:attrNameLst>
                                          <p:attrName>ppt_w</p:attrName>
                                        </p:attrNameLst>
                                      </p:cBhvr>
                                      <p:tavLst>
                                        <p:tav tm="0">
                                          <p:val>
                                            <p:fltVal val="0"/>
                                          </p:val>
                                        </p:tav>
                                        <p:tav tm="100000">
                                          <p:val>
                                            <p:strVal val="#ppt_w"/>
                                          </p:val>
                                        </p:tav>
                                      </p:tavLst>
                                    </p:anim>
                                    <p:anim calcmode="lin" valueType="num">
                                      <p:cBhvr>
                                        <p:cTn id="64" dur="500" fill="hold"/>
                                        <p:tgtEl>
                                          <p:spTgt spid="6"/>
                                        </p:tgtEl>
                                        <p:attrNameLst>
                                          <p:attrName>ppt_h</p:attrName>
                                        </p:attrNameLst>
                                      </p:cBhvr>
                                      <p:tavLst>
                                        <p:tav tm="0">
                                          <p:val>
                                            <p:fltVal val="0"/>
                                          </p:val>
                                        </p:tav>
                                        <p:tav tm="100000">
                                          <p:val>
                                            <p:strVal val="#ppt_h"/>
                                          </p:val>
                                        </p:tav>
                                      </p:tavLst>
                                    </p:anim>
                                    <p:animEffect transition="in" filter="fade">
                                      <p:cBhvr>
                                        <p:cTn id="65" dur="500"/>
                                        <p:tgtEl>
                                          <p:spTgt spid="6"/>
                                        </p:tgtEl>
                                      </p:cBhvr>
                                    </p:animEffect>
                                  </p:childTnLst>
                                </p:cTn>
                              </p:par>
                            </p:childTnLst>
                          </p:cTn>
                        </p:par>
                        <p:par>
                          <p:cTn id="66" fill="hold">
                            <p:stCondLst>
                              <p:cond delay="5000"/>
                            </p:stCondLst>
                            <p:childTnLst>
                              <p:par>
                                <p:cTn id="67" presetID="53" presetClass="entr" presetSubtype="16"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p:cTn id="69" dur="500" fill="hold"/>
                                        <p:tgtEl>
                                          <p:spTgt spid="8"/>
                                        </p:tgtEl>
                                        <p:attrNameLst>
                                          <p:attrName>ppt_w</p:attrName>
                                        </p:attrNameLst>
                                      </p:cBhvr>
                                      <p:tavLst>
                                        <p:tav tm="0">
                                          <p:val>
                                            <p:fltVal val="0"/>
                                          </p:val>
                                        </p:tav>
                                        <p:tav tm="100000">
                                          <p:val>
                                            <p:strVal val="#ppt_w"/>
                                          </p:val>
                                        </p:tav>
                                      </p:tavLst>
                                    </p:anim>
                                    <p:anim calcmode="lin" valueType="num">
                                      <p:cBhvr>
                                        <p:cTn id="70" dur="500" fill="hold"/>
                                        <p:tgtEl>
                                          <p:spTgt spid="8"/>
                                        </p:tgtEl>
                                        <p:attrNameLst>
                                          <p:attrName>ppt_h</p:attrName>
                                        </p:attrNameLst>
                                      </p:cBhvr>
                                      <p:tavLst>
                                        <p:tav tm="0">
                                          <p:val>
                                            <p:fltVal val="0"/>
                                          </p:val>
                                        </p:tav>
                                        <p:tav tm="100000">
                                          <p:val>
                                            <p:strVal val="#ppt_h"/>
                                          </p:val>
                                        </p:tav>
                                      </p:tavLst>
                                    </p:anim>
                                    <p:animEffect transition="in" filter="fade">
                                      <p:cBhvr>
                                        <p:cTn id="71" dur="500"/>
                                        <p:tgtEl>
                                          <p:spTgt spid="8"/>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p:cTn id="75" dur="500" fill="hold"/>
                                        <p:tgtEl>
                                          <p:spTgt spid="10"/>
                                        </p:tgtEl>
                                        <p:attrNameLst>
                                          <p:attrName>ppt_w</p:attrName>
                                        </p:attrNameLst>
                                      </p:cBhvr>
                                      <p:tavLst>
                                        <p:tav tm="0">
                                          <p:val>
                                            <p:fltVal val="0"/>
                                          </p:val>
                                        </p:tav>
                                        <p:tav tm="100000">
                                          <p:val>
                                            <p:strVal val="#ppt_w"/>
                                          </p:val>
                                        </p:tav>
                                      </p:tavLst>
                                    </p:anim>
                                    <p:anim calcmode="lin" valueType="num">
                                      <p:cBhvr>
                                        <p:cTn id="76" dur="500" fill="hold"/>
                                        <p:tgtEl>
                                          <p:spTgt spid="10"/>
                                        </p:tgtEl>
                                        <p:attrNameLst>
                                          <p:attrName>ppt_h</p:attrName>
                                        </p:attrNameLst>
                                      </p:cBhvr>
                                      <p:tavLst>
                                        <p:tav tm="0">
                                          <p:val>
                                            <p:fltVal val="0"/>
                                          </p:val>
                                        </p:tav>
                                        <p:tav tm="100000">
                                          <p:val>
                                            <p:strVal val="#ppt_h"/>
                                          </p:val>
                                        </p:tav>
                                      </p:tavLst>
                                    </p:anim>
                                    <p:animEffect transition="in" filter="fade">
                                      <p:cBhvr>
                                        <p:cTn id="77" dur="500"/>
                                        <p:tgtEl>
                                          <p:spTgt spid="10"/>
                                        </p:tgtEl>
                                      </p:cBhvr>
                                    </p:animEffect>
                                  </p:childTnLst>
                                </p:cTn>
                              </p:par>
                            </p:childTnLst>
                          </p:cTn>
                        </p:par>
                        <p:par>
                          <p:cTn id="78" fill="hold">
                            <p:stCondLst>
                              <p:cond delay="6000"/>
                            </p:stCondLst>
                            <p:childTnLst>
                              <p:par>
                                <p:cTn id="79" presetID="22" presetClass="entr" presetSubtype="1" fill="hold"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wipe(up)">
                                      <p:cBhvr>
                                        <p:cTn id="81" dur="500"/>
                                        <p:tgtEl>
                                          <p:spTgt spid="13"/>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p:cTn id="85" dur="500" fill="hold"/>
                                        <p:tgtEl>
                                          <p:spTgt spid="16"/>
                                        </p:tgtEl>
                                        <p:attrNameLst>
                                          <p:attrName>ppt_w</p:attrName>
                                        </p:attrNameLst>
                                      </p:cBhvr>
                                      <p:tavLst>
                                        <p:tav tm="0">
                                          <p:val>
                                            <p:fltVal val="0"/>
                                          </p:val>
                                        </p:tav>
                                        <p:tav tm="100000">
                                          <p:val>
                                            <p:strVal val="#ppt_w"/>
                                          </p:val>
                                        </p:tav>
                                      </p:tavLst>
                                    </p:anim>
                                    <p:anim calcmode="lin" valueType="num">
                                      <p:cBhvr>
                                        <p:cTn id="86" dur="500" fill="hold"/>
                                        <p:tgtEl>
                                          <p:spTgt spid="16"/>
                                        </p:tgtEl>
                                        <p:attrNameLst>
                                          <p:attrName>ppt_h</p:attrName>
                                        </p:attrNameLst>
                                      </p:cBhvr>
                                      <p:tavLst>
                                        <p:tav tm="0">
                                          <p:val>
                                            <p:fltVal val="0"/>
                                          </p:val>
                                        </p:tav>
                                        <p:tav tm="100000">
                                          <p:val>
                                            <p:strVal val="#ppt_h"/>
                                          </p:val>
                                        </p:tav>
                                      </p:tavLst>
                                    </p:anim>
                                    <p:animEffect transition="in" filter="fade">
                                      <p:cBhvr>
                                        <p:cTn id="87" dur="500"/>
                                        <p:tgtEl>
                                          <p:spTgt spid="16"/>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par>
                                <p:cTn id="94" presetID="47" presetClass="entr" presetSubtype="0" fill="hold" grpId="0" nodeType="with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500"/>
                                        <p:tgtEl>
                                          <p:spTgt spid="20"/>
                                        </p:tgtEl>
                                      </p:cBhvr>
                                    </p:animEffect>
                                    <p:anim calcmode="lin" valueType="num">
                                      <p:cBhvr>
                                        <p:cTn id="97" dur="500" fill="hold"/>
                                        <p:tgtEl>
                                          <p:spTgt spid="20"/>
                                        </p:tgtEl>
                                        <p:attrNameLst>
                                          <p:attrName>ppt_x</p:attrName>
                                        </p:attrNameLst>
                                      </p:cBhvr>
                                      <p:tavLst>
                                        <p:tav tm="0">
                                          <p:val>
                                            <p:strVal val="#ppt_x"/>
                                          </p:val>
                                        </p:tav>
                                        <p:tav tm="100000">
                                          <p:val>
                                            <p:strVal val="#ppt_x"/>
                                          </p:val>
                                        </p:tav>
                                      </p:tavLst>
                                    </p:anim>
                                    <p:anim calcmode="lin" valueType="num">
                                      <p:cBhvr>
                                        <p:cTn id="98" dur="500" fill="hold"/>
                                        <p:tgtEl>
                                          <p:spTgt spid="20"/>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fade">
                                      <p:cBhvr>
                                        <p:cTn id="101" dur="500"/>
                                        <p:tgtEl>
                                          <p:spTgt spid="21"/>
                                        </p:tgtEl>
                                      </p:cBhvr>
                                    </p:animEffect>
                                    <p:anim calcmode="lin" valueType="num">
                                      <p:cBhvr>
                                        <p:cTn id="102" dur="500" fill="hold"/>
                                        <p:tgtEl>
                                          <p:spTgt spid="21"/>
                                        </p:tgtEl>
                                        <p:attrNameLst>
                                          <p:attrName>ppt_x</p:attrName>
                                        </p:attrNameLst>
                                      </p:cBhvr>
                                      <p:tavLst>
                                        <p:tav tm="0">
                                          <p:val>
                                            <p:strVal val="#ppt_x"/>
                                          </p:val>
                                        </p:tav>
                                        <p:tav tm="100000">
                                          <p:val>
                                            <p:strVal val="#ppt_x"/>
                                          </p:val>
                                        </p:tav>
                                      </p:tavLst>
                                    </p:anim>
                                    <p:anim calcmode="lin" valueType="num">
                                      <p:cBhvr>
                                        <p:cTn id="103" dur="500" fill="hold"/>
                                        <p:tgtEl>
                                          <p:spTgt spid="21"/>
                                        </p:tgtEl>
                                        <p:attrNameLst>
                                          <p:attrName>ppt_y</p:attrName>
                                        </p:attrNameLst>
                                      </p:cBhvr>
                                      <p:tavLst>
                                        <p:tav tm="0">
                                          <p:val>
                                            <p:strVal val="#ppt_y+.1"/>
                                          </p:val>
                                        </p:tav>
                                        <p:tav tm="100000">
                                          <p:val>
                                            <p:strVal val="#ppt_y"/>
                                          </p:val>
                                        </p:tav>
                                      </p:tavLst>
                                    </p:anim>
                                  </p:childTnLst>
                                </p:cTn>
                              </p:par>
                            </p:childTnLst>
                          </p:cTn>
                        </p:par>
                        <p:par>
                          <p:cTn id="104" fill="hold">
                            <p:stCondLst>
                              <p:cond delay="7500"/>
                            </p:stCondLst>
                            <p:childTnLst>
                              <p:par>
                                <p:cTn id="105" presetID="22" presetClass="entr" presetSubtype="8"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wipe(left)">
                                      <p:cBhvr>
                                        <p:cTn id="107" dur="500"/>
                                        <p:tgtEl>
                                          <p:spTgt spid="22"/>
                                        </p:tgtEl>
                                      </p:cBhvr>
                                    </p:animEffect>
                                  </p:childTnLst>
                                </p:cTn>
                              </p:par>
                            </p:childTnLst>
                          </p:cTn>
                        </p:par>
                        <p:par>
                          <p:cTn id="108" fill="hold">
                            <p:stCondLst>
                              <p:cond delay="8000"/>
                            </p:stCondLst>
                            <p:childTnLst>
                              <p:par>
                                <p:cTn id="109" presetID="22" presetClass="entr" presetSubtype="8" fill="hold" nodeType="afterEffect">
                                  <p:stCondLst>
                                    <p:cond delay="0"/>
                                  </p:stCondLst>
                                  <p:childTnLst>
                                    <p:set>
                                      <p:cBhvr>
                                        <p:cTn id="110" dur="1" fill="hold">
                                          <p:stCondLst>
                                            <p:cond delay="0"/>
                                          </p:stCondLst>
                                        </p:cTn>
                                        <p:tgtEl>
                                          <p:spTgt spid="5"/>
                                        </p:tgtEl>
                                        <p:attrNameLst>
                                          <p:attrName>style.visibility</p:attrName>
                                        </p:attrNameLst>
                                      </p:cBhvr>
                                      <p:to>
                                        <p:strVal val="visible"/>
                                      </p:to>
                                    </p:set>
                                    <p:animEffect transition="in" filter="wipe(left)">
                                      <p:cBhvr>
                                        <p:cTn id="111" dur="500"/>
                                        <p:tgtEl>
                                          <p:spTgt spid="5"/>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9"/>
                                        </p:tgtEl>
                                        <p:attrNameLst>
                                          <p:attrName>style.visibility</p:attrName>
                                        </p:attrNameLst>
                                      </p:cBhvr>
                                      <p:to>
                                        <p:strVal val="visible"/>
                                      </p:to>
                                    </p:set>
                                    <p:anim calcmode="lin" valueType="num">
                                      <p:cBhvr>
                                        <p:cTn id="115" dur="500" fill="hold"/>
                                        <p:tgtEl>
                                          <p:spTgt spid="29"/>
                                        </p:tgtEl>
                                        <p:attrNameLst>
                                          <p:attrName>ppt_w</p:attrName>
                                        </p:attrNameLst>
                                      </p:cBhvr>
                                      <p:tavLst>
                                        <p:tav tm="0">
                                          <p:val>
                                            <p:fltVal val="0"/>
                                          </p:val>
                                        </p:tav>
                                        <p:tav tm="100000">
                                          <p:val>
                                            <p:strVal val="#ppt_w"/>
                                          </p:val>
                                        </p:tav>
                                      </p:tavLst>
                                    </p:anim>
                                    <p:anim calcmode="lin" valueType="num">
                                      <p:cBhvr>
                                        <p:cTn id="116" dur="500" fill="hold"/>
                                        <p:tgtEl>
                                          <p:spTgt spid="29"/>
                                        </p:tgtEl>
                                        <p:attrNameLst>
                                          <p:attrName>ppt_h</p:attrName>
                                        </p:attrNameLst>
                                      </p:cBhvr>
                                      <p:tavLst>
                                        <p:tav tm="0">
                                          <p:val>
                                            <p:fltVal val="0"/>
                                          </p:val>
                                        </p:tav>
                                        <p:tav tm="100000">
                                          <p:val>
                                            <p:strVal val="#ppt_h"/>
                                          </p:val>
                                        </p:tav>
                                      </p:tavLst>
                                    </p:anim>
                                    <p:animEffect transition="in" filter="fade">
                                      <p:cBhvr>
                                        <p:cTn id="117" dur="500"/>
                                        <p:tgtEl>
                                          <p:spTgt spid="29"/>
                                        </p:tgtEl>
                                      </p:cBhvr>
                                    </p:animEffect>
                                  </p:childTnLst>
                                </p:cTn>
                              </p:par>
                            </p:childTnLst>
                          </p:cTn>
                        </p:par>
                        <p:par>
                          <p:cTn id="118" fill="hold">
                            <p:stCondLst>
                              <p:cond delay="90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500" fill="hold"/>
                                        <p:tgtEl>
                                          <p:spTgt spid="30"/>
                                        </p:tgtEl>
                                        <p:attrNameLst>
                                          <p:attrName>ppt_w</p:attrName>
                                        </p:attrNameLst>
                                      </p:cBhvr>
                                      <p:tavLst>
                                        <p:tav tm="0">
                                          <p:val>
                                            <p:fltVal val="0"/>
                                          </p:val>
                                        </p:tav>
                                        <p:tav tm="100000">
                                          <p:val>
                                            <p:strVal val="#ppt_w"/>
                                          </p:val>
                                        </p:tav>
                                      </p:tavLst>
                                    </p:anim>
                                    <p:anim calcmode="lin" valueType="num">
                                      <p:cBhvr>
                                        <p:cTn id="122" dur="500" fill="hold"/>
                                        <p:tgtEl>
                                          <p:spTgt spid="30"/>
                                        </p:tgtEl>
                                        <p:attrNameLst>
                                          <p:attrName>ppt_h</p:attrName>
                                        </p:attrNameLst>
                                      </p:cBhvr>
                                      <p:tavLst>
                                        <p:tav tm="0">
                                          <p:val>
                                            <p:fltVal val="0"/>
                                          </p:val>
                                        </p:tav>
                                        <p:tav tm="100000">
                                          <p:val>
                                            <p:strVal val="#ppt_h"/>
                                          </p:val>
                                        </p:tav>
                                      </p:tavLst>
                                    </p:anim>
                                    <p:animEffect transition="in" filter="fade">
                                      <p:cBhvr>
                                        <p:cTn id="123" dur="500"/>
                                        <p:tgtEl>
                                          <p:spTgt spid="30"/>
                                        </p:tgtEl>
                                      </p:cBhvr>
                                    </p:animEffect>
                                  </p:childTnLst>
                                </p:cTn>
                              </p:par>
                            </p:childTnLst>
                          </p:cTn>
                        </p:par>
                        <p:par>
                          <p:cTn id="124" fill="hold">
                            <p:stCondLst>
                              <p:cond delay="9500"/>
                            </p:stCondLst>
                            <p:childTnLst>
                              <p:par>
                                <p:cTn id="125" presetID="53" presetClass="entr" presetSubtype="16" fill="hold" grpId="0" nodeType="afterEffect">
                                  <p:stCondLst>
                                    <p:cond delay="0"/>
                                  </p:stCondLst>
                                  <p:childTnLst>
                                    <p:set>
                                      <p:cBhvr>
                                        <p:cTn id="126" dur="1" fill="hold">
                                          <p:stCondLst>
                                            <p:cond delay="0"/>
                                          </p:stCondLst>
                                        </p:cTn>
                                        <p:tgtEl>
                                          <p:spTgt spid="31"/>
                                        </p:tgtEl>
                                        <p:attrNameLst>
                                          <p:attrName>style.visibility</p:attrName>
                                        </p:attrNameLst>
                                      </p:cBhvr>
                                      <p:to>
                                        <p:strVal val="visible"/>
                                      </p:to>
                                    </p:set>
                                    <p:anim calcmode="lin" valueType="num">
                                      <p:cBhvr>
                                        <p:cTn id="127" dur="500" fill="hold"/>
                                        <p:tgtEl>
                                          <p:spTgt spid="31"/>
                                        </p:tgtEl>
                                        <p:attrNameLst>
                                          <p:attrName>ppt_w</p:attrName>
                                        </p:attrNameLst>
                                      </p:cBhvr>
                                      <p:tavLst>
                                        <p:tav tm="0">
                                          <p:val>
                                            <p:fltVal val="0"/>
                                          </p:val>
                                        </p:tav>
                                        <p:tav tm="100000">
                                          <p:val>
                                            <p:strVal val="#ppt_w"/>
                                          </p:val>
                                        </p:tav>
                                      </p:tavLst>
                                    </p:anim>
                                    <p:anim calcmode="lin" valueType="num">
                                      <p:cBhvr>
                                        <p:cTn id="128" dur="500" fill="hold"/>
                                        <p:tgtEl>
                                          <p:spTgt spid="31"/>
                                        </p:tgtEl>
                                        <p:attrNameLst>
                                          <p:attrName>ppt_h</p:attrName>
                                        </p:attrNameLst>
                                      </p:cBhvr>
                                      <p:tavLst>
                                        <p:tav tm="0">
                                          <p:val>
                                            <p:fltVal val="0"/>
                                          </p:val>
                                        </p:tav>
                                        <p:tav tm="100000">
                                          <p:val>
                                            <p:strVal val="#ppt_h"/>
                                          </p:val>
                                        </p:tav>
                                      </p:tavLst>
                                    </p:anim>
                                    <p:animEffect transition="in" filter="fade">
                                      <p:cBhvr>
                                        <p:cTn id="129" dur="500"/>
                                        <p:tgtEl>
                                          <p:spTgt spid="31"/>
                                        </p:tgtEl>
                                      </p:cBhvr>
                                    </p:animEffect>
                                  </p:childTnLst>
                                </p:cTn>
                              </p:par>
                            </p:childTnLst>
                          </p:cTn>
                        </p:par>
                        <p:par>
                          <p:cTn id="130" fill="hold">
                            <p:stCondLst>
                              <p:cond delay="10000"/>
                            </p:stCondLst>
                            <p:childTnLst>
                              <p:par>
                                <p:cTn id="131" presetID="22" presetClass="entr" presetSubtype="4" fill="hold" nodeType="afterEffect">
                                  <p:stCondLst>
                                    <p:cond delay="0"/>
                                  </p:stCondLst>
                                  <p:childTnLst>
                                    <p:set>
                                      <p:cBhvr>
                                        <p:cTn id="132" dur="1" fill="hold">
                                          <p:stCondLst>
                                            <p:cond delay="0"/>
                                          </p:stCondLst>
                                        </p:cTn>
                                        <p:tgtEl>
                                          <p:spTgt spid="32"/>
                                        </p:tgtEl>
                                        <p:attrNameLst>
                                          <p:attrName>style.visibility</p:attrName>
                                        </p:attrNameLst>
                                      </p:cBhvr>
                                      <p:to>
                                        <p:strVal val="visible"/>
                                      </p:to>
                                    </p:set>
                                    <p:animEffect transition="in" filter="wipe(down)">
                                      <p:cBhvr>
                                        <p:cTn id="133" dur="500"/>
                                        <p:tgtEl>
                                          <p:spTgt spid="32"/>
                                        </p:tgtEl>
                                      </p:cBhvr>
                                    </p:animEffect>
                                  </p:childTnLst>
                                </p:cTn>
                              </p:par>
                            </p:childTnLst>
                          </p:cTn>
                        </p:par>
                        <p:par>
                          <p:cTn id="134" fill="hold">
                            <p:stCondLst>
                              <p:cond delay="10500"/>
                            </p:stCondLst>
                            <p:childTnLst>
                              <p:par>
                                <p:cTn id="135" presetID="53" presetClass="entr" presetSubtype="16" fill="hold" grpId="0" nodeType="afterEffect">
                                  <p:stCondLst>
                                    <p:cond delay="0"/>
                                  </p:stCondLst>
                                  <p:childTnLst>
                                    <p:set>
                                      <p:cBhvr>
                                        <p:cTn id="136" dur="1" fill="hold">
                                          <p:stCondLst>
                                            <p:cond delay="0"/>
                                          </p:stCondLst>
                                        </p:cTn>
                                        <p:tgtEl>
                                          <p:spTgt spid="33"/>
                                        </p:tgtEl>
                                        <p:attrNameLst>
                                          <p:attrName>style.visibility</p:attrName>
                                        </p:attrNameLst>
                                      </p:cBhvr>
                                      <p:to>
                                        <p:strVal val="visible"/>
                                      </p:to>
                                    </p:set>
                                    <p:anim calcmode="lin" valueType="num">
                                      <p:cBhvr>
                                        <p:cTn id="137" dur="500" fill="hold"/>
                                        <p:tgtEl>
                                          <p:spTgt spid="33"/>
                                        </p:tgtEl>
                                        <p:attrNameLst>
                                          <p:attrName>ppt_w</p:attrName>
                                        </p:attrNameLst>
                                      </p:cBhvr>
                                      <p:tavLst>
                                        <p:tav tm="0">
                                          <p:val>
                                            <p:fltVal val="0"/>
                                          </p:val>
                                        </p:tav>
                                        <p:tav tm="100000">
                                          <p:val>
                                            <p:strVal val="#ppt_w"/>
                                          </p:val>
                                        </p:tav>
                                      </p:tavLst>
                                    </p:anim>
                                    <p:anim calcmode="lin" valueType="num">
                                      <p:cBhvr>
                                        <p:cTn id="138" dur="500" fill="hold"/>
                                        <p:tgtEl>
                                          <p:spTgt spid="33"/>
                                        </p:tgtEl>
                                        <p:attrNameLst>
                                          <p:attrName>ppt_h</p:attrName>
                                        </p:attrNameLst>
                                      </p:cBhvr>
                                      <p:tavLst>
                                        <p:tav tm="0">
                                          <p:val>
                                            <p:fltVal val="0"/>
                                          </p:val>
                                        </p:tav>
                                        <p:tav tm="100000">
                                          <p:val>
                                            <p:strVal val="#ppt_h"/>
                                          </p:val>
                                        </p:tav>
                                      </p:tavLst>
                                    </p:anim>
                                    <p:animEffect transition="in" filter="fade">
                                      <p:cBhvr>
                                        <p:cTn id="139" dur="500"/>
                                        <p:tgtEl>
                                          <p:spTgt spid="33"/>
                                        </p:tgtEl>
                                      </p:cBhvr>
                                    </p:animEffect>
                                  </p:childTnLst>
                                </p:cTn>
                              </p:par>
                            </p:childTnLst>
                          </p:cTn>
                        </p:par>
                        <p:par>
                          <p:cTn id="140" fill="hold">
                            <p:stCondLst>
                              <p:cond delay="11000"/>
                            </p:stCondLst>
                            <p:childTnLst>
                              <p:par>
                                <p:cTn id="141" presetID="53" presetClass="entr" presetSubtype="16" fill="hold" grpId="0" nodeType="afterEffect">
                                  <p:stCondLst>
                                    <p:cond delay="0"/>
                                  </p:stCondLst>
                                  <p:childTnLst>
                                    <p:set>
                                      <p:cBhvr>
                                        <p:cTn id="142" dur="1" fill="hold">
                                          <p:stCondLst>
                                            <p:cond delay="0"/>
                                          </p:stCondLst>
                                        </p:cTn>
                                        <p:tgtEl>
                                          <p:spTgt spid="27"/>
                                        </p:tgtEl>
                                        <p:attrNameLst>
                                          <p:attrName>style.visibility</p:attrName>
                                        </p:attrNameLst>
                                      </p:cBhvr>
                                      <p:to>
                                        <p:strVal val="visible"/>
                                      </p:to>
                                    </p:set>
                                    <p:anim calcmode="lin" valueType="num">
                                      <p:cBhvr>
                                        <p:cTn id="143" dur="500" fill="hold"/>
                                        <p:tgtEl>
                                          <p:spTgt spid="27"/>
                                        </p:tgtEl>
                                        <p:attrNameLst>
                                          <p:attrName>ppt_w</p:attrName>
                                        </p:attrNameLst>
                                      </p:cBhvr>
                                      <p:tavLst>
                                        <p:tav tm="0">
                                          <p:val>
                                            <p:fltVal val="0"/>
                                          </p:val>
                                        </p:tav>
                                        <p:tav tm="100000">
                                          <p:val>
                                            <p:strVal val="#ppt_w"/>
                                          </p:val>
                                        </p:tav>
                                      </p:tavLst>
                                    </p:anim>
                                    <p:anim calcmode="lin" valueType="num">
                                      <p:cBhvr>
                                        <p:cTn id="144" dur="500" fill="hold"/>
                                        <p:tgtEl>
                                          <p:spTgt spid="27"/>
                                        </p:tgtEl>
                                        <p:attrNameLst>
                                          <p:attrName>ppt_h</p:attrName>
                                        </p:attrNameLst>
                                      </p:cBhvr>
                                      <p:tavLst>
                                        <p:tav tm="0">
                                          <p:val>
                                            <p:fltVal val="0"/>
                                          </p:val>
                                        </p:tav>
                                        <p:tav tm="100000">
                                          <p:val>
                                            <p:strVal val="#ppt_h"/>
                                          </p:val>
                                        </p:tav>
                                      </p:tavLst>
                                    </p:anim>
                                    <p:animEffect transition="in" filter="fade">
                                      <p:cBhvr>
                                        <p:cTn id="145" dur="500"/>
                                        <p:tgtEl>
                                          <p:spTgt spid="27"/>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34"/>
                                        </p:tgtEl>
                                        <p:attrNameLst>
                                          <p:attrName>style.visibility</p:attrName>
                                        </p:attrNameLst>
                                      </p:cBhvr>
                                      <p:to>
                                        <p:strVal val="visible"/>
                                      </p:to>
                                    </p:set>
                                    <p:animEffect transition="in" filter="fade">
                                      <p:cBhvr>
                                        <p:cTn id="148" dur="500"/>
                                        <p:tgtEl>
                                          <p:spTgt spid="34"/>
                                        </p:tgtEl>
                                      </p:cBhvr>
                                    </p:animEffect>
                                    <p:anim calcmode="lin" valueType="num">
                                      <p:cBhvr>
                                        <p:cTn id="149" dur="500" fill="hold"/>
                                        <p:tgtEl>
                                          <p:spTgt spid="34"/>
                                        </p:tgtEl>
                                        <p:attrNameLst>
                                          <p:attrName>ppt_x</p:attrName>
                                        </p:attrNameLst>
                                      </p:cBhvr>
                                      <p:tavLst>
                                        <p:tav tm="0">
                                          <p:val>
                                            <p:strVal val="#ppt_x"/>
                                          </p:val>
                                        </p:tav>
                                        <p:tav tm="100000">
                                          <p:val>
                                            <p:strVal val="#ppt_x"/>
                                          </p:val>
                                        </p:tav>
                                      </p:tavLst>
                                    </p:anim>
                                    <p:anim calcmode="lin" valueType="num">
                                      <p:cBhvr>
                                        <p:cTn id="150" dur="500" fill="hold"/>
                                        <p:tgtEl>
                                          <p:spTgt spid="34"/>
                                        </p:tgtEl>
                                        <p:attrNameLst>
                                          <p:attrName>ppt_y</p:attrName>
                                        </p:attrNameLst>
                                      </p:cBhvr>
                                      <p:tavLst>
                                        <p:tav tm="0">
                                          <p:val>
                                            <p:strVal val="#ppt_y+.1"/>
                                          </p:val>
                                        </p:tav>
                                        <p:tav tm="100000">
                                          <p:val>
                                            <p:strVal val="#ppt_y"/>
                                          </p:val>
                                        </p:tav>
                                      </p:tavLst>
                                    </p:anim>
                                  </p:childTnLst>
                                </p:cTn>
                              </p:par>
                              <p:par>
                                <p:cTn id="151" presetID="47" presetClass="entr" presetSubtype="0" fill="hold" nodeType="withEffect">
                                  <p:stCondLst>
                                    <p:cond delay="0"/>
                                  </p:stCondLst>
                                  <p:childTnLst>
                                    <p:set>
                                      <p:cBhvr>
                                        <p:cTn id="152" dur="1" fill="hold">
                                          <p:stCondLst>
                                            <p:cond delay="0"/>
                                          </p:stCondLst>
                                        </p:cTn>
                                        <p:tgtEl>
                                          <p:spTgt spid="35">
                                            <p:txEl>
                                              <p:pRg st="0" end="0"/>
                                            </p:txEl>
                                          </p:spTgt>
                                        </p:tgtEl>
                                        <p:attrNameLst>
                                          <p:attrName>style.visibility</p:attrName>
                                        </p:attrNameLst>
                                      </p:cBhvr>
                                      <p:to>
                                        <p:strVal val="visible"/>
                                      </p:to>
                                    </p:set>
                                    <p:animEffect transition="in" filter="fade">
                                      <p:cBhvr>
                                        <p:cTn id="153" dur="500"/>
                                        <p:tgtEl>
                                          <p:spTgt spid="35">
                                            <p:txEl>
                                              <p:pRg st="0" end="0"/>
                                            </p:txEl>
                                          </p:spTgt>
                                        </p:tgtEl>
                                      </p:cBhvr>
                                    </p:animEffect>
                                    <p:anim calcmode="lin" valueType="num">
                                      <p:cBhvr>
                                        <p:cTn id="154"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55" dur="500" fill="hold"/>
                                        <p:tgtEl>
                                          <p:spTgt spid="35">
                                            <p:txEl>
                                              <p:pRg st="0" end="0"/>
                                            </p:txEl>
                                          </p:spTgt>
                                        </p:tgtEl>
                                        <p:attrNameLst>
                                          <p:attrName>ppt_y</p:attrName>
                                        </p:attrNameLst>
                                      </p:cBhvr>
                                      <p:tavLst>
                                        <p:tav tm="0">
                                          <p:val>
                                            <p:strVal val="#ppt_y-.1"/>
                                          </p:val>
                                        </p:tav>
                                        <p:tav tm="100000">
                                          <p:val>
                                            <p:strVal val="#ppt_y"/>
                                          </p:val>
                                        </p:tav>
                                      </p:tavLst>
                                    </p:anim>
                                  </p:childTnLst>
                                </p:cTn>
                              </p:par>
                              <p:par>
                                <p:cTn id="156" presetID="47" presetClass="entr" presetSubtype="0" fill="hold" nodeType="withEffect">
                                  <p:stCondLst>
                                    <p:cond delay="0"/>
                                  </p:stCondLst>
                                  <p:childTnLst>
                                    <p:set>
                                      <p:cBhvr>
                                        <p:cTn id="157" dur="1" fill="hold">
                                          <p:stCondLst>
                                            <p:cond delay="0"/>
                                          </p:stCondLst>
                                        </p:cTn>
                                        <p:tgtEl>
                                          <p:spTgt spid="35">
                                            <p:txEl>
                                              <p:pRg st="1" end="1"/>
                                            </p:txEl>
                                          </p:spTgt>
                                        </p:tgtEl>
                                        <p:attrNameLst>
                                          <p:attrName>style.visibility</p:attrName>
                                        </p:attrNameLst>
                                      </p:cBhvr>
                                      <p:to>
                                        <p:strVal val="visible"/>
                                      </p:to>
                                    </p:set>
                                    <p:animEffect transition="in" filter="fade">
                                      <p:cBhvr>
                                        <p:cTn id="158" dur="500"/>
                                        <p:tgtEl>
                                          <p:spTgt spid="35">
                                            <p:txEl>
                                              <p:pRg st="1" end="1"/>
                                            </p:txEl>
                                          </p:spTgt>
                                        </p:tgtEl>
                                      </p:cBhvr>
                                    </p:animEffect>
                                    <p:anim calcmode="lin" valueType="num">
                                      <p:cBhvr>
                                        <p:cTn id="159" dur="500" fill="hold"/>
                                        <p:tgtEl>
                                          <p:spTgt spid="35">
                                            <p:txEl>
                                              <p:pRg st="1" end="1"/>
                                            </p:txEl>
                                          </p:spTgt>
                                        </p:tgtEl>
                                        <p:attrNameLst>
                                          <p:attrName>ppt_x</p:attrName>
                                        </p:attrNameLst>
                                      </p:cBhvr>
                                      <p:tavLst>
                                        <p:tav tm="0">
                                          <p:val>
                                            <p:strVal val="#ppt_x"/>
                                          </p:val>
                                        </p:tav>
                                        <p:tav tm="100000">
                                          <p:val>
                                            <p:strVal val="#ppt_x"/>
                                          </p:val>
                                        </p:tav>
                                      </p:tavLst>
                                    </p:anim>
                                    <p:anim calcmode="lin" valueType="num">
                                      <p:cBhvr>
                                        <p:cTn id="160" dur="500" fill="hold"/>
                                        <p:tgtEl>
                                          <p:spTgt spid="35">
                                            <p:txEl>
                                              <p:pRg st="1" end="1"/>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1500"/>
                            </p:stCondLst>
                            <p:childTnLst>
                              <p:par>
                                <p:cTn id="162" presetID="22" presetClass="entr" presetSubtype="8" fill="hold" nodeType="afterEffect">
                                  <p:stCondLst>
                                    <p:cond delay="0"/>
                                  </p:stCondLst>
                                  <p:childTnLst>
                                    <p:set>
                                      <p:cBhvr>
                                        <p:cTn id="163" dur="1" fill="hold">
                                          <p:stCondLst>
                                            <p:cond delay="0"/>
                                          </p:stCondLst>
                                        </p:cTn>
                                        <p:tgtEl>
                                          <p:spTgt spid="36"/>
                                        </p:tgtEl>
                                        <p:attrNameLst>
                                          <p:attrName>style.visibility</p:attrName>
                                        </p:attrNameLst>
                                      </p:cBhvr>
                                      <p:to>
                                        <p:strVal val="visible"/>
                                      </p:to>
                                    </p:set>
                                    <p:animEffect transition="in" filter="wipe(left)">
                                      <p:cBhvr>
                                        <p:cTn id="164" dur="500"/>
                                        <p:tgtEl>
                                          <p:spTgt spid="36"/>
                                        </p:tgtEl>
                                      </p:cBhvr>
                                    </p:animEffect>
                                  </p:childTnLst>
                                </p:cTn>
                              </p:par>
                              <p:par>
                                <p:cTn id="165" presetID="22" presetClass="entr" presetSubtype="8" fill="hold" nodeType="withEffect">
                                  <p:stCondLst>
                                    <p:cond delay="0"/>
                                  </p:stCondLst>
                                  <p:childTnLst>
                                    <p:set>
                                      <p:cBhvr>
                                        <p:cTn id="166" dur="1" fill="hold">
                                          <p:stCondLst>
                                            <p:cond delay="0"/>
                                          </p:stCondLst>
                                        </p:cTn>
                                        <p:tgtEl>
                                          <p:spTgt spid="28"/>
                                        </p:tgtEl>
                                        <p:attrNameLst>
                                          <p:attrName>style.visibility</p:attrName>
                                        </p:attrNameLst>
                                      </p:cBhvr>
                                      <p:to>
                                        <p:strVal val="visible"/>
                                      </p:to>
                                    </p:set>
                                    <p:animEffect transition="in" filter="wipe(left)">
                                      <p:cBhvr>
                                        <p:cTn id="167" dur="500"/>
                                        <p:tgtEl>
                                          <p:spTgt spid="28"/>
                                        </p:tgtEl>
                                      </p:cBhvr>
                                    </p:animEffect>
                                  </p:childTnLst>
                                </p:cTn>
                              </p:par>
                            </p:childTnLst>
                          </p:cTn>
                        </p:par>
                        <p:par>
                          <p:cTn id="168" fill="hold">
                            <p:stCondLst>
                              <p:cond delay="12000"/>
                            </p:stCondLst>
                            <p:childTnLst>
                              <p:par>
                                <p:cTn id="169" presetID="53" presetClass="entr" presetSubtype="16" fill="hold" grpId="0" nodeType="afterEffect">
                                  <p:stCondLst>
                                    <p:cond delay="0"/>
                                  </p:stCondLst>
                                  <p:childTnLst>
                                    <p:set>
                                      <p:cBhvr>
                                        <p:cTn id="170" dur="1" fill="hold">
                                          <p:stCondLst>
                                            <p:cond delay="0"/>
                                          </p:stCondLst>
                                        </p:cTn>
                                        <p:tgtEl>
                                          <p:spTgt spid="40"/>
                                        </p:tgtEl>
                                        <p:attrNameLst>
                                          <p:attrName>style.visibility</p:attrName>
                                        </p:attrNameLst>
                                      </p:cBhvr>
                                      <p:to>
                                        <p:strVal val="visible"/>
                                      </p:to>
                                    </p:set>
                                    <p:anim calcmode="lin" valueType="num">
                                      <p:cBhvr>
                                        <p:cTn id="171" dur="500" fill="hold"/>
                                        <p:tgtEl>
                                          <p:spTgt spid="40"/>
                                        </p:tgtEl>
                                        <p:attrNameLst>
                                          <p:attrName>ppt_w</p:attrName>
                                        </p:attrNameLst>
                                      </p:cBhvr>
                                      <p:tavLst>
                                        <p:tav tm="0">
                                          <p:val>
                                            <p:fltVal val="0"/>
                                          </p:val>
                                        </p:tav>
                                        <p:tav tm="100000">
                                          <p:val>
                                            <p:strVal val="#ppt_w"/>
                                          </p:val>
                                        </p:tav>
                                      </p:tavLst>
                                    </p:anim>
                                    <p:anim calcmode="lin" valueType="num">
                                      <p:cBhvr>
                                        <p:cTn id="172" dur="500" fill="hold"/>
                                        <p:tgtEl>
                                          <p:spTgt spid="40"/>
                                        </p:tgtEl>
                                        <p:attrNameLst>
                                          <p:attrName>ppt_h</p:attrName>
                                        </p:attrNameLst>
                                      </p:cBhvr>
                                      <p:tavLst>
                                        <p:tav tm="0">
                                          <p:val>
                                            <p:fltVal val="0"/>
                                          </p:val>
                                        </p:tav>
                                        <p:tav tm="100000">
                                          <p:val>
                                            <p:strVal val="#ppt_h"/>
                                          </p:val>
                                        </p:tav>
                                      </p:tavLst>
                                    </p:anim>
                                    <p:animEffect transition="in" filter="fade">
                                      <p:cBhvr>
                                        <p:cTn id="173" dur="500"/>
                                        <p:tgtEl>
                                          <p:spTgt spid="40"/>
                                        </p:tgtEl>
                                      </p:cBhvr>
                                    </p:animEffect>
                                  </p:childTnLst>
                                </p:cTn>
                              </p:par>
                            </p:childTnLst>
                          </p:cTn>
                        </p:par>
                        <p:par>
                          <p:cTn id="174" fill="hold">
                            <p:stCondLst>
                              <p:cond delay="12500"/>
                            </p:stCondLst>
                            <p:childTnLst>
                              <p:par>
                                <p:cTn id="175" presetID="53" presetClass="entr" presetSubtype="16" fill="hold" grpId="0" nodeType="afterEffect">
                                  <p:stCondLst>
                                    <p:cond delay="0"/>
                                  </p:stCondLst>
                                  <p:childTnLst>
                                    <p:set>
                                      <p:cBhvr>
                                        <p:cTn id="176" dur="1" fill="hold">
                                          <p:stCondLst>
                                            <p:cond delay="0"/>
                                          </p:stCondLst>
                                        </p:cTn>
                                        <p:tgtEl>
                                          <p:spTgt spid="41"/>
                                        </p:tgtEl>
                                        <p:attrNameLst>
                                          <p:attrName>style.visibility</p:attrName>
                                        </p:attrNameLst>
                                      </p:cBhvr>
                                      <p:to>
                                        <p:strVal val="visible"/>
                                      </p:to>
                                    </p:set>
                                    <p:anim calcmode="lin" valueType="num">
                                      <p:cBhvr>
                                        <p:cTn id="177" dur="500" fill="hold"/>
                                        <p:tgtEl>
                                          <p:spTgt spid="41"/>
                                        </p:tgtEl>
                                        <p:attrNameLst>
                                          <p:attrName>ppt_w</p:attrName>
                                        </p:attrNameLst>
                                      </p:cBhvr>
                                      <p:tavLst>
                                        <p:tav tm="0">
                                          <p:val>
                                            <p:fltVal val="0"/>
                                          </p:val>
                                        </p:tav>
                                        <p:tav tm="100000">
                                          <p:val>
                                            <p:strVal val="#ppt_w"/>
                                          </p:val>
                                        </p:tav>
                                      </p:tavLst>
                                    </p:anim>
                                    <p:anim calcmode="lin" valueType="num">
                                      <p:cBhvr>
                                        <p:cTn id="178" dur="500" fill="hold"/>
                                        <p:tgtEl>
                                          <p:spTgt spid="41"/>
                                        </p:tgtEl>
                                        <p:attrNameLst>
                                          <p:attrName>ppt_h</p:attrName>
                                        </p:attrNameLst>
                                      </p:cBhvr>
                                      <p:tavLst>
                                        <p:tav tm="0">
                                          <p:val>
                                            <p:fltVal val="0"/>
                                          </p:val>
                                        </p:tav>
                                        <p:tav tm="100000">
                                          <p:val>
                                            <p:strVal val="#ppt_h"/>
                                          </p:val>
                                        </p:tav>
                                      </p:tavLst>
                                    </p:anim>
                                    <p:animEffect transition="in" filter="fade">
                                      <p:cBhvr>
                                        <p:cTn id="179" dur="500"/>
                                        <p:tgtEl>
                                          <p:spTgt spid="41"/>
                                        </p:tgtEl>
                                      </p:cBhvr>
                                    </p:animEffect>
                                  </p:childTnLst>
                                </p:cTn>
                              </p:par>
                            </p:childTnLst>
                          </p:cTn>
                        </p:par>
                        <p:par>
                          <p:cTn id="180" fill="hold">
                            <p:stCondLst>
                              <p:cond delay="13000"/>
                            </p:stCondLst>
                            <p:childTnLst>
                              <p:par>
                                <p:cTn id="181" presetID="53" presetClass="entr" presetSubtype="16" fill="hold" grpId="0" nodeType="afterEffect">
                                  <p:stCondLst>
                                    <p:cond delay="0"/>
                                  </p:stCondLst>
                                  <p:childTnLst>
                                    <p:set>
                                      <p:cBhvr>
                                        <p:cTn id="182" dur="1" fill="hold">
                                          <p:stCondLst>
                                            <p:cond delay="0"/>
                                          </p:stCondLst>
                                        </p:cTn>
                                        <p:tgtEl>
                                          <p:spTgt spid="42"/>
                                        </p:tgtEl>
                                        <p:attrNameLst>
                                          <p:attrName>style.visibility</p:attrName>
                                        </p:attrNameLst>
                                      </p:cBhvr>
                                      <p:to>
                                        <p:strVal val="visible"/>
                                      </p:to>
                                    </p:set>
                                    <p:anim calcmode="lin" valueType="num">
                                      <p:cBhvr>
                                        <p:cTn id="183" dur="500" fill="hold"/>
                                        <p:tgtEl>
                                          <p:spTgt spid="42"/>
                                        </p:tgtEl>
                                        <p:attrNameLst>
                                          <p:attrName>ppt_w</p:attrName>
                                        </p:attrNameLst>
                                      </p:cBhvr>
                                      <p:tavLst>
                                        <p:tav tm="0">
                                          <p:val>
                                            <p:fltVal val="0"/>
                                          </p:val>
                                        </p:tav>
                                        <p:tav tm="100000">
                                          <p:val>
                                            <p:strVal val="#ppt_w"/>
                                          </p:val>
                                        </p:tav>
                                      </p:tavLst>
                                    </p:anim>
                                    <p:anim calcmode="lin" valueType="num">
                                      <p:cBhvr>
                                        <p:cTn id="184" dur="500" fill="hold"/>
                                        <p:tgtEl>
                                          <p:spTgt spid="42"/>
                                        </p:tgtEl>
                                        <p:attrNameLst>
                                          <p:attrName>ppt_h</p:attrName>
                                        </p:attrNameLst>
                                      </p:cBhvr>
                                      <p:tavLst>
                                        <p:tav tm="0">
                                          <p:val>
                                            <p:fltVal val="0"/>
                                          </p:val>
                                        </p:tav>
                                        <p:tav tm="100000">
                                          <p:val>
                                            <p:strVal val="#ppt_h"/>
                                          </p:val>
                                        </p:tav>
                                      </p:tavLst>
                                    </p:anim>
                                    <p:animEffect transition="in" filter="fade">
                                      <p:cBhvr>
                                        <p:cTn id="185" dur="500"/>
                                        <p:tgtEl>
                                          <p:spTgt spid="42"/>
                                        </p:tgtEl>
                                      </p:cBhvr>
                                    </p:animEffect>
                                  </p:childTnLst>
                                </p:cTn>
                              </p:par>
                            </p:childTnLst>
                          </p:cTn>
                        </p:par>
                        <p:par>
                          <p:cTn id="186" fill="hold">
                            <p:stCondLst>
                              <p:cond delay="13500"/>
                            </p:stCondLst>
                            <p:childTnLst>
                              <p:par>
                                <p:cTn id="187" presetID="22" presetClass="entr" presetSubtype="1" fill="hold"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wipe(up)">
                                      <p:cBhvr>
                                        <p:cTn id="189" dur="500"/>
                                        <p:tgtEl>
                                          <p:spTgt spid="43"/>
                                        </p:tgtEl>
                                      </p:cBhvr>
                                    </p:animEffect>
                                  </p:childTnLst>
                                </p:cTn>
                              </p:par>
                            </p:childTnLst>
                          </p:cTn>
                        </p:par>
                        <p:par>
                          <p:cTn id="190" fill="hold">
                            <p:stCondLst>
                              <p:cond delay="14000"/>
                            </p:stCondLst>
                            <p:childTnLst>
                              <p:par>
                                <p:cTn id="191" presetID="53" presetClass="entr" presetSubtype="16" fill="hold" grpId="0" nodeType="afterEffect">
                                  <p:stCondLst>
                                    <p:cond delay="0"/>
                                  </p:stCondLst>
                                  <p:childTnLst>
                                    <p:set>
                                      <p:cBhvr>
                                        <p:cTn id="192" dur="1" fill="hold">
                                          <p:stCondLst>
                                            <p:cond delay="0"/>
                                          </p:stCondLst>
                                        </p:cTn>
                                        <p:tgtEl>
                                          <p:spTgt spid="44"/>
                                        </p:tgtEl>
                                        <p:attrNameLst>
                                          <p:attrName>style.visibility</p:attrName>
                                        </p:attrNameLst>
                                      </p:cBhvr>
                                      <p:to>
                                        <p:strVal val="visible"/>
                                      </p:to>
                                    </p:set>
                                    <p:anim calcmode="lin" valueType="num">
                                      <p:cBhvr>
                                        <p:cTn id="193" dur="500" fill="hold"/>
                                        <p:tgtEl>
                                          <p:spTgt spid="44"/>
                                        </p:tgtEl>
                                        <p:attrNameLst>
                                          <p:attrName>ppt_w</p:attrName>
                                        </p:attrNameLst>
                                      </p:cBhvr>
                                      <p:tavLst>
                                        <p:tav tm="0">
                                          <p:val>
                                            <p:fltVal val="0"/>
                                          </p:val>
                                        </p:tav>
                                        <p:tav tm="100000">
                                          <p:val>
                                            <p:strVal val="#ppt_w"/>
                                          </p:val>
                                        </p:tav>
                                      </p:tavLst>
                                    </p:anim>
                                    <p:anim calcmode="lin" valueType="num">
                                      <p:cBhvr>
                                        <p:cTn id="194" dur="500" fill="hold"/>
                                        <p:tgtEl>
                                          <p:spTgt spid="44"/>
                                        </p:tgtEl>
                                        <p:attrNameLst>
                                          <p:attrName>ppt_h</p:attrName>
                                        </p:attrNameLst>
                                      </p:cBhvr>
                                      <p:tavLst>
                                        <p:tav tm="0">
                                          <p:val>
                                            <p:fltVal val="0"/>
                                          </p:val>
                                        </p:tav>
                                        <p:tav tm="100000">
                                          <p:val>
                                            <p:strVal val="#ppt_h"/>
                                          </p:val>
                                        </p:tav>
                                      </p:tavLst>
                                    </p:anim>
                                    <p:animEffect transition="in" filter="fade">
                                      <p:cBhvr>
                                        <p:cTn id="195" dur="500"/>
                                        <p:tgtEl>
                                          <p:spTgt spid="44"/>
                                        </p:tgtEl>
                                      </p:cBhvr>
                                    </p:animEffect>
                                  </p:childTnLst>
                                </p:cTn>
                              </p:par>
                            </p:childTnLst>
                          </p:cTn>
                        </p:par>
                        <p:par>
                          <p:cTn id="196" fill="hold">
                            <p:stCondLst>
                              <p:cond delay="14500"/>
                            </p:stCondLst>
                            <p:childTnLst>
                              <p:par>
                                <p:cTn id="197" presetID="53" presetClass="entr" presetSubtype="16" fill="hold" grpId="0" nodeType="afterEffect">
                                  <p:stCondLst>
                                    <p:cond delay="0"/>
                                  </p:stCondLst>
                                  <p:childTnLst>
                                    <p:set>
                                      <p:cBhvr>
                                        <p:cTn id="198" dur="1" fill="hold">
                                          <p:stCondLst>
                                            <p:cond delay="0"/>
                                          </p:stCondLst>
                                        </p:cTn>
                                        <p:tgtEl>
                                          <p:spTgt spid="38"/>
                                        </p:tgtEl>
                                        <p:attrNameLst>
                                          <p:attrName>style.visibility</p:attrName>
                                        </p:attrNameLst>
                                      </p:cBhvr>
                                      <p:to>
                                        <p:strVal val="visible"/>
                                      </p:to>
                                    </p:set>
                                    <p:anim calcmode="lin" valueType="num">
                                      <p:cBhvr>
                                        <p:cTn id="199" dur="500" fill="hold"/>
                                        <p:tgtEl>
                                          <p:spTgt spid="38"/>
                                        </p:tgtEl>
                                        <p:attrNameLst>
                                          <p:attrName>ppt_w</p:attrName>
                                        </p:attrNameLst>
                                      </p:cBhvr>
                                      <p:tavLst>
                                        <p:tav tm="0">
                                          <p:val>
                                            <p:fltVal val="0"/>
                                          </p:val>
                                        </p:tav>
                                        <p:tav tm="100000">
                                          <p:val>
                                            <p:strVal val="#ppt_w"/>
                                          </p:val>
                                        </p:tav>
                                      </p:tavLst>
                                    </p:anim>
                                    <p:anim calcmode="lin" valueType="num">
                                      <p:cBhvr>
                                        <p:cTn id="200" dur="500" fill="hold"/>
                                        <p:tgtEl>
                                          <p:spTgt spid="38"/>
                                        </p:tgtEl>
                                        <p:attrNameLst>
                                          <p:attrName>ppt_h</p:attrName>
                                        </p:attrNameLst>
                                      </p:cBhvr>
                                      <p:tavLst>
                                        <p:tav tm="0">
                                          <p:val>
                                            <p:fltVal val="0"/>
                                          </p:val>
                                        </p:tav>
                                        <p:tav tm="100000">
                                          <p:val>
                                            <p:strVal val="#ppt_h"/>
                                          </p:val>
                                        </p:tav>
                                      </p:tavLst>
                                    </p:anim>
                                    <p:animEffect transition="in" filter="fade">
                                      <p:cBhvr>
                                        <p:cTn id="201" dur="500"/>
                                        <p:tgtEl>
                                          <p:spTgt spid="38"/>
                                        </p:tgtEl>
                                      </p:cBhvr>
                                    </p:animEffect>
                                  </p:childTnLst>
                                </p:cTn>
                              </p:par>
                              <p:par>
                                <p:cTn id="202" presetID="47" presetClass="entr" presetSubtype="0" fill="hold" grpId="0" nodeType="withEffect">
                                  <p:stCondLst>
                                    <p:cond delay="0"/>
                                  </p:stCondLst>
                                  <p:childTnLst>
                                    <p:set>
                                      <p:cBhvr>
                                        <p:cTn id="203" dur="1" fill="hold">
                                          <p:stCondLst>
                                            <p:cond delay="0"/>
                                          </p:stCondLst>
                                        </p:cTn>
                                        <p:tgtEl>
                                          <p:spTgt spid="45"/>
                                        </p:tgtEl>
                                        <p:attrNameLst>
                                          <p:attrName>style.visibility</p:attrName>
                                        </p:attrNameLst>
                                      </p:cBhvr>
                                      <p:to>
                                        <p:strVal val="visible"/>
                                      </p:to>
                                    </p:set>
                                    <p:animEffect transition="in" filter="fade">
                                      <p:cBhvr>
                                        <p:cTn id="204" dur="500"/>
                                        <p:tgtEl>
                                          <p:spTgt spid="45"/>
                                        </p:tgtEl>
                                      </p:cBhvr>
                                    </p:animEffect>
                                    <p:anim calcmode="lin" valueType="num">
                                      <p:cBhvr>
                                        <p:cTn id="205" dur="500" fill="hold"/>
                                        <p:tgtEl>
                                          <p:spTgt spid="45"/>
                                        </p:tgtEl>
                                        <p:attrNameLst>
                                          <p:attrName>ppt_x</p:attrName>
                                        </p:attrNameLst>
                                      </p:cBhvr>
                                      <p:tavLst>
                                        <p:tav tm="0">
                                          <p:val>
                                            <p:strVal val="#ppt_x"/>
                                          </p:val>
                                        </p:tav>
                                        <p:tav tm="100000">
                                          <p:val>
                                            <p:strVal val="#ppt_x"/>
                                          </p:val>
                                        </p:tav>
                                      </p:tavLst>
                                    </p:anim>
                                    <p:anim calcmode="lin" valueType="num">
                                      <p:cBhvr>
                                        <p:cTn id="206" dur="500" fill="hold"/>
                                        <p:tgtEl>
                                          <p:spTgt spid="45"/>
                                        </p:tgtEl>
                                        <p:attrNameLst>
                                          <p:attrName>ppt_y</p:attrName>
                                        </p:attrNameLst>
                                      </p:cBhvr>
                                      <p:tavLst>
                                        <p:tav tm="0">
                                          <p:val>
                                            <p:strVal val="#ppt_y-.1"/>
                                          </p:val>
                                        </p:tav>
                                        <p:tav tm="100000">
                                          <p:val>
                                            <p:strVal val="#ppt_y"/>
                                          </p:val>
                                        </p:tav>
                                      </p:tavLst>
                                    </p:anim>
                                  </p:childTnLst>
                                </p:cTn>
                              </p:par>
                              <p:par>
                                <p:cTn id="207" presetID="42" presetClass="entr" presetSubtype="0" fill="hold" grpId="0" nodeType="withEffect">
                                  <p:stCondLst>
                                    <p:cond delay="0"/>
                                  </p:stCondLst>
                                  <p:childTnLst>
                                    <p:set>
                                      <p:cBhvr>
                                        <p:cTn id="208" dur="1" fill="hold">
                                          <p:stCondLst>
                                            <p:cond delay="0"/>
                                          </p:stCondLst>
                                        </p:cTn>
                                        <p:tgtEl>
                                          <p:spTgt spid="46"/>
                                        </p:tgtEl>
                                        <p:attrNameLst>
                                          <p:attrName>style.visibility</p:attrName>
                                        </p:attrNameLst>
                                      </p:cBhvr>
                                      <p:to>
                                        <p:strVal val="visible"/>
                                      </p:to>
                                    </p:set>
                                    <p:animEffect transition="in" filter="fade">
                                      <p:cBhvr>
                                        <p:cTn id="209" dur="500"/>
                                        <p:tgtEl>
                                          <p:spTgt spid="46"/>
                                        </p:tgtEl>
                                      </p:cBhvr>
                                    </p:animEffect>
                                    <p:anim calcmode="lin" valueType="num">
                                      <p:cBhvr>
                                        <p:cTn id="210" dur="500" fill="hold"/>
                                        <p:tgtEl>
                                          <p:spTgt spid="46"/>
                                        </p:tgtEl>
                                        <p:attrNameLst>
                                          <p:attrName>ppt_x</p:attrName>
                                        </p:attrNameLst>
                                      </p:cBhvr>
                                      <p:tavLst>
                                        <p:tav tm="0">
                                          <p:val>
                                            <p:strVal val="#ppt_x"/>
                                          </p:val>
                                        </p:tav>
                                        <p:tav tm="100000">
                                          <p:val>
                                            <p:strVal val="#ppt_x"/>
                                          </p:val>
                                        </p:tav>
                                      </p:tavLst>
                                    </p:anim>
                                    <p:anim calcmode="lin" valueType="num">
                                      <p:cBhvr>
                                        <p:cTn id="211" dur="500" fill="hold"/>
                                        <p:tgtEl>
                                          <p:spTgt spid="46"/>
                                        </p:tgtEl>
                                        <p:attrNameLst>
                                          <p:attrName>ppt_y</p:attrName>
                                        </p:attrNameLst>
                                      </p:cBhvr>
                                      <p:tavLst>
                                        <p:tav tm="0">
                                          <p:val>
                                            <p:strVal val="#ppt_y+.1"/>
                                          </p:val>
                                        </p:tav>
                                        <p:tav tm="100000">
                                          <p:val>
                                            <p:strVal val="#ppt_y"/>
                                          </p:val>
                                        </p:tav>
                                      </p:tavLst>
                                    </p:anim>
                                  </p:childTnLst>
                                </p:cTn>
                              </p:par>
                            </p:childTnLst>
                          </p:cTn>
                        </p:par>
                        <p:par>
                          <p:cTn id="212" fill="hold">
                            <p:stCondLst>
                              <p:cond delay="15000"/>
                            </p:stCondLst>
                            <p:childTnLst>
                              <p:par>
                                <p:cTn id="213" presetID="22" presetClass="entr" presetSubtype="8" fill="hold" nodeType="afterEffect">
                                  <p:stCondLst>
                                    <p:cond delay="0"/>
                                  </p:stCondLst>
                                  <p:childTnLst>
                                    <p:set>
                                      <p:cBhvr>
                                        <p:cTn id="214" dur="1" fill="hold">
                                          <p:stCondLst>
                                            <p:cond delay="0"/>
                                          </p:stCondLst>
                                        </p:cTn>
                                        <p:tgtEl>
                                          <p:spTgt spid="47"/>
                                        </p:tgtEl>
                                        <p:attrNameLst>
                                          <p:attrName>style.visibility</p:attrName>
                                        </p:attrNameLst>
                                      </p:cBhvr>
                                      <p:to>
                                        <p:strVal val="visible"/>
                                      </p:to>
                                    </p:set>
                                    <p:animEffect transition="in" filter="wipe(left)">
                                      <p:cBhvr>
                                        <p:cTn id="215" dur="500"/>
                                        <p:tgtEl>
                                          <p:spTgt spid="47"/>
                                        </p:tgtEl>
                                      </p:cBhvr>
                                    </p:animEffect>
                                  </p:childTnLst>
                                </p:cTn>
                              </p:par>
                            </p:childTnLst>
                          </p:cTn>
                        </p:par>
                        <p:par>
                          <p:cTn id="216" fill="hold">
                            <p:stCondLst>
                              <p:cond delay="15500"/>
                            </p:stCondLst>
                            <p:childTnLst>
                              <p:par>
                                <p:cTn id="217" presetID="22" presetClass="entr" presetSubtype="8" fill="hold" nodeType="afterEffect">
                                  <p:stCondLst>
                                    <p:cond delay="0"/>
                                  </p:stCondLst>
                                  <p:childTnLst>
                                    <p:set>
                                      <p:cBhvr>
                                        <p:cTn id="218" dur="1" fill="hold">
                                          <p:stCondLst>
                                            <p:cond delay="0"/>
                                          </p:stCondLst>
                                        </p:cTn>
                                        <p:tgtEl>
                                          <p:spTgt spid="39"/>
                                        </p:tgtEl>
                                        <p:attrNameLst>
                                          <p:attrName>style.visibility</p:attrName>
                                        </p:attrNameLst>
                                      </p:cBhvr>
                                      <p:to>
                                        <p:strVal val="visible"/>
                                      </p:to>
                                    </p:set>
                                    <p:animEffect transition="in" filter="wipe(left)">
                                      <p:cBhvr>
                                        <p:cTn id="219" dur="500"/>
                                        <p:tgtEl>
                                          <p:spTgt spid="39"/>
                                        </p:tgtEl>
                                      </p:cBhvr>
                                    </p:animEffect>
                                  </p:childTnLst>
                                </p:cTn>
                              </p:par>
                            </p:childTnLst>
                          </p:cTn>
                        </p:par>
                        <p:par>
                          <p:cTn id="220" fill="hold">
                            <p:stCondLst>
                              <p:cond delay="16000"/>
                            </p:stCondLst>
                            <p:childTnLst>
                              <p:par>
                                <p:cTn id="221" presetID="53" presetClass="entr" presetSubtype="16" fill="hold" grpId="0" nodeType="afterEffect">
                                  <p:stCondLst>
                                    <p:cond delay="0"/>
                                  </p:stCondLst>
                                  <p:childTnLst>
                                    <p:set>
                                      <p:cBhvr>
                                        <p:cTn id="222" dur="1" fill="hold">
                                          <p:stCondLst>
                                            <p:cond delay="0"/>
                                          </p:stCondLst>
                                        </p:cTn>
                                        <p:tgtEl>
                                          <p:spTgt spid="51"/>
                                        </p:tgtEl>
                                        <p:attrNameLst>
                                          <p:attrName>style.visibility</p:attrName>
                                        </p:attrNameLst>
                                      </p:cBhvr>
                                      <p:to>
                                        <p:strVal val="visible"/>
                                      </p:to>
                                    </p:set>
                                    <p:anim calcmode="lin" valueType="num">
                                      <p:cBhvr>
                                        <p:cTn id="223" dur="500" fill="hold"/>
                                        <p:tgtEl>
                                          <p:spTgt spid="51"/>
                                        </p:tgtEl>
                                        <p:attrNameLst>
                                          <p:attrName>ppt_w</p:attrName>
                                        </p:attrNameLst>
                                      </p:cBhvr>
                                      <p:tavLst>
                                        <p:tav tm="0">
                                          <p:val>
                                            <p:fltVal val="0"/>
                                          </p:val>
                                        </p:tav>
                                        <p:tav tm="100000">
                                          <p:val>
                                            <p:strVal val="#ppt_w"/>
                                          </p:val>
                                        </p:tav>
                                      </p:tavLst>
                                    </p:anim>
                                    <p:anim calcmode="lin" valueType="num">
                                      <p:cBhvr>
                                        <p:cTn id="224" dur="500" fill="hold"/>
                                        <p:tgtEl>
                                          <p:spTgt spid="51"/>
                                        </p:tgtEl>
                                        <p:attrNameLst>
                                          <p:attrName>ppt_h</p:attrName>
                                        </p:attrNameLst>
                                      </p:cBhvr>
                                      <p:tavLst>
                                        <p:tav tm="0">
                                          <p:val>
                                            <p:fltVal val="0"/>
                                          </p:val>
                                        </p:tav>
                                        <p:tav tm="100000">
                                          <p:val>
                                            <p:strVal val="#ppt_h"/>
                                          </p:val>
                                        </p:tav>
                                      </p:tavLst>
                                    </p:anim>
                                    <p:animEffect transition="in" filter="fade">
                                      <p:cBhvr>
                                        <p:cTn id="225" dur="500"/>
                                        <p:tgtEl>
                                          <p:spTgt spid="51"/>
                                        </p:tgtEl>
                                      </p:cBhvr>
                                    </p:animEffect>
                                  </p:childTnLst>
                                </p:cTn>
                              </p:par>
                            </p:childTnLst>
                          </p:cTn>
                        </p:par>
                        <p:par>
                          <p:cTn id="226" fill="hold">
                            <p:stCondLst>
                              <p:cond delay="16500"/>
                            </p:stCondLst>
                            <p:childTnLst>
                              <p:par>
                                <p:cTn id="227" presetID="53" presetClass="entr" presetSubtype="16" fill="hold" grpId="0" nodeType="afterEffect">
                                  <p:stCondLst>
                                    <p:cond delay="0"/>
                                  </p:stCondLst>
                                  <p:childTnLst>
                                    <p:set>
                                      <p:cBhvr>
                                        <p:cTn id="228" dur="1" fill="hold">
                                          <p:stCondLst>
                                            <p:cond delay="0"/>
                                          </p:stCondLst>
                                        </p:cTn>
                                        <p:tgtEl>
                                          <p:spTgt spid="52"/>
                                        </p:tgtEl>
                                        <p:attrNameLst>
                                          <p:attrName>style.visibility</p:attrName>
                                        </p:attrNameLst>
                                      </p:cBhvr>
                                      <p:to>
                                        <p:strVal val="visible"/>
                                      </p:to>
                                    </p:set>
                                    <p:anim calcmode="lin" valueType="num">
                                      <p:cBhvr>
                                        <p:cTn id="229" dur="500" fill="hold"/>
                                        <p:tgtEl>
                                          <p:spTgt spid="52"/>
                                        </p:tgtEl>
                                        <p:attrNameLst>
                                          <p:attrName>ppt_w</p:attrName>
                                        </p:attrNameLst>
                                      </p:cBhvr>
                                      <p:tavLst>
                                        <p:tav tm="0">
                                          <p:val>
                                            <p:fltVal val="0"/>
                                          </p:val>
                                        </p:tav>
                                        <p:tav tm="100000">
                                          <p:val>
                                            <p:strVal val="#ppt_w"/>
                                          </p:val>
                                        </p:tav>
                                      </p:tavLst>
                                    </p:anim>
                                    <p:anim calcmode="lin" valueType="num">
                                      <p:cBhvr>
                                        <p:cTn id="230" dur="500" fill="hold"/>
                                        <p:tgtEl>
                                          <p:spTgt spid="52"/>
                                        </p:tgtEl>
                                        <p:attrNameLst>
                                          <p:attrName>ppt_h</p:attrName>
                                        </p:attrNameLst>
                                      </p:cBhvr>
                                      <p:tavLst>
                                        <p:tav tm="0">
                                          <p:val>
                                            <p:fltVal val="0"/>
                                          </p:val>
                                        </p:tav>
                                        <p:tav tm="100000">
                                          <p:val>
                                            <p:strVal val="#ppt_h"/>
                                          </p:val>
                                        </p:tav>
                                      </p:tavLst>
                                    </p:anim>
                                    <p:animEffect transition="in" filter="fade">
                                      <p:cBhvr>
                                        <p:cTn id="231" dur="500"/>
                                        <p:tgtEl>
                                          <p:spTgt spid="52"/>
                                        </p:tgtEl>
                                      </p:cBhvr>
                                    </p:animEffect>
                                  </p:childTnLst>
                                </p:cTn>
                              </p:par>
                            </p:childTnLst>
                          </p:cTn>
                        </p:par>
                        <p:par>
                          <p:cTn id="232" fill="hold">
                            <p:stCondLst>
                              <p:cond delay="17000"/>
                            </p:stCondLst>
                            <p:childTnLst>
                              <p:par>
                                <p:cTn id="233" presetID="53" presetClass="entr" presetSubtype="16" fill="hold" grpId="0" nodeType="afterEffect">
                                  <p:stCondLst>
                                    <p:cond delay="0"/>
                                  </p:stCondLst>
                                  <p:childTnLst>
                                    <p:set>
                                      <p:cBhvr>
                                        <p:cTn id="234" dur="1" fill="hold">
                                          <p:stCondLst>
                                            <p:cond delay="0"/>
                                          </p:stCondLst>
                                        </p:cTn>
                                        <p:tgtEl>
                                          <p:spTgt spid="53"/>
                                        </p:tgtEl>
                                        <p:attrNameLst>
                                          <p:attrName>style.visibility</p:attrName>
                                        </p:attrNameLst>
                                      </p:cBhvr>
                                      <p:to>
                                        <p:strVal val="visible"/>
                                      </p:to>
                                    </p:set>
                                    <p:anim calcmode="lin" valueType="num">
                                      <p:cBhvr>
                                        <p:cTn id="235" dur="500" fill="hold"/>
                                        <p:tgtEl>
                                          <p:spTgt spid="53"/>
                                        </p:tgtEl>
                                        <p:attrNameLst>
                                          <p:attrName>ppt_w</p:attrName>
                                        </p:attrNameLst>
                                      </p:cBhvr>
                                      <p:tavLst>
                                        <p:tav tm="0">
                                          <p:val>
                                            <p:fltVal val="0"/>
                                          </p:val>
                                        </p:tav>
                                        <p:tav tm="100000">
                                          <p:val>
                                            <p:strVal val="#ppt_w"/>
                                          </p:val>
                                        </p:tav>
                                      </p:tavLst>
                                    </p:anim>
                                    <p:anim calcmode="lin" valueType="num">
                                      <p:cBhvr>
                                        <p:cTn id="236" dur="500" fill="hold"/>
                                        <p:tgtEl>
                                          <p:spTgt spid="53"/>
                                        </p:tgtEl>
                                        <p:attrNameLst>
                                          <p:attrName>ppt_h</p:attrName>
                                        </p:attrNameLst>
                                      </p:cBhvr>
                                      <p:tavLst>
                                        <p:tav tm="0">
                                          <p:val>
                                            <p:fltVal val="0"/>
                                          </p:val>
                                        </p:tav>
                                        <p:tav tm="100000">
                                          <p:val>
                                            <p:strVal val="#ppt_h"/>
                                          </p:val>
                                        </p:tav>
                                      </p:tavLst>
                                    </p:anim>
                                    <p:animEffect transition="in" filter="fade">
                                      <p:cBhvr>
                                        <p:cTn id="237" dur="500"/>
                                        <p:tgtEl>
                                          <p:spTgt spid="53"/>
                                        </p:tgtEl>
                                      </p:cBhvr>
                                    </p:animEffect>
                                  </p:childTnLst>
                                </p:cTn>
                              </p:par>
                            </p:childTnLst>
                          </p:cTn>
                        </p:par>
                        <p:par>
                          <p:cTn id="238" fill="hold">
                            <p:stCondLst>
                              <p:cond delay="17500"/>
                            </p:stCondLst>
                            <p:childTnLst>
                              <p:par>
                                <p:cTn id="239" presetID="22" presetClass="entr" presetSubtype="4" fill="hold" nodeType="afterEffect">
                                  <p:stCondLst>
                                    <p:cond delay="0"/>
                                  </p:stCondLst>
                                  <p:childTnLst>
                                    <p:set>
                                      <p:cBhvr>
                                        <p:cTn id="240" dur="1" fill="hold">
                                          <p:stCondLst>
                                            <p:cond delay="0"/>
                                          </p:stCondLst>
                                        </p:cTn>
                                        <p:tgtEl>
                                          <p:spTgt spid="54"/>
                                        </p:tgtEl>
                                        <p:attrNameLst>
                                          <p:attrName>style.visibility</p:attrName>
                                        </p:attrNameLst>
                                      </p:cBhvr>
                                      <p:to>
                                        <p:strVal val="visible"/>
                                      </p:to>
                                    </p:set>
                                    <p:animEffect transition="in" filter="wipe(down)">
                                      <p:cBhvr>
                                        <p:cTn id="241" dur="500"/>
                                        <p:tgtEl>
                                          <p:spTgt spid="54"/>
                                        </p:tgtEl>
                                      </p:cBhvr>
                                    </p:animEffect>
                                  </p:childTnLst>
                                </p:cTn>
                              </p:par>
                            </p:childTnLst>
                          </p:cTn>
                        </p:par>
                        <p:par>
                          <p:cTn id="242" fill="hold">
                            <p:stCondLst>
                              <p:cond delay="18000"/>
                            </p:stCondLst>
                            <p:childTnLst>
                              <p:par>
                                <p:cTn id="243" presetID="53" presetClass="entr" presetSubtype="16" fill="hold" grpId="0" nodeType="afterEffect">
                                  <p:stCondLst>
                                    <p:cond delay="0"/>
                                  </p:stCondLst>
                                  <p:childTnLst>
                                    <p:set>
                                      <p:cBhvr>
                                        <p:cTn id="244" dur="1" fill="hold">
                                          <p:stCondLst>
                                            <p:cond delay="0"/>
                                          </p:stCondLst>
                                        </p:cTn>
                                        <p:tgtEl>
                                          <p:spTgt spid="55"/>
                                        </p:tgtEl>
                                        <p:attrNameLst>
                                          <p:attrName>style.visibility</p:attrName>
                                        </p:attrNameLst>
                                      </p:cBhvr>
                                      <p:to>
                                        <p:strVal val="visible"/>
                                      </p:to>
                                    </p:set>
                                    <p:anim calcmode="lin" valueType="num">
                                      <p:cBhvr>
                                        <p:cTn id="245" dur="500" fill="hold"/>
                                        <p:tgtEl>
                                          <p:spTgt spid="55"/>
                                        </p:tgtEl>
                                        <p:attrNameLst>
                                          <p:attrName>ppt_w</p:attrName>
                                        </p:attrNameLst>
                                      </p:cBhvr>
                                      <p:tavLst>
                                        <p:tav tm="0">
                                          <p:val>
                                            <p:fltVal val="0"/>
                                          </p:val>
                                        </p:tav>
                                        <p:tav tm="100000">
                                          <p:val>
                                            <p:strVal val="#ppt_w"/>
                                          </p:val>
                                        </p:tav>
                                      </p:tavLst>
                                    </p:anim>
                                    <p:anim calcmode="lin" valueType="num">
                                      <p:cBhvr>
                                        <p:cTn id="246" dur="500" fill="hold"/>
                                        <p:tgtEl>
                                          <p:spTgt spid="55"/>
                                        </p:tgtEl>
                                        <p:attrNameLst>
                                          <p:attrName>ppt_h</p:attrName>
                                        </p:attrNameLst>
                                      </p:cBhvr>
                                      <p:tavLst>
                                        <p:tav tm="0">
                                          <p:val>
                                            <p:fltVal val="0"/>
                                          </p:val>
                                        </p:tav>
                                        <p:tav tm="100000">
                                          <p:val>
                                            <p:strVal val="#ppt_h"/>
                                          </p:val>
                                        </p:tav>
                                      </p:tavLst>
                                    </p:anim>
                                    <p:animEffect transition="in" filter="fade">
                                      <p:cBhvr>
                                        <p:cTn id="247" dur="500"/>
                                        <p:tgtEl>
                                          <p:spTgt spid="55"/>
                                        </p:tgtEl>
                                      </p:cBhvr>
                                    </p:animEffect>
                                  </p:childTnLst>
                                </p:cTn>
                              </p:par>
                            </p:childTnLst>
                          </p:cTn>
                        </p:par>
                        <p:par>
                          <p:cTn id="248" fill="hold">
                            <p:stCondLst>
                              <p:cond delay="18500"/>
                            </p:stCondLst>
                            <p:childTnLst>
                              <p:par>
                                <p:cTn id="249" presetID="53" presetClass="entr" presetSubtype="16" fill="hold" grpId="0" nodeType="afterEffect">
                                  <p:stCondLst>
                                    <p:cond delay="0"/>
                                  </p:stCondLst>
                                  <p:childTnLst>
                                    <p:set>
                                      <p:cBhvr>
                                        <p:cTn id="250" dur="1" fill="hold">
                                          <p:stCondLst>
                                            <p:cond delay="0"/>
                                          </p:stCondLst>
                                        </p:cTn>
                                        <p:tgtEl>
                                          <p:spTgt spid="50"/>
                                        </p:tgtEl>
                                        <p:attrNameLst>
                                          <p:attrName>style.visibility</p:attrName>
                                        </p:attrNameLst>
                                      </p:cBhvr>
                                      <p:to>
                                        <p:strVal val="visible"/>
                                      </p:to>
                                    </p:set>
                                    <p:anim calcmode="lin" valueType="num">
                                      <p:cBhvr>
                                        <p:cTn id="251" dur="500" fill="hold"/>
                                        <p:tgtEl>
                                          <p:spTgt spid="50"/>
                                        </p:tgtEl>
                                        <p:attrNameLst>
                                          <p:attrName>ppt_w</p:attrName>
                                        </p:attrNameLst>
                                      </p:cBhvr>
                                      <p:tavLst>
                                        <p:tav tm="0">
                                          <p:val>
                                            <p:fltVal val="0"/>
                                          </p:val>
                                        </p:tav>
                                        <p:tav tm="100000">
                                          <p:val>
                                            <p:strVal val="#ppt_w"/>
                                          </p:val>
                                        </p:tav>
                                      </p:tavLst>
                                    </p:anim>
                                    <p:anim calcmode="lin" valueType="num">
                                      <p:cBhvr>
                                        <p:cTn id="252" dur="500" fill="hold"/>
                                        <p:tgtEl>
                                          <p:spTgt spid="50"/>
                                        </p:tgtEl>
                                        <p:attrNameLst>
                                          <p:attrName>ppt_h</p:attrName>
                                        </p:attrNameLst>
                                      </p:cBhvr>
                                      <p:tavLst>
                                        <p:tav tm="0">
                                          <p:val>
                                            <p:fltVal val="0"/>
                                          </p:val>
                                        </p:tav>
                                        <p:tav tm="100000">
                                          <p:val>
                                            <p:strVal val="#ppt_h"/>
                                          </p:val>
                                        </p:tav>
                                      </p:tavLst>
                                    </p:anim>
                                    <p:animEffect transition="in" filter="fade">
                                      <p:cBhvr>
                                        <p:cTn id="253" dur="500"/>
                                        <p:tgtEl>
                                          <p:spTgt spid="50"/>
                                        </p:tgtEl>
                                      </p:cBhvr>
                                    </p:animEffect>
                                  </p:childTnLst>
                                </p:cTn>
                              </p:par>
                              <p:par>
                                <p:cTn id="254" presetID="42" presetClass="entr" presetSubtype="0" fill="hold" grpId="0" nodeType="withEffect">
                                  <p:stCondLst>
                                    <p:cond delay="0"/>
                                  </p:stCondLst>
                                  <p:childTnLst>
                                    <p:set>
                                      <p:cBhvr>
                                        <p:cTn id="255" dur="1" fill="hold">
                                          <p:stCondLst>
                                            <p:cond delay="0"/>
                                          </p:stCondLst>
                                        </p:cTn>
                                        <p:tgtEl>
                                          <p:spTgt spid="56"/>
                                        </p:tgtEl>
                                        <p:attrNameLst>
                                          <p:attrName>style.visibility</p:attrName>
                                        </p:attrNameLst>
                                      </p:cBhvr>
                                      <p:to>
                                        <p:strVal val="visible"/>
                                      </p:to>
                                    </p:set>
                                    <p:animEffect transition="in" filter="fade">
                                      <p:cBhvr>
                                        <p:cTn id="256" dur="1000"/>
                                        <p:tgtEl>
                                          <p:spTgt spid="56"/>
                                        </p:tgtEl>
                                      </p:cBhvr>
                                    </p:animEffect>
                                    <p:anim calcmode="lin" valueType="num">
                                      <p:cBhvr>
                                        <p:cTn id="257" dur="1000" fill="hold"/>
                                        <p:tgtEl>
                                          <p:spTgt spid="56"/>
                                        </p:tgtEl>
                                        <p:attrNameLst>
                                          <p:attrName>ppt_x</p:attrName>
                                        </p:attrNameLst>
                                      </p:cBhvr>
                                      <p:tavLst>
                                        <p:tav tm="0">
                                          <p:val>
                                            <p:strVal val="#ppt_x"/>
                                          </p:val>
                                        </p:tav>
                                        <p:tav tm="100000">
                                          <p:val>
                                            <p:strVal val="#ppt_x"/>
                                          </p:val>
                                        </p:tav>
                                      </p:tavLst>
                                    </p:anim>
                                    <p:anim calcmode="lin" valueType="num">
                                      <p:cBhvr>
                                        <p:cTn id="258" dur="1000" fill="hold"/>
                                        <p:tgtEl>
                                          <p:spTgt spid="56"/>
                                        </p:tgtEl>
                                        <p:attrNameLst>
                                          <p:attrName>ppt_y</p:attrName>
                                        </p:attrNameLst>
                                      </p:cBhvr>
                                      <p:tavLst>
                                        <p:tav tm="0">
                                          <p:val>
                                            <p:strVal val="#ppt_y+.1"/>
                                          </p:val>
                                        </p:tav>
                                        <p:tav tm="100000">
                                          <p:val>
                                            <p:strVal val="#ppt_y"/>
                                          </p:val>
                                        </p:tav>
                                      </p:tavLst>
                                    </p:anim>
                                  </p:childTnLst>
                                </p:cTn>
                              </p:par>
                              <p:par>
                                <p:cTn id="259" presetID="42" presetClass="entr" presetSubtype="0" fill="hold" grpId="1" nodeType="withEffect">
                                  <p:stCondLst>
                                    <p:cond delay="0"/>
                                  </p:stCondLst>
                                  <p:childTnLst>
                                    <p:set>
                                      <p:cBhvr>
                                        <p:cTn id="260" dur="1" fill="hold">
                                          <p:stCondLst>
                                            <p:cond delay="0"/>
                                          </p:stCondLst>
                                        </p:cTn>
                                        <p:tgtEl>
                                          <p:spTgt spid="56"/>
                                        </p:tgtEl>
                                        <p:attrNameLst>
                                          <p:attrName>style.visibility</p:attrName>
                                        </p:attrNameLst>
                                      </p:cBhvr>
                                      <p:to>
                                        <p:strVal val="visible"/>
                                      </p:to>
                                    </p:set>
                                    <p:animEffect transition="in" filter="fade">
                                      <p:cBhvr>
                                        <p:cTn id="261" dur="1000"/>
                                        <p:tgtEl>
                                          <p:spTgt spid="56"/>
                                        </p:tgtEl>
                                      </p:cBhvr>
                                    </p:animEffect>
                                    <p:anim calcmode="lin" valueType="num">
                                      <p:cBhvr>
                                        <p:cTn id="262" dur="1000" fill="hold"/>
                                        <p:tgtEl>
                                          <p:spTgt spid="56"/>
                                        </p:tgtEl>
                                        <p:attrNameLst>
                                          <p:attrName>ppt_x</p:attrName>
                                        </p:attrNameLst>
                                      </p:cBhvr>
                                      <p:tavLst>
                                        <p:tav tm="0">
                                          <p:val>
                                            <p:strVal val="#ppt_x"/>
                                          </p:val>
                                        </p:tav>
                                        <p:tav tm="100000">
                                          <p:val>
                                            <p:strVal val="#ppt_x"/>
                                          </p:val>
                                        </p:tav>
                                      </p:tavLst>
                                    </p:anim>
                                    <p:anim calcmode="lin" valueType="num">
                                      <p:cBhvr>
                                        <p:cTn id="263" dur="1000" fill="hold"/>
                                        <p:tgtEl>
                                          <p:spTgt spid="56"/>
                                        </p:tgtEl>
                                        <p:attrNameLst>
                                          <p:attrName>ppt_y</p:attrName>
                                        </p:attrNameLst>
                                      </p:cBhvr>
                                      <p:tavLst>
                                        <p:tav tm="0">
                                          <p:val>
                                            <p:strVal val="#ppt_y+.1"/>
                                          </p:val>
                                        </p:tav>
                                        <p:tav tm="100000">
                                          <p:val>
                                            <p:strVal val="#ppt_y"/>
                                          </p:val>
                                        </p:tav>
                                      </p:tavLst>
                                    </p:anim>
                                  </p:childTnLst>
                                </p:cTn>
                              </p:par>
                              <p:par>
                                <p:cTn id="264" presetID="47" presetClass="entr" presetSubtype="0" fill="hold" grpId="0" nodeType="withEffect">
                                  <p:stCondLst>
                                    <p:cond delay="0"/>
                                  </p:stCondLst>
                                  <p:childTnLst>
                                    <p:set>
                                      <p:cBhvr>
                                        <p:cTn id="265" dur="1" fill="hold">
                                          <p:stCondLst>
                                            <p:cond delay="0"/>
                                          </p:stCondLst>
                                        </p:cTn>
                                        <p:tgtEl>
                                          <p:spTgt spid="57"/>
                                        </p:tgtEl>
                                        <p:attrNameLst>
                                          <p:attrName>style.visibility</p:attrName>
                                        </p:attrNameLst>
                                      </p:cBhvr>
                                      <p:to>
                                        <p:strVal val="visible"/>
                                      </p:to>
                                    </p:set>
                                    <p:animEffect transition="in" filter="fade">
                                      <p:cBhvr>
                                        <p:cTn id="266" dur="500"/>
                                        <p:tgtEl>
                                          <p:spTgt spid="57"/>
                                        </p:tgtEl>
                                      </p:cBhvr>
                                    </p:animEffect>
                                    <p:anim calcmode="lin" valueType="num">
                                      <p:cBhvr>
                                        <p:cTn id="267" dur="500" fill="hold"/>
                                        <p:tgtEl>
                                          <p:spTgt spid="57"/>
                                        </p:tgtEl>
                                        <p:attrNameLst>
                                          <p:attrName>ppt_x</p:attrName>
                                        </p:attrNameLst>
                                      </p:cBhvr>
                                      <p:tavLst>
                                        <p:tav tm="0">
                                          <p:val>
                                            <p:strVal val="#ppt_x"/>
                                          </p:val>
                                        </p:tav>
                                        <p:tav tm="100000">
                                          <p:val>
                                            <p:strVal val="#ppt_x"/>
                                          </p:val>
                                        </p:tav>
                                      </p:tavLst>
                                    </p:anim>
                                    <p:anim calcmode="lin" valueType="num">
                                      <p:cBhvr>
                                        <p:cTn id="268" dur="500" fill="hold"/>
                                        <p:tgtEl>
                                          <p:spTgt spid="57"/>
                                        </p:tgtEl>
                                        <p:attrNameLst>
                                          <p:attrName>ppt_y</p:attrName>
                                        </p:attrNameLst>
                                      </p:cBhvr>
                                      <p:tavLst>
                                        <p:tav tm="0">
                                          <p:val>
                                            <p:strVal val="#ppt_y-.1"/>
                                          </p:val>
                                        </p:tav>
                                        <p:tav tm="100000">
                                          <p:val>
                                            <p:strVal val="#ppt_y"/>
                                          </p:val>
                                        </p:tav>
                                      </p:tavLst>
                                    </p:anim>
                                  </p:childTnLst>
                                </p:cTn>
                              </p:par>
                            </p:childTnLst>
                          </p:cTn>
                        </p:par>
                        <p:par>
                          <p:cTn id="269" fill="hold">
                            <p:stCondLst>
                              <p:cond delay="19500"/>
                            </p:stCondLst>
                            <p:childTnLst>
                              <p:par>
                                <p:cTn id="270" presetID="22" presetClass="entr" presetSubtype="8" fill="hold" nodeType="afterEffect">
                                  <p:stCondLst>
                                    <p:cond delay="0"/>
                                  </p:stCondLst>
                                  <p:childTnLst>
                                    <p:set>
                                      <p:cBhvr>
                                        <p:cTn id="271" dur="1" fill="hold">
                                          <p:stCondLst>
                                            <p:cond delay="0"/>
                                          </p:stCondLst>
                                        </p:cTn>
                                        <p:tgtEl>
                                          <p:spTgt spid="58"/>
                                        </p:tgtEl>
                                        <p:attrNameLst>
                                          <p:attrName>style.visibility</p:attrName>
                                        </p:attrNameLst>
                                      </p:cBhvr>
                                      <p:to>
                                        <p:strVal val="visible"/>
                                      </p:to>
                                    </p:set>
                                    <p:animEffect transition="in" filter="wipe(left)">
                                      <p:cBhvr>
                                        <p:cTn id="272" dur="500"/>
                                        <p:tgtEl>
                                          <p:spTgt spid="58"/>
                                        </p:tgtEl>
                                      </p:cBhvr>
                                    </p:animEffect>
                                  </p:childTnLst>
                                </p:cTn>
                              </p:par>
                            </p:childTnLst>
                          </p:cTn>
                        </p:par>
                        <p:par>
                          <p:cTn id="273" fill="hold">
                            <p:stCondLst>
                              <p:cond delay="20000"/>
                            </p:stCondLst>
                            <p:childTnLst>
                              <p:par>
                                <p:cTn id="274" presetID="22" presetClass="entr" presetSubtype="8" fill="hold" nodeType="afterEffect">
                                  <p:stCondLst>
                                    <p:cond delay="0"/>
                                  </p:stCondLst>
                                  <p:childTnLst>
                                    <p:set>
                                      <p:cBhvr>
                                        <p:cTn id="275" dur="1" fill="hold">
                                          <p:stCondLst>
                                            <p:cond delay="0"/>
                                          </p:stCondLst>
                                        </p:cTn>
                                        <p:tgtEl>
                                          <p:spTgt spid="60"/>
                                        </p:tgtEl>
                                        <p:attrNameLst>
                                          <p:attrName>style.visibility</p:attrName>
                                        </p:attrNameLst>
                                      </p:cBhvr>
                                      <p:to>
                                        <p:strVal val="visible"/>
                                      </p:to>
                                    </p:set>
                                    <p:animEffect transition="in" filter="wipe(left)">
                                      <p:cBhvr>
                                        <p:cTn id="276" dur="500"/>
                                        <p:tgtEl>
                                          <p:spTgt spid="60"/>
                                        </p:tgtEl>
                                      </p:cBhvr>
                                    </p:animEffect>
                                  </p:childTnLst>
                                </p:cTn>
                              </p:par>
                            </p:childTnLst>
                          </p:cTn>
                        </p:par>
                        <p:par>
                          <p:cTn id="277" fill="hold">
                            <p:stCondLst>
                              <p:cond delay="20500"/>
                            </p:stCondLst>
                            <p:childTnLst>
                              <p:par>
                                <p:cTn id="278" presetID="53" presetClass="entr" presetSubtype="16" fill="hold" grpId="0" nodeType="afterEffect">
                                  <p:stCondLst>
                                    <p:cond delay="0"/>
                                  </p:stCondLst>
                                  <p:childTnLst>
                                    <p:set>
                                      <p:cBhvr>
                                        <p:cTn id="279" dur="1" fill="hold">
                                          <p:stCondLst>
                                            <p:cond delay="0"/>
                                          </p:stCondLst>
                                        </p:cTn>
                                        <p:tgtEl>
                                          <p:spTgt spid="63"/>
                                        </p:tgtEl>
                                        <p:attrNameLst>
                                          <p:attrName>style.visibility</p:attrName>
                                        </p:attrNameLst>
                                      </p:cBhvr>
                                      <p:to>
                                        <p:strVal val="visible"/>
                                      </p:to>
                                    </p:set>
                                    <p:anim calcmode="lin" valueType="num">
                                      <p:cBhvr>
                                        <p:cTn id="280" dur="500" fill="hold"/>
                                        <p:tgtEl>
                                          <p:spTgt spid="63"/>
                                        </p:tgtEl>
                                        <p:attrNameLst>
                                          <p:attrName>ppt_w</p:attrName>
                                        </p:attrNameLst>
                                      </p:cBhvr>
                                      <p:tavLst>
                                        <p:tav tm="0">
                                          <p:val>
                                            <p:fltVal val="0"/>
                                          </p:val>
                                        </p:tav>
                                        <p:tav tm="100000">
                                          <p:val>
                                            <p:strVal val="#ppt_w"/>
                                          </p:val>
                                        </p:tav>
                                      </p:tavLst>
                                    </p:anim>
                                    <p:anim calcmode="lin" valueType="num">
                                      <p:cBhvr>
                                        <p:cTn id="281" dur="500" fill="hold"/>
                                        <p:tgtEl>
                                          <p:spTgt spid="63"/>
                                        </p:tgtEl>
                                        <p:attrNameLst>
                                          <p:attrName>ppt_h</p:attrName>
                                        </p:attrNameLst>
                                      </p:cBhvr>
                                      <p:tavLst>
                                        <p:tav tm="0">
                                          <p:val>
                                            <p:fltVal val="0"/>
                                          </p:val>
                                        </p:tav>
                                        <p:tav tm="100000">
                                          <p:val>
                                            <p:strVal val="#ppt_h"/>
                                          </p:val>
                                        </p:tav>
                                      </p:tavLst>
                                    </p:anim>
                                    <p:animEffect transition="in" filter="fade">
                                      <p:cBhvr>
                                        <p:cTn id="282" dur="500"/>
                                        <p:tgtEl>
                                          <p:spTgt spid="63"/>
                                        </p:tgtEl>
                                      </p:cBhvr>
                                    </p:animEffect>
                                  </p:childTnLst>
                                </p:cTn>
                              </p:par>
                            </p:childTnLst>
                          </p:cTn>
                        </p:par>
                        <p:par>
                          <p:cTn id="283" fill="hold">
                            <p:stCondLst>
                              <p:cond delay="21000"/>
                            </p:stCondLst>
                            <p:childTnLst>
                              <p:par>
                                <p:cTn id="284" presetID="53" presetClass="entr" presetSubtype="16" fill="hold" grpId="0" nodeType="afterEffect">
                                  <p:stCondLst>
                                    <p:cond delay="0"/>
                                  </p:stCondLst>
                                  <p:childTnLst>
                                    <p:set>
                                      <p:cBhvr>
                                        <p:cTn id="285" dur="1" fill="hold">
                                          <p:stCondLst>
                                            <p:cond delay="0"/>
                                          </p:stCondLst>
                                        </p:cTn>
                                        <p:tgtEl>
                                          <p:spTgt spid="64"/>
                                        </p:tgtEl>
                                        <p:attrNameLst>
                                          <p:attrName>style.visibility</p:attrName>
                                        </p:attrNameLst>
                                      </p:cBhvr>
                                      <p:to>
                                        <p:strVal val="visible"/>
                                      </p:to>
                                    </p:set>
                                    <p:anim calcmode="lin" valueType="num">
                                      <p:cBhvr>
                                        <p:cTn id="286" dur="500" fill="hold"/>
                                        <p:tgtEl>
                                          <p:spTgt spid="64"/>
                                        </p:tgtEl>
                                        <p:attrNameLst>
                                          <p:attrName>ppt_w</p:attrName>
                                        </p:attrNameLst>
                                      </p:cBhvr>
                                      <p:tavLst>
                                        <p:tav tm="0">
                                          <p:val>
                                            <p:fltVal val="0"/>
                                          </p:val>
                                        </p:tav>
                                        <p:tav tm="100000">
                                          <p:val>
                                            <p:strVal val="#ppt_w"/>
                                          </p:val>
                                        </p:tav>
                                      </p:tavLst>
                                    </p:anim>
                                    <p:anim calcmode="lin" valueType="num">
                                      <p:cBhvr>
                                        <p:cTn id="287" dur="500" fill="hold"/>
                                        <p:tgtEl>
                                          <p:spTgt spid="64"/>
                                        </p:tgtEl>
                                        <p:attrNameLst>
                                          <p:attrName>ppt_h</p:attrName>
                                        </p:attrNameLst>
                                      </p:cBhvr>
                                      <p:tavLst>
                                        <p:tav tm="0">
                                          <p:val>
                                            <p:fltVal val="0"/>
                                          </p:val>
                                        </p:tav>
                                        <p:tav tm="100000">
                                          <p:val>
                                            <p:strVal val="#ppt_h"/>
                                          </p:val>
                                        </p:tav>
                                      </p:tavLst>
                                    </p:anim>
                                    <p:animEffect transition="in" filter="fade">
                                      <p:cBhvr>
                                        <p:cTn id="288" dur="500"/>
                                        <p:tgtEl>
                                          <p:spTgt spid="64"/>
                                        </p:tgtEl>
                                      </p:cBhvr>
                                    </p:animEffect>
                                  </p:childTnLst>
                                </p:cTn>
                              </p:par>
                            </p:childTnLst>
                          </p:cTn>
                        </p:par>
                        <p:par>
                          <p:cTn id="289" fill="hold">
                            <p:stCondLst>
                              <p:cond delay="21500"/>
                            </p:stCondLst>
                            <p:childTnLst>
                              <p:par>
                                <p:cTn id="290" presetID="53" presetClass="entr" presetSubtype="16" fill="hold" grpId="0" nodeType="afterEffect">
                                  <p:stCondLst>
                                    <p:cond delay="0"/>
                                  </p:stCondLst>
                                  <p:childTnLst>
                                    <p:set>
                                      <p:cBhvr>
                                        <p:cTn id="291" dur="1" fill="hold">
                                          <p:stCondLst>
                                            <p:cond delay="0"/>
                                          </p:stCondLst>
                                        </p:cTn>
                                        <p:tgtEl>
                                          <p:spTgt spid="65"/>
                                        </p:tgtEl>
                                        <p:attrNameLst>
                                          <p:attrName>style.visibility</p:attrName>
                                        </p:attrNameLst>
                                      </p:cBhvr>
                                      <p:to>
                                        <p:strVal val="visible"/>
                                      </p:to>
                                    </p:set>
                                    <p:anim calcmode="lin" valueType="num">
                                      <p:cBhvr>
                                        <p:cTn id="292" dur="500" fill="hold"/>
                                        <p:tgtEl>
                                          <p:spTgt spid="65"/>
                                        </p:tgtEl>
                                        <p:attrNameLst>
                                          <p:attrName>ppt_w</p:attrName>
                                        </p:attrNameLst>
                                      </p:cBhvr>
                                      <p:tavLst>
                                        <p:tav tm="0">
                                          <p:val>
                                            <p:fltVal val="0"/>
                                          </p:val>
                                        </p:tav>
                                        <p:tav tm="100000">
                                          <p:val>
                                            <p:strVal val="#ppt_w"/>
                                          </p:val>
                                        </p:tav>
                                      </p:tavLst>
                                    </p:anim>
                                    <p:anim calcmode="lin" valueType="num">
                                      <p:cBhvr>
                                        <p:cTn id="293" dur="500" fill="hold"/>
                                        <p:tgtEl>
                                          <p:spTgt spid="65"/>
                                        </p:tgtEl>
                                        <p:attrNameLst>
                                          <p:attrName>ppt_h</p:attrName>
                                        </p:attrNameLst>
                                      </p:cBhvr>
                                      <p:tavLst>
                                        <p:tav tm="0">
                                          <p:val>
                                            <p:fltVal val="0"/>
                                          </p:val>
                                        </p:tav>
                                        <p:tav tm="100000">
                                          <p:val>
                                            <p:strVal val="#ppt_h"/>
                                          </p:val>
                                        </p:tav>
                                      </p:tavLst>
                                    </p:anim>
                                    <p:animEffect transition="in" filter="fade">
                                      <p:cBhvr>
                                        <p:cTn id="294" dur="500"/>
                                        <p:tgtEl>
                                          <p:spTgt spid="65"/>
                                        </p:tgtEl>
                                      </p:cBhvr>
                                    </p:animEffect>
                                  </p:childTnLst>
                                </p:cTn>
                              </p:par>
                            </p:childTnLst>
                          </p:cTn>
                        </p:par>
                        <p:par>
                          <p:cTn id="295" fill="hold">
                            <p:stCondLst>
                              <p:cond delay="22000"/>
                            </p:stCondLst>
                            <p:childTnLst>
                              <p:par>
                                <p:cTn id="296" presetID="22" presetClass="entr" presetSubtype="4" fill="hold" nodeType="afterEffect">
                                  <p:stCondLst>
                                    <p:cond delay="0"/>
                                  </p:stCondLst>
                                  <p:childTnLst>
                                    <p:set>
                                      <p:cBhvr>
                                        <p:cTn id="297" dur="1" fill="hold">
                                          <p:stCondLst>
                                            <p:cond delay="0"/>
                                          </p:stCondLst>
                                        </p:cTn>
                                        <p:tgtEl>
                                          <p:spTgt spid="66"/>
                                        </p:tgtEl>
                                        <p:attrNameLst>
                                          <p:attrName>style.visibility</p:attrName>
                                        </p:attrNameLst>
                                      </p:cBhvr>
                                      <p:to>
                                        <p:strVal val="visible"/>
                                      </p:to>
                                    </p:set>
                                    <p:animEffect transition="in" filter="wipe(down)">
                                      <p:cBhvr>
                                        <p:cTn id="298" dur="500"/>
                                        <p:tgtEl>
                                          <p:spTgt spid="66"/>
                                        </p:tgtEl>
                                      </p:cBhvr>
                                    </p:animEffect>
                                  </p:childTnLst>
                                </p:cTn>
                              </p:par>
                            </p:childTnLst>
                          </p:cTn>
                        </p:par>
                        <p:par>
                          <p:cTn id="299" fill="hold">
                            <p:stCondLst>
                              <p:cond delay="22500"/>
                            </p:stCondLst>
                            <p:childTnLst>
                              <p:par>
                                <p:cTn id="300" presetID="53" presetClass="entr" presetSubtype="16" fill="hold" grpId="0" nodeType="afterEffect">
                                  <p:stCondLst>
                                    <p:cond delay="0"/>
                                  </p:stCondLst>
                                  <p:childTnLst>
                                    <p:set>
                                      <p:cBhvr>
                                        <p:cTn id="301" dur="1" fill="hold">
                                          <p:stCondLst>
                                            <p:cond delay="0"/>
                                          </p:stCondLst>
                                        </p:cTn>
                                        <p:tgtEl>
                                          <p:spTgt spid="67"/>
                                        </p:tgtEl>
                                        <p:attrNameLst>
                                          <p:attrName>style.visibility</p:attrName>
                                        </p:attrNameLst>
                                      </p:cBhvr>
                                      <p:to>
                                        <p:strVal val="visible"/>
                                      </p:to>
                                    </p:set>
                                    <p:anim calcmode="lin" valueType="num">
                                      <p:cBhvr>
                                        <p:cTn id="302" dur="500" fill="hold"/>
                                        <p:tgtEl>
                                          <p:spTgt spid="67"/>
                                        </p:tgtEl>
                                        <p:attrNameLst>
                                          <p:attrName>ppt_w</p:attrName>
                                        </p:attrNameLst>
                                      </p:cBhvr>
                                      <p:tavLst>
                                        <p:tav tm="0">
                                          <p:val>
                                            <p:fltVal val="0"/>
                                          </p:val>
                                        </p:tav>
                                        <p:tav tm="100000">
                                          <p:val>
                                            <p:strVal val="#ppt_w"/>
                                          </p:val>
                                        </p:tav>
                                      </p:tavLst>
                                    </p:anim>
                                    <p:anim calcmode="lin" valueType="num">
                                      <p:cBhvr>
                                        <p:cTn id="303" dur="500" fill="hold"/>
                                        <p:tgtEl>
                                          <p:spTgt spid="67"/>
                                        </p:tgtEl>
                                        <p:attrNameLst>
                                          <p:attrName>ppt_h</p:attrName>
                                        </p:attrNameLst>
                                      </p:cBhvr>
                                      <p:tavLst>
                                        <p:tav tm="0">
                                          <p:val>
                                            <p:fltVal val="0"/>
                                          </p:val>
                                        </p:tav>
                                        <p:tav tm="100000">
                                          <p:val>
                                            <p:strVal val="#ppt_h"/>
                                          </p:val>
                                        </p:tav>
                                      </p:tavLst>
                                    </p:anim>
                                    <p:animEffect transition="in" filter="fade">
                                      <p:cBhvr>
                                        <p:cTn id="304" dur="500"/>
                                        <p:tgtEl>
                                          <p:spTgt spid="67"/>
                                        </p:tgtEl>
                                      </p:cBhvr>
                                    </p:animEffect>
                                  </p:childTnLst>
                                </p:cTn>
                              </p:par>
                            </p:childTnLst>
                          </p:cTn>
                        </p:par>
                        <p:par>
                          <p:cTn id="305" fill="hold">
                            <p:stCondLst>
                              <p:cond delay="23000"/>
                            </p:stCondLst>
                            <p:childTnLst>
                              <p:par>
                                <p:cTn id="306" presetID="53" presetClass="entr" presetSubtype="16" fill="hold" grpId="0" nodeType="afterEffect">
                                  <p:stCondLst>
                                    <p:cond delay="0"/>
                                  </p:stCondLst>
                                  <p:childTnLst>
                                    <p:set>
                                      <p:cBhvr>
                                        <p:cTn id="307" dur="1" fill="hold">
                                          <p:stCondLst>
                                            <p:cond delay="0"/>
                                          </p:stCondLst>
                                        </p:cTn>
                                        <p:tgtEl>
                                          <p:spTgt spid="62"/>
                                        </p:tgtEl>
                                        <p:attrNameLst>
                                          <p:attrName>style.visibility</p:attrName>
                                        </p:attrNameLst>
                                      </p:cBhvr>
                                      <p:to>
                                        <p:strVal val="visible"/>
                                      </p:to>
                                    </p:set>
                                    <p:anim calcmode="lin" valueType="num">
                                      <p:cBhvr>
                                        <p:cTn id="308" dur="500" fill="hold"/>
                                        <p:tgtEl>
                                          <p:spTgt spid="62"/>
                                        </p:tgtEl>
                                        <p:attrNameLst>
                                          <p:attrName>ppt_w</p:attrName>
                                        </p:attrNameLst>
                                      </p:cBhvr>
                                      <p:tavLst>
                                        <p:tav tm="0">
                                          <p:val>
                                            <p:fltVal val="0"/>
                                          </p:val>
                                        </p:tav>
                                        <p:tav tm="100000">
                                          <p:val>
                                            <p:strVal val="#ppt_w"/>
                                          </p:val>
                                        </p:tav>
                                      </p:tavLst>
                                    </p:anim>
                                    <p:anim calcmode="lin" valueType="num">
                                      <p:cBhvr>
                                        <p:cTn id="309" dur="500" fill="hold"/>
                                        <p:tgtEl>
                                          <p:spTgt spid="62"/>
                                        </p:tgtEl>
                                        <p:attrNameLst>
                                          <p:attrName>ppt_h</p:attrName>
                                        </p:attrNameLst>
                                      </p:cBhvr>
                                      <p:tavLst>
                                        <p:tav tm="0">
                                          <p:val>
                                            <p:fltVal val="0"/>
                                          </p:val>
                                        </p:tav>
                                        <p:tav tm="100000">
                                          <p:val>
                                            <p:strVal val="#ppt_h"/>
                                          </p:val>
                                        </p:tav>
                                      </p:tavLst>
                                    </p:anim>
                                    <p:animEffect transition="in" filter="fade">
                                      <p:cBhvr>
                                        <p:cTn id="310" dur="500"/>
                                        <p:tgtEl>
                                          <p:spTgt spid="62"/>
                                        </p:tgtEl>
                                      </p:cBhvr>
                                    </p:animEffect>
                                  </p:childTnLst>
                                </p:cTn>
                              </p:par>
                              <p:par>
                                <p:cTn id="311" presetID="42" presetClass="entr" presetSubtype="0" fill="hold" grpId="0" nodeType="withEffect">
                                  <p:stCondLst>
                                    <p:cond delay="0"/>
                                  </p:stCondLst>
                                  <p:childTnLst>
                                    <p:set>
                                      <p:cBhvr>
                                        <p:cTn id="312" dur="1" fill="hold">
                                          <p:stCondLst>
                                            <p:cond delay="0"/>
                                          </p:stCondLst>
                                        </p:cTn>
                                        <p:tgtEl>
                                          <p:spTgt spid="69"/>
                                        </p:tgtEl>
                                        <p:attrNameLst>
                                          <p:attrName>style.visibility</p:attrName>
                                        </p:attrNameLst>
                                      </p:cBhvr>
                                      <p:to>
                                        <p:strVal val="visible"/>
                                      </p:to>
                                    </p:set>
                                    <p:animEffect transition="in" filter="fade">
                                      <p:cBhvr>
                                        <p:cTn id="313" dur="500"/>
                                        <p:tgtEl>
                                          <p:spTgt spid="69"/>
                                        </p:tgtEl>
                                      </p:cBhvr>
                                    </p:animEffect>
                                    <p:anim calcmode="lin" valueType="num">
                                      <p:cBhvr>
                                        <p:cTn id="314" dur="500" fill="hold"/>
                                        <p:tgtEl>
                                          <p:spTgt spid="69"/>
                                        </p:tgtEl>
                                        <p:attrNameLst>
                                          <p:attrName>ppt_x</p:attrName>
                                        </p:attrNameLst>
                                      </p:cBhvr>
                                      <p:tavLst>
                                        <p:tav tm="0">
                                          <p:val>
                                            <p:strVal val="#ppt_x"/>
                                          </p:val>
                                        </p:tav>
                                        <p:tav tm="100000">
                                          <p:val>
                                            <p:strVal val="#ppt_x"/>
                                          </p:val>
                                        </p:tav>
                                      </p:tavLst>
                                    </p:anim>
                                    <p:anim calcmode="lin" valueType="num">
                                      <p:cBhvr>
                                        <p:cTn id="315" dur="500" fill="hold"/>
                                        <p:tgtEl>
                                          <p:spTgt spid="69"/>
                                        </p:tgtEl>
                                        <p:attrNameLst>
                                          <p:attrName>ppt_y</p:attrName>
                                        </p:attrNameLst>
                                      </p:cBhvr>
                                      <p:tavLst>
                                        <p:tav tm="0">
                                          <p:val>
                                            <p:strVal val="#ppt_y+.1"/>
                                          </p:val>
                                        </p:tav>
                                        <p:tav tm="100000">
                                          <p:val>
                                            <p:strVal val="#ppt_y"/>
                                          </p:val>
                                        </p:tav>
                                      </p:tavLst>
                                    </p:anim>
                                  </p:childTnLst>
                                </p:cTn>
                              </p:par>
                              <p:par>
                                <p:cTn id="316" presetID="47" presetClass="entr" presetSubtype="0" fill="hold" grpId="0" nodeType="withEffect">
                                  <p:stCondLst>
                                    <p:cond delay="0"/>
                                  </p:stCondLst>
                                  <p:childTnLst>
                                    <p:set>
                                      <p:cBhvr>
                                        <p:cTn id="317" dur="1" fill="hold">
                                          <p:stCondLst>
                                            <p:cond delay="0"/>
                                          </p:stCondLst>
                                        </p:cTn>
                                        <p:tgtEl>
                                          <p:spTgt spid="68"/>
                                        </p:tgtEl>
                                        <p:attrNameLst>
                                          <p:attrName>style.visibility</p:attrName>
                                        </p:attrNameLst>
                                      </p:cBhvr>
                                      <p:to>
                                        <p:strVal val="visible"/>
                                      </p:to>
                                    </p:set>
                                    <p:animEffect transition="in" filter="fade">
                                      <p:cBhvr>
                                        <p:cTn id="318" dur="500"/>
                                        <p:tgtEl>
                                          <p:spTgt spid="68"/>
                                        </p:tgtEl>
                                      </p:cBhvr>
                                    </p:animEffect>
                                    <p:anim calcmode="lin" valueType="num">
                                      <p:cBhvr>
                                        <p:cTn id="319" dur="500" fill="hold"/>
                                        <p:tgtEl>
                                          <p:spTgt spid="68"/>
                                        </p:tgtEl>
                                        <p:attrNameLst>
                                          <p:attrName>ppt_x</p:attrName>
                                        </p:attrNameLst>
                                      </p:cBhvr>
                                      <p:tavLst>
                                        <p:tav tm="0">
                                          <p:val>
                                            <p:strVal val="#ppt_x"/>
                                          </p:val>
                                        </p:tav>
                                        <p:tav tm="100000">
                                          <p:val>
                                            <p:strVal val="#ppt_x"/>
                                          </p:val>
                                        </p:tav>
                                      </p:tavLst>
                                    </p:anim>
                                    <p:anim calcmode="lin" valueType="num">
                                      <p:cBhvr>
                                        <p:cTn id="320" dur="500" fill="hold"/>
                                        <p:tgtEl>
                                          <p:spTgt spid="68"/>
                                        </p:tgtEl>
                                        <p:attrNameLst>
                                          <p:attrName>ppt_y</p:attrName>
                                        </p:attrNameLst>
                                      </p:cBhvr>
                                      <p:tavLst>
                                        <p:tav tm="0">
                                          <p:val>
                                            <p:strVal val="#ppt_y-.1"/>
                                          </p:val>
                                        </p:tav>
                                        <p:tav tm="100000">
                                          <p:val>
                                            <p:strVal val="#ppt_y"/>
                                          </p:val>
                                        </p:tav>
                                      </p:tavLst>
                                    </p:anim>
                                  </p:childTnLst>
                                </p:cTn>
                              </p:par>
                            </p:childTnLst>
                          </p:cTn>
                        </p:par>
                        <p:par>
                          <p:cTn id="321" fill="hold">
                            <p:stCondLst>
                              <p:cond delay="23500"/>
                            </p:stCondLst>
                            <p:childTnLst>
                              <p:par>
                                <p:cTn id="322" presetID="22" presetClass="entr" presetSubtype="8" fill="hold" nodeType="afterEffect">
                                  <p:stCondLst>
                                    <p:cond delay="0"/>
                                  </p:stCondLst>
                                  <p:childTnLst>
                                    <p:set>
                                      <p:cBhvr>
                                        <p:cTn id="323" dur="1" fill="hold">
                                          <p:stCondLst>
                                            <p:cond delay="0"/>
                                          </p:stCondLst>
                                        </p:cTn>
                                        <p:tgtEl>
                                          <p:spTgt spid="70"/>
                                        </p:tgtEl>
                                        <p:attrNameLst>
                                          <p:attrName>style.visibility</p:attrName>
                                        </p:attrNameLst>
                                      </p:cBhvr>
                                      <p:to>
                                        <p:strVal val="visible"/>
                                      </p:to>
                                    </p:set>
                                    <p:animEffect transition="in" filter="wipe(left)">
                                      <p:cBhvr>
                                        <p:cTn id="324" dur="500"/>
                                        <p:tgtEl>
                                          <p:spTgt spid="70"/>
                                        </p:tgtEl>
                                      </p:cBhvr>
                                    </p:animEffect>
                                  </p:childTnLst>
                                </p:cTn>
                              </p:par>
                            </p:childTnLst>
                          </p:cTn>
                        </p:par>
                        <p:par>
                          <p:cTn id="325" fill="hold">
                            <p:stCondLst>
                              <p:cond delay="24000"/>
                            </p:stCondLst>
                            <p:childTnLst>
                              <p:par>
                                <p:cTn id="326" presetID="22" presetClass="entr" presetSubtype="4" fill="hold" nodeType="afterEffect">
                                  <p:stCondLst>
                                    <p:cond delay="0"/>
                                  </p:stCondLst>
                                  <p:childTnLst>
                                    <p:set>
                                      <p:cBhvr>
                                        <p:cTn id="327" dur="1" fill="hold">
                                          <p:stCondLst>
                                            <p:cond delay="0"/>
                                          </p:stCondLst>
                                        </p:cTn>
                                        <p:tgtEl>
                                          <p:spTgt spid="72"/>
                                        </p:tgtEl>
                                        <p:attrNameLst>
                                          <p:attrName>style.visibility</p:attrName>
                                        </p:attrNameLst>
                                      </p:cBhvr>
                                      <p:to>
                                        <p:strVal val="visible"/>
                                      </p:to>
                                    </p:set>
                                    <p:animEffect transition="in" filter="wipe(down)">
                                      <p:cBhvr>
                                        <p:cTn id="328"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P spid="8" grpId="0" animBg="1"/>
      <p:bldP spid="10" grpId="0" animBg="1"/>
      <p:bldP spid="16" grpId="0" animBg="1"/>
      <p:bldP spid="37" grpId="0"/>
      <p:bldP spid="20" grpId="0"/>
      <p:bldP spid="21" grpId="0"/>
      <p:bldP spid="34" grpId="0"/>
      <p:bldP spid="45" grpId="0"/>
      <p:bldP spid="46" grpId="0"/>
      <p:bldP spid="57" grpId="0"/>
      <p:bldP spid="56" grpId="0"/>
      <p:bldP spid="56" grpId="1"/>
      <p:bldP spid="68" grpId="0"/>
      <p:bldP spid="69" grpId="0"/>
      <p:bldP spid="27" grpId="0" animBg="1"/>
      <p:bldP spid="29" grpId="0" animBg="1"/>
      <p:bldP spid="30" grpId="0" animBg="1"/>
      <p:bldP spid="31" grpId="0" animBg="1"/>
      <p:bldP spid="33" grpId="0" animBg="1"/>
      <p:bldP spid="38" grpId="0" animBg="1"/>
      <p:bldP spid="40" grpId="0" animBg="1"/>
      <p:bldP spid="41" grpId="0" animBg="1"/>
      <p:bldP spid="42" grpId="0" animBg="1"/>
      <p:bldP spid="44" grpId="0" animBg="1"/>
      <p:bldP spid="50" grpId="0" animBg="1"/>
      <p:bldP spid="51" grpId="0" animBg="1"/>
      <p:bldP spid="52" grpId="0" animBg="1"/>
      <p:bldP spid="53" grpId="0" animBg="1"/>
      <p:bldP spid="55" grpId="0" animBg="1"/>
      <p:bldP spid="62" grpId="0" animBg="1"/>
      <p:bldP spid="63" grpId="0" animBg="1"/>
      <p:bldP spid="64" grpId="0" animBg="1"/>
      <p:bldP spid="65" grpId="0" animBg="1"/>
      <p:bldP spid="67" grpId="0" animBg="1"/>
      <p:bldP spid="7" grpId="0" animBg="1"/>
      <p:bldP spid="9" grpId="0" animBg="1"/>
      <p:bldP spid="11" grpId="0" animBg="1"/>
      <p:bldP spid="12"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330C0765-5A38-4A34-880C-9CC4C2E14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B3A962-3FF2-97BE-B8F5-70342226D2DD}"/>
              </a:ext>
            </a:extLst>
          </p:cNvPr>
          <p:cNvSpPr>
            <a:spLocks noGrp="1"/>
          </p:cNvSpPr>
          <p:nvPr>
            <p:ph type="title"/>
          </p:nvPr>
        </p:nvSpPr>
        <p:spPr>
          <a:xfrm>
            <a:off x="280844" y="0"/>
            <a:ext cx="6078682" cy="2337955"/>
          </a:xfrm>
        </p:spPr>
        <p:txBody>
          <a:bodyPr vert="horz" lIns="91440" tIns="45720" rIns="91440" bIns="45720" rtlCol="0" anchor="b">
            <a:normAutofit/>
          </a:bodyPr>
          <a:lstStyle/>
          <a:p>
            <a:r>
              <a:rPr lang="en-US" sz="5600" b="1" kern="1200">
                <a:solidFill>
                  <a:schemeClr val="tx1"/>
                </a:solidFill>
                <a:latin typeface="+mj-lt"/>
                <a:ea typeface="+mj-ea"/>
                <a:cs typeface="+mj-cs"/>
              </a:rPr>
              <a:t>Challenges of a fully functioning team…</a:t>
            </a:r>
            <a:r>
              <a:rPr lang="en-US" sz="5600" b="1" i="1" kern="1200">
                <a:solidFill>
                  <a:schemeClr val="tx1"/>
                </a:solidFill>
                <a:latin typeface="+mj-lt"/>
                <a:ea typeface="+mj-ea"/>
                <a:cs typeface="+mj-cs"/>
              </a:rPr>
              <a:t>.</a:t>
            </a:r>
          </a:p>
        </p:txBody>
      </p:sp>
      <p:grpSp>
        <p:nvGrpSpPr>
          <p:cNvPr id="106" name="Group 105">
            <a:extLst>
              <a:ext uri="{FF2B5EF4-FFF2-40B4-BE49-F238E27FC236}">
                <a16:creationId xmlns:a16="http://schemas.microsoft.com/office/drawing/2014/main" id="{346CC5EB-AAA4-4BDD-8563-4422D874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55910" y="1229685"/>
            <a:ext cx="465458" cy="872153"/>
            <a:chOff x="6655910" y="1229685"/>
            <a:chExt cx="465458" cy="872153"/>
          </a:xfrm>
        </p:grpSpPr>
        <p:sp>
          <p:nvSpPr>
            <p:cNvPr id="107" name="Graphic 15">
              <a:extLst>
                <a:ext uri="{FF2B5EF4-FFF2-40B4-BE49-F238E27FC236}">
                  <a16:creationId xmlns:a16="http://schemas.microsoft.com/office/drawing/2014/main" id="{B7DA268A-F88C-4936-8401-97C8C98610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71450" y="122968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108" name="Graphic 14">
              <a:extLst>
                <a:ext uri="{FF2B5EF4-FFF2-40B4-BE49-F238E27FC236}">
                  <a16:creationId xmlns:a16="http://schemas.microsoft.com/office/drawing/2014/main" id="{2E48EAB8-CD1C-4BF5-A92C-BA11919E6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30230" y="145898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
          <p:nvSpPr>
            <p:cNvPr id="109" name="Graphic 16">
              <a:extLst>
                <a:ext uri="{FF2B5EF4-FFF2-40B4-BE49-F238E27FC236}">
                  <a16:creationId xmlns:a16="http://schemas.microsoft.com/office/drawing/2014/main" id="{F66F957D-AE64-4187-90D7-B24F1CC27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55910" y="1974124"/>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1"/>
            </a:solidFill>
            <a:ln w="610" cap="flat">
              <a:noFill/>
              <a:prstDash val="solid"/>
              <a:miter/>
            </a:ln>
          </p:spPr>
          <p:txBody>
            <a:bodyPr rtlCol="0" anchor="ctr"/>
            <a:lstStyle/>
            <a:p>
              <a:endParaRPr lang="en-US"/>
            </a:p>
          </p:txBody>
        </p:sp>
      </p:grpSp>
      <p:sp>
        <p:nvSpPr>
          <p:cNvPr id="3" name="Title 1">
            <a:extLst>
              <a:ext uri="{FF2B5EF4-FFF2-40B4-BE49-F238E27FC236}">
                <a16:creationId xmlns:a16="http://schemas.microsoft.com/office/drawing/2014/main" id="{83CE7D2A-1CAC-B271-89CE-71D85060CE72}"/>
              </a:ext>
            </a:extLst>
          </p:cNvPr>
          <p:cNvSpPr txBox="1">
            <a:spLocks/>
          </p:cNvSpPr>
          <p:nvPr/>
        </p:nvSpPr>
        <p:spPr>
          <a:xfrm>
            <a:off x="7344518" y="1711584"/>
            <a:ext cx="7247614" cy="50176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100" b="1"/>
              <a:t>….How many can relate? </a:t>
            </a:r>
            <a:endParaRPr lang="en-US" sz="3100" b="1" i="1">
              <a:latin typeface="Aptos Black"/>
            </a:endParaRPr>
          </a:p>
        </p:txBody>
      </p:sp>
      <p:cxnSp>
        <p:nvCxnSpPr>
          <p:cNvPr id="111" name="Straight Connector 11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0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9D78FA3-D988-3A78-C717-F03A83FD7ED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207446642"/>
              </p:ext>
            </p:extLst>
          </p:nvPr>
        </p:nvGraphicFramePr>
        <p:xfrm>
          <a:off x="1421702" y="2411219"/>
          <a:ext cx="9546623" cy="3790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3563433"/>
      </p:ext>
    </p:extLst>
  </p:cSld>
  <p:clrMapOvr>
    <a:masterClrMapping/>
  </p:clrMapOvr>
  <mc:AlternateContent xmlns:mc="http://schemas.openxmlformats.org/markup-compatibility/2006" xmlns:p14="http://schemas.microsoft.com/office/powerpoint/2010/main">
    <mc:Choice Requires="p14">
      <p:transition spd="slow" p14:dur="2000" advTm="21214"/>
    </mc:Choice>
    <mc:Fallback xmlns="">
      <p:transition spd="slow" advTm="2121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14201-83EA-399F-13A6-3CD2F21BDC35}"/>
              </a:ext>
            </a:extLst>
          </p:cNvPr>
          <p:cNvSpPr>
            <a:spLocks noGrp="1"/>
          </p:cNvSpPr>
          <p:nvPr>
            <p:ph type="title"/>
          </p:nvPr>
        </p:nvSpPr>
        <p:spPr>
          <a:xfrm>
            <a:off x="860170" y="275384"/>
            <a:ext cx="10898155" cy="1667569"/>
          </a:xfrm>
        </p:spPr>
        <p:txBody>
          <a:bodyPr anchor="b">
            <a:normAutofit/>
          </a:bodyPr>
          <a:lstStyle/>
          <a:p>
            <a:r>
              <a:rPr lang="en-US" sz="3700" b="1">
                <a:latin typeface="+mn-lt"/>
              </a:rPr>
              <a:t>Continuous Quality Improvement Program Disclosure </a:t>
            </a:r>
          </a:p>
        </p:txBody>
      </p:sp>
      <p:pic>
        <p:nvPicPr>
          <p:cNvPr id="4" name="Picture 3">
            <a:extLst>
              <a:ext uri="{FF2B5EF4-FFF2-40B4-BE49-F238E27FC236}">
                <a16:creationId xmlns:a16="http://schemas.microsoft.com/office/drawing/2014/main" id="{5E645110-85D9-E5DD-F95A-EF3CACC4C83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229729" y="5102670"/>
            <a:ext cx="2629480" cy="1117529"/>
          </a:xfrm>
          <a:prstGeom prst="rect">
            <a:avLst/>
          </a:prstGeom>
        </p:spPr>
      </p:pic>
      <p:sp>
        <p:nvSpPr>
          <p:cNvPr id="3" name="Content Placeholder 2">
            <a:extLst>
              <a:ext uri="{FF2B5EF4-FFF2-40B4-BE49-F238E27FC236}">
                <a16:creationId xmlns:a16="http://schemas.microsoft.com/office/drawing/2014/main" id="{62E9BC85-F7C2-E186-908D-1858BF28F274}"/>
              </a:ext>
            </a:extLst>
          </p:cNvPr>
          <p:cNvSpPr>
            <a:spLocks noGrp="1"/>
          </p:cNvSpPr>
          <p:nvPr>
            <p:ph idx="1"/>
          </p:nvPr>
        </p:nvSpPr>
        <p:spPr>
          <a:xfrm>
            <a:off x="2397967" y="2340777"/>
            <a:ext cx="7759113" cy="1454172"/>
          </a:xfrm>
        </p:spPr>
        <p:txBody>
          <a:bodyPr anchor="t">
            <a:normAutofit/>
          </a:bodyPr>
          <a:lstStyle/>
          <a:p>
            <a:pPr marL="109728" indent="0">
              <a:buNone/>
            </a:pPr>
            <a:r>
              <a:rPr lang="en-US" sz="2000" b="0" i="1">
                <a:effectLst/>
                <a:latin typeface="Segoe UI" panose="020B0502040204020203" pitchFamily="34" charset="0"/>
              </a:rPr>
              <a:t>Created for CQIP || Per RCW 43.70.510 this document is protected from Public Disclosure and is to be maintained in a highly confidential manner. It is to be used solely for the purposes of clinical quality improvement. Valid until rescinded.</a:t>
            </a:r>
            <a:endParaRPr lang="en-US" sz="2000"/>
          </a:p>
          <a:p>
            <a:pPr marL="109728" indent="0">
              <a:buNone/>
            </a:pPr>
            <a:endParaRPr lang="en-US" sz="2000"/>
          </a:p>
          <a:p>
            <a:endParaRPr lang="en-US" sz="2000"/>
          </a:p>
          <a:p>
            <a:pPr marL="0" indent="0">
              <a:buNone/>
            </a:pPr>
            <a:endParaRPr lang="en-US" sz="2000"/>
          </a:p>
        </p:txBody>
      </p:sp>
      <p:sp>
        <p:nvSpPr>
          <p:cNvPr id="49" name="Rectangle 48">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2884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EDED6E-43FD-5A40-3D52-0D03809F55D4}"/>
              </a:ext>
            </a:extLst>
          </p:cNvPr>
          <p:cNvSpPr>
            <a:spLocks noGrp="1"/>
          </p:cNvSpPr>
          <p:nvPr>
            <p:ph type="title"/>
          </p:nvPr>
        </p:nvSpPr>
        <p:spPr>
          <a:xfrm>
            <a:off x="5596501" y="489508"/>
            <a:ext cx="5754896" cy="1667569"/>
          </a:xfrm>
        </p:spPr>
        <p:txBody>
          <a:bodyPr anchor="b">
            <a:normAutofit/>
          </a:bodyPr>
          <a:lstStyle/>
          <a:p>
            <a:r>
              <a:rPr lang="en-US" sz="4000" b="1" u="sng"/>
              <a:t>Our Turning Point</a:t>
            </a:r>
            <a:r>
              <a:rPr lang="en-US" sz="4000" b="1" i="1" u="sng"/>
              <a:t>…</a:t>
            </a:r>
          </a:p>
        </p:txBody>
      </p:sp>
      <p:pic>
        <p:nvPicPr>
          <p:cNvPr id="4" name="Picture 3">
            <a:extLst>
              <a:ext uri="{FF2B5EF4-FFF2-40B4-BE49-F238E27FC236}">
                <a16:creationId xmlns:a16="http://schemas.microsoft.com/office/drawing/2014/main" id="{441B453E-DFFD-4FF9-62E5-9FCDE2F0C55D}"/>
              </a:ext>
              <a:ext uri="{C183D7F6-B498-43B3-948B-1728B52AA6E4}">
                <adec:decorative xmlns:adec="http://schemas.microsoft.com/office/drawing/2017/decorative" val="1"/>
              </a:ext>
            </a:extLst>
          </p:cNvPr>
          <p:cNvPicPr>
            <a:picLocks noChangeAspect="1"/>
          </p:cNvPicPr>
          <p:nvPr/>
        </p:nvPicPr>
        <p:blipFill>
          <a:blip r:embed="rId3"/>
          <a:srcRect t="3805" r="3" b="3"/>
          <a:stretch/>
        </p:blipFill>
        <p:spPr>
          <a:xfrm>
            <a:off x="1619460" y="2157077"/>
            <a:ext cx="2634100" cy="2134785"/>
          </a:xfrm>
          <a:prstGeom prst="rect">
            <a:avLst/>
          </a:prstGeom>
        </p:spPr>
      </p:pic>
      <p:sp>
        <p:nvSpPr>
          <p:cNvPr id="9" name="Content Placeholder 2">
            <a:extLst>
              <a:ext uri="{FF2B5EF4-FFF2-40B4-BE49-F238E27FC236}">
                <a16:creationId xmlns:a16="http://schemas.microsoft.com/office/drawing/2014/main" id="{D69D5107-3788-6898-94E8-91069411C45C}"/>
              </a:ext>
            </a:extLst>
          </p:cNvPr>
          <p:cNvSpPr>
            <a:spLocks noGrp="1"/>
          </p:cNvSpPr>
          <p:nvPr>
            <p:ph idx="1"/>
          </p:nvPr>
        </p:nvSpPr>
        <p:spPr>
          <a:xfrm>
            <a:off x="5596502" y="2405894"/>
            <a:ext cx="5754896" cy="3197464"/>
          </a:xfrm>
        </p:spPr>
        <p:txBody>
          <a:bodyPr anchor="t">
            <a:normAutofit/>
          </a:bodyPr>
          <a:lstStyle/>
          <a:p>
            <a:r>
              <a:rPr lang="en-US" sz="1400"/>
              <a:t>We realized that it was easy to focus on the challenges. We were living in a reactive and crisis driven state. </a:t>
            </a:r>
            <a:endParaRPr lang="en-US" sz="1400">
              <a:cs typeface="Calibri"/>
            </a:endParaRPr>
          </a:p>
          <a:p>
            <a:pPr lvl="1"/>
            <a:r>
              <a:rPr lang="en-US" sz="1400"/>
              <a:t> It was accepted as our "normal".</a:t>
            </a:r>
            <a:endParaRPr lang="en-US" sz="1400">
              <a:cs typeface="Calibri"/>
            </a:endParaRPr>
          </a:p>
          <a:p>
            <a:pPr lvl="1"/>
            <a:r>
              <a:rPr lang="en-US" sz="1400">
                <a:cs typeface="Calibri"/>
              </a:rPr>
              <a:t>We empower what we allow.</a:t>
            </a:r>
          </a:p>
          <a:p>
            <a:pPr>
              <a:buFont typeface="Arial" panose="020B0604020202020204" pitchFamily="34" charset="0"/>
              <a:buChar char="•"/>
            </a:pPr>
            <a:r>
              <a:rPr lang="en-US" sz="1400"/>
              <a:t>As correctional professionals, we live with limited perspectives daily:</a:t>
            </a:r>
            <a:endParaRPr lang="en-US" sz="1400">
              <a:cs typeface="Calibri"/>
            </a:endParaRPr>
          </a:p>
          <a:p>
            <a:pPr lvl="1"/>
            <a:r>
              <a:rPr lang="en-US" sz="1400"/>
              <a:t>One of the hallmarks of correctional environment is a “all or nothing” viewpoint</a:t>
            </a:r>
            <a:endParaRPr lang="en-US" sz="1400">
              <a:cs typeface="Calibri" panose="020F0502020204030204"/>
            </a:endParaRPr>
          </a:p>
          <a:p>
            <a:pPr lvl="1"/>
            <a:r>
              <a:rPr lang="en-US" sz="1400"/>
              <a:t>We internalize what we are saturated in. </a:t>
            </a:r>
            <a:endParaRPr lang="en-US" sz="1400">
              <a:cs typeface="Calibri"/>
            </a:endParaRPr>
          </a:p>
          <a:p>
            <a:r>
              <a:rPr lang="en-US" sz="1400"/>
              <a:t>We decided to stop surviving and start living! </a:t>
            </a:r>
            <a:endParaRPr lang="en-US" sz="1400">
              <a:ea typeface="+mn-lt"/>
              <a:cs typeface="+mn-lt"/>
            </a:endParaRPr>
          </a:p>
          <a:p>
            <a:pPr lvl="1"/>
            <a:r>
              <a:rPr lang="en-US" sz="1400">
                <a:ea typeface="+mn-lt"/>
                <a:cs typeface="+mn-lt"/>
              </a:rPr>
              <a:t>We accepted we would not get more resources, more staffing, or more money. </a:t>
            </a:r>
          </a:p>
          <a:p>
            <a:pPr lvl="1"/>
            <a:r>
              <a:rPr lang="en-US" sz="1400">
                <a:ea typeface="+mn-lt"/>
                <a:cs typeface="+mn-lt"/>
              </a:rPr>
              <a:t>What could we do with what we have? </a:t>
            </a:r>
            <a:endParaRPr lang="en-US" sz="1400">
              <a:cs typeface="Calibri" panose="020F0502020204030204"/>
            </a:endParaRPr>
          </a:p>
          <a:p>
            <a:endParaRPr lang="en-US" sz="1400">
              <a:cs typeface="Calibri" panose="020F0502020204030204"/>
            </a:endParaRPr>
          </a:p>
        </p:txBody>
      </p:sp>
      <p:sp>
        <p:nvSpPr>
          <p:cNvPr id="105" name="Rectangle 104">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5926320"/>
      </p:ext>
    </p:extLst>
  </p:cSld>
  <p:clrMapOvr>
    <a:masterClrMapping/>
  </p:clrMapOvr>
  <mc:AlternateContent xmlns:mc="http://schemas.openxmlformats.org/markup-compatibility/2006" xmlns:p14="http://schemas.microsoft.com/office/powerpoint/2010/main">
    <mc:Choice Requires="p14">
      <p:transition spd="slow" p14:dur="2000" advTm="27618"/>
    </mc:Choice>
    <mc:Fallback xmlns="">
      <p:transition spd="slow" advTm="2761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CC6F6F-794B-4A01-6155-CC23A1C00714}"/>
              </a:ext>
            </a:extLst>
          </p:cNvPr>
          <p:cNvSpPr>
            <a:spLocks noGrp="1"/>
          </p:cNvSpPr>
          <p:nvPr>
            <p:ph type="title"/>
          </p:nvPr>
        </p:nvSpPr>
        <p:spPr>
          <a:xfrm>
            <a:off x="597779" y="536082"/>
            <a:ext cx="10625256" cy="864068"/>
          </a:xfrm>
        </p:spPr>
        <p:txBody>
          <a:bodyPr vert="horz" lIns="91440" tIns="45720" rIns="91440" bIns="45720" rtlCol="0" anchor="b">
            <a:normAutofit/>
          </a:bodyPr>
          <a:lstStyle/>
          <a:p>
            <a:r>
              <a:rPr lang="en-US" sz="4000" b="1" i="1" kern="1200">
                <a:solidFill>
                  <a:schemeClr val="tx1"/>
                </a:solidFill>
                <a:latin typeface="+mj-lt"/>
                <a:ea typeface="+mj-ea"/>
                <a:cs typeface="+mj-cs"/>
              </a:rPr>
              <a:t>Radical Acceptance and Creativity</a:t>
            </a:r>
          </a:p>
        </p:txBody>
      </p:sp>
      <p:sp>
        <p:nvSpPr>
          <p:cNvPr id="3" name="TextBox 2">
            <a:extLst>
              <a:ext uri="{FF2B5EF4-FFF2-40B4-BE49-F238E27FC236}">
                <a16:creationId xmlns:a16="http://schemas.microsoft.com/office/drawing/2014/main" id="{AD04FAAE-E9B2-A503-69F2-51B7038F8368}"/>
              </a:ext>
            </a:extLst>
          </p:cNvPr>
          <p:cNvSpPr txBox="1"/>
          <p:nvPr/>
        </p:nvSpPr>
        <p:spPr>
          <a:xfrm>
            <a:off x="2237418" y="2276825"/>
            <a:ext cx="7717163" cy="369332"/>
          </a:xfrm>
          <a:prstGeom prst="rect">
            <a:avLst/>
          </a:prstGeom>
          <a:noFill/>
        </p:spPr>
        <p:txBody>
          <a:bodyPr wrap="square" rtlCol="0">
            <a:spAutoFit/>
          </a:bodyPr>
          <a:lstStyle/>
          <a:p>
            <a:pPr>
              <a:spcAft>
                <a:spcPts val="600"/>
              </a:spcAft>
            </a:pPr>
            <a:r>
              <a:rPr lang="en-US"/>
              <a:t>Enhancing correctional health care with evidence-based quality indicators! </a:t>
            </a:r>
          </a:p>
        </p:txBody>
      </p:sp>
      <p:sp>
        <p:nvSpPr>
          <p:cNvPr id="100" name="Rectangle 9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Content Placeholder 2">
            <a:extLst>
              <a:ext uri="{FF2B5EF4-FFF2-40B4-BE49-F238E27FC236}">
                <a16:creationId xmlns:a16="http://schemas.microsoft.com/office/drawing/2014/main" id="{4F68E19C-2F6B-635B-D8A9-204E2EEFC91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673884825"/>
              </p:ext>
            </p:extLst>
          </p:nvPr>
        </p:nvGraphicFramePr>
        <p:xfrm>
          <a:off x="1183341" y="2646584"/>
          <a:ext cx="10168057" cy="2956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4036703"/>
      </p:ext>
    </p:extLst>
  </p:cSld>
  <p:clrMapOvr>
    <a:masterClrMapping/>
  </p:clrMapOvr>
  <mc:AlternateContent xmlns:mc="http://schemas.openxmlformats.org/markup-compatibility/2006" xmlns:p14="http://schemas.microsoft.com/office/powerpoint/2010/main">
    <mc:Choice Requires="p14">
      <p:transition spd="slow" p14:dur="2000" advTm="18019"/>
    </mc:Choice>
    <mc:Fallback xmlns="">
      <p:transition spd="slow" advTm="1801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5788FF-7A7E-B4DB-961D-E59039CA1413}"/>
              </a:ext>
            </a:extLst>
          </p:cNvPr>
          <p:cNvSpPr>
            <a:spLocks noGrp="1"/>
          </p:cNvSpPr>
          <p:nvPr>
            <p:ph type="title"/>
          </p:nvPr>
        </p:nvSpPr>
        <p:spPr>
          <a:xfrm>
            <a:off x="4817817" y="349414"/>
            <a:ext cx="6624108" cy="732253"/>
          </a:xfrm>
        </p:spPr>
        <p:txBody>
          <a:bodyPr vert="horz" lIns="91440" tIns="45720" rIns="91440" bIns="45720" rtlCol="0" anchor="t">
            <a:normAutofit/>
          </a:bodyPr>
          <a:lstStyle/>
          <a:p>
            <a:r>
              <a:rPr lang="en-US" b="1" kern="1200">
                <a:latin typeface="+mj-lt"/>
                <a:ea typeface="+mj-ea"/>
                <a:cs typeface="+mj-cs"/>
              </a:rPr>
              <a:t>Data Barriers </a:t>
            </a:r>
          </a:p>
        </p:txBody>
      </p:sp>
      <p:pic>
        <p:nvPicPr>
          <p:cNvPr id="4" name="Picture 3" descr="A close-up of a brick wall">
            <a:extLst>
              <a:ext uri="{FF2B5EF4-FFF2-40B4-BE49-F238E27FC236}">
                <a16:creationId xmlns:a16="http://schemas.microsoft.com/office/drawing/2014/main" id="{8B6C2498-0D1B-DAD7-A084-D011AB6EC35D}"/>
              </a:ext>
            </a:extLst>
          </p:cNvPr>
          <p:cNvPicPr>
            <a:picLocks noChangeAspect="1"/>
          </p:cNvPicPr>
          <p:nvPr/>
        </p:nvPicPr>
        <p:blipFill>
          <a:blip r:embed="rId3"/>
          <a:srcRect l="25209" r="25290"/>
          <a:stretch/>
        </p:blipFill>
        <p:spPr>
          <a:xfrm>
            <a:off x="149234" y="1548709"/>
            <a:ext cx="3760581" cy="3760581"/>
          </a:xfrm>
          <a:custGeom>
            <a:avLst/>
            <a:gdLst/>
            <a:ahLst/>
            <a:cxnLst/>
            <a:rect l="l" t="t" r="r" b="b"/>
            <a:pathLst>
              <a:path w="2242226" h="2242226">
                <a:moveTo>
                  <a:pt x="1121113" y="0"/>
                </a:moveTo>
                <a:cubicBezTo>
                  <a:pt x="1740287" y="0"/>
                  <a:pt x="2242226" y="501939"/>
                  <a:pt x="2242226" y="1121113"/>
                </a:cubicBezTo>
                <a:cubicBezTo>
                  <a:pt x="2242226" y="1740287"/>
                  <a:pt x="1740287" y="2242226"/>
                  <a:pt x="1121113" y="2242226"/>
                </a:cubicBezTo>
                <a:cubicBezTo>
                  <a:pt x="501939" y="2242226"/>
                  <a:pt x="0" y="1740287"/>
                  <a:pt x="0" y="1121113"/>
                </a:cubicBezTo>
                <a:cubicBezTo>
                  <a:pt x="0" y="501939"/>
                  <a:pt x="501939" y="0"/>
                  <a:pt x="1121113" y="0"/>
                </a:cubicBezTo>
                <a:close/>
              </a:path>
            </a:pathLst>
          </a:custGeom>
        </p:spPr>
      </p:pic>
      <p:sp>
        <p:nvSpPr>
          <p:cNvPr id="3" name="Content Placeholder 2">
            <a:extLst>
              <a:ext uri="{FF2B5EF4-FFF2-40B4-BE49-F238E27FC236}">
                <a16:creationId xmlns:a16="http://schemas.microsoft.com/office/drawing/2014/main" id="{46D9CB0E-FCC7-609D-86A4-4003BC296672}"/>
              </a:ext>
            </a:extLst>
          </p:cNvPr>
          <p:cNvSpPr>
            <a:spLocks noGrp="1"/>
          </p:cNvSpPr>
          <p:nvPr>
            <p:ph idx="1"/>
          </p:nvPr>
        </p:nvSpPr>
        <p:spPr>
          <a:xfrm>
            <a:off x="4380855" y="1412489"/>
            <a:ext cx="3427283" cy="4363844"/>
          </a:xfrm>
        </p:spPr>
        <p:txBody>
          <a:bodyPr vert="horz" lIns="91440" tIns="45720" rIns="91440" bIns="45720" rtlCol="0">
            <a:normAutofit/>
          </a:bodyPr>
          <a:lstStyle/>
          <a:p>
            <a:r>
              <a:rPr lang="en-US" sz="1400" b="1"/>
              <a:t>We took small steps. </a:t>
            </a:r>
          </a:p>
          <a:p>
            <a:r>
              <a:rPr lang="en-US" sz="1400"/>
              <a:t>Team members interested in entering paper and pencil data into Excel and did so with no extra resources. (</a:t>
            </a:r>
            <a:r>
              <a:rPr lang="en-US" sz="1400">
                <a:hlinkClick r:id="" action="ppaction://noaction"/>
              </a:rPr>
              <a:t>See Appendix A</a:t>
            </a:r>
            <a:r>
              <a:rPr lang="en-US" sz="1400"/>
              <a:t>).</a:t>
            </a:r>
          </a:p>
          <a:p>
            <a:pPr lvl="1"/>
            <a:r>
              <a:rPr lang="en-US" sz="1400"/>
              <a:t>Operational data clarified women's needs: trauma care and women's pathway through prison (intervention points). </a:t>
            </a:r>
          </a:p>
          <a:p>
            <a:pPr lvl="1"/>
            <a:r>
              <a:rPr lang="en-US" sz="1400"/>
              <a:t>Presented operational data to HQ's leading to provision of resources.</a:t>
            </a:r>
          </a:p>
          <a:p>
            <a:pPr lvl="1"/>
            <a:r>
              <a:rPr lang="en-US" sz="1400"/>
              <a:t>Built relationships with Research, Data, and Analytics (RDA) staff. Began to find ways to use Microsoft forms, SharePoint, &amp; Power BI to track outcomes (</a:t>
            </a:r>
            <a:r>
              <a:rPr lang="en-US" sz="1400">
                <a:hlinkClick r:id="" action="ppaction://noaction"/>
              </a:rPr>
              <a:t>See Appendix B</a:t>
            </a:r>
            <a:r>
              <a:rPr lang="en-US" sz="1400"/>
              <a:t>).</a:t>
            </a:r>
          </a:p>
        </p:txBody>
      </p:sp>
      <p:cxnSp>
        <p:nvCxnSpPr>
          <p:cNvPr id="60" name="Straight Connector 59">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5366C95E-8631-BB41-30D9-78652679011A}"/>
              </a:ext>
            </a:extLst>
          </p:cNvPr>
          <p:cNvSpPr txBox="1">
            <a:spLocks/>
          </p:cNvSpPr>
          <p:nvPr/>
        </p:nvSpPr>
        <p:spPr>
          <a:xfrm>
            <a:off x="8451604" y="1412489"/>
            <a:ext cx="3197701" cy="43638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t>Prison barriers to meaningful quality indicators include resource constraints and data system functionality (Bellass et al, 2022).</a:t>
            </a:r>
          </a:p>
          <a:p>
            <a:r>
              <a:rPr lang="en-US" sz="1400"/>
              <a:t>Most outcomes in prisons are focused on process of care, versus outcomes (Blackaby et al, 2023) due to limited systems. </a:t>
            </a:r>
          </a:p>
          <a:p>
            <a:r>
              <a:rPr lang="en-US" sz="1400"/>
              <a:t>Given the need for equity, prison healthcare needs to generate reliable evidence on healthcare provision and be more accountable. Our clients deserve equitable care. Bellass (2022) recommends monitoring of EBP’s, quality care, and points for intervention. </a:t>
            </a:r>
          </a:p>
          <a:p>
            <a:pPr marL="0"/>
            <a:endParaRPr lang="en-US" sz="1400"/>
          </a:p>
          <a:p>
            <a:pPr marL="0"/>
            <a:r>
              <a:rPr lang="en-US" sz="1400" b="1"/>
              <a:t>But How Do We Do That?...</a:t>
            </a:r>
          </a:p>
          <a:p>
            <a:pPr marL="0"/>
            <a:endParaRPr lang="en-US" sz="1400"/>
          </a:p>
        </p:txBody>
      </p:sp>
    </p:spTree>
    <p:extLst>
      <p:ext uri="{BB962C8B-B14F-4D97-AF65-F5344CB8AC3E}">
        <p14:creationId xmlns:p14="http://schemas.microsoft.com/office/powerpoint/2010/main" val="909371243"/>
      </p:ext>
    </p:extLst>
  </p:cSld>
  <p:clrMapOvr>
    <a:masterClrMapping/>
  </p:clrMapOvr>
  <mc:AlternateContent xmlns:mc="http://schemas.openxmlformats.org/markup-compatibility/2006" xmlns:p14="http://schemas.microsoft.com/office/powerpoint/2010/main">
    <mc:Choice Requires="p14">
      <p:transition spd="slow" p14:dur="2000" advTm="61217"/>
    </mc:Choice>
    <mc:Fallback xmlns="">
      <p:transition spd="slow" advTm="6121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C205A7-9CA9-5C1D-6694-E0435C8D8834}"/>
              </a:ext>
            </a:extLst>
          </p:cNvPr>
          <p:cNvSpPr>
            <a:spLocks noGrp="1"/>
          </p:cNvSpPr>
          <p:nvPr>
            <p:ph type="title"/>
          </p:nvPr>
        </p:nvSpPr>
        <p:spPr>
          <a:xfrm>
            <a:off x="838200" y="556995"/>
            <a:ext cx="10515600" cy="1133693"/>
          </a:xfrm>
        </p:spPr>
        <p:txBody>
          <a:bodyPr>
            <a:normAutofit/>
          </a:bodyPr>
          <a:lstStyle/>
          <a:p>
            <a:r>
              <a:rPr lang="en-US" sz="4800" b="1">
                <a:cs typeface="Calibri"/>
              </a:rPr>
              <a:t>We created a </a:t>
            </a:r>
            <a:r>
              <a:rPr lang="en-US" sz="4800" b="1" i="1">
                <a:cs typeface="Calibri"/>
              </a:rPr>
              <a:t>Shared </a:t>
            </a:r>
            <a:r>
              <a:rPr lang="en-US" sz="4800" b="1">
                <a:cs typeface="Calibri"/>
              </a:rPr>
              <a:t>"</a:t>
            </a:r>
            <a:r>
              <a:rPr lang="en-US" sz="4800" b="1" i="1">
                <a:cs typeface="Calibri"/>
              </a:rPr>
              <a:t>data</a:t>
            </a:r>
            <a:r>
              <a:rPr lang="en-US" sz="4800" b="1">
                <a:cs typeface="Calibri"/>
              </a:rPr>
              <a:t>" language</a:t>
            </a:r>
            <a:r>
              <a:rPr lang="en-US" sz="4800" b="1">
                <a:cs typeface="Calibri Light"/>
              </a:rPr>
              <a:t>…..</a:t>
            </a:r>
          </a:p>
        </p:txBody>
      </p:sp>
      <p:graphicFrame>
        <p:nvGraphicFramePr>
          <p:cNvPr id="13" name="Content Placeholder 12">
            <a:extLst>
              <a:ext uri="{FF2B5EF4-FFF2-40B4-BE49-F238E27FC236}">
                <a16:creationId xmlns:a16="http://schemas.microsoft.com/office/drawing/2014/main" id="{04845050-EC10-ABB7-324F-98555CB0E37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01502461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hought Bubble: Cloud 2">
            <a:extLst>
              <a:ext uri="{FF2B5EF4-FFF2-40B4-BE49-F238E27FC236}">
                <a16:creationId xmlns:a16="http://schemas.microsoft.com/office/drawing/2014/main" id="{2A4AA9AF-1447-99FB-5F8A-5818F26B880B}"/>
              </a:ext>
              <a:ext uri="{C183D7F6-B498-43B3-948B-1728B52AA6E4}">
                <adec:decorative xmlns:adec="http://schemas.microsoft.com/office/drawing/2017/decorative" val="1"/>
              </a:ext>
            </a:extLst>
          </p:cNvPr>
          <p:cNvSpPr/>
          <p:nvPr/>
        </p:nvSpPr>
        <p:spPr>
          <a:xfrm>
            <a:off x="110165" y="2030038"/>
            <a:ext cx="4472465" cy="4146925"/>
          </a:xfrm>
          <a:prstGeom prst="cloudCallout">
            <a:avLst>
              <a:gd name="adj1" fmla="val 87421"/>
              <a:gd name="adj2" fmla="val 4479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hought Bubble: Cloud 3">
            <a:extLst>
              <a:ext uri="{FF2B5EF4-FFF2-40B4-BE49-F238E27FC236}">
                <a16:creationId xmlns:a16="http://schemas.microsoft.com/office/drawing/2014/main" id="{6845BDBD-8369-B505-2A94-5A60B42D6702}"/>
              </a:ext>
              <a:ext uri="{C183D7F6-B498-43B3-948B-1728B52AA6E4}">
                <adec:decorative xmlns:adec="http://schemas.microsoft.com/office/drawing/2017/decorative" val="1"/>
              </a:ext>
            </a:extLst>
          </p:cNvPr>
          <p:cNvSpPr/>
          <p:nvPr/>
        </p:nvSpPr>
        <p:spPr>
          <a:xfrm rot="387249">
            <a:off x="6800031" y="1847485"/>
            <a:ext cx="4930701" cy="3897062"/>
          </a:xfrm>
          <a:prstGeom prst="cloudCallout">
            <a:avLst>
              <a:gd name="adj1" fmla="val -56252"/>
              <a:gd name="adj2" fmla="val 69594"/>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2062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5F610B-3B12-4C1C-AB3E-B167820DE14E}"/>
              </a:ext>
            </a:extLst>
          </p:cNvPr>
          <p:cNvSpPr>
            <a:spLocks noGrp="1"/>
          </p:cNvSpPr>
          <p:nvPr>
            <p:ph type="title"/>
          </p:nvPr>
        </p:nvSpPr>
        <p:spPr>
          <a:xfrm>
            <a:off x="5596501" y="489508"/>
            <a:ext cx="5754896" cy="1667569"/>
          </a:xfrm>
        </p:spPr>
        <p:txBody>
          <a:bodyPr vert="horz" lIns="91440" tIns="45720" rIns="91440" bIns="45720" rtlCol="0" anchor="b">
            <a:normAutofit/>
          </a:bodyPr>
          <a:lstStyle/>
          <a:p>
            <a:br>
              <a:rPr lang="en-US" sz="3700" kern="1200">
                <a:solidFill>
                  <a:schemeClr val="tx1"/>
                </a:solidFill>
                <a:latin typeface="+mj-lt"/>
                <a:ea typeface="+mj-ea"/>
                <a:cs typeface="+mj-cs"/>
              </a:rPr>
            </a:br>
            <a:r>
              <a:rPr lang="en-US" sz="3700" b="1" kern="1200">
                <a:solidFill>
                  <a:schemeClr val="tx1"/>
                </a:solidFill>
                <a:latin typeface="+mj-lt"/>
                <a:ea typeface="+mj-ea"/>
                <a:cs typeface="+mj-cs"/>
              </a:rPr>
              <a:t>We used the data that we had…</a:t>
            </a:r>
          </a:p>
        </p:txBody>
      </p:sp>
      <p:pic>
        <p:nvPicPr>
          <p:cNvPr id="7" name="Picture Placeholder 6" descr="A table with coffee, stickies, and pages full of post-it notes, indicating a working session is taking place.">
            <a:extLst>
              <a:ext uri="{FF2B5EF4-FFF2-40B4-BE49-F238E27FC236}">
                <a16:creationId xmlns:a16="http://schemas.microsoft.com/office/drawing/2014/main" id="{3C384F23-02C7-4E35-AD52-511D0FC4D2F0}"/>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5597"/>
          <a:stretch/>
        </p:blipFill>
        <p:spPr>
          <a:xfrm>
            <a:off x="1381646" y="918640"/>
            <a:ext cx="3249133" cy="4589025"/>
          </a:xfrm>
          <a:prstGeom prst="rect">
            <a:avLst/>
          </a:prstGeom>
          <a:solidFill>
            <a:srgbClr val="FFFFFF">
              <a:shade val="85000"/>
            </a:srgbClr>
          </a:solidFill>
          <a:scene3d>
            <a:camera prst="perspectiveRelaxed">
              <a:rot lat="18960000" lon="0" rev="0"/>
            </a:camera>
            <a:lightRig rig="twoPt" dir="t">
              <a:rot lat="0" lon="0" rev="7200000"/>
            </a:lightRig>
          </a:scene3d>
          <a:sp3d prstMaterial="matte">
            <a:bevelT w="22860" h="12700"/>
            <a:contourClr>
              <a:srgbClr val="FFFFFF"/>
            </a:contourClr>
          </a:sp3d>
        </p:spPr>
      </p:pic>
      <p:sp>
        <p:nvSpPr>
          <p:cNvPr id="5" name="Text Placeholder 4">
            <a:extLst>
              <a:ext uri="{FF2B5EF4-FFF2-40B4-BE49-F238E27FC236}">
                <a16:creationId xmlns:a16="http://schemas.microsoft.com/office/drawing/2014/main" id="{D311F9CC-B987-48D9-ABB9-BAB8681A0AA6}"/>
              </a:ext>
            </a:extLst>
          </p:cNvPr>
          <p:cNvSpPr>
            <a:spLocks noGrp="1"/>
          </p:cNvSpPr>
          <p:nvPr>
            <p:ph type="body" sz="half" idx="2"/>
          </p:nvPr>
        </p:nvSpPr>
        <p:spPr>
          <a:xfrm>
            <a:off x="5596502" y="2405894"/>
            <a:ext cx="5754896" cy="3197464"/>
          </a:xfrm>
        </p:spPr>
        <p:txBody>
          <a:bodyPr vert="horz" lIns="91440" tIns="45720" rIns="91440" bIns="45720" rtlCol="0" anchor="t">
            <a:normAutofit/>
          </a:bodyPr>
          <a:lstStyle/>
          <a:p>
            <a:pPr marL="285750" indent="-228600">
              <a:buFont typeface="Arial" panose="020B0604020202020204" pitchFamily="34" charset="0"/>
              <a:buChar char="•"/>
            </a:pPr>
            <a:r>
              <a:rPr lang="en-US" sz="1400" b="1"/>
              <a:t>Need:  </a:t>
            </a:r>
            <a:r>
              <a:rPr lang="en-US" sz="1400"/>
              <a:t>More patient care time to provide services</a:t>
            </a:r>
            <a:endParaRPr lang="en-US" sz="1400" b="1"/>
          </a:p>
          <a:p>
            <a:pPr marL="285750" indent="-228600">
              <a:buFont typeface="Arial" panose="020B0604020202020204" pitchFamily="34" charset="0"/>
              <a:buChar char="•"/>
            </a:pPr>
            <a:r>
              <a:rPr lang="en-US" sz="1400" b="1"/>
              <a:t>How: </a:t>
            </a:r>
            <a:r>
              <a:rPr lang="en-US" sz="1400"/>
              <a:t> </a:t>
            </a:r>
          </a:p>
          <a:p>
            <a:pPr marL="742950" lvl="1" indent="-228600">
              <a:buFont typeface="Arial" panose="020B0604020202020204" pitchFamily="34" charset="0"/>
              <a:buChar char="•"/>
            </a:pPr>
            <a:r>
              <a:rPr lang="en-US"/>
              <a:t>We sat down and outlined windows of care based on movements, provider schedules, and client needs (waterfall schedule). Post it's and coffee.</a:t>
            </a:r>
          </a:p>
          <a:p>
            <a:pPr marL="742950" lvl="1" indent="-228600">
              <a:buFont typeface="Arial" panose="020B0604020202020204" pitchFamily="34" charset="0"/>
              <a:buChar char="•"/>
            </a:pPr>
            <a:r>
              <a:rPr lang="en-US"/>
              <a:t>Health Service Managers (HSM's) advocated for more time for care and succeeded</a:t>
            </a:r>
          </a:p>
          <a:p>
            <a:pPr marL="285750" indent="-228600">
              <a:buFont typeface="Arial" panose="020B0604020202020204" pitchFamily="34" charset="0"/>
              <a:buChar char="•"/>
            </a:pPr>
            <a:r>
              <a:rPr lang="en-US" sz="1400" b="1"/>
              <a:t>Results: </a:t>
            </a:r>
          </a:p>
          <a:p>
            <a:pPr marL="742950" lvl="1" indent="-228600">
              <a:buFont typeface="Arial" panose="020B0604020202020204" pitchFamily="34" charset="0"/>
              <a:buChar char="•"/>
            </a:pPr>
            <a:r>
              <a:rPr lang="en-US"/>
              <a:t>All clients fit within the schedule</a:t>
            </a:r>
          </a:p>
          <a:p>
            <a:pPr marL="742950" lvl="1" indent="-228600">
              <a:buFont typeface="Arial" panose="020B0604020202020204" pitchFamily="34" charset="0"/>
              <a:buChar char="•"/>
            </a:pPr>
            <a:r>
              <a:rPr lang="en-US"/>
              <a:t>Provided the ability to change schedules for mental health staff when performance measures were met. </a:t>
            </a:r>
          </a:p>
          <a:p>
            <a:pPr marL="742950" lvl="1" indent="-228600">
              <a:buFont typeface="Arial" panose="020B0604020202020204" pitchFamily="34" charset="0"/>
              <a:buChar char="•"/>
            </a:pPr>
            <a:r>
              <a:rPr lang="en-US"/>
              <a:t>Since implementing, performance measures have not fallen below acceptable ranges.</a:t>
            </a:r>
          </a:p>
          <a:p>
            <a:pPr indent="-228600">
              <a:buFont typeface="Arial" panose="020B0604020202020204" pitchFamily="34" charset="0"/>
              <a:buChar char="•"/>
            </a:pPr>
            <a:endParaRPr lang="en-US" sz="1400"/>
          </a:p>
        </p:txBody>
      </p:sp>
      <p:sp>
        <p:nvSpPr>
          <p:cNvPr id="139" name="Rectangle 138">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6990065"/>
      </p:ext>
    </p:extLst>
  </p:cSld>
  <p:clrMapOvr>
    <a:masterClrMapping/>
  </p:clrMapOvr>
  <mc:AlternateContent xmlns:mc="http://schemas.openxmlformats.org/markup-compatibility/2006" xmlns:p14="http://schemas.microsoft.com/office/powerpoint/2010/main">
    <mc:Choice Requires="p14">
      <p:transition spd="slow" p14:dur="2000" advTm="94871"/>
    </mc:Choice>
    <mc:Fallback xmlns="">
      <p:transition spd="slow" advTm="9487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63739C-B48A-2D17-F105-9DC8C14A87D8}"/>
              </a:ext>
            </a:extLst>
          </p:cNvPr>
          <p:cNvSpPr txBox="1">
            <a:spLocks noGrp="1"/>
          </p:cNvSpPr>
          <p:nvPr>
            <p:ph type="title" idx="4294967295"/>
          </p:nvPr>
        </p:nvSpPr>
        <p:spPr>
          <a:xfrm>
            <a:off x="2074190" y="4060946"/>
            <a:ext cx="10117810" cy="11504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a:ln>
                  <a:noFill/>
                </a:ln>
                <a:solidFill>
                  <a:schemeClr val="tx1"/>
                </a:solidFill>
                <a:effectLst/>
                <a:uLnTx/>
                <a:uFillTx/>
                <a:latin typeface="+mj-lt"/>
                <a:ea typeface="+mj-ea"/>
                <a:cs typeface="+mj-cs"/>
              </a:rPr>
              <a:t>Sharing Data Up…….</a:t>
            </a:r>
          </a:p>
        </p:txBody>
      </p:sp>
      <p:sp>
        <p:nvSpPr>
          <p:cNvPr id="36" name="Rectangle 35">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a:extLst>
              <a:ext uri="{FF2B5EF4-FFF2-40B4-BE49-F238E27FC236}">
                <a16:creationId xmlns:a16="http://schemas.microsoft.com/office/drawing/2014/main" id="{45085F19-93F4-EEA5-CCF4-A98CDA79A4B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70032606"/>
              </p:ext>
            </p:extLst>
          </p:nvPr>
        </p:nvGraphicFramePr>
        <p:xfrm>
          <a:off x="349624" y="322729"/>
          <a:ext cx="11685494" cy="5190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7236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7D544A-632F-4F3F-B313-D1D04F1023E5}"/>
              </a:ext>
            </a:extLst>
          </p:cNvPr>
          <p:cNvSpPr>
            <a:spLocks noGrp="1"/>
          </p:cNvSpPr>
          <p:nvPr>
            <p:ph type="title"/>
          </p:nvPr>
        </p:nvSpPr>
        <p:spPr>
          <a:xfrm>
            <a:off x="1136398" y="502021"/>
            <a:ext cx="5427525" cy="1667997"/>
          </a:xfrm>
        </p:spPr>
        <p:txBody>
          <a:bodyPr vert="horz" lIns="91440" tIns="45720" rIns="91440" bIns="45720" rtlCol="0" anchor="b">
            <a:normAutofit/>
          </a:bodyPr>
          <a:lstStyle/>
          <a:p>
            <a:r>
              <a:rPr lang="en-US" sz="4000" b="1"/>
              <a:t>Partnership &amp; Collaboration at All Levels</a:t>
            </a:r>
            <a:endParaRPr lang="en-US" sz="4000" b="1">
              <a:cs typeface="Calibri Light"/>
            </a:endParaRPr>
          </a:p>
        </p:txBody>
      </p:sp>
      <p:sp>
        <p:nvSpPr>
          <p:cNvPr id="19" name="Rectangle 18">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3">
            <a:extLst>
              <a:ext uri="{FF2B5EF4-FFF2-40B4-BE49-F238E27FC236}">
                <a16:creationId xmlns:a16="http://schemas.microsoft.com/office/drawing/2014/main" id="{829BBD06-4895-3DC5-1F25-6227583B6FAE}"/>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812183728"/>
              </p:ext>
            </p:extLst>
          </p:nvPr>
        </p:nvGraphicFramePr>
        <p:xfrm>
          <a:off x="3314821" y="2478304"/>
          <a:ext cx="10535649" cy="3614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6273198"/>
      </p:ext>
    </p:extLst>
  </p:cSld>
  <p:clrMapOvr>
    <a:masterClrMapping/>
  </p:clrMapOvr>
  <mc:AlternateContent xmlns:mc="http://schemas.openxmlformats.org/markup-compatibility/2006" xmlns:p14="http://schemas.microsoft.com/office/powerpoint/2010/main">
    <mc:Choice Requires="p14">
      <p:transition spd="slow" p14:dur="2000" advTm="53649"/>
    </mc:Choice>
    <mc:Fallback xmlns="">
      <p:transition spd="slow" advTm="53649"/>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1" name="Rectangle 13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7D544A-632F-4F3F-B313-D1D04F1023E5}"/>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a:solidFill>
                  <a:srgbClr val="FFFFFF"/>
                </a:solidFill>
              </a:rPr>
              <a:t>Recap: From Process to Outcomes</a:t>
            </a:r>
            <a:endParaRPr lang="en-US" sz="4000">
              <a:solidFill>
                <a:srgbClr val="FFFFFF"/>
              </a:solidFill>
              <a:cs typeface="Calibri Light"/>
            </a:endParaRPr>
          </a:p>
        </p:txBody>
      </p:sp>
      <p:graphicFrame>
        <p:nvGraphicFramePr>
          <p:cNvPr id="45" name="Content Placeholder 2">
            <a:extLst>
              <a:ext uri="{FF2B5EF4-FFF2-40B4-BE49-F238E27FC236}">
                <a16:creationId xmlns:a16="http://schemas.microsoft.com/office/drawing/2014/main" id="{20014EF7-52EB-40E7-9144-CFB4F584EF5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97942359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4734062"/>
      </p:ext>
    </p:extLst>
  </p:cSld>
  <p:clrMapOvr>
    <a:masterClrMapping/>
  </p:clrMapOvr>
  <mc:AlternateContent xmlns:mc="http://schemas.openxmlformats.org/markup-compatibility/2006" xmlns:p14="http://schemas.microsoft.com/office/powerpoint/2010/main">
    <mc:Choice Requires="p14">
      <p:transition spd="slow" p14:dur="2000" advTm="53649"/>
    </mc:Choice>
    <mc:Fallback xmlns="">
      <p:transition spd="slow" advTm="53649"/>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94655E6-ED28-21D2-EF30-2D9C1B8BD654}"/>
              </a:ext>
            </a:extLst>
          </p:cNvPr>
          <p:cNvSpPr>
            <a:spLocks noGrp="1"/>
          </p:cNvSpPr>
          <p:nvPr>
            <p:ph type="title"/>
          </p:nvPr>
        </p:nvSpPr>
        <p:spPr>
          <a:xfrm>
            <a:off x="1329766" y="1146412"/>
            <a:ext cx="9014348" cy="2402006"/>
          </a:xfrm>
        </p:spPr>
        <p:txBody>
          <a:bodyPr vert="horz" lIns="91440" tIns="45720" rIns="91440" bIns="45720" rtlCol="0" anchor="b">
            <a:normAutofit/>
          </a:bodyPr>
          <a:lstStyle/>
          <a:p>
            <a:r>
              <a:rPr lang="en-US" sz="4800" b="1" kern="1200">
                <a:solidFill>
                  <a:schemeClr val="tx1"/>
                </a:solidFill>
                <a:latin typeface="+mj-lt"/>
                <a:ea typeface="+mj-ea"/>
                <a:cs typeface="+mj-cs"/>
              </a:rPr>
              <a:t>Metrics…..</a:t>
            </a:r>
            <a:br>
              <a:rPr lang="en-US" sz="4800" b="1" kern="1200">
                <a:solidFill>
                  <a:schemeClr val="tx1"/>
                </a:solidFill>
                <a:latin typeface="+mj-lt"/>
                <a:ea typeface="+mj-ea"/>
                <a:cs typeface="+mj-cs"/>
              </a:rPr>
            </a:br>
            <a:r>
              <a:rPr lang="en-US" sz="4800" b="1" kern="1200">
                <a:solidFill>
                  <a:schemeClr val="tx1"/>
                </a:solidFill>
                <a:latin typeface="+mj-lt"/>
                <a:ea typeface="+mj-ea"/>
                <a:cs typeface="+mj-cs"/>
              </a:rPr>
              <a:t>Outcome Indicators and Results</a:t>
            </a:r>
          </a:p>
        </p:txBody>
      </p:sp>
      <p:sp>
        <p:nvSpPr>
          <p:cNvPr id="68" name="Rectangle 67">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0436856"/>
      </p:ext>
    </p:extLst>
  </p:cSld>
  <p:clrMapOvr>
    <a:masterClrMapping/>
  </p:clrMapOvr>
  <mc:AlternateContent xmlns:mc="http://schemas.openxmlformats.org/markup-compatibility/2006" xmlns:p14="http://schemas.microsoft.com/office/powerpoint/2010/main">
    <mc:Choice Requires="p14">
      <p:transition spd="slow" p14:dur="2000" advTm="9945"/>
    </mc:Choice>
    <mc:Fallback xmlns="">
      <p:transition spd="slow" advTm="99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6" name="Rectangle 125">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1DCB86-25C1-A0A0-8DC3-1BF76DAB70AC}"/>
              </a:ext>
            </a:extLst>
          </p:cNvPr>
          <p:cNvSpPr>
            <a:spLocks noGrp="1"/>
          </p:cNvSpPr>
          <p:nvPr>
            <p:ph type="title"/>
          </p:nvPr>
        </p:nvSpPr>
        <p:spPr>
          <a:xfrm>
            <a:off x="952228" y="743447"/>
            <a:ext cx="3973385" cy="1824941"/>
          </a:xfrm>
          <a:noFill/>
        </p:spPr>
        <p:txBody>
          <a:bodyPr vert="horz" lIns="91440" tIns="45720" rIns="91440" bIns="45720" rtlCol="0" anchor="b">
            <a:normAutofit/>
          </a:bodyPr>
          <a:lstStyle/>
          <a:p>
            <a:r>
              <a:rPr lang="en-US" sz="5200" b="1"/>
              <a:t>Metrics Overview</a:t>
            </a:r>
          </a:p>
        </p:txBody>
      </p:sp>
      <p:sp>
        <p:nvSpPr>
          <p:cNvPr id="3" name="Text Placeholder 2">
            <a:extLst>
              <a:ext uri="{FF2B5EF4-FFF2-40B4-BE49-F238E27FC236}">
                <a16:creationId xmlns:a16="http://schemas.microsoft.com/office/drawing/2014/main" id="{99609A75-5C42-F429-7318-A9D3013B0FB6}"/>
              </a:ext>
            </a:extLst>
          </p:cNvPr>
          <p:cNvSpPr>
            <a:spLocks noGrp="1"/>
          </p:cNvSpPr>
          <p:nvPr>
            <p:ph type="body" idx="1"/>
          </p:nvPr>
        </p:nvSpPr>
        <p:spPr>
          <a:xfrm>
            <a:off x="952229" y="2810436"/>
            <a:ext cx="3973386" cy="3304118"/>
          </a:xfrm>
          <a:noFill/>
        </p:spPr>
        <p:txBody>
          <a:bodyPr vert="horz" lIns="91440" tIns="45720" rIns="91440" bIns="45720" rtlCol="0">
            <a:normAutofit/>
          </a:bodyPr>
          <a:lstStyle/>
          <a:p>
            <a:endParaRPr lang="en-US" sz="1700">
              <a:solidFill>
                <a:schemeClr val="tx1"/>
              </a:solidFill>
            </a:endParaRPr>
          </a:p>
          <a:p>
            <a:pPr marL="342900" indent="-342900">
              <a:buFont typeface="+mj-lt"/>
              <a:buAutoNum type="arabicPeriod"/>
            </a:pPr>
            <a:r>
              <a:rPr lang="en-US" sz="3200" i="1">
                <a:solidFill>
                  <a:schemeClr val="tx1"/>
                </a:solidFill>
              </a:rPr>
              <a:t>Readiness to Change</a:t>
            </a:r>
          </a:p>
          <a:p>
            <a:pPr marL="342900" indent="-342900">
              <a:buFont typeface="+mj-lt"/>
              <a:buAutoNum type="arabicPeriod"/>
            </a:pPr>
            <a:r>
              <a:rPr lang="en-US" sz="3200" i="1">
                <a:solidFill>
                  <a:schemeClr val="tx1"/>
                </a:solidFill>
              </a:rPr>
              <a:t>Trauma Treatment Client Improvement</a:t>
            </a:r>
          </a:p>
          <a:p>
            <a:pPr marL="342900" indent="-342900">
              <a:buFont typeface="+mj-lt"/>
              <a:buAutoNum type="arabicPeriod"/>
            </a:pPr>
            <a:r>
              <a:rPr lang="en-US" sz="3200" i="1">
                <a:solidFill>
                  <a:schemeClr val="tx1"/>
                </a:solidFill>
              </a:rPr>
              <a:t>Facility Safety</a:t>
            </a:r>
          </a:p>
        </p:txBody>
      </p:sp>
      <p:pic>
        <p:nvPicPr>
          <p:cNvPr id="4" name="Picture 3" descr="Magnifying glass with the word &quot;Metrics&quot; magnified. ">
            <a:extLst>
              <a:ext uri="{FF2B5EF4-FFF2-40B4-BE49-F238E27FC236}">
                <a16:creationId xmlns:a16="http://schemas.microsoft.com/office/drawing/2014/main" id="{62C49EB7-FD8E-8AF8-B496-6C608BE5D172}"/>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552" r="3036" b="-1"/>
          <a:stretch/>
        </p:blipFill>
        <p:spPr>
          <a:xfrm>
            <a:off x="5098327" y="874059"/>
            <a:ext cx="6313714" cy="4477869"/>
          </a:xfrm>
          <a:prstGeom prst="rect">
            <a:avLst/>
          </a:prstGeom>
          <a:solidFill>
            <a:srgbClr val="FFFFFF">
              <a:shade val="85000"/>
            </a:srgbClr>
          </a:solidFill>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394066362"/>
      </p:ext>
    </p:extLst>
  </p:cSld>
  <p:clrMapOvr>
    <a:masterClrMapping/>
  </p:clrMapOvr>
  <mc:AlternateContent xmlns:mc="http://schemas.openxmlformats.org/markup-compatibility/2006" xmlns:p14="http://schemas.microsoft.com/office/powerpoint/2010/main">
    <mc:Choice Requires="p14">
      <p:transition spd="slow" p14:dur="2000" advTm="13073"/>
    </mc:Choice>
    <mc:Fallback xmlns="">
      <p:transition spd="slow" advTm="1307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3">
            <a:extLst>
              <a:ext uri="{FF2B5EF4-FFF2-40B4-BE49-F238E27FC236}">
                <a16:creationId xmlns:a16="http://schemas.microsoft.com/office/drawing/2014/main" id="{F1943FDB-1E43-CE44-A079-F1B77AEB6B58}"/>
              </a:ext>
            </a:extLst>
          </p:cNvPr>
          <p:cNvSpPr>
            <a:spLocks noGrp="1"/>
          </p:cNvSpPr>
          <p:nvPr>
            <p:ph type="title"/>
          </p:nvPr>
        </p:nvSpPr>
        <p:spPr>
          <a:xfrm>
            <a:off x="838200" y="365125"/>
            <a:ext cx="6975764" cy="1325563"/>
          </a:xfrm>
        </p:spPr>
        <p:txBody>
          <a:bodyPr vert="horz" lIns="91440" tIns="45720" rIns="91440" bIns="45720" rtlCol="0" anchor="ctr">
            <a:normAutofit/>
          </a:bodyPr>
          <a:lstStyle/>
          <a:p>
            <a:r>
              <a:rPr lang="en-US" b="1"/>
              <a:t>Educational Objectives</a:t>
            </a:r>
          </a:p>
        </p:txBody>
      </p:sp>
      <p:pic>
        <p:nvPicPr>
          <p:cNvPr id="59" name="Picture 58">
            <a:extLst>
              <a:ext uri="{FF2B5EF4-FFF2-40B4-BE49-F238E27FC236}">
                <a16:creationId xmlns:a16="http://schemas.microsoft.com/office/drawing/2014/main" id="{E7EDB03E-F508-CD10-F361-100E5C7AD3A6}"/>
              </a:ext>
              <a:ext uri="{C183D7F6-B498-43B3-948B-1728B52AA6E4}">
                <adec:decorative xmlns:adec="http://schemas.microsoft.com/office/drawing/2017/decorative" val="1"/>
              </a:ext>
            </a:extLst>
          </p:cNvPr>
          <p:cNvPicPr>
            <a:picLocks noChangeAspect="1"/>
          </p:cNvPicPr>
          <p:nvPr/>
        </p:nvPicPr>
        <p:blipFill>
          <a:blip r:embed="rId2"/>
          <a:srcRect l="9036" r="24214" b="-4"/>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65"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7"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8" name="Content Placeholder 7">
            <a:extLst>
              <a:ext uri="{FF2B5EF4-FFF2-40B4-BE49-F238E27FC236}">
                <a16:creationId xmlns:a16="http://schemas.microsoft.com/office/drawing/2014/main" id="{7BE8D92A-4C93-E015-F836-C4E16B4F4586}"/>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2424314086"/>
              </p:ext>
            </p:extLst>
          </p:nvPr>
        </p:nvGraphicFramePr>
        <p:xfrm>
          <a:off x="838200" y="1690688"/>
          <a:ext cx="538750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8352668"/>
      </p:ext>
    </p:extLst>
  </p:cSld>
  <p:clrMapOvr>
    <a:masterClrMapping/>
  </p:clrMapOvr>
  <mc:AlternateContent xmlns:mc="http://schemas.openxmlformats.org/markup-compatibility/2006" xmlns:p14="http://schemas.microsoft.com/office/powerpoint/2010/main">
    <mc:Choice Requires="p14">
      <p:transition spd="med" p14:dur="700" advTm="3177">
        <p:fade/>
      </p:transition>
    </mc:Choice>
    <mc:Fallback xmlns="">
      <p:transition spd="med" advTm="3177">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D544A-632F-4F3F-B313-D1D04F1023E5}"/>
              </a:ext>
              <a:ext uri="{C183D7F6-B498-43B3-948B-1728B52AA6E4}">
                <adec:decorative xmlns:adec="http://schemas.microsoft.com/office/drawing/2017/decorative" val="1"/>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a:solidFill>
                  <a:srgbClr val="FFFFFF"/>
                </a:solidFill>
              </a:rPr>
              <a:t>Recap: From Process to Outcomes</a:t>
            </a:r>
            <a:endParaRPr lang="en-US" sz="4000">
              <a:solidFill>
                <a:srgbClr val="FFFFFF"/>
              </a:solidFill>
              <a:cs typeface="Calibri Light"/>
            </a:endParaRPr>
          </a:p>
        </p:txBody>
      </p:sp>
      <p:sp>
        <p:nvSpPr>
          <p:cNvPr id="10" name="Title 1">
            <a:extLst>
              <a:ext uri="{FF2B5EF4-FFF2-40B4-BE49-F238E27FC236}">
                <a16:creationId xmlns:a16="http://schemas.microsoft.com/office/drawing/2014/main" id="{BA08E673-61EA-08D0-B1D2-45DC68734FF2}"/>
              </a:ext>
            </a:extLst>
          </p:cNvPr>
          <p:cNvSpPr txBox="1">
            <a:spLocks/>
          </p:cNvSpPr>
          <p:nvPr/>
        </p:nvSpPr>
        <p:spPr>
          <a:xfrm>
            <a:off x="5891560" y="4767017"/>
            <a:ext cx="6838323" cy="838512"/>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….Those responsible for making it work </a:t>
            </a:r>
          </a:p>
        </p:txBody>
      </p:sp>
      <p:sp>
        <p:nvSpPr>
          <p:cNvPr id="7" name="TextBox 6">
            <a:extLst>
              <a:ext uri="{FF2B5EF4-FFF2-40B4-BE49-F238E27FC236}">
                <a16:creationId xmlns:a16="http://schemas.microsoft.com/office/drawing/2014/main" id="{D24D1DD5-43AD-1295-D42E-5090E6F4FACF}"/>
              </a:ext>
            </a:extLst>
          </p:cNvPr>
          <p:cNvSpPr txBox="1"/>
          <p:nvPr/>
        </p:nvSpPr>
        <p:spPr>
          <a:xfrm>
            <a:off x="287338" y="491875"/>
            <a:ext cx="10541000" cy="707886"/>
          </a:xfrm>
          <a:prstGeom prst="rect">
            <a:avLst/>
          </a:prstGeom>
          <a:noFill/>
        </p:spPr>
        <p:txBody>
          <a:bodyPr wrap="square" lIns="91440" tIns="45720" rIns="91440" bIns="45720" rtlCol="0" anchor="t">
            <a:spAutoFit/>
          </a:bodyPr>
          <a:lstStyle/>
          <a:p>
            <a:r>
              <a:rPr lang="en-US" sz="4000">
                <a:latin typeface="+mj-lt"/>
              </a:rPr>
              <a:t>Behind The Scenes….. </a:t>
            </a:r>
          </a:p>
        </p:txBody>
      </p:sp>
      <p:graphicFrame>
        <p:nvGraphicFramePr>
          <p:cNvPr id="5" name="Diagram 4">
            <a:extLst>
              <a:ext uri="{FF2B5EF4-FFF2-40B4-BE49-F238E27FC236}">
                <a16:creationId xmlns:a16="http://schemas.microsoft.com/office/drawing/2014/main" id="{0DA9EED4-268B-CB78-1E52-C699723A11C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7487020"/>
              </p:ext>
            </p:extLst>
          </p:nvPr>
        </p:nvGraphicFramePr>
        <p:xfrm>
          <a:off x="58536" y="-88900"/>
          <a:ext cx="11942964" cy="6214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1F3914DC-1B93-C49C-BB98-2351B9C77643}"/>
              </a:ext>
            </a:extLst>
          </p:cNvPr>
          <p:cNvSpPr txBox="1"/>
          <p:nvPr/>
        </p:nvSpPr>
        <p:spPr>
          <a:xfrm>
            <a:off x="2774586" y="6125633"/>
            <a:ext cx="7238043" cy="646331"/>
          </a:xfrm>
          <a:prstGeom prst="rect">
            <a:avLst/>
          </a:prstGeom>
          <a:noFill/>
        </p:spPr>
        <p:txBody>
          <a:bodyPr wrap="square" rtlCol="0">
            <a:spAutoFit/>
          </a:bodyPr>
          <a:lstStyle/>
          <a:p>
            <a:r>
              <a:rPr lang="en-US" sz="3600"/>
              <a:t>From Ideas…. To Quality Indicators</a:t>
            </a:r>
          </a:p>
        </p:txBody>
      </p:sp>
      <p:pic>
        <p:nvPicPr>
          <p:cNvPr id="6" name="Picture 5" descr="Wordcloud highlighting the word IDEAS.">
            <a:extLst>
              <a:ext uri="{FF2B5EF4-FFF2-40B4-BE49-F238E27FC236}">
                <a16:creationId xmlns:a16="http://schemas.microsoft.com/office/drawing/2014/main" id="{C945D31F-F455-B009-77A8-A72D45DCBD9B}"/>
              </a:ext>
            </a:extLst>
          </p:cNvPr>
          <p:cNvPicPr>
            <a:picLocks noChangeAspect="1"/>
          </p:cNvPicPr>
          <p:nvPr/>
        </p:nvPicPr>
        <p:blipFill>
          <a:blip r:embed="rId8"/>
          <a:stretch>
            <a:fillRect/>
          </a:stretch>
        </p:blipFill>
        <p:spPr>
          <a:xfrm>
            <a:off x="190500" y="3731593"/>
            <a:ext cx="1481707" cy="6093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Word cloud highlighting the word QUALITY.">
            <a:extLst>
              <a:ext uri="{FF2B5EF4-FFF2-40B4-BE49-F238E27FC236}">
                <a16:creationId xmlns:a16="http://schemas.microsoft.com/office/drawing/2014/main" id="{B0830248-6C85-413F-3547-E659C881DB80}"/>
              </a:ext>
            </a:extLst>
          </p:cNvPr>
          <p:cNvPicPr>
            <a:picLocks noChangeAspect="1"/>
          </p:cNvPicPr>
          <p:nvPr/>
        </p:nvPicPr>
        <p:blipFill>
          <a:blip r:embed="rId9"/>
          <a:stretch>
            <a:fillRect/>
          </a:stretch>
        </p:blipFill>
        <p:spPr>
          <a:xfrm>
            <a:off x="10633030" y="1211997"/>
            <a:ext cx="1264755" cy="7078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77278846"/>
      </p:ext>
    </p:extLst>
  </p:cSld>
  <p:clrMapOvr>
    <a:masterClrMapping/>
  </p:clrMapOvr>
  <mc:AlternateContent xmlns:mc="http://schemas.openxmlformats.org/markup-compatibility/2006" xmlns:p14="http://schemas.microsoft.com/office/powerpoint/2010/main">
    <mc:Choice Requires="p14">
      <p:transition spd="slow" p14:dur="2000" advTm="53649"/>
    </mc:Choice>
    <mc:Fallback xmlns="">
      <p:transition spd="slow" advTm="53649"/>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99F3-E2CB-CE92-4916-D234C9B4BCC6}"/>
              </a:ext>
            </a:extLst>
          </p:cNvPr>
          <p:cNvSpPr>
            <a:spLocks noGrp="1"/>
          </p:cNvSpPr>
          <p:nvPr>
            <p:ph type="title"/>
          </p:nvPr>
        </p:nvSpPr>
        <p:spPr>
          <a:xfrm>
            <a:off x="189952" y="741391"/>
            <a:ext cx="6947273" cy="1616203"/>
          </a:xfrm>
        </p:spPr>
        <p:txBody>
          <a:bodyPr vert="horz" lIns="91440" tIns="45720" rIns="91440" bIns="45720" rtlCol="0" anchor="b">
            <a:normAutofit/>
          </a:bodyPr>
          <a:lstStyle/>
          <a:p>
            <a:r>
              <a:rPr lang="en-US" sz="4000" b="1"/>
              <a:t>Metric: Trauma Treatment Client Improvement</a:t>
            </a:r>
            <a:r>
              <a:rPr lang="en-US" sz="4000"/>
              <a:t> </a:t>
            </a:r>
          </a:p>
        </p:txBody>
      </p:sp>
      <p:graphicFrame>
        <p:nvGraphicFramePr>
          <p:cNvPr id="27" name="Content Placeholder 3">
            <a:extLst>
              <a:ext uri="{FF2B5EF4-FFF2-40B4-BE49-F238E27FC236}">
                <a16:creationId xmlns:a16="http://schemas.microsoft.com/office/drawing/2014/main" id="{323605BD-BE80-DC8E-DEAC-70AFCC25741D}"/>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276995473"/>
              </p:ext>
            </p:extLst>
          </p:nvPr>
        </p:nvGraphicFramePr>
        <p:xfrm>
          <a:off x="876692" y="2533476"/>
          <a:ext cx="5479719" cy="3447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descr="2013 Form VA PTSD Checklist for DSM-5 (PCL-5) Past Week Version Fill Online, Printable, Fillable ...">
            <a:extLst>
              <a:ext uri="{FF2B5EF4-FFF2-40B4-BE49-F238E27FC236}">
                <a16:creationId xmlns:a16="http://schemas.microsoft.com/office/drawing/2014/main" id="{D8791C50-A8E9-517D-E33E-74D18A28875E}"/>
              </a:ext>
            </a:extLst>
          </p:cNvPr>
          <p:cNvPicPr>
            <a:picLocks noGrp="1" noChangeAspect="1"/>
          </p:cNvPicPr>
          <p:nvPr>
            <p:ph sz="half" idx="1"/>
          </p:nvPr>
        </p:nvPicPr>
        <p:blipFill rotWithShape="1">
          <a:blip r:embed="rId7"/>
          <a:srcRect l="1949" r="2691"/>
          <a:stretch/>
        </p:blipFill>
        <p:spPr>
          <a:xfrm>
            <a:off x="7137225" y="556713"/>
            <a:ext cx="4291265" cy="59801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4" name="Group 23">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8" name="Rectangle 17">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D650108A-97AB-EEBE-5BFF-B8D8E0510FCD}"/>
              </a:ext>
            </a:extLst>
          </p:cNvPr>
          <p:cNvSpPr txBox="1"/>
          <p:nvPr/>
        </p:nvSpPr>
        <p:spPr>
          <a:xfrm>
            <a:off x="1548882" y="6167535"/>
            <a:ext cx="4049485" cy="369332"/>
          </a:xfrm>
          <a:prstGeom prst="rect">
            <a:avLst/>
          </a:prstGeom>
          <a:noFill/>
        </p:spPr>
        <p:txBody>
          <a:bodyPr wrap="square" rtlCol="0">
            <a:spAutoFit/>
          </a:bodyPr>
          <a:lstStyle/>
          <a:p>
            <a:r>
              <a:rPr lang="en-US">
                <a:hlinkClick r:id="" action="ppaction://hlinkshowjump?jump=nextslide"/>
              </a:rPr>
              <a:t>Click Here To See How It Works</a:t>
            </a:r>
            <a:endParaRPr lang="en-US"/>
          </a:p>
        </p:txBody>
      </p:sp>
    </p:spTree>
    <p:extLst>
      <p:ext uri="{BB962C8B-B14F-4D97-AF65-F5344CB8AC3E}">
        <p14:creationId xmlns:p14="http://schemas.microsoft.com/office/powerpoint/2010/main" val="1738269162"/>
      </p:ext>
    </p:extLst>
  </p:cSld>
  <p:clrMapOvr>
    <a:masterClrMapping/>
  </p:clrMapOvr>
  <mc:AlternateContent xmlns:mc="http://schemas.openxmlformats.org/markup-compatibility/2006" xmlns:p14="http://schemas.microsoft.com/office/powerpoint/2010/main">
    <mc:Choice Requires="p14">
      <p:transition spd="slow" p14:dur="2000" advTm="47508"/>
    </mc:Choice>
    <mc:Fallback xmlns="">
      <p:transition spd="slow" advTm="47508"/>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FEC6FD-88F5-2940-9B7F-79B5354EC714}"/>
              </a:ext>
            </a:extLst>
          </p:cNvPr>
          <p:cNvSpPr>
            <a:spLocks noGrp="1"/>
          </p:cNvSpPr>
          <p:nvPr>
            <p:ph type="title"/>
          </p:nvPr>
        </p:nvSpPr>
        <p:spPr>
          <a:xfrm>
            <a:off x="609600" y="670460"/>
            <a:ext cx="10972800" cy="1066800"/>
          </a:xfrm>
        </p:spPr>
        <p:txBody>
          <a:bodyPr vert="horz" lIns="91440" tIns="45720" rIns="91440" bIns="45720" anchor="ctr">
            <a:noAutofit/>
          </a:bodyPr>
          <a:lstStyle/>
          <a:p>
            <a:pPr marL="0" marR="0" algn="ctr">
              <a:spcBef>
                <a:spcPts val="0"/>
              </a:spcBef>
              <a:spcAft>
                <a:spcPts val="0"/>
              </a:spcAft>
            </a:pPr>
            <a:r>
              <a:rPr lang="en-US" b="1" kern="100">
                <a:latin typeface="Aptos"/>
                <a:ea typeface="Times New Roman" panose="02020603050405020304" pitchFamily="18" charset="0"/>
                <a:cs typeface="Times New Roman"/>
              </a:rPr>
              <a:t>How it works.</a:t>
            </a:r>
            <a:br>
              <a:rPr lang="en-US" kern="100">
                <a:latin typeface="Aptos" panose="020B0004020202020204" pitchFamily="34" charset="0"/>
                <a:ea typeface="Times New Roman" panose="02020603050405020304" pitchFamily="18" charset="0"/>
                <a:cs typeface="Times New Roman" panose="02020603050405020304" pitchFamily="18" charset="0"/>
              </a:rPr>
            </a:br>
            <a:r>
              <a:rPr lang="en-US" sz="3200" kern="100">
                <a:effectLst/>
                <a:latin typeface="Aptos"/>
                <a:ea typeface="Times New Roman" panose="02020603050405020304" pitchFamily="18" charset="0"/>
                <a:cs typeface="Times New Roman"/>
              </a:rPr>
              <a:t>Trauma Treatment Client improvement</a:t>
            </a:r>
            <a:endParaRPr lang="en-US" kern="100">
              <a:effectLst/>
              <a:latin typeface="Aptos"/>
              <a:ea typeface="Times New Roman" panose="02020603050405020304" pitchFamily="18" charset="0"/>
              <a:cs typeface="Times New Roman"/>
            </a:endParaRPr>
          </a:p>
        </p:txBody>
      </p:sp>
      <p:graphicFrame>
        <p:nvGraphicFramePr>
          <p:cNvPr id="14" name="Content Placeholder 13">
            <a:extLst>
              <a:ext uri="{FF2B5EF4-FFF2-40B4-BE49-F238E27FC236}">
                <a16:creationId xmlns:a16="http://schemas.microsoft.com/office/drawing/2014/main" id="{7DB28C1B-5D18-DB31-9024-028816AA837B}"/>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688178145"/>
              </p:ext>
            </p:extLst>
          </p:nvPr>
        </p:nvGraphicFramePr>
        <p:xfrm>
          <a:off x="609600" y="1983612"/>
          <a:ext cx="10972800" cy="4203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6637034"/>
      </p:ext>
    </p:extLst>
  </p:cSld>
  <p:clrMapOvr>
    <a:masterClrMapping/>
  </p:clrMapOvr>
  <mc:AlternateContent xmlns:mc="http://schemas.openxmlformats.org/markup-compatibility/2006" xmlns:p14="http://schemas.microsoft.com/office/powerpoint/2010/main">
    <mc:Choice Requires="p14">
      <p:transition spd="med" p14:dur="700" advTm="2727">
        <p:fade/>
      </p:transition>
    </mc:Choice>
    <mc:Fallback xmlns="">
      <p:transition spd="med" advTm="2727">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974130EF-57BB-5801-0E89-8E83D0B61A1F}"/>
              </a:ext>
            </a:extLst>
          </p:cNvPr>
          <p:cNvSpPr txBox="1">
            <a:spLocks noGrp="1"/>
          </p:cNvSpPr>
          <p:nvPr>
            <p:ph type="title" idx="4294967295"/>
          </p:nvPr>
        </p:nvSpPr>
        <p:spPr>
          <a:xfrm>
            <a:off x="690513" y="162077"/>
            <a:ext cx="10810969" cy="1159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400" b="1" i="1" u="none" strike="noStrike" kern="1200" cap="none" spc="0" normalizeH="0" baseline="0" noProof="0">
                <a:ln>
                  <a:noFill/>
                </a:ln>
                <a:solidFill>
                  <a:srgbClr val="FFFFFF"/>
                </a:solidFill>
                <a:effectLst/>
                <a:uLnTx/>
                <a:uFillTx/>
                <a:latin typeface="+mj-lt"/>
                <a:ea typeface="+mj-ea"/>
                <a:cs typeface="+mj-cs"/>
              </a:rPr>
              <a:t>Treatment Works</a:t>
            </a:r>
            <a:r>
              <a:rPr kumimoji="0" lang="en-US" sz="2400" b="1" i="0" u="none" strike="noStrike" kern="1200" cap="none" spc="0" normalizeH="0" baseline="0" noProof="0">
                <a:ln>
                  <a:noFill/>
                </a:ln>
                <a:solidFill>
                  <a:srgbClr val="FFFFFF"/>
                </a:solidFill>
                <a:effectLst/>
                <a:uLnTx/>
                <a:uFillTx/>
                <a:latin typeface="+mj-lt"/>
                <a:ea typeface="+mj-ea"/>
                <a:cs typeface="+mj-cs"/>
              </a:rPr>
              <a:t>. </a:t>
            </a:r>
            <a:r>
              <a:rPr kumimoji="0" lang="en-US" sz="2400" b="1" i="1" u="none" strike="noStrike" kern="1200" cap="none" spc="0" normalizeH="0" baseline="0" noProof="0">
                <a:ln>
                  <a:noFill/>
                </a:ln>
                <a:solidFill>
                  <a:srgbClr val="FFFFFF"/>
                </a:solidFill>
                <a:effectLst/>
                <a:uLnTx/>
                <a:uFillTx/>
                <a:latin typeface="+mj-lt"/>
                <a:ea typeface="+mj-ea"/>
                <a:cs typeface="+mj-cs"/>
              </a:rPr>
              <a:t>Women Recover</a:t>
            </a:r>
            <a:r>
              <a:rPr kumimoji="0" lang="en-US" sz="2400" b="1" i="0" u="none" strike="noStrike" kern="1200" cap="none" spc="0" normalizeH="0" baseline="0" noProof="0">
                <a:ln>
                  <a:noFill/>
                </a:ln>
                <a:solidFill>
                  <a:srgbClr val="FFFFFF"/>
                </a:solidFill>
                <a:effectLst/>
                <a:uLnTx/>
                <a:uFillTx/>
                <a:latin typeface="+mj-lt"/>
                <a:ea typeface="+mj-ea"/>
                <a:cs typeface="+mj-cs"/>
              </a:rPr>
              <a:t>. </a:t>
            </a:r>
          </a:p>
          <a:p>
            <a:pPr marL="0" marR="0" lvl="0" indent="0" algn="l" defTabSz="914400" rtl="0" eaLnBrk="1" fontAlgn="auto" latinLnBrk="0" hangingPunct="1">
              <a:lnSpc>
                <a:spcPct val="90000"/>
              </a:lnSpc>
              <a:spcBef>
                <a:spcPct val="0"/>
              </a:spcBef>
              <a:spcAft>
                <a:spcPts val="600"/>
              </a:spcAft>
              <a:buClrTx/>
              <a:buSzTx/>
              <a:buFontTx/>
              <a:buNone/>
              <a:tabLst/>
              <a:defRPr/>
            </a:pPr>
            <a:br>
              <a:rPr kumimoji="0" lang="en-US" sz="2400" b="1" i="0" u="none" strike="noStrike" kern="1200" cap="none" spc="0" normalizeH="0" baseline="0" noProof="0">
                <a:ln>
                  <a:noFill/>
                </a:ln>
                <a:solidFill>
                  <a:srgbClr val="FFFFFF"/>
                </a:solidFill>
                <a:effectLst/>
                <a:uLnTx/>
                <a:uFillTx/>
                <a:latin typeface="+mj-lt"/>
                <a:ea typeface="+mj-ea"/>
                <a:cs typeface="+mj-cs"/>
              </a:rPr>
            </a:br>
            <a:r>
              <a:rPr kumimoji="0" lang="en-US" sz="2400" b="1" i="1" u="none" strike="noStrike" kern="1200" cap="none" spc="0" normalizeH="0" baseline="0" noProof="0">
                <a:ln>
                  <a:noFill/>
                </a:ln>
                <a:solidFill>
                  <a:srgbClr val="FFFFFF"/>
                </a:solidFill>
                <a:effectLst/>
                <a:uLnTx/>
                <a:uFillTx/>
                <a:latin typeface="+mj-lt"/>
                <a:ea typeface="+mj-ea"/>
                <a:cs typeface="+mj-cs"/>
              </a:rPr>
              <a:t>76% of women </a:t>
            </a:r>
            <a:r>
              <a:rPr kumimoji="0" lang="en-US" sz="2400" b="1" i="0" u="none" strike="noStrike" kern="1200" cap="none" spc="0" normalizeH="0" baseline="0" noProof="0">
                <a:ln>
                  <a:noFill/>
                </a:ln>
                <a:solidFill>
                  <a:srgbClr val="FFFFFF"/>
                </a:solidFill>
                <a:effectLst/>
                <a:uLnTx/>
                <a:uFillTx/>
                <a:latin typeface="+mj-lt"/>
                <a:ea typeface="+mj-ea"/>
                <a:cs typeface="+mj-cs"/>
              </a:rPr>
              <a:t>completing trauma treatment </a:t>
            </a:r>
            <a:r>
              <a:rPr kumimoji="0" lang="en-US" sz="2400" b="1" i="1" u="none" strike="noStrike" kern="1200" cap="none" spc="0" normalizeH="0" baseline="0" noProof="0">
                <a:ln>
                  <a:noFill/>
                </a:ln>
                <a:solidFill>
                  <a:srgbClr val="FFFFFF"/>
                </a:solidFill>
                <a:effectLst/>
                <a:uLnTx/>
                <a:uFillTx/>
                <a:latin typeface="+mj-lt"/>
                <a:ea typeface="+mj-ea"/>
                <a:cs typeface="+mj-cs"/>
              </a:rPr>
              <a:t>no longer </a:t>
            </a:r>
            <a:r>
              <a:rPr kumimoji="0" lang="en-US" sz="2400" b="1" i="0" u="none" strike="noStrike" kern="1200" cap="none" spc="0" normalizeH="0" baseline="0" noProof="0">
                <a:ln>
                  <a:noFill/>
                </a:ln>
                <a:solidFill>
                  <a:srgbClr val="FFFFFF"/>
                </a:solidFill>
                <a:effectLst/>
                <a:uLnTx/>
                <a:uFillTx/>
                <a:latin typeface="+mj-lt"/>
                <a:ea typeface="+mj-ea"/>
                <a:cs typeface="+mj-cs"/>
              </a:rPr>
              <a:t>have </a:t>
            </a:r>
            <a:r>
              <a:rPr kumimoji="0" lang="en-US" sz="2400" b="1" i="1" u="none" strike="noStrike" kern="1200" cap="none" spc="0" normalizeH="0" baseline="0" noProof="0">
                <a:ln>
                  <a:noFill/>
                </a:ln>
                <a:solidFill>
                  <a:srgbClr val="FFFFFF"/>
                </a:solidFill>
                <a:effectLst/>
                <a:uLnTx/>
                <a:uFillTx/>
                <a:latin typeface="+mj-lt"/>
                <a:ea typeface="+mj-ea"/>
                <a:cs typeface="+mj-cs"/>
              </a:rPr>
              <a:t>clinically significant symptoms….</a:t>
            </a:r>
            <a:br>
              <a:rPr kumimoji="0" lang="en-US" sz="2400" b="1" i="1" u="none" strike="noStrike" kern="1200" cap="none" spc="0" normalizeH="0" baseline="0" noProof="0">
                <a:ln>
                  <a:noFill/>
                </a:ln>
                <a:solidFill>
                  <a:srgbClr val="FFFFFF"/>
                </a:solidFill>
                <a:effectLst/>
                <a:uLnTx/>
                <a:uFillTx/>
                <a:latin typeface="+mj-lt"/>
                <a:ea typeface="+mj-ea"/>
                <a:cs typeface="+mj-cs"/>
              </a:rPr>
            </a:br>
            <a:endParaRPr kumimoji="0" lang="en-US" sz="2400" b="1" i="0" u="none" strike="noStrike" kern="1200" cap="none" spc="0" normalizeH="0" baseline="0" noProof="0">
              <a:ln>
                <a:noFill/>
              </a:ln>
              <a:solidFill>
                <a:srgbClr val="FFFFFF"/>
              </a:solidFill>
              <a:effectLst/>
              <a:uLnTx/>
              <a:uFillTx/>
              <a:latin typeface="+mj-lt"/>
              <a:ea typeface="+mj-ea"/>
              <a:cs typeface="+mj-cs"/>
            </a:endParaRPr>
          </a:p>
        </p:txBody>
      </p:sp>
      <p:sp>
        <p:nvSpPr>
          <p:cNvPr id="4" name="TextBox 3">
            <a:extLst>
              <a:ext uri="{FF2B5EF4-FFF2-40B4-BE49-F238E27FC236}">
                <a16:creationId xmlns:a16="http://schemas.microsoft.com/office/drawing/2014/main" id="{EC8D5EDC-1F2B-77EA-46C6-72CE32F10A7A}"/>
              </a:ext>
            </a:extLst>
          </p:cNvPr>
          <p:cNvSpPr txBox="1"/>
          <p:nvPr/>
        </p:nvSpPr>
        <p:spPr>
          <a:xfrm>
            <a:off x="8660660" y="6259117"/>
            <a:ext cx="3233585" cy="87361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ts val="1000"/>
              </a:spcBef>
            </a:pPr>
            <a:r>
              <a:rPr lang="en-US" sz="900" kern="1200">
                <a:latin typeface="+mn-lt"/>
                <a:ea typeface="+mn-ea"/>
                <a:cs typeface="+mn-cs"/>
              </a:rPr>
              <a:t>Figure 3  Generated using ChatGPT. Retrieved (11-28-24)</a:t>
            </a:r>
          </a:p>
        </p:txBody>
      </p:sp>
      <p:pic>
        <p:nvPicPr>
          <p:cNvPr id="8" name="Picture 7" descr="Charts showing higher numbers of completion for trauma treatment programs.">
            <a:extLst>
              <a:ext uri="{FF2B5EF4-FFF2-40B4-BE49-F238E27FC236}">
                <a16:creationId xmlns:a16="http://schemas.microsoft.com/office/drawing/2014/main" id="{F382F751-F732-942C-B651-9E92408920C7}"/>
              </a:ext>
            </a:extLst>
          </p:cNvPr>
          <p:cNvPicPr>
            <a:picLocks noChangeAspect="1"/>
          </p:cNvPicPr>
          <p:nvPr/>
        </p:nvPicPr>
        <p:blipFill>
          <a:blip r:embed="rId3"/>
          <a:stretch>
            <a:fillRect/>
          </a:stretch>
        </p:blipFill>
        <p:spPr>
          <a:xfrm>
            <a:off x="432222" y="2502288"/>
            <a:ext cx="11327549" cy="3426583"/>
          </a:xfrm>
          <a:prstGeom prst="rect">
            <a:avLst/>
          </a:prstGeom>
        </p:spPr>
      </p:pic>
    </p:spTree>
    <p:extLst>
      <p:ext uri="{BB962C8B-B14F-4D97-AF65-F5344CB8AC3E}">
        <p14:creationId xmlns:p14="http://schemas.microsoft.com/office/powerpoint/2010/main" val="4282139161"/>
      </p:ext>
    </p:extLst>
  </p:cSld>
  <p:clrMapOvr>
    <a:masterClrMapping/>
  </p:clrMapOvr>
  <mc:AlternateContent xmlns:mc="http://schemas.openxmlformats.org/markup-compatibility/2006" xmlns:p14="http://schemas.microsoft.com/office/powerpoint/2010/main">
    <mc:Choice Requires="p14">
      <p:transition spd="slow" p14:dur="2000" advTm="69746"/>
    </mc:Choice>
    <mc:Fallback xmlns="">
      <p:transition spd="slow" advTm="69746"/>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7" name="Rectangle 56">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A5D8B9-2795-6396-5F0D-3DCAB6D58D7E}"/>
              </a:ext>
            </a:extLst>
          </p:cNvPr>
          <p:cNvSpPr txBox="1">
            <a:spLocks noGrp="1"/>
          </p:cNvSpPr>
          <p:nvPr>
            <p:ph type="title" idx="4294967295"/>
          </p:nvPr>
        </p:nvSpPr>
        <p:spPr>
          <a:xfrm>
            <a:off x="699714" y="353160"/>
            <a:ext cx="7091300" cy="8985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mj-lt"/>
                <a:ea typeface="+mj-ea"/>
                <a:cs typeface="+mj-cs"/>
              </a:rPr>
              <a:t>RESULTS: Clients Stay in Treatment </a:t>
            </a:r>
            <a:r>
              <a:rPr kumimoji="0" lang="en-US" sz="2800" b="1" i="1" u="none" strike="noStrike" kern="1200" cap="none" spc="0" normalizeH="0" baseline="0" noProof="0">
                <a:ln>
                  <a:noFill/>
                </a:ln>
                <a:solidFill>
                  <a:srgbClr val="FFFFFF"/>
                </a:solidFill>
                <a:effectLst/>
                <a:uLnTx/>
                <a:uFillTx/>
                <a:latin typeface="+mj-lt"/>
                <a:ea typeface="+mj-ea"/>
                <a:cs typeface="+mj-cs"/>
              </a:rPr>
              <a:t>If not now, when… </a:t>
            </a:r>
            <a:r>
              <a:rPr kumimoji="0" lang="en-US" sz="2800" b="1" i="0" u="none" strike="noStrike" kern="1200" cap="none" spc="0" normalizeH="0" baseline="0" noProof="0">
                <a:ln>
                  <a:noFill/>
                </a:ln>
                <a:solidFill>
                  <a:srgbClr val="FFFFFF"/>
                </a:solidFill>
                <a:effectLst/>
                <a:uLnTx/>
                <a:uFillTx/>
                <a:latin typeface="+mj-lt"/>
                <a:ea typeface="+mj-ea"/>
                <a:cs typeface="+mj-cs"/>
              </a:rPr>
              <a:t>(Bridges et al 2020)?</a:t>
            </a:r>
          </a:p>
        </p:txBody>
      </p:sp>
      <p:sp>
        <p:nvSpPr>
          <p:cNvPr id="4" name="TextBox 3">
            <a:extLst>
              <a:ext uri="{FF2B5EF4-FFF2-40B4-BE49-F238E27FC236}">
                <a16:creationId xmlns:a16="http://schemas.microsoft.com/office/drawing/2014/main" id="{EC8D5EDC-1F2B-77EA-46C6-72CE32F10A7A}"/>
              </a:ext>
              <a:ext uri="{C183D7F6-B498-43B3-948B-1728B52AA6E4}">
                <adec:decorative xmlns:adec="http://schemas.microsoft.com/office/drawing/2017/decorative" val="1"/>
              </a:ext>
            </a:extLst>
          </p:cNvPr>
          <p:cNvSpPr txBox="1"/>
          <p:nvPr/>
        </p:nvSpPr>
        <p:spPr>
          <a:xfrm>
            <a:off x="8900161" y="6266965"/>
            <a:ext cx="3291839" cy="83045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ts val="1000"/>
              </a:spcBef>
            </a:pPr>
            <a:r>
              <a:rPr lang="en-US" sz="1050"/>
              <a:t>Figure 3  Generated using ChatGPT. Retrieved (11-28-24)</a:t>
            </a:r>
          </a:p>
        </p:txBody>
      </p:sp>
      <p:sp>
        <p:nvSpPr>
          <p:cNvPr id="6" name="Content Placeholder 5">
            <a:extLst>
              <a:ext uri="{FF2B5EF4-FFF2-40B4-BE49-F238E27FC236}">
                <a16:creationId xmlns:a16="http://schemas.microsoft.com/office/drawing/2014/main" id="{B81679AC-F668-2E1A-6988-31C17D0D67C7}"/>
              </a:ext>
            </a:extLst>
          </p:cNvPr>
          <p:cNvSpPr>
            <a:spLocks noGrp="1"/>
          </p:cNvSpPr>
          <p:nvPr>
            <p:ph idx="1"/>
          </p:nvPr>
        </p:nvSpPr>
        <p:spPr>
          <a:xfrm>
            <a:off x="838200" y="1928621"/>
            <a:ext cx="2719304" cy="4248342"/>
          </a:xfrm>
        </p:spPr>
        <p:txBody>
          <a:bodyPr/>
          <a:lstStyle/>
          <a:p>
            <a:pPr indent="-228600">
              <a:spcBef>
                <a:spcPct val="0"/>
              </a:spcBef>
              <a:spcAft>
                <a:spcPts val="600"/>
              </a:spcAft>
              <a:buFont typeface="Arial" panose="020B0604020202020204" pitchFamily="34" charset="0"/>
              <a:buChar char="•"/>
            </a:pPr>
            <a:r>
              <a:rPr lang="en-US" sz="2000"/>
              <a:t>Clients Stay in Treatment: WCCW CPT drop out rates are under 20%. </a:t>
            </a:r>
          </a:p>
          <a:p>
            <a:pPr indent="-228600">
              <a:spcBef>
                <a:spcPct val="0"/>
              </a:spcBef>
              <a:spcAft>
                <a:spcPts val="600"/>
              </a:spcAft>
              <a:buFont typeface="Arial" panose="020B0604020202020204" pitchFamily="34" charset="0"/>
              <a:buChar char="•"/>
            </a:pPr>
            <a:r>
              <a:rPr lang="en-US" sz="2000"/>
              <a:t>CPT community drop out rates are higher 29% (Alpert et al, in press).</a:t>
            </a:r>
          </a:p>
        </p:txBody>
      </p:sp>
      <p:pic>
        <p:nvPicPr>
          <p:cNvPr id="8" name="Content Placeholder 6" descr="Bar graph shows completion rates higher than dropout rates for clients who stay in treatment.">
            <a:extLst>
              <a:ext uri="{FF2B5EF4-FFF2-40B4-BE49-F238E27FC236}">
                <a16:creationId xmlns:a16="http://schemas.microsoft.com/office/drawing/2014/main" id="{C7ED3E72-FECA-09F8-383D-5DF8B9B0E963}"/>
              </a:ext>
            </a:extLst>
          </p:cNvPr>
          <p:cNvPicPr>
            <a:picLocks noChangeAspect="1"/>
          </p:cNvPicPr>
          <p:nvPr/>
        </p:nvPicPr>
        <p:blipFill>
          <a:blip r:embed="rId3">
            <a:alphaModFix amt="70000"/>
          </a:blip>
          <a:srcRect l="1529" t="2392"/>
          <a:stretch/>
        </p:blipFill>
        <p:spPr>
          <a:xfrm>
            <a:off x="3976604" y="1726420"/>
            <a:ext cx="7796296" cy="4652744"/>
          </a:xfrm>
          <a:prstGeom prst="rect">
            <a:avLst/>
          </a:prstGeom>
        </p:spPr>
      </p:pic>
    </p:spTree>
    <p:extLst>
      <p:ext uri="{BB962C8B-B14F-4D97-AF65-F5344CB8AC3E}">
        <p14:creationId xmlns:p14="http://schemas.microsoft.com/office/powerpoint/2010/main" val="4032905575"/>
      </p:ext>
    </p:extLst>
  </p:cSld>
  <p:clrMapOvr>
    <a:masterClrMapping/>
  </p:clrMapOvr>
  <mc:AlternateContent xmlns:mc="http://schemas.openxmlformats.org/markup-compatibility/2006" xmlns:p14="http://schemas.microsoft.com/office/powerpoint/2010/main">
    <mc:Choice Requires="p14">
      <p:transition spd="slow" p14:dur="2000" advTm="69746"/>
    </mc:Choice>
    <mc:Fallback xmlns="">
      <p:transition spd="slow" advTm="69746"/>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EF719B-0038-14D0-F4AD-AE4711408B7F}"/>
              </a:ext>
            </a:extLst>
          </p:cNvPr>
          <p:cNvSpPr>
            <a:spLocks noGrp="1"/>
          </p:cNvSpPr>
          <p:nvPr>
            <p:ph type="title"/>
          </p:nvPr>
        </p:nvSpPr>
        <p:spPr>
          <a:xfrm>
            <a:off x="838200" y="1412488"/>
            <a:ext cx="2899189" cy="4363844"/>
          </a:xfrm>
        </p:spPr>
        <p:txBody>
          <a:bodyPr vert="horz" lIns="91440" tIns="45720" rIns="91440" bIns="45720" rtlCol="0" anchor="t">
            <a:normAutofit/>
          </a:bodyPr>
          <a:lstStyle/>
          <a:p>
            <a:r>
              <a:rPr lang="en-US" sz="3700" kern="1200">
                <a:solidFill>
                  <a:srgbClr val="FFFFFF"/>
                </a:solidFill>
                <a:latin typeface="+mj-lt"/>
                <a:ea typeface="+mj-ea"/>
                <a:cs typeface="+mj-cs"/>
              </a:rPr>
              <a:t>Metric: Facility Safety</a:t>
            </a:r>
            <a:br>
              <a:rPr lang="en-US" sz="3700" kern="1200">
                <a:solidFill>
                  <a:srgbClr val="FFFFFF"/>
                </a:solidFill>
                <a:latin typeface="+mj-lt"/>
                <a:ea typeface="+mj-ea"/>
                <a:cs typeface="+mj-cs"/>
              </a:rPr>
            </a:br>
            <a:br>
              <a:rPr lang="en-US" sz="3700" kern="1200">
                <a:solidFill>
                  <a:srgbClr val="FFFFFF"/>
                </a:solidFill>
                <a:latin typeface="+mj-lt"/>
                <a:ea typeface="+mj-ea"/>
                <a:cs typeface="+mj-cs"/>
              </a:rPr>
            </a:br>
            <a:r>
              <a:rPr lang="en-US" sz="3700" i="1" kern="1200">
                <a:solidFill>
                  <a:srgbClr val="FFFFFF"/>
                </a:solidFill>
                <a:latin typeface="+mj-lt"/>
                <a:ea typeface="+mj-ea"/>
                <a:cs typeface="+mj-cs"/>
              </a:rPr>
              <a:t>Behaviors: </a:t>
            </a:r>
            <a:br>
              <a:rPr lang="en-US" sz="3700" i="1" kern="1200">
                <a:solidFill>
                  <a:srgbClr val="FFFFFF"/>
                </a:solidFill>
                <a:latin typeface="+mj-lt"/>
                <a:ea typeface="+mj-ea"/>
                <a:cs typeface="+mj-cs"/>
              </a:rPr>
            </a:br>
            <a:r>
              <a:rPr lang="en-US" sz="3700" i="1" kern="1200">
                <a:solidFill>
                  <a:srgbClr val="FFFFFF"/>
                </a:solidFill>
                <a:latin typeface="+mj-lt"/>
                <a:ea typeface="+mj-ea"/>
                <a:cs typeface="+mj-cs"/>
              </a:rPr>
              <a:t>Anger &amp; Substance Use</a:t>
            </a:r>
          </a:p>
        </p:txBody>
      </p:sp>
      <p:sp>
        <p:nvSpPr>
          <p:cNvPr id="3" name="Content Placeholder 2">
            <a:extLst>
              <a:ext uri="{FF2B5EF4-FFF2-40B4-BE49-F238E27FC236}">
                <a16:creationId xmlns:a16="http://schemas.microsoft.com/office/drawing/2014/main" id="{4A24553C-90F7-BCE9-7B12-5DA972B05C2F}"/>
              </a:ext>
            </a:extLst>
          </p:cNvPr>
          <p:cNvSpPr>
            <a:spLocks noGrp="1"/>
          </p:cNvSpPr>
          <p:nvPr>
            <p:ph idx="1"/>
          </p:nvPr>
        </p:nvSpPr>
        <p:spPr>
          <a:xfrm>
            <a:off x="4380855" y="1412489"/>
            <a:ext cx="3427283" cy="4363844"/>
          </a:xfrm>
        </p:spPr>
        <p:txBody>
          <a:bodyPr vert="horz" lIns="91440" tIns="45720" rIns="91440" bIns="45720" rtlCol="0">
            <a:normAutofit/>
          </a:bodyPr>
          <a:lstStyle/>
          <a:p>
            <a:r>
              <a:rPr lang="en-US" sz="1700" b="1"/>
              <a:t>Substance Use</a:t>
            </a:r>
            <a:r>
              <a:rPr lang="en-US" sz="1700"/>
              <a:t>: People with PTSD are more likely to misuse substances. </a:t>
            </a:r>
            <a:r>
              <a:rPr lang="en-US" sz="1700" i="1"/>
              <a:t>This can lead to infractions</a:t>
            </a:r>
            <a:r>
              <a:rPr lang="en-US" sz="1700"/>
              <a:t>.</a:t>
            </a:r>
          </a:p>
          <a:p>
            <a:r>
              <a:rPr lang="en-US" sz="1700" b="1"/>
              <a:t>Ange</a:t>
            </a:r>
            <a:r>
              <a:rPr lang="en-US" sz="1700"/>
              <a:t>r: In people with PTSD, their response to extreme threat can become "stuck." This may lead to responding to all stress in survival mode. If you have PTSD, you may be more likely to react to any stress with "full activation."</a:t>
            </a:r>
            <a:r>
              <a:rPr lang="en-US" sz="1700" i="1"/>
              <a:t> </a:t>
            </a:r>
            <a:r>
              <a:rPr lang="en-US" sz="1700"/>
              <a:t>You may react as if your life or self were threatened (National PTSD website). </a:t>
            </a:r>
            <a:r>
              <a:rPr lang="en-US" sz="1700" i="1"/>
              <a:t>This can lead to infractions</a:t>
            </a:r>
            <a:r>
              <a:rPr lang="en-US" sz="1700"/>
              <a:t>. </a:t>
            </a:r>
          </a:p>
        </p:txBody>
      </p:sp>
      <p:cxnSp>
        <p:nvCxnSpPr>
          <p:cNvPr id="30" name="Straight Connector 29">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850B8C4-9603-241D-0B5F-506DBAF01E08}"/>
              </a:ext>
            </a:extLst>
          </p:cNvPr>
          <p:cNvSpPr txBox="1"/>
          <p:nvPr/>
        </p:nvSpPr>
        <p:spPr>
          <a:xfrm>
            <a:off x="8451604" y="1412489"/>
            <a:ext cx="3197701" cy="436384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hlinkClick r:id="" action="ppaction://hlinkshowjump?jump=nextslide"/>
              </a:rPr>
              <a:t>Click Here To See How We Make It Work!</a:t>
            </a:r>
            <a:endParaRPr lang="en-US" sz="2000"/>
          </a:p>
        </p:txBody>
      </p:sp>
    </p:spTree>
    <p:extLst>
      <p:ext uri="{BB962C8B-B14F-4D97-AF65-F5344CB8AC3E}">
        <p14:creationId xmlns:p14="http://schemas.microsoft.com/office/powerpoint/2010/main" val="1564192915"/>
      </p:ext>
    </p:extLst>
  </p:cSld>
  <p:clrMapOvr>
    <a:masterClrMapping/>
  </p:clrMapOvr>
  <mc:AlternateContent xmlns:mc="http://schemas.openxmlformats.org/markup-compatibility/2006" xmlns:p14="http://schemas.microsoft.com/office/powerpoint/2010/main">
    <mc:Choice Requires="p14">
      <p:transition spd="slow" p14:dur="2000" advTm="47962"/>
    </mc:Choice>
    <mc:Fallback xmlns="">
      <p:transition spd="slow" advTm="47962"/>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7FEC6FD-88F5-2940-9B7F-79B5354EC714}"/>
              </a:ext>
            </a:extLst>
          </p:cNvPr>
          <p:cNvSpPr>
            <a:spLocks noGrp="1"/>
          </p:cNvSpPr>
          <p:nvPr>
            <p:ph type="title"/>
          </p:nvPr>
        </p:nvSpPr>
        <p:spPr>
          <a:xfrm>
            <a:off x="838200" y="556995"/>
            <a:ext cx="10515600" cy="1133693"/>
          </a:xfrm>
        </p:spPr>
        <p:txBody>
          <a:bodyPr vert="horz" lIns="91440" tIns="45720" rIns="91440" bIns="45720">
            <a:normAutofit/>
          </a:bodyPr>
          <a:lstStyle/>
          <a:p>
            <a:pPr marL="0" marR="0">
              <a:spcBef>
                <a:spcPts val="0"/>
              </a:spcBef>
              <a:spcAft>
                <a:spcPts val="0"/>
              </a:spcAft>
            </a:pPr>
            <a:r>
              <a:rPr lang="en-US" sz="3600" b="1" kern="100">
                <a:latin typeface="Aptos"/>
                <a:ea typeface="Times New Roman" panose="02020603050405020304" pitchFamily="18" charset="0"/>
                <a:cs typeface="Times New Roman"/>
              </a:rPr>
              <a:t>How it works.</a:t>
            </a:r>
            <a:br>
              <a:rPr lang="en-US" sz="3600" kern="100">
                <a:latin typeface="Aptos" panose="020B0004020202020204" pitchFamily="34" charset="0"/>
                <a:ea typeface="Times New Roman" panose="02020603050405020304" pitchFamily="18" charset="0"/>
                <a:cs typeface="Times New Roman" panose="02020603050405020304" pitchFamily="18" charset="0"/>
              </a:rPr>
            </a:br>
            <a:r>
              <a:rPr lang="en-US" sz="3600" kern="100">
                <a:latin typeface="Aptos"/>
                <a:ea typeface="Times New Roman" panose="02020603050405020304" pitchFamily="18" charset="0"/>
                <a:cs typeface="Times New Roman"/>
              </a:rPr>
              <a:t>Facility Safety Quality Indicator</a:t>
            </a:r>
            <a:endParaRPr lang="en-US" sz="3600" kern="100">
              <a:effectLst/>
              <a:latin typeface="Aptos"/>
              <a:ea typeface="Times New Roman" panose="02020603050405020304" pitchFamily="18" charset="0"/>
              <a:cs typeface="Times New Roman"/>
            </a:endParaRPr>
          </a:p>
        </p:txBody>
      </p:sp>
      <p:graphicFrame>
        <p:nvGraphicFramePr>
          <p:cNvPr id="4" name="Content Placeholder 3">
            <a:extLst>
              <a:ext uri="{FF2B5EF4-FFF2-40B4-BE49-F238E27FC236}">
                <a16:creationId xmlns:a16="http://schemas.microsoft.com/office/drawing/2014/main" id="{85DDD516-7290-9164-7B9E-DB239C3FEBFB}"/>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618079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6688176"/>
      </p:ext>
    </p:extLst>
  </p:cSld>
  <p:clrMapOvr>
    <a:masterClrMapping/>
  </p:clrMapOvr>
  <mc:AlternateContent xmlns:mc="http://schemas.openxmlformats.org/markup-compatibility/2006" xmlns:p14="http://schemas.microsoft.com/office/powerpoint/2010/main">
    <mc:Choice Requires="p14">
      <p:transition spd="med" p14:dur="700" advTm="1293">
        <p:fade/>
      </p:transition>
    </mc:Choice>
    <mc:Fallback xmlns="">
      <p:transition spd="med" advTm="1293">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Content Placeholder 17" descr="Bar graph shows infractions decrease for people in treatment groups and increase for people in control groups.">
            <a:extLst>
              <a:ext uri="{FF2B5EF4-FFF2-40B4-BE49-F238E27FC236}">
                <a16:creationId xmlns:a16="http://schemas.microsoft.com/office/drawing/2014/main" id="{E048EB4A-D1DD-347B-E6F7-8B8973860D5B}"/>
              </a:ext>
            </a:extLst>
          </p:cNvPr>
          <p:cNvPicPr>
            <a:picLocks noGrp="1" noChangeAspect="1"/>
          </p:cNvPicPr>
          <p:nvPr>
            <p:ph sz="half" idx="2"/>
          </p:nvPr>
        </p:nvPicPr>
        <p:blipFill>
          <a:blip r:embed="rId3"/>
          <a:stretch>
            <a:fillRect/>
          </a:stretch>
        </p:blipFill>
        <p:spPr>
          <a:xfrm>
            <a:off x="4541696" y="820270"/>
            <a:ext cx="7147205" cy="5217459"/>
          </a:xfrm>
          <a:prstGeom prst="rect">
            <a:avLst/>
          </a:prstGeom>
        </p:spPr>
      </p:pic>
      <p:sp>
        <p:nvSpPr>
          <p:cNvPr id="34" name="Rectangle 33">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CE175D8-C8F0-DC2B-2255-D86FB10E23CA}"/>
              </a:ext>
            </a:extLst>
          </p:cNvPr>
          <p:cNvSpPr>
            <a:spLocks noGrp="1"/>
          </p:cNvSpPr>
          <p:nvPr>
            <p:ph type="title"/>
          </p:nvPr>
        </p:nvSpPr>
        <p:spPr>
          <a:xfrm>
            <a:off x="392597" y="136969"/>
            <a:ext cx="10477109" cy="1003532"/>
          </a:xfrm>
        </p:spPr>
        <p:txBody>
          <a:bodyPr anchor="ctr">
            <a:normAutofit/>
          </a:bodyPr>
          <a:lstStyle/>
          <a:p>
            <a:r>
              <a:rPr lang="en-US" sz="3200"/>
              <a:t>Metric: Facility Safety </a:t>
            </a:r>
          </a:p>
        </p:txBody>
      </p:sp>
      <p:sp>
        <p:nvSpPr>
          <p:cNvPr id="6" name="Title 1">
            <a:extLst>
              <a:ext uri="{FF2B5EF4-FFF2-40B4-BE49-F238E27FC236}">
                <a16:creationId xmlns:a16="http://schemas.microsoft.com/office/drawing/2014/main" id="{E002C154-609F-27E4-BDCA-511ACC312ACE}"/>
              </a:ext>
            </a:extLst>
          </p:cNvPr>
          <p:cNvSpPr txBox="1">
            <a:spLocks/>
          </p:cNvSpPr>
          <p:nvPr/>
        </p:nvSpPr>
        <p:spPr>
          <a:xfrm>
            <a:off x="396037" y="2523842"/>
            <a:ext cx="4145659" cy="2896452"/>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a:latin typeface="Calibri"/>
                <a:cs typeface="Calibri"/>
              </a:rPr>
              <a:t>Research shows a significant Reduction in Infractions* after Completing Trauma Treatment.</a:t>
            </a:r>
            <a:r>
              <a:rPr lang="en-US" sz="2400"/>
              <a:t> </a:t>
            </a:r>
          </a:p>
          <a:p>
            <a:endParaRPr lang="en-US" sz="2400"/>
          </a:p>
          <a:p>
            <a:endParaRPr lang="en-US" sz="2400"/>
          </a:p>
          <a:p>
            <a:endParaRPr lang="en-US" sz="2400"/>
          </a:p>
          <a:p>
            <a:endParaRPr lang="en-US" sz="2400"/>
          </a:p>
          <a:p>
            <a:endParaRPr lang="en-US" sz="2400"/>
          </a:p>
          <a:p>
            <a:endParaRPr lang="en-US" sz="2400"/>
          </a:p>
          <a:p>
            <a:br>
              <a:rPr lang="en-US" sz="1500">
                <a:latin typeface="+mj-lt"/>
                <a:ea typeface="+mj-ea"/>
                <a:cs typeface="+mj-cs"/>
              </a:rPr>
            </a:br>
            <a:r>
              <a:rPr lang="en-US" sz="1500" i="1"/>
              <a:t>*Infractions directly related to substance abuse and aggressing. </a:t>
            </a:r>
            <a:endParaRPr lang="en-US" sz="1500">
              <a:ea typeface="Calibri Light" panose="020F0302020204030204"/>
              <a:cs typeface="Calibri Light" panose="020F0302020204030204"/>
            </a:endParaRPr>
          </a:p>
        </p:txBody>
      </p:sp>
      <p:sp>
        <p:nvSpPr>
          <p:cNvPr id="16" name="TextBox 15">
            <a:extLst>
              <a:ext uri="{FF2B5EF4-FFF2-40B4-BE49-F238E27FC236}">
                <a16:creationId xmlns:a16="http://schemas.microsoft.com/office/drawing/2014/main" id="{41FE5F9E-CC4F-CEBE-B822-6968992BA93C}"/>
              </a:ext>
            </a:extLst>
          </p:cNvPr>
          <p:cNvSpPr txBox="1"/>
          <p:nvPr/>
        </p:nvSpPr>
        <p:spPr>
          <a:xfrm>
            <a:off x="8870255" y="6154151"/>
            <a:ext cx="664574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ea typeface="Calibri"/>
                <a:cs typeface="Calibri"/>
              </a:rPr>
              <a:t>Figure 5. Generated using ChatGPT. Retrieved (12-9-24)</a:t>
            </a:r>
          </a:p>
        </p:txBody>
      </p:sp>
    </p:spTree>
    <p:extLst>
      <p:ext uri="{BB962C8B-B14F-4D97-AF65-F5344CB8AC3E}">
        <p14:creationId xmlns:p14="http://schemas.microsoft.com/office/powerpoint/2010/main" val="1368881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2233D7-CDCB-817D-4BD8-0397D4ADC773}"/>
              </a:ext>
              <a:ext uri="{C183D7F6-B498-43B3-948B-1728B52AA6E4}">
                <adec:decorative xmlns:adec="http://schemas.microsoft.com/office/drawing/2017/decorative" val="1"/>
              </a:ext>
            </a:extLst>
          </p:cNvPr>
          <p:cNvPicPr>
            <a:picLocks noChangeAspect="1"/>
          </p:cNvPicPr>
          <p:nvPr/>
        </p:nvPicPr>
        <p:blipFill>
          <a:blip r:embed="rId3">
            <a:alphaModFix amt="70000"/>
          </a:blip>
          <a:stretch>
            <a:fillRect/>
          </a:stretch>
        </p:blipFill>
        <p:spPr>
          <a:xfrm>
            <a:off x="2167906" y="1647690"/>
            <a:ext cx="7173521" cy="4035123"/>
          </a:xfrm>
          <a:prstGeom prst="rect">
            <a:avLst/>
          </a:prstGeom>
        </p:spPr>
      </p:pic>
      <p:sp>
        <p:nvSpPr>
          <p:cNvPr id="14" name="Title 1">
            <a:extLst>
              <a:ext uri="{FF2B5EF4-FFF2-40B4-BE49-F238E27FC236}">
                <a16:creationId xmlns:a16="http://schemas.microsoft.com/office/drawing/2014/main" id="{4EF6CF26-9029-22C6-10DF-0BBFB1CA81D0}"/>
              </a:ext>
            </a:extLst>
          </p:cNvPr>
          <p:cNvSpPr>
            <a:spLocks noGrp="1"/>
          </p:cNvSpPr>
          <p:nvPr>
            <p:ph type="title"/>
          </p:nvPr>
        </p:nvSpPr>
        <p:spPr>
          <a:xfrm>
            <a:off x="1506681" y="1012380"/>
            <a:ext cx="10045701" cy="889784"/>
          </a:xfrm>
        </p:spPr>
        <p:txBody>
          <a:bodyPr anchor="b">
            <a:normAutofit/>
          </a:bodyPr>
          <a:lstStyle/>
          <a:p>
            <a:r>
              <a:rPr lang="en-US" sz="5600" b="1"/>
              <a:t>Improving Client Outcomes…</a:t>
            </a:r>
          </a:p>
        </p:txBody>
      </p:sp>
      <p:sp>
        <p:nvSpPr>
          <p:cNvPr id="10" name="TextBox 9">
            <a:extLst>
              <a:ext uri="{FF2B5EF4-FFF2-40B4-BE49-F238E27FC236}">
                <a16:creationId xmlns:a16="http://schemas.microsoft.com/office/drawing/2014/main" id="{7D4B7AD3-CE86-3C5F-8465-DBD647BFCB09}"/>
              </a:ext>
            </a:extLst>
          </p:cNvPr>
          <p:cNvSpPr txBox="1"/>
          <p:nvPr/>
        </p:nvSpPr>
        <p:spPr>
          <a:xfrm>
            <a:off x="1873828" y="2820121"/>
            <a:ext cx="29646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2014: 1 EBP Trauma case</a:t>
            </a:r>
            <a:endParaRPr lang="en-US" b="1"/>
          </a:p>
        </p:txBody>
      </p:sp>
      <p:sp>
        <p:nvSpPr>
          <p:cNvPr id="12" name="TextBox 11">
            <a:extLst>
              <a:ext uri="{FF2B5EF4-FFF2-40B4-BE49-F238E27FC236}">
                <a16:creationId xmlns:a16="http://schemas.microsoft.com/office/drawing/2014/main" id="{D195856A-6A30-D359-799D-96426973324F}"/>
              </a:ext>
            </a:extLst>
          </p:cNvPr>
          <p:cNvSpPr txBox="1"/>
          <p:nvPr/>
        </p:nvSpPr>
        <p:spPr>
          <a:xfrm>
            <a:off x="7042969" y="2150044"/>
            <a:ext cx="29811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2024: 309 EBP Trauma cases</a:t>
            </a:r>
            <a:endParaRPr lang="en-US" b="1"/>
          </a:p>
        </p:txBody>
      </p:sp>
      <p:sp>
        <p:nvSpPr>
          <p:cNvPr id="2" name="TextBox 1">
            <a:extLst>
              <a:ext uri="{FF2B5EF4-FFF2-40B4-BE49-F238E27FC236}">
                <a16:creationId xmlns:a16="http://schemas.microsoft.com/office/drawing/2014/main" id="{123A4FED-7F20-44A0-1EF5-EC13B531C2BE}"/>
              </a:ext>
            </a:extLst>
          </p:cNvPr>
          <p:cNvSpPr txBox="1"/>
          <p:nvPr/>
        </p:nvSpPr>
        <p:spPr>
          <a:xfrm>
            <a:off x="3886200" y="5210310"/>
            <a:ext cx="3449782" cy="923330"/>
          </a:xfrm>
          <a:prstGeom prst="rect">
            <a:avLst/>
          </a:prstGeom>
          <a:solidFill>
            <a:schemeClr val="bg1"/>
          </a:solidFill>
        </p:spPr>
        <p:txBody>
          <a:bodyPr wrap="square" rtlCol="0">
            <a:spAutoFit/>
          </a:bodyPr>
          <a:lstStyle/>
          <a:p>
            <a:pPr algn="ctr"/>
            <a:r>
              <a:rPr lang="en-US" sz="5400" b="1"/>
              <a:t>Growth</a:t>
            </a:r>
            <a:endParaRPr lang="en-US" sz="2400" b="1"/>
          </a:p>
        </p:txBody>
      </p:sp>
    </p:spTree>
    <p:extLst>
      <p:ext uri="{BB962C8B-B14F-4D97-AF65-F5344CB8AC3E}">
        <p14:creationId xmlns:p14="http://schemas.microsoft.com/office/powerpoint/2010/main" val="2492103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274C1931-BA36-6348-CB2D-CFC117C17112}"/>
              </a:ext>
              <a:ext uri="{C183D7F6-B498-43B3-948B-1728B52AA6E4}">
                <adec:decorative xmlns:adec="http://schemas.microsoft.com/office/drawing/2017/decorative" val="1"/>
              </a:ext>
            </a:extLst>
          </p:cNvPr>
          <p:cNvSpPr/>
          <p:nvPr/>
        </p:nvSpPr>
        <p:spPr>
          <a:xfrm>
            <a:off x="257578" y="2875480"/>
            <a:ext cx="6072554" cy="3938953"/>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 name="Title 3">
            <a:extLst>
              <a:ext uri="{FF2B5EF4-FFF2-40B4-BE49-F238E27FC236}">
                <a16:creationId xmlns:a16="http://schemas.microsoft.com/office/drawing/2014/main" id="{E94655E6-ED28-21D2-EF30-2D9C1B8BD654}"/>
              </a:ext>
            </a:extLst>
          </p:cNvPr>
          <p:cNvSpPr>
            <a:spLocks noGrp="1"/>
          </p:cNvSpPr>
          <p:nvPr>
            <p:ph type="title"/>
          </p:nvPr>
        </p:nvSpPr>
        <p:spPr>
          <a:xfrm>
            <a:off x="205153" y="5836764"/>
            <a:ext cx="12221308" cy="1985782"/>
          </a:xfrm>
        </p:spPr>
        <p:txBody>
          <a:bodyPr vert="horz" lIns="91440" tIns="45720" rIns="91440" bIns="45720" rtlCol="0" anchor="t">
            <a:normAutofit fontScale="90000"/>
          </a:bodyPr>
          <a:lstStyle/>
          <a:p>
            <a:r>
              <a:rPr lang="en-US" sz="8800" b="1" kern="1200">
                <a:solidFill>
                  <a:schemeClr val="tx1"/>
                </a:solidFill>
                <a:latin typeface="+mj-lt"/>
                <a:ea typeface="+mj-ea"/>
                <a:cs typeface="+mj-cs"/>
              </a:rPr>
              <a:t>Bringing it Back… </a:t>
            </a:r>
            <a:r>
              <a:rPr lang="en-US" sz="7200" b="1" i="1" kern="1200">
                <a:solidFill>
                  <a:schemeClr val="tx1"/>
                </a:solidFill>
                <a:latin typeface="+mj-lt"/>
                <a:ea typeface="+mj-ea"/>
                <a:cs typeface="+mj-cs"/>
              </a:rPr>
              <a:t>A Joint Story</a:t>
            </a:r>
            <a:endParaRPr lang="en-US" sz="8800" b="1" i="1" kern="1200">
              <a:solidFill>
                <a:schemeClr val="tx1"/>
              </a:solidFill>
              <a:latin typeface="+mj-lt"/>
              <a:ea typeface="+mj-ea"/>
              <a:cs typeface="+mj-cs"/>
            </a:endParaRPr>
          </a:p>
        </p:txBody>
      </p:sp>
      <p:sp>
        <p:nvSpPr>
          <p:cNvPr id="3" name="TextBox 2">
            <a:extLst>
              <a:ext uri="{FF2B5EF4-FFF2-40B4-BE49-F238E27FC236}">
                <a16:creationId xmlns:a16="http://schemas.microsoft.com/office/drawing/2014/main" id="{40575A9F-1416-BDFB-CCBF-ED005C2B9A60}"/>
              </a:ext>
            </a:extLst>
          </p:cNvPr>
          <p:cNvSpPr txBox="1"/>
          <p:nvPr/>
        </p:nvSpPr>
        <p:spPr>
          <a:xfrm rot="21336380">
            <a:off x="915571" y="3678924"/>
            <a:ext cx="4868904" cy="2462213"/>
          </a:xfrm>
          <a:prstGeom prst="rect">
            <a:avLst/>
          </a:prstGeom>
          <a:noFill/>
        </p:spPr>
        <p:txBody>
          <a:bodyPr wrap="square" lIns="91440" tIns="45720" rIns="91440" bIns="45720" rtlCol="0" anchor="t">
            <a:spAutoFit/>
          </a:bodyPr>
          <a:lstStyle/>
          <a:p>
            <a:pPr lvl="0"/>
            <a:r>
              <a:rPr lang="en-US" sz="1400"/>
              <a:t>“It has been scientifically established that empathy not only better supports those for whom we care, but also reduces trauma and burnout for the caregiver. </a:t>
            </a:r>
            <a:r>
              <a:rPr lang="en-US" sz="1400" i="1"/>
              <a:t>The simple act of taking a genuine interest in our patients changes the dynamic toward a more meaningful engagement </a:t>
            </a:r>
            <a:r>
              <a:rPr lang="en-US" sz="1400"/>
              <a:t>that invests, rather than spending or squandering, the practitioner’s effort. </a:t>
            </a:r>
            <a:r>
              <a:rPr lang="en-US" sz="1400" i="1"/>
              <a:t>Building a system that develops the capacity for empathy will, in fact, increase resilience, reduce error, and lead to better satisfaction and caregiver retention. Empathy heals us all.</a:t>
            </a:r>
            <a:r>
              <a:rPr lang="en-US" sz="1400"/>
              <a:t>”</a:t>
            </a:r>
            <a:endParaRPr lang="en-US" sz="1400">
              <a:ea typeface="Calibri"/>
              <a:cs typeface="Calibri"/>
            </a:endParaRPr>
          </a:p>
          <a:p>
            <a:pPr lvl="0"/>
            <a:r>
              <a:rPr lang="en-US" sz="1400"/>
              <a:t>- Dr. MaryAnn Curl</a:t>
            </a:r>
            <a:r>
              <a:rPr lang="en-US" sz="1400" i="1"/>
              <a:t>, CMO WA DOC</a:t>
            </a:r>
            <a:endParaRPr lang="en-US" sz="1400" i="1">
              <a:ea typeface="Calibri"/>
              <a:cs typeface="Calibri"/>
            </a:endParaRPr>
          </a:p>
          <a:p>
            <a:endParaRPr lang="en-US" sz="1400">
              <a:ea typeface="Calibri"/>
              <a:cs typeface="Calibri"/>
            </a:endParaRPr>
          </a:p>
        </p:txBody>
      </p:sp>
      <p:grpSp>
        <p:nvGrpSpPr>
          <p:cNvPr id="86" name="Group 85">
            <a:extLst>
              <a:ext uri="{FF2B5EF4-FFF2-40B4-BE49-F238E27FC236}">
                <a16:creationId xmlns:a16="http://schemas.microsoft.com/office/drawing/2014/main" id="{3D4C6176-F615-5B80-B740-4BD1FCCF1A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87" name="Rectangle 86">
              <a:extLst>
                <a:ext uri="{FF2B5EF4-FFF2-40B4-BE49-F238E27FC236}">
                  <a16:creationId xmlns:a16="http://schemas.microsoft.com/office/drawing/2014/main" id="{2E5F6BF6-DF41-529A-FB23-83CBAB06C0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CA127218-DA47-C508-17F8-B786CFE6A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hought Bubble: Cloud 4">
            <a:extLst>
              <a:ext uri="{FF2B5EF4-FFF2-40B4-BE49-F238E27FC236}">
                <a16:creationId xmlns:a16="http://schemas.microsoft.com/office/drawing/2014/main" id="{B18D0EA6-7830-2ADD-5D1B-C5586E6688DD}"/>
              </a:ext>
              <a:ext uri="{C183D7F6-B498-43B3-948B-1728B52AA6E4}">
                <adec:decorative xmlns:adec="http://schemas.microsoft.com/office/drawing/2017/decorative" val="1"/>
              </a:ext>
            </a:extLst>
          </p:cNvPr>
          <p:cNvSpPr/>
          <p:nvPr/>
        </p:nvSpPr>
        <p:spPr>
          <a:xfrm rot="1707156">
            <a:off x="5983370" y="518888"/>
            <a:ext cx="5924104" cy="3718580"/>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7CF964BA-2F82-50C0-1B0C-43B389B2C99B}"/>
              </a:ext>
            </a:extLst>
          </p:cNvPr>
          <p:cNvSpPr txBox="1"/>
          <p:nvPr/>
        </p:nvSpPr>
        <p:spPr>
          <a:xfrm rot="467269">
            <a:off x="6895078" y="1166185"/>
            <a:ext cx="3865573" cy="1384995"/>
          </a:xfrm>
          <a:prstGeom prst="rect">
            <a:avLst/>
          </a:prstGeom>
          <a:noFill/>
        </p:spPr>
        <p:txBody>
          <a:bodyPr wrap="square" lIns="91440" tIns="45720" rIns="91440" bIns="45720" rtlCol="0" anchor="t">
            <a:spAutoFit/>
          </a:bodyPr>
          <a:lstStyle/>
          <a:p>
            <a:pPr lvl="0"/>
            <a:r>
              <a:rPr lang="en-US" sz="1400"/>
              <a:t>“When </a:t>
            </a:r>
            <a:r>
              <a:rPr lang="en-US" sz="1400" i="1"/>
              <a:t>I provided EBP's</a:t>
            </a:r>
            <a:r>
              <a:rPr lang="en-US" sz="1400"/>
              <a:t>, </a:t>
            </a:r>
            <a:r>
              <a:rPr lang="en-US" sz="1400" i="1"/>
              <a:t>I reduce traumatic stress in my life</a:t>
            </a:r>
            <a:r>
              <a:rPr lang="en-US" sz="1400"/>
              <a:t> by actively practicing skills to heal trauma in the session. When I'm helping clients heal, I'm also healing. EBP's work for clients and for staff. </a:t>
            </a:r>
            <a:r>
              <a:rPr lang="en-US" sz="1400" i="1"/>
              <a:t>Healed people heal people.”</a:t>
            </a:r>
            <a:endParaRPr lang="en-US" sz="1400" i="1">
              <a:ea typeface="Calibri"/>
              <a:cs typeface="Calibri"/>
            </a:endParaRPr>
          </a:p>
          <a:p>
            <a:pPr lvl="0"/>
            <a:r>
              <a:rPr lang="en-US" sz="1400"/>
              <a:t>-Dr. Rain. Carei, </a:t>
            </a:r>
            <a:r>
              <a:rPr lang="en-US" sz="1400" i="1"/>
              <a:t>Psychologist 4 WA DOC</a:t>
            </a:r>
            <a:endParaRPr lang="en-US" sz="1400" i="1">
              <a:ea typeface="Calibri"/>
              <a:cs typeface="Calibri"/>
            </a:endParaRPr>
          </a:p>
        </p:txBody>
      </p:sp>
      <p:sp>
        <p:nvSpPr>
          <p:cNvPr id="7" name="Thought Bubble: Cloud 6">
            <a:extLst>
              <a:ext uri="{FF2B5EF4-FFF2-40B4-BE49-F238E27FC236}">
                <a16:creationId xmlns:a16="http://schemas.microsoft.com/office/drawing/2014/main" id="{CAE3E641-596C-66A8-6BD6-0297753A739A}"/>
              </a:ext>
              <a:ext uri="{C183D7F6-B498-43B3-948B-1728B52AA6E4}">
                <adec:decorative xmlns:adec="http://schemas.microsoft.com/office/drawing/2017/decorative" val="1"/>
              </a:ext>
            </a:extLst>
          </p:cNvPr>
          <p:cNvSpPr/>
          <p:nvPr/>
        </p:nvSpPr>
        <p:spPr>
          <a:xfrm>
            <a:off x="-12269" y="-4376"/>
            <a:ext cx="5888153" cy="3436723"/>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F624B0CF-CACD-EFB7-88FE-D511E9D10465}"/>
              </a:ext>
            </a:extLst>
          </p:cNvPr>
          <p:cNvSpPr txBox="1"/>
          <p:nvPr/>
        </p:nvSpPr>
        <p:spPr>
          <a:xfrm rot="21039083">
            <a:off x="1038224" y="333675"/>
            <a:ext cx="4354297" cy="2954655"/>
          </a:xfrm>
          <a:prstGeom prst="rect">
            <a:avLst/>
          </a:prstGeom>
          <a:noFill/>
        </p:spPr>
        <p:txBody>
          <a:bodyPr wrap="square" lIns="91440" tIns="45720" rIns="91440" bIns="45720" rtlCol="0" anchor="t">
            <a:spAutoFit/>
          </a:bodyPr>
          <a:lstStyle/>
          <a:p>
            <a:r>
              <a:rPr lang="en-US" sz="1400" i="1"/>
              <a:t>When I offer the Evidenced Based, Written Exposure Therapy (WET) to patients, I am confident in what I’m offering, because I know it works.</a:t>
            </a:r>
            <a:r>
              <a:rPr lang="en-US" sz="1400" i="1">
                <a:latin typeface="Calibri Light" panose="020F0302020204030204"/>
              </a:rPr>
              <a:t> </a:t>
            </a:r>
            <a:r>
              <a:rPr lang="en-US" sz="1400" i="1"/>
              <a:t> I have seen their scores decrease.</a:t>
            </a:r>
            <a:r>
              <a:rPr lang="en-US" sz="1400" i="1">
                <a:latin typeface="Calibri Light" panose="020F0302020204030204"/>
              </a:rPr>
              <a:t> </a:t>
            </a:r>
            <a:r>
              <a:rPr lang="en-US" sz="1400" i="1"/>
              <a:t> Knowing it has been researched, as well as my own experience with prior patients, helps me “roll with the resistance”</a:t>
            </a:r>
            <a:r>
              <a:rPr lang="en-US" sz="1400" i="1">
                <a:latin typeface="Calibri Light" panose="020F0302020204030204"/>
              </a:rPr>
              <a:t> </a:t>
            </a:r>
            <a:r>
              <a:rPr lang="en-US" sz="1400" i="1"/>
              <a:t> when some patients decline trauma treatment.</a:t>
            </a:r>
            <a:r>
              <a:rPr lang="en-US" sz="1400" i="1">
                <a:latin typeface="Calibri Light" panose="020F0302020204030204"/>
              </a:rPr>
              <a:t> </a:t>
            </a:r>
            <a:r>
              <a:rPr lang="en-US" sz="1400" i="1"/>
              <a:t> Knowing that a treatment works, helps me stay open and ready to start treatment when they feel ready. It feels wonderful to be able to provide treatment that works to people who have been suffering so long and haven’t had access to proven methods</a:t>
            </a:r>
            <a:r>
              <a:rPr lang="en-US" sz="1400"/>
              <a:t>. – S. Hoag</a:t>
            </a:r>
            <a:r>
              <a:rPr lang="en-US" sz="1400">
                <a:latin typeface="Calibri Light" panose="020F0302020204030204"/>
              </a:rPr>
              <a:t>, </a:t>
            </a:r>
            <a:r>
              <a:rPr lang="en-US" sz="1400" i="1">
                <a:latin typeface="Calibri Light" panose="020F0302020204030204"/>
              </a:rPr>
              <a:t>Psychologist 3, WA DOC</a:t>
            </a:r>
            <a:endParaRPr lang="en-US" sz="1400" i="1">
              <a:ea typeface="Calibri"/>
              <a:cs typeface="Calibri"/>
            </a:endParaRPr>
          </a:p>
          <a:p>
            <a:endParaRPr lang="en-US"/>
          </a:p>
        </p:txBody>
      </p:sp>
      <p:sp>
        <p:nvSpPr>
          <p:cNvPr id="9" name="Thought Bubble: Cloud 8">
            <a:extLst>
              <a:ext uri="{FF2B5EF4-FFF2-40B4-BE49-F238E27FC236}">
                <a16:creationId xmlns:a16="http://schemas.microsoft.com/office/drawing/2014/main" id="{9373C1FA-D50B-9618-F5F4-7FEE724197E2}"/>
              </a:ext>
              <a:ext uri="{C183D7F6-B498-43B3-948B-1728B52AA6E4}">
                <adec:decorative xmlns:adec="http://schemas.microsoft.com/office/drawing/2017/decorative" val="1"/>
              </a:ext>
            </a:extLst>
          </p:cNvPr>
          <p:cNvSpPr/>
          <p:nvPr/>
        </p:nvSpPr>
        <p:spPr>
          <a:xfrm rot="924237">
            <a:off x="5541029" y="2462319"/>
            <a:ext cx="5723664" cy="3816929"/>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1C4EE7D6-0B37-CDCB-C60B-1C23FA8D8196}"/>
              </a:ext>
            </a:extLst>
          </p:cNvPr>
          <p:cNvSpPr txBox="1"/>
          <p:nvPr/>
        </p:nvSpPr>
        <p:spPr>
          <a:xfrm rot="710662">
            <a:off x="6480655" y="3235249"/>
            <a:ext cx="4096102" cy="2631490"/>
          </a:xfrm>
          <a:prstGeom prst="rect">
            <a:avLst/>
          </a:prstGeom>
          <a:noFill/>
        </p:spPr>
        <p:txBody>
          <a:bodyPr wrap="square" lIns="91440" tIns="45720" rIns="91440" bIns="45720" rtlCol="0" anchor="t">
            <a:spAutoFit/>
          </a:bodyPr>
          <a:lstStyle/>
          <a:p>
            <a:r>
              <a:rPr lang="en-US" sz="1200" i="1"/>
              <a:t>Being able to provide evidence-based trauma therapy helps reduce burnout for me in that I feel like we are getting to the root cause of the issues. When doing case management, it often feels like we are putting out fires that inevitably continue to pop up elsewhere. This is exhausting and often makes me feel ineffective. It also tends to put the impetus for change on me, and that is neither sustainable for me nor helpful for client empowerment. By treating trauma, I see global change that prevents the fires in the first place! Helping my clients recognize their ability to grow and heal through trauma treatment feels incredibly fulfilling and worthwhile. They take back the reins in their healing journey, and I get to utilize my energy more effectively</a:t>
            </a:r>
            <a:r>
              <a:rPr lang="en-US" sz="1200"/>
              <a:t>. – R. Gardner</a:t>
            </a:r>
            <a:r>
              <a:rPr lang="en-US" sz="1200">
                <a:latin typeface="Calibri Light" panose="020F0302020204030204"/>
              </a:rPr>
              <a:t>, </a:t>
            </a:r>
            <a:r>
              <a:rPr lang="en-US" sz="1200" i="1">
                <a:latin typeface="Calibri Light" panose="020F0302020204030204"/>
              </a:rPr>
              <a:t>Psychology Associate, WA DOC</a:t>
            </a:r>
            <a:endParaRPr lang="en-US" sz="1200" i="1">
              <a:ea typeface="Calibri"/>
              <a:cs typeface="Calibri"/>
            </a:endParaRPr>
          </a:p>
          <a:p>
            <a:endParaRPr lang="en-US" sz="900"/>
          </a:p>
        </p:txBody>
      </p:sp>
    </p:spTree>
    <p:extLst>
      <p:ext uri="{BB962C8B-B14F-4D97-AF65-F5344CB8AC3E}">
        <p14:creationId xmlns:p14="http://schemas.microsoft.com/office/powerpoint/2010/main" val="2174442570"/>
      </p:ext>
    </p:extLst>
  </p:cSld>
  <p:clrMapOvr>
    <a:masterClrMapping/>
  </p:clrMapOvr>
  <mc:AlternateContent xmlns:mc="http://schemas.openxmlformats.org/markup-compatibility/2006" xmlns:p14="http://schemas.microsoft.com/office/powerpoint/2010/main">
    <mc:Choice Requires="p14">
      <p:transition spd="slow" p14:dur="2000" advTm="7814"/>
    </mc:Choice>
    <mc:Fallback xmlns="">
      <p:transition spd="slow" advTm="78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8" name="Rectangle 127">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62D1FC-1568-294F-F36C-FB40FCB63FA7}"/>
              </a:ext>
            </a:extLst>
          </p:cNvPr>
          <p:cNvSpPr txBox="1">
            <a:spLocks noGrp="1"/>
          </p:cNvSpPr>
          <p:nvPr>
            <p:ph type="title" idx="4294967295"/>
          </p:nvPr>
        </p:nvSpPr>
        <p:spPr>
          <a:xfrm>
            <a:off x="838200" y="557188"/>
            <a:ext cx="10515600" cy="11334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200" b="1" i="0" u="none" strike="noStrike" kern="1200" cap="none" spc="0" normalizeH="0" baseline="0" noProof="0">
                <a:ln>
                  <a:noFill/>
                </a:ln>
                <a:solidFill>
                  <a:schemeClr val="tx1"/>
                </a:solidFill>
                <a:effectLst/>
                <a:uLnTx/>
                <a:uFillTx/>
                <a:latin typeface="+mj-lt"/>
                <a:ea typeface="+mj-ea"/>
                <a:cs typeface="+mj-cs"/>
              </a:rPr>
              <a:t>Overview</a:t>
            </a:r>
          </a:p>
        </p:txBody>
      </p:sp>
      <p:graphicFrame>
        <p:nvGraphicFramePr>
          <p:cNvPr id="5" name="Content Placeholder 2">
            <a:extLst>
              <a:ext uri="{FF2B5EF4-FFF2-40B4-BE49-F238E27FC236}">
                <a16:creationId xmlns:a16="http://schemas.microsoft.com/office/drawing/2014/main" id="{F4421DA6-B6F3-8258-56AD-5A953CEED6A1}"/>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960716564"/>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707297"/>
      </p:ext>
    </p:extLst>
  </p:cSld>
  <p:clrMapOvr>
    <a:masterClrMapping/>
  </p:clrMapOvr>
  <mc:AlternateContent xmlns:mc="http://schemas.openxmlformats.org/markup-compatibility/2006" xmlns:p14="http://schemas.microsoft.com/office/powerpoint/2010/main">
    <mc:Choice Requires="p14">
      <p:transition spd="slow" p14:dur="2000" advTm="62051"/>
    </mc:Choice>
    <mc:Fallback xmlns="">
      <p:transition spd="slow" advTm="62051"/>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54FD09-1458-86B6-3167-AA0E6E5F0A36}"/>
              </a:ext>
            </a:extLst>
          </p:cNvPr>
          <p:cNvSpPr>
            <a:spLocks noGrp="1"/>
          </p:cNvSpPr>
          <p:nvPr>
            <p:ph type="title"/>
          </p:nvPr>
        </p:nvSpPr>
        <p:spPr>
          <a:xfrm>
            <a:off x="5596501" y="501594"/>
            <a:ext cx="5754896" cy="1655483"/>
          </a:xfrm>
          <a:prstGeom prst="ellipse">
            <a:avLst/>
          </a:prstGeom>
        </p:spPr>
        <p:txBody>
          <a:bodyPr vert="horz" lIns="91440" tIns="45720" rIns="91440" bIns="45720" rtlCol="0" anchor="b">
            <a:normAutofit/>
          </a:bodyPr>
          <a:lstStyle/>
          <a:p>
            <a:r>
              <a:rPr lang="en-US" sz="3400" b="1" u="sng"/>
              <a:t>Culture is the vital link for positive growth</a:t>
            </a:r>
          </a:p>
        </p:txBody>
      </p:sp>
      <p:pic>
        <p:nvPicPr>
          <p:cNvPr id="5" name="Content Placeholder 4">
            <a:extLst>
              <a:ext uri="{FF2B5EF4-FFF2-40B4-BE49-F238E27FC236}">
                <a16:creationId xmlns:a16="http://schemas.microsoft.com/office/drawing/2014/main" id="{38D1B912-27AF-92FE-00DD-64689139D764}"/>
              </a:ext>
              <a:ext uri="{C183D7F6-B498-43B3-948B-1728B52AA6E4}">
                <adec:decorative xmlns:adec="http://schemas.microsoft.com/office/drawing/2017/decorative" val="1"/>
              </a:ext>
            </a:extLst>
          </p:cNvPr>
          <p:cNvPicPr>
            <a:picLocks noGrp="1" noChangeAspect="1"/>
          </p:cNvPicPr>
          <p:nvPr>
            <p:ph sz="half" idx="2"/>
          </p:nvPr>
        </p:nvPicPr>
        <p:blipFill rotWithShape="1">
          <a:blip r:embed="rId3"/>
          <a:srcRect l="39689" r="-2" b="-2"/>
          <a:stretch/>
        </p:blipFill>
        <p:spPr>
          <a:xfrm>
            <a:off x="1068130" y="1028701"/>
            <a:ext cx="3876165" cy="4338170"/>
          </a:xfrm>
          <a:prstGeom prst="rect">
            <a:avLst/>
          </a:prstGeom>
        </p:spPr>
      </p:pic>
      <p:sp>
        <p:nvSpPr>
          <p:cNvPr id="3" name="Content Placeholder 2">
            <a:extLst>
              <a:ext uri="{FF2B5EF4-FFF2-40B4-BE49-F238E27FC236}">
                <a16:creationId xmlns:a16="http://schemas.microsoft.com/office/drawing/2014/main" id="{2767110B-D4E8-EACA-5F44-9004971ADF96}"/>
              </a:ext>
            </a:extLst>
          </p:cNvPr>
          <p:cNvSpPr>
            <a:spLocks noGrp="1"/>
          </p:cNvSpPr>
          <p:nvPr>
            <p:ph sz="half" idx="1"/>
          </p:nvPr>
        </p:nvSpPr>
        <p:spPr>
          <a:xfrm>
            <a:off x="5596502" y="2405894"/>
            <a:ext cx="5754896" cy="3014765"/>
          </a:xfrm>
        </p:spPr>
        <p:txBody>
          <a:bodyPr vert="horz" lIns="91440" tIns="45720" rIns="91440" bIns="45720" rtlCol="0" anchor="t">
            <a:normAutofit/>
          </a:bodyPr>
          <a:lstStyle/>
          <a:p>
            <a:r>
              <a:rPr lang="en-US" sz="1900"/>
              <a:t>Peter Drucker said, “Culture eats strategy for breakfast.”</a:t>
            </a:r>
          </a:p>
          <a:p>
            <a:r>
              <a:rPr lang="en-US" sz="1900"/>
              <a:t>Resonant – the team needs to believe </a:t>
            </a:r>
          </a:p>
          <a:p>
            <a:r>
              <a:rPr lang="en-US" sz="1900"/>
              <a:t>Positive – humor, uplifting messaging, gratitude</a:t>
            </a:r>
          </a:p>
          <a:p>
            <a:r>
              <a:rPr lang="en-US" sz="1900"/>
              <a:t>Sustainable - starting small is smarter than crashing; seek iterative forward progress…</a:t>
            </a:r>
          </a:p>
          <a:p>
            <a:r>
              <a:rPr lang="en-US" sz="1900"/>
              <a:t>Synergistic – each success increases the likelihood of the next; the energy to keep going is substantially less than the starting investment</a:t>
            </a:r>
          </a:p>
        </p:txBody>
      </p:sp>
      <p:sp>
        <p:nvSpPr>
          <p:cNvPr id="12" name="Rectangle 1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2330366"/>
      </p:ext>
    </p:extLst>
  </p:cSld>
  <p:clrMapOvr>
    <a:masterClrMapping/>
  </p:clrMapOvr>
  <mc:AlternateContent xmlns:mc="http://schemas.openxmlformats.org/markup-compatibility/2006" xmlns:p14="http://schemas.microsoft.com/office/powerpoint/2010/main">
    <mc:Choice Requires="p14">
      <p:transition spd="slow" p14:dur="2000" advTm="72985"/>
    </mc:Choice>
    <mc:Fallback xmlns="">
      <p:transition spd="slow" advTm="72985"/>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68"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3ED98D-5B0B-4CF0-56C4-20F04375081E}"/>
              </a:ext>
            </a:extLst>
          </p:cNvPr>
          <p:cNvSpPr>
            <a:spLocks noGrp="1"/>
          </p:cNvSpPr>
          <p:nvPr>
            <p:ph type="title"/>
          </p:nvPr>
        </p:nvSpPr>
        <p:spPr>
          <a:xfrm>
            <a:off x="156682" y="313766"/>
            <a:ext cx="7082314" cy="1708242"/>
          </a:xfrm>
        </p:spPr>
        <p:txBody>
          <a:bodyPr anchor="ctr">
            <a:normAutofit/>
          </a:bodyPr>
          <a:lstStyle/>
          <a:p>
            <a:r>
              <a:rPr lang="en-US" sz="3700" u="sng"/>
              <a:t>Leadership, Change, and Healing Our WA DOC Strategy</a:t>
            </a:r>
          </a:p>
        </p:txBody>
      </p:sp>
      <p:sp>
        <p:nvSpPr>
          <p:cNvPr id="1963" name="Content Placeholder 1962">
            <a:extLst>
              <a:ext uri="{FF2B5EF4-FFF2-40B4-BE49-F238E27FC236}">
                <a16:creationId xmlns:a16="http://schemas.microsoft.com/office/drawing/2014/main" id="{A02EC016-E04B-D01C-F24E-42297AED7F58}"/>
              </a:ext>
            </a:extLst>
          </p:cNvPr>
          <p:cNvSpPr>
            <a:spLocks noGrp="1"/>
          </p:cNvSpPr>
          <p:nvPr>
            <p:ph idx="1"/>
          </p:nvPr>
        </p:nvSpPr>
        <p:spPr>
          <a:xfrm>
            <a:off x="761800" y="2470244"/>
            <a:ext cx="5334197" cy="3769835"/>
          </a:xfrm>
        </p:spPr>
        <p:txBody>
          <a:bodyPr vert="horz" lIns="91440" tIns="45720" rIns="91440" bIns="45720" rtlCol="0" anchor="ctr">
            <a:normAutofit/>
          </a:bodyPr>
          <a:lstStyle/>
          <a:p>
            <a:pPr lvl="1">
              <a:spcBef>
                <a:spcPts val="0"/>
              </a:spcBef>
              <a:spcAft>
                <a:spcPts val="600"/>
              </a:spcAft>
            </a:pPr>
            <a:r>
              <a:rPr lang="en-US" sz="2000">
                <a:ea typeface="+mn-lt"/>
                <a:cs typeface="+mn-lt"/>
              </a:rPr>
              <a:t>Providing ongoing support</a:t>
            </a:r>
            <a:endParaRPr lang="en-US" sz="2000"/>
          </a:p>
          <a:p>
            <a:pPr lvl="1">
              <a:spcBef>
                <a:spcPts val="0"/>
              </a:spcBef>
              <a:spcAft>
                <a:spcPts val="600"/>
              </a:spcAft>
            </a:pPr>
            <a:r>
              <a:rPr lang="en-US" sz="2000">
                <a:ea typeface="+mn-lt"/>
                <a:cs typeface="+mn-lt"/>
              </a:rPr>
              <a:t>Reducing silos and removing barriers</a:t>
            </a:r>
          </a:p>
          <a:p>
            <a:pPr lvl="1">
              <a:spcBef>
                <a:spcPts val="0"/>
              </a:spcBef>
              <a:spcAft>
                <a:spcPts val="600"/>
              </a:spcAft>
            </a:pPr>
            <a:r>
              <a:rPr lang="en-US" sz="2000">
                <a:ea typeface="+mn-lt"/>
                <a:cs typeface="+mn-lt"/>
              </a:rPr>
              <a:t>Creating service boards and committee structures for staff to access resources more easily</a:t>
            </a:r>
            <a:endParaRPr lang="en-US" sz="2000"/>
          </a:p>
          <a:p>
            <a:pPr lvl="1">
              <a:spcBef>
                <a:spcPts val="0"/>
              </a:spcBef>
              <a:spcAft>
                <a:spcPts val="600"/>
              </a:spcAft>
            </a:pPr>
            <a:r>
              <a:rPr lang="en-US" sz="2000">
                <a:ea typeface="+mn-lt"/>
                <a:cs typeface="+mn-lt"/>
              </a:rPr>
              <a:t>Connecting leaders and staff through book clubs, huddles, and open discussions</a:t>
            </a:r>
          </a:p>
          <a:p>
            <a:pPr lvl="1">
              <a:spcBef>
                <a:spcPts val="0"/>
              </a:spcBef>
              <a:spcAft>
                <a:spcPts val="600"/>
              </a:spcAft>
            </a:pPr>
            <a:r>
              <a:rPr lang="en-US" sz="2000">
                <a:ea typeface="+mn-lt"/>
                <a:cs typeface="+mn-lt"/>
              </a:rPr>
              <a:t>Developing models of care that elevate quality indicator goals</a:t>
            </a:r>
          </a:p>
          <a:p>
            <a:pPr lvl="1">
              <a:spcBef>
                <a:spcPts val="0"/>
              </a:spcBef>
              <a:spcAft>
                <a:spcPts val="600"/>
              </a:spcAft>
            </a:pPr>
            <a:r>
              <a:rPr lang="en-US" sz="2000"/>
              <a:t>Elevating the voices of staff and patients - empowering people</a:t>
            </a:r>
          </a:p>
        </p:txBody>
      </p:sp>
      <p:pic>
        <p:nvPicPr>
          <p:cNvPr id="3" name="Picture 2" descr="3 Practical Ways to Generate Personal Leadership Traits in Your Team — Ripple Effect Leadership ...">
            <a:extLst>
              <a:ext uri="{FF2B5EF4-FFF2-40B4-BE49-F238E27FC236}">
                <a16:creationId xmlns:a16="http://schemas.microsoft.com/office/drawing/2014/main" id="{19C4FB54-1F97-BCB6-A2EF-2A3FD8C175B9}"/>
              </a:ext>
            </a:extLst>
          </p:cNvPr>
          <p:cNvPicPr>
            <a:picLocks noChangeAspect="1"/>
          </p:cNvPicPr>
          <p:nvPr/>
        </p:nvPicPr>
        <p:blipFill rotWithShape="1">
          <a:blip r:embed="rId3"/>
          <a:srcRect l="31209" r="27438" b="-1"/>
          <a:stretch/>
        </p:blipFill>
        <p:spPr>
          <a:xfrm>
            <a:off x="6846591" y="470967"/>
            <a:ext cx="4381704" cy="5636239"/>
          </a:xfrm>
          <a:prstGeom prst="rect">
            <a:avLst/>
          </a:prstGeom>
          <a:solidFill>
            <a:srgbClr val="FFFFFF">
              <a:shade val="85000"/>
            </a:srgbClr>
          </a:solidFill>
          <a:effectLst>
            <a:outerShdw blurRad="127000" dist="50800" dir="10800000" sx="99000" sy="99000" algn="r" rotWithShape="0">
              <a:prstClr val="black">
                <a:alpha val="40000"/>
              </a:prst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77547351"/>
      </p:ext>
    </p:extLst>
  </p:cSld>
  <p:clrMapOvr>
    <a:masterClrMapping/>
  </p:clrMapOvr>
  <mc:AlternateContent xmlns:mc="http://schemas.openxmlformats.org/markup-compatibility/2006" xmlns:p14="http://schemas.microsoft.com/office/powerpoint/2010/main">
    <mc:Choice Requires="p14">
      <p:transition spd="slow" p14:dur="2000" advTm="129180"/>
    </mc:Choice>
    <mc:Fallback xmlns="">
      <p:transition spd="slow" advTm="12918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D8667-CF7C-D78B-BB68-20C433789D8C}"/>
              </a:ext>
            </a:extLst>
          </p:cNvPr>
          <p:cNvSpPr>
            <a:spLocks noGrp="1"/>
          </p:cNvSpPr>
          <p:nvPr>
            <p:ph type="title"/>
          </p:nvPr>
        </p:nvSpPr>
        <p:spPr>
          <a:xfrm>
            <a:off x="5596501" y="489508"/>
            <a:ext cx="5754896" cy="1667569"/>
          </a:xfrm>
        </p:spPr>
        <p:txBody>
          <a:bodyPr vert="horz" lIns="91440" tIns="45720" rIns="91440" bIns="45720" rtlCol="0" anchor="b">
            <a:normAutofit/>
          </a:bodyPr>
          <a:lstStyle/>
          <a:p>
            <a:pPr algn="ctr"/>
            <a:r>
              <a:rPr lang="en-US" sz="4000" b="1" u="sng" kern="1200">
                <a:solidFill>
                  <a:schemeClr val="tx1"/>
                </a:solidFill>
                <a:latin typeface="+mj-lt"/>
                <a:ea typeface="+mj-ea"/>
                <a:cs typeface="+mj-cs"/>
              </a:rPr>
              <a:t>The importance of a "culture of caring"</a:t>
            </a:r>
          </a:p>
        </p:txBody>
      </p:sp>
      <p:pic>
        <p:nvPicPr>
          <p:cNvPr id="4" name="Content Placeholder 3" descr="Image of book cover for Called to Care, by Dr. Lawrence Benz.">
            <a:extLst>
              <a:ext uri="{FF2B5EF4-FFF2-40B4-BE49-F238E27FC236}">
                <a16:creationId xmlns:a16="http://schemas.microsoft.com/office/drawing/2014/main" id="{E8507299-C521-BAC4-877F-0E5DB7A5CB3F}"/>
              </a:ext>
            </a:extLst>
          </p:cNvPr>
          <p:cNvPicPr>
            <a:picLocks noGrp="1" noChangeAspect="1"/>
          </p:cNvPicPr>
          <p:nvPr>
            <p:ph idx="1"/>
          </p:nvPr>
        </p:nvPicPr>
        <p:blipFill>
          <a:blip r:embed="rId3"/>
          <a:srcRect b="11398"/>
          <a:stretch/>
        </p:blipFill>
        <p:spPr>
          <a:xfrm>
            <a:off x="659568" y="654400"/>
            <a:ext cx="4826832" cy="5288263"/>
          </a:xfrm>
          <a:prstGeom prst="rect">
            <a:avLst/>
          </a:prstGeom>
        </p:spPr>
      </p:pic>
      <p:sp>
        <p:nvSpPr>
          <p:cNvPr id="5" name="TextBox 4">
            <a:extLst>
              <a:ext uri="{FF2B5EF4-FFF2-40B4-BE49-F238E27FC236}">
                <a16:creationId xmlns:a16="http://schemas.microsoft.com/office/drawing/2014/main" id="{7DF56D63-280A-1600-92A9-007438D71DB9}"/>
              </a:ext>
            </a:extLst>
          </p:cNvPr>
          <p:cNvSpPr txBox="1"/>
          <p:nvPr/>
        </p:nvSpPr>
        <p:spPr>
          <a:xfrm>
            <a:off x="6096000" y="2403627"/>
            <a:ext cx="4826832" cy="343504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85000" lnSpcReduction="20000"/>
          </a:bodyPr>
          <a:lstStyle/>
          <a:p>
            <a:pPr marL="285750" indent="-228600">
              <a:lnSpc>
                <a:spcPct val="90000"/>
              </a:lnSpc>
              <a:spcAft>
                <a:spcPts val="600"/>
              </a:spcAft>
              <a:buFont typeface="Arial" panose="020B0604020202020204" pitchFamily="34" charset="0"/>
              <a:buChar char="•"/>
            </a:pPr>
            <a:r>
              <a:rPr lang="en-US" sz="3200">
                <a:highlight>
                  <a:srgbClr val="FFFFFF"/>
                </a:highlight>
              </a:rPr>
              <a:t>Power of caring has transformative ripple effects</a:t>
            </a:r>
          </a:p>
          <a:p>
            <a:pPr marL="285750" indent="-228600">
              <a:lnSpc>
                <a:spcPct val="90000"/>
              </a:lnSpc>
              <a:spcAft>
                <a:spcPts val="600"/>
              </a:spcAft>
              <a:buFont typeface="Arial" panose="020B0604020202020204" pitchFamily="34" charset="0"/>
              <a:buChar char="•"/>
            </a:pPr>
            <a:r>
              <a:rPr lang="en-US" sz="3200">
                <a:highlight>
                  <a:srgbClr val="FFFFFF"/>
                </a:highlight>
              </a:rPr>
              <a:t>Acts of kindness have profound impacts</a:t>
            </a:r>
          </a:p>
          <a:p>
            <a:pPr marL="285750" indent="-228600">
              <a:lnSpc>
                <a:spcPct val="90000"/>
              </a:lnSpc>
              <a:spcAft>
                <a:spcPts val="600"/>
              </a:spcAft>
              <a:buFont typeface="Arial" panose="020B0604020202020204" pitchFamily="34" charset="0"/>
              <a:buChar char="•"/>
            </a:pPr>
            <a:r>
              <a:rPr lang="en-US" sz="3200">
                <a:highlight>
                  <a:srgbClr val="FFFFFF"/>
                </a:highlight>
              </a:rPr>
              <a:t>Treating patients as people results in better outcomes for everyone</a:t>
            </a:r>
            <a:endParaRPr lang="en-US" sz="3200"/>
          </a:p>
          <a:p>
            <a:pPr marL="285750" indent="-228600">
              <a:lnSpc>
                <a:spcPct val="90000"/>
              </a:lnSpc>
              <a:spcAft>
                <a:spcPts val="600"/>
              </a:spcAft>
              <a:buFont typeface="Arial" panose="020B0604020202020204" pitchFamily="34" charset="0"/>
              <a:buChar char="•"/>
            </a:pPr>
            <a:r>
              <a:rPr lang="en-US" sz="3200" i="1">
                <a:highlight>
                  <a:srgbClr val="FFFFFF"/>
                </a:highlight>
              </a:rPr>
              <a:t>Healed </a:t>
            </a:r>
            <a:r>
              <a:rPr lang="en-US" sz="3200">
                <a:highlight>
                  <a:srgbClr val="FFFFFF"/>
                </a:highlight>
              </a:rPr>
              <a:t>people, heal people</a:t>
            </a:r>
          </a:p>
          <a:p>
            <a:pPr marL="285750" indent="-228600">
              <a:lnSpc>
                <a:spcPct val="90000"/>
              </a:lnSpc>
              <a:spcAft>
                <a:spcPts val="600"/>
              </a:spcAft>
              <a:buFont typeface="Arial" panose="020B0604020202020204" pitchFamily="34" charset="0"/>
              <a:buChar char="•"/>
            </a:pPr>
            <a:r>
              <a:rPr lang="en-US" sz="3200" i="1">
                <a:highlight>
                  <a:srgbClr val="FFFFFF"/>
                </a:highlight>
              </a:rPr>
              <a:t>Receiving feedback from patients and families </a:t>
            </a:r>
          </a:p>
          <a:p>
            <a:pPr indent="-228600">
              <a:lnSpc>
                <a:spcPct val="90000"/>
              </a:lnSpc>
              <a:spcAft>
                <a:spcPts val="600"/>
              </a:spcAft>
              <a:buFont typeface="Arial" panose="020B0604020202020204" pitchFamily="34" charset="0"/>
              <a:buChar char="•"/>
            </a:pPr>
            <a:endParaRPr lang="en-US" sz="2000">
              <a:highlight>
                <a:srgbClr val="FFFFFF"/>
              </a:highlight>
            </a:endParaRPr>
          </a:p>
          <a:p>
            <a:pPr indent="-228600">
              <a:lnSpc>
                <a:spcPct val="90000"/>
              </a:lnSpc>
              <a:spcAft>
                <a:spcPts val="600"/>
              </a:spcAft>
              <a:buFont typeface="Arial" panose="020B0604020202020204" pitchFamily="34" charset="0"/>
              <a:buChar char="•"/>
            </a:pPr>
            <a:endParaRPr lang="en-US" sz="2000">
              <a:highlight>
                <a:srgbClr val="FFFFFF"/>
              </a:highlight>
            </a:endParaRPr>
          </a:p>
        </p:txBody>
      </p:sp>
      <p:sp>
        <p:nvSpPr>
          <p:cNvPr id="3" name="TextBox 2">
            <a:extLst>
              <a:ext uri="{FF2B5EF4-FFF2-40B4-BE49-F238E27FC236}">
                <a16:creationId xmlns:a16="http://schemas.microsoft.com/office/drawing/2014/main" id="{9D9551EB-43C2-03C9-E71E-405D46FF4D75}"/>
              </a:ext>
            </a:extLst>
          </p:cNvPr>
          <p:cNvSpPr txBox="1"/>
          <p:nvPr/>
        </p:nvSpPr>
        <p:spPr>
          <a:xfrm>
            <a:off x="1169231" y="5964211"/>
            <a:ext cx="10568065" cy="369332"/>
          </a:xfrm>
          <a:prstGeom prst="rect">
            <a:avLst/>
          </a:prstGeom>
          <a:noFill/>
        </p:spPr>
        <p:txBody>
          <a:bodyPr wrap="square" rtlCol="0">
            <a:spAutoFit/>
          </a:bodyPr>
          <a:lstStyle/>
          <a:p>
            <a:r>
              <a:rPr lang="en-US"/>
              <a:t>Book clubs: The Florence Prescription, The Coaching Habit, 5 Dysfunctions of A Team, Called to Care</a:t>
            </a:r>
          </a:p>
        </p:txBody>
      </p:sp>
    </p:spTree>
    <p:extLst>
      <p:ext uri="{BB962C8B-B14F-4D97-AF65-F5344CB8AC3E}">
        <p14:creationId xmlns:p14="http://schemas.microsoft.com/office/powerpoint/2010/main" val="2337100822"/>
      </p:ext>
    </p:extLst>
  </p:cSld>
  <p:clrMapOvr>
    <a:masterClrMapping/>
  </p:clrMapOvr>
  <mc:AlternateContent xmlns:mc="http://schemas.openxmlformats.org/markup-compatibility/2006" xmlns:p14="http://schemas.microsoft.com/office/powerpoint/2010/main">
    <mc:Choice Requires="p14">
      <p:transition spd="slow" p14:dur="2000" advTm="52975"/>
    </mc:Choice>
    <mc:Fallback xmlns="">
      <p:transition spd="slow" advTm="52975"/>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F02E72-8358-33D7-BB26-A289C528CFCD}"/>
              </a:ext>
            </a:extLst>
          </p:cNvPr>
          <p:cNvSpPr>
            <a:spLocks noGrp="1"/>
          </p:cNvSpPr>
          <p:nvPr>
            <p:ph type="title"/>
          </p:nvPr>
        </p:nvSpPr>
        <p:spPr>
          <a:xfrm>
            <a:off x="8643193" y="489507"/>
            <a:ext cx="3091607" cy="1655483"/>
          </a:xfrm>
        </p:spPr>
        <p:txBody>
          <a:bodyPr vert="horz" lIns="91440" tIns="45720" rIns="91440" bIns="45720" rtlCol="0" anchor="b">
            <a:normAutofit/>
          </a:bodyPr>
          <a:lstStyle/>
          <a:p>
            <a:r>
              <a:rPr lang="en-US" sz="2800"/>
              <a:t>Connecting to Change: </a:t>
            </a:r>
            <a:br>
              <a:rPr lang="en-US" sz="2800"/>
            </a:br>
            <a:r>
              <a:rPr lang="en-US" sz="2800"/>
              <a:t>Patient Centered Model of Care</a:t>
            </a:r>
          </a:p>
        </p:txBody>
      </p:sp>
      <p:pic>
        <p:nvPicPr>
          <p:cNvPr id="4" name="Picture 3" descr="Diagram of patient-centered care, consisting of puzzle pieces labeled Patient involvement, patient education, staff, healthcare services, processes, and products.">
            <a:extLst>
              <a:ext uri="{FF2B5EF4-FFF2-40B4-BE49-F238E27FC236}">
                <a16:creationId xmlns:a16="http://schemas.microsoft.com/office/drawing/2014/main" id="{B2F5186F-5118-5A7A-07FE-C83B0EC472EA}"/>
              </a:ext>
            </a:extLst>
          </p:cNvPr>
          <p:cNvPicPr>
            <a:picLocks noChangeAspect="1"/>
          </p:cNvPicPr>
          <p:nvPr/>
        </p:nvPicPr>
        <p:blipFill>
          <a:blip r:embed="rId3"/>
          <a:srcRect t="9098" b="3275"/>
          <a:stretch/>
        </p:blipFill>
        <p:spPr>
          <a:xfrm>
            <a:off x="20" y="431"/>
            <a:ext cx="8115280" cy="6408311"/>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3" name="Content Placeholder 2">
            <a:extLst>
              <a:ext uri="{FF2B5EF4-FFF2-40B4-BE49-F238E27FC236}">
                <a16:creationId xmlns:a16="http://schemas.microsoft.com/office/drawing/2014/main" id="{F9C72A69-76DD-C7F6-57D9-D91276BA4BC3}"/>
              </a:ext>
            </a:extLst>
          </p:cNvPr>
          <p:cNvSpPr>
            <a:spLocks noGrp="1"/>
          </p:cNvSpPr>
          <p:nvPr>
            <p:ph idx="1"/>
          </p:nvPr>
        </p:nvSpPr>
        <p:spPr>
          <a:xfrm>
            <a:off x="8643193" y="2418408"/>
            <a:ext cx="2942813" cy="3540265"/>
          </a:xfrm>
        </p:spPr>
        <p:txBody>
          <a:bodyPr vert="horz" lIns="91440" tIns="45720" rIns="91440" bIns="45720" rtlCol="0">
            <a:normAutofit/>
          </a:bodyPr>
          <a:lstStyle/>
          <a:p>
            <a:pPr marL="0" indent="0">
              <a:buNone/>
            </a:pPr>
            <a:endParaRPr lang="en-US" sz="2000"/>
          </a:p>
          <a:p>
            <a:r>
              <a:rPr lang="en-US" sz="2000">
                <a:ea typeface="+mn-lt"/>
                <a:cs typeface="+mn-lt"/>
              </a:rPr>
              <a:t>Transforming healthcare services through data.</a:t>
            </a:r>
            <a:endParaRPr lang="en-US" sz="2000"/>
          </a:p>
          <a:p>
            <a:r>
              <a:rPr lang="en-US" sz="2000">
                <a:ea typeface="+mn-lt"/>
                <a:cs typeface="+mn-lt"/>
              </a:rPr>
              <a:t>Developing an empowered ownership culture.</a:t>
            </a:r>
          </a:p>
          <a:p>
            <a:r>
              <a:rPr lang="en-US" sz="2000">
                <a:ea typeface="+mn-lt"/>
                <a:cs typeface="+mn-lt"/>
              </a:rPr>
              <a:t>Creating goals to continuously improve systems, engage staff, &amp; deliver excellent care.</a:t>
            </a:r>
            <a:endParaRPr lang="en-US" sz="2000"/>
          </a:p>
        </p:txBody>
      </p:sp>
      <p:sp>
        <p:nvSpPr>
          <p:cNvPr id="22" name="Rectangle 21">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6006597"/>
      </p:ext>
    </p:extLst>
  </p:cSld>
  <p:clrMapOvr>
    <a:masterClrMapping/>
  </p:clrMapOvr>
  <mc:AlternateContent xmlns:mc="http://schemas.openxmlformats.org/markup-compatibility/2006" xmlns:p14="http://schemas.microsoft.com/office/powerpoint/2010/main">
    <mc:Choice Requires="p14">
      <p:transition spd="slow" p14:dur="2000" advTm="62073"/>
    </mc:Choice>
    <mc:Fallback xmlns="">
      <p:transition spd="slow" advTm="62073"/>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C717A5-C498-EBA1-6316-903A7016D272}"/>
              </a:ext>
              <a:ext uri="{C183D7F6-B498-43B3-948B-1728B52AA6E4}">
                <adec:decorative xmlns:adec="http://schemas.microsoft.com/office/drawing/2017/decorative" val="1"/>
              </a:ext>
            </a:extLst>
          </p:cNvPr>
          <p:cNvPicPr>
            <a:picLocks noChangeAspect="1"/>
          </p:cNvPicPr>
          <p:nvPr/>
        </p:nvPicPr>
        <p:blipFill>
          <a:blip r:embed="rId3"/>
          <a:srcRect l="18625" r="29538" b="-1"/>
          <a:stretch/>
        </p:blipFill>
        <p:spPr>
          <a:xfrm>
            <a:off x="6756944" y="-10886"/>
            <a:ext cx="5334204" cy="6868886"/>
          </a:xfrm>
          <a:prstGeom prst="rect">
            <a:avLst/>
          </a:prstGeom>
          <a:effectLst>
            <a:outerShdw blurRad="127000" dist="50800" dir="10800000" sx="99000" sy="99000" algn="r" rotWithShape="0">
              <a:prstClr val="black">
                <a:alpha val="40000"/>
              </a:prstClr>
            </a:outerShdw>
          </a:effectLst>
        </p:spPr>
      </p:pic>
      <p:graphicFrame>
        <p:nvGraphicFramePr>
          <p:cNvPr id="5" name="Content Placeholder 2">
            <a:extLst>
              <a:ext uri="{FF2B5EF4-FFF2-40B4-BE49-F238E27FC236}">
                <a16:creationId xmlns:a16="http://schemas.microsoft.com/office/drawing/2014/main" id="{D3A2E995-2CF5-8B94-E091-2BDF77F3AD8A}"/>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789421203"/>
              </p:ext>
            </p:extLst>
          </p:nvPr>
        </p:nvGraphicFramePr>
        <p:xfrm>
          <a:off x="302359" y="262686"/>
          <a:ext cx="5793638" cy="59773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8383D9E1-7763-ED8B-2250-BEC79D18CE3D}"/>
              </a:ext>
            </a:extLst>
          </p:cNvPr>
          <p:cNvSpPr>
            <a:spLocks noGrp="1"/>
          </p:cNvSpPr>
          <p:nvPr>
            <p:ph type="title"/>
          </p:nvPr>
        </p:nvSpPr>
        <p:spPr>
          <a:xfrm>
            <a:off x="6756947" y="112061"/>
            <a:ext cx="5435050" cy="4834682"/>
          </a:xfrm>
        </p:spPr>
        <p:txBody>
          <a:bodyPr anchor="ctr">
            <a:normAutofit/>
          </a:bodyPr>
          <a:lstStyle/>
          <a:p>
            <a:pPr algn="r"/>
            <a:r>
              <a:rPr lang="en-US" sz="3100" b="1"/>
              <a:t>Evidenced based care improves equality in correctional healthcare settings </a:t>
            </a:r>
            <a:endParaRPr lang="en-US"/>
          </a:p>
        </p:txBody>
      </p:sp>
    </p:spTree>
    <p:extLst>
      <p:ext uri="{BB962C8B-B14F-4D97-AF65-F5344CB8AC3E}">
        <p14:creationId xmlns:p14="http://schemas.microsoft.com/office/powerpoint/2010/main" val="719739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98"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A1E126-1A15-BEF5-BD13-B64ACE247F07}"/>
              </a:ext>
            </a:extLst>
          </p:cNvPr>
          <p:cNvSpPr>
            <a:spLocks noGrp="1"/>
          </p:cNvSpPr>
          <p:nvPr>
            <p:ph type="title"/>
          </p:nvPr>
        </p:nvSpPr>
        <p:spPr>
          <a:xfrm>
            <a:off x="291153" y="2"/>
            <a:ext cx="6409961" cy="1719447"/>
          </a:xfrm>
        </p:spPr>
        <p:txBody>
          <a:bodyPr anchor="ctr">
            <a:normAutofit/>
          </a:bodyPr>
          <a:lstStyle/>
          <a:p>
            <a:r>
              <a:rPr lang="en-US" sz="4000" b="1" u="sng">
                <a:cs typeface="Calibri Light"/>
              </a:rPr>
              <a:t>Next Steps of our journey…</a:t>
            </a:r>
            <a:endParaRPr lang="en-US" sz="4000" b="1" u="sng"/>
          </a:p>
        </p:txBody>
      </p:sp>
      <p:pic>
        <p:nvPicPr>
          <p:cNvPr id="1286" name="Picture 1285" descr="Next Steps | Batta Fulkerson Law Group">
            <a:extLst>
              <a:ext uri="{FF2B5EF4-FFF2-40B4-BE49-F238E27FC236}">
                <a16:creationId xmlns:a16="http://schemas.microsoft.com/office/drawing/2014/main" id="{D06CBE28-3280-126E-5374-8BC5A29451F7}"/>
              </a:ext>
            </a:extLst>
          </p:cNvPr>
          <p:cNvPicPr>
            <a:picLocks noChangeAspect="1"/>
          </p:cNvPicPr>
          <p:nvPr/>
        </p:nvPicPr>
        <p:blipFill>
          <a:blip r:embed="rId3"/>
          <a:srcRect l="25464" r="22699"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graphicFrame>
        <p:nvGraphicFramePr>
          <p:cNvPr id="14" name="Content Placeholder 2">
            <a:extLst>
              <a:ext uri="{FF2B5EF4-FFF2-40B4-BE49-F238E27FC236}">
                <a16:creationId xmlns:a16="http://schemas.microsoft.com/office/drawing/2014/main" id="{154783CE-0FFE-8C0A-5D97-6DD8711A20A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969376367"/>
              </p:ext>
            </p:extLst>
          </p:nvPr>
        </p:nvGraphicFramePr>
        <p:xfrm>
          <a:off x="448035" y="1159156"/>
          <a:ext cx="5972932" cy="53834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17986219"/>
      </p:ext>
    </p:extLst>
  </p:cSld>
  <p:clrMapOvr>
    <a:masterClrMapping/>
  </p:clrMapOvr>
  <mc:AlternateContent xmlns:mc="http://schemas.openxmlformats.org/markup-compatibility/2006" xmlns:p14="http://schemas.microsoft.com/office/powerpoint/2010/main">
    <mc:Choice Requires="p14">
      <p:transition spd="slow" p14:dur="2000" advTm="19336"/>
    </mc:Choice>
    <mc:Fallback xmlns="">
      <p:transition spd="slow" advTm="19336"/>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B35D3C1D-A6AE-4FCA-BB76-A4748CE5DE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94655E6-ED28-21D2-EF30-2D9C1B8BD654}"/>
              </a:ext>
            </a:extLst>
          </p:cNvPr>
          <p:cNvSpPr>
            <a:spLocks noGrp="1"/>
          </p:cNvSpPr>
          <p:nvPr>
            <p:ph type="title"/>
          </p:nvPr>
        </p:nvSpPr>
        <p:spPr>
          <a:xfrm>
            <a:off x="558210" y="1365472"/>
            <a:ext cx="10978470" cy="3564636"/>
          </a:xfrm>
        </p:spPr>
        <p:txBody>
          <a:bodyPr vert="horz" lIns="91440" tIns="45720" rIns="91440" bIns="45720" rtlCol="0" anchor="ctr">
            <a:normAutofit/>
          </a:bodyPr>
          <a:lstStyle/>
          <a:p>
            <a:r>
              <a:rPr lang="en-US" sz="8800" kern="1200">
                <a:solidFill>
                  <a:schemeClr val="tx1"/>
                </a:solidFill>
                <a:latin typeface="+mj-lt"/>
                <a:ea typeface="+mj-ea"/>
                <a:cs typeface="+mj-cs"/>
              </a:rPr>
              <a:t>Questions/Comments?</a:t>
            </a:r>
          </a:p>
        </p:txBody>
      </p:sp>
      <p:sp>
        <p:nvSpPr>
          <p:cNvPr id="2" name="Text Placeholder 1">
            <a:extLst>
              <a:ext uri="{FF2B5EF4-FFF2-40B4-BE49-F238E27FC236}">
                <a16:creationId xmlns:a16="http://schemas.microsoft.com/office/drawing/2014/main" id="{ECDC36AB-079F-EF70-9287-79723486A597}"/>
              </a:ext>
            </a:extLst>
          </p:cNvPr>
          <p:cNvSpPr>
            <a:spLocks noGrp="1"/>
          </p:cNvSpPr>
          <p:nvPr>
            <p:ph type="body" idx="1"/>
          </p:nvPr>
        </p:nvSpPr>
        <p:spPr>
          <a:xfrm>
            <a:off x="650945" y="3782231"/>
            <a:ext cx="10927080" cy="2564467"/>
          </a:xfrm>
        </p:spPr>
        <p:txBody>
          <a:bodyPr vert="horz" lIns="91440" tIns="45720" rIns="91440" bIns="45720" rtlCol="0" anchor="ctr">
            <a:normAutofit/>
          </a:bodyPr>
          <a:lstStyle/>
          <a:p>
            <a:pPr algn="r"/>
            <a:r>
              <a:rPr lang="en-US" sz="2000" i="1" kern="1200">
                <a:solidFill>
                  <a:schemeClr val="tx1"/>
                </a:solidFill>
                <a:latin typeface="+mn-lt"/>
                <a:ea typeface="+mn-ea"/>
                <a:cs typeface="+mn-cs"/>
                <a:sym typeface="Wingdings" panose="05000000000000000000" pitchFamily="2" charset="2"/>
              </a:rPr>
              <a:t> </a:t>
            </a:r>
            <a:r>
              <a:rPr lang="en-US" sz="2000" i="1" kern="1200">
                <a:solidFill>
                  <a:schemeClr val="tx1"/>
                </a:solidFill>
                <a:latin typeface="+mn-lt"/>
                <a:ea typeface="+mn-ea"/>
                <a:cs typeface="+mn-cs"/>
              </a:rPr>
              <a:t>WCCW Mental Health is recognized </a:t>
            </a:r>
            <a:r>
              <a:rPr lang="en-US" sz="2000" kern="1200">
                <a:solidFill>
                  <a:schemeClr val="tx1"/>
                </a:solidFill>
                <a:latin typeface="+mn-lt"/>
                <a:ea typeface="+mn-ea"/>
                <a:cs typeface="+mn-cs"/>
              </a:rPr>
              <a:t>by the Council of State Governments (CSG) as a </a:t>
            </a:r>
            <a:r>
              <a:rPr lang="en-US" sz="2000" kern="120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Criminal Justice-Mental Health Learning Sites - CSG Justice Center</a:t>
            </a:r>
            <a:r>
              <a:rPr lang="en-US" sz="2000" kern="1200">
                <a:solidFill>
                  <a:schemeClr val="tx1"/>
                </a:solidFill>
                <a:latin typeface="+mn-lt"/>
                <a:ea typeface="+mn-ea"/>
                <a:cs typeface="+mn-cs"/>
              </a:rPr>
              <a:t> . </a:t>
            </a:r>
            <a:endParaRPr lang="en-US" sz="2000" kern="1200">
              <a:solidFill>
                <a:schemeClr val="tx1"/>
              </a:solidFill>
              <a:latin typeface="+mn-lt"/>
              <a:ea typeface="Calibri"/>
              <a:cs typeface="Calibri"/>
            </a:endParaRPr>
          </a:p>
          <a:p>
            <a:pPr algn="r"/>
            <a:r>
              <a:rPr lang="en-US" sz="2000" kern="1200">
                <a:solidFill>
                  <a:schemeClr val="tx1"/>
                </a:solidFill>
                <a:latin typeface="+mn-lt"/>
                <a:ea typeface="+mn-ea"/>
                <a:cs typeface="+mn-cs"/>
                <a:sym typeface="Wingdings" panose="05000000000000000000" pitchFamily="2" charset="2"/>
              </a:rPr>
              <a:t> </a:t>
            </a:r>
            <a:r>
              <a:rPr lang="en-US" sz="2000" kern="1200">
                <a:solidFill>
                  <a:schemeClr val="tx1"/>
                </a:solidFill>
                <a:latin typeface="+mn-lt"/>
                <a:ea typeface="+mn-ea"/>
                <a:cs typeface="+mn-cs"/>
              </a:rPr>
              <a:t>Peer support and consultation is part of work. Please reach out if we can be of support. </a:t>
            </a:r>
            <a:endParaRPr lang="en-US" sz="2000" kern="1200">
              <a:solidFill>
                <a:schemeClr val="tx1"/>
              </a:solidFill>
              <a:latin typeface="+mn-lt"/>
              <a:ea typeface="Calibri"/>
              <a:cs typeface="Calibri"/>
            </a:endParaRPr>
          </a:p>
          <a:p>
            <a:pPr algn="r"/>
            <a:endParaRPr lang="en-US" sz="800" kern="1200">
              <a:solidFill>
                <a:schemeClr val="tx1"/>
              </a:solidFill>
              <a:latin typeface="+mn-lt"/>
              <a:ea typeface="+mn-ea"/>
              <a:cs typeface="+mn-cs"/>
            </a:endParaRPr>
          </a:p>
        </p:txBody>
      </p:sp>
      <p:sp>
        <p:nvSpPr>
          <p:cNvPr id="60" name="Rectangle 59">
            <a:extLst>
              <a:ext uri="{FF2B5EF4-FFF2-40B4-BE49-F238E27FC236}">
                <a16:creationId xmlns:a16="http://schemas.microsoft.com/office/drawing/2014/main" id="{6D5BF818-2283-4CC9-A120-9225CEDFA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3350"/>
            <a:ext cx="128016" cy="2468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063A42EF-20CC-4BCC-9D0B-222CF3AAE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945" y="5831269"/>
            <a:ext cx="109270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4186456496"/>
      </p:ext>
    </p:extLst>
  </p:cSld>
  <p:clrMapOvr>
    <a:masterClrMapping/>
  </p:clrMapOvr>
  <mc:AlternateContent xmlns:mc="http://schemas.openxmlformats.org/markup-compatibility/2006" xmlns:p14="http://schemas.microsoft.com/office/powerpoint/2010/main">
    <mc:Choice Requires="p14">
      <p:transition spd="slow" p14:dur="2000" advTm="17684"/>
    </mc:Choice>
    <mc:Fallback xmlns="">
      <p:transition spd="slow" advTm="176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D3362C-0FBA-4D1E-A665-719343E160BA}"/>
              </a:ext>
            </a:extLst>
          </p:cNvPr>
          <p:cNvSpPr>
            <a:spLocks noGrp="1"/>
          </p:cNvSpPr>
          <p:nvPr>
            <p:ph idx="1"/>
          </p:nvPr>
        </p:nvSpPr>
        <p:spPr>
          <a:xfrm>
            <a:off x="609600" y="1391392"/>
            <a:ext cx="10972800" cy="4796148"/>
          </a:xfrm>
        </p:spPr>
        <p:txBody>
          <a:bodyPr vert="horz" lIns="91440" tIns="45720" rIns="91440" bIns="45720" anchor="t">
            <a:noAutofit/>
          </a:bodyPr>
          <a:lstStyle/>
          <a:p>
            <a:pPr indent="-255905"/>
            <a:endParaRPr lang="en-US" sz="1800">
              <a:cs typeface="Calibri"/>
            </a:endParaRPr>
          </a:p>
          <a:p>
            <a:pPr marL="0" indent="-255905" fontAlgn="base">
              <a:lnSpc>
                <a:spcPct val="107000"/>
              </a:lnSpc>
              <a:spcBef>
                <a:spcPts val="0"/>
              </a:spcBef>
              <a:spcAft>
                <a:spcPts val="800"/>
              </a:spcAft>
            </a:pPr>
            <a:r>
              <a:rPr lang="en-US" sz="1800" kern="0">
                <a:solidFill>
                  <a:srgbClr val="000000"/>
                </a:solidFill>
                <a:highlight>
                  <a:srgbClr val="FFFFFF"/>
                </a:highlight>
                <a:latin typeface="Calibri"/>
                <a:ea typeface="Times New Roman" panose="02020603050405020304" pitchFamily="18" charset="0"/>
                <a:cs typeface="Times New Roman"/>
              </a:rPr>
              <a:t>Alpert, E., Hayes, A., Barnes, J. &amp; Sloan, D. (</a:t>
            </a:r>
            <a:r>
              <a:rPr lang="en-US" sz="1800" kern="0" err="1">
                <a:solidFill>
                  <a:srgbClr val="000000"/>
                </a:solidFill>
                <a:highlight>
                  <a:srgbClr val="FFFFFF"/>
                </a:highlight>
                <a:latin typeface="Calibri"/>
                <a:ea typeface="Times New Roman" panose="02020603050405020304" pitchFamily="18" charset="0"/>
                <a:cs typeface="Times New Roman"/>
              </a:rPr>
              <a:t>jn</a:t>
            </a:r>
            <a:r>
              <a:rPr lang="en-US" sz="1800" kern="0">
                <a:solidFill>
                  <a:srgbClr val="000000"/>
                </a:solidFill>
                <a:highlight>
                  <a:srgbClr val="FFFFFF"/>
                </a:highlight>
                <a:latin typeface="Calibri"/>
                <a:ea typeface="Times New Roman" panose="02020603050405020304" pitchFamily="18" charset="0"/>
                <a:cs typeface="Times New Roman"/>
              </a:rPr>
              <a:t> press). Predictors of Dropout in CPT. Behavior Therapy.</a:t>
            </a:r>
          </a:p>
          <a:p>
            <a:pPr marL="0" indent="-255905">
              <a:lnSpc>
                <a:spcPct val="107000"/>
              </a:lnSpc>
              <a:spcBef>
                <a:spcPts val="0"/>
              </a:spcBef>
              <a:spcAft>
                <a:spcPts val="800"/>
              </a:spcAft>
            </a:pPr>
            <a:r>
              <a:rPr lang="en-US" sz="1800" kern="0">
                <a:solidFill>
                  <a:srgbClr val="000000"/>
                </a:solidFill>
                <a:highlight>
                  <a:srgbClr val="FFFFFF"/>
                </a:highlight>
                <a:latin typeface="Calibri"/>
                <a:ea typeface="Times New Roman" panose="02020603050405020304" pitchFamily="18" charset="0"/>
                <a:cs typeface="Times New Roman"/>
              </a:rPr>
              <a:t>Amador, X. I’m Not Sick. I Don't Need Help. How to Help Someone Accept Treatment. (2020). Vida Press. New York.</a:t>
            </a:r>
            <a:endParaRPr lang="en-US" sz="1800" kern="100">
              <a:solidFill>
                <a:srgbClr val="242852"/>
              </a:solidFill>
              <a:highlight>
                <a:srgbClr val="FFFFFF"/>
              </a:highlight>
              <a:latin typeface="Times New Roman"/>
              <a:ea typeface="Times New Roman" panose="02020603050405020304" pitchFamily="18" charset="0"/>
              <a:cs typeface="Times New Roman"/>
            </a:endParaRPr>
          </a:p>
          <a:p>
            <a:pPr marL="0" indent="-255905">
              <a:lnSpc>
                <a:spcPct val="107000"/>
              </a:lnSpc>
              <a:spcBef>
                <a:spcPts val="0"/>
              </a:spcBef>
              <a:spcAft>
                <a:spcPts val="800"/>
              </a:spcAft>
            </a:pPr>
            <a:r>
              <a:rPr lang="en-US" sz="1800" kern="0" err="1">
                <a:solidFill>
                  <a:srgbClr val="000000"/>
                </a:solidFill>
                <a:highlight>
                  <a:srgbClr val="FFFFFF"/>
                </a:highlight>
                <a:latin typeface="Calibri"/>
                <a:ea typeface="Times New Roman" panose="02020603050405020304" pitchFamily="18" charset="0"/>
                <a:cs typeface="Times New Roman"/>
              </a:rPr>
              <a:t>Bellass</a:t>
            </a:r>
            <a:r>
              <a:rPr lang="en-US" sz="1800" kern="0">
                <a:solidFill>
                  <a:srgbClr val="000000"/>
                </a:solidFill>
                <a:effectLst/>
                <a:highlight>
                  <a:srgbClr val="FFFFFF"/>
                </a:highlight>
                <a:latin typeface="Calibri"/>
                <a:ea typeface="Times New Roman" panose="02020603050405020304" pitchFamily="18" charset="0"/>
                <a:cs typeface="Times New Roman"/>
              </a:rPr>
              <a:t>, S., </a:t>
            </a:r>
            <a:r>
              <a:rPr lang="en-US" sz="1800" kern="0" err="1">
                <a:solidFill>
                  <a:srgbClr val="000000"/>
                </a:solidFill>
                <a:effectLst/>
                <a:highlight>
                  <a:srgbClr val="FFFFFF"/>
                </a:highlight>
                <a:latin typeface="Calibri"/>
                <a:ea typeface="Times New Roman" panose="02020603050405020304" pitchFamily="18" charset="0"/>
                <a:cs typeface="Times New Roman"/>
              </a:rPr>
              <a:t>Canvin</a:t>
            </a:r>
            <a:r>
              <a:rPr lang="en-US" sz="1800" kern="0">
                <a:solidFill>
                  <a:srgbClr val="000000"/>
                </a:solidFill>
                <a:effectLst/>
                <a:highlight>
                  <a:srgbClr val="FFFFFF"/>
                </a:highlight>
                <a:latin typeface="Calibri"/>
                <a:ea typeface="Times New Roman" panose="02020603050405020304" pitchFamily="18" charset="0"/>
                <a:cs typeface="Times New Roman"/>
              </a:rPr>
              <a:t>, K., McLintock, K. </a:t>
            </a:r>
            <a:r>
              <a:rPr lang="en-US" sz="1800" i="1" kern="0">
                <a:solidFill>
                  <a:srgbClr val="000000"/>
                </a:solidFill>
                <a:effectLst/>
                <a:highlight>
                  <a:srgbClr val="FFFFFF"/>
                </a:highlight>
                <a:latin typeface="Calibri"/>
                <a:ea typeface="Times New Roman" panose="02020603050405020304" pitchFamily="18" charset="0"/>
                <a:cs typeface="Times New Roman"/>
              </a:rPr>
              <a:t>et al.</a:t>
            </a:r>
            <a:r>
              <a:rPr lang="en-US" sz="1800" kern="0">
                <a:solidFill>
                  <a:srgbClr val="000000"/>
                </a:solidFill>
                <a:effectLst/>
                <a:highlight>
                  <a:srgbClr val="FFFFFF"/>
                </a:highlight>
                <a:latin typeface="Calibri"/>
                <a:ea typeface="Times New Roman" panose="02020603050405020304" pitchFamily="18" charset="0"/>
                <a:cs typeface="Times New Roman"/>
              </a:rPr>
              <a:t> Quality indicators and performance measures for prison healthcare: a scoping review. </a:t>
            </a:r>
            <a:r>
              <a:rPr lang="en-US" sz="1800" i="1" kern="0">
                <a:solidFill>
                  <a:srgbClr val="000000"/>
                </a:solidFill>
                <a:effectLst/>
                <a:highlight>
                  <a:srgbClr val="FFFFFF"/>
                </a:highlight>
                <a:latin typeface="Calibri"/>
                <a:ea typeface="Times New Roman" panose="02020603050405020304" pitchFamily="18" charset="0"/>
                <a:cs typeface="Times New Roman"/>
              </a:rPr>
              <a:t>Health Justice</a:t>
            </a:r>
            <a:r>
              <a:rPr lang="en-US" sz="1800" kern="0">
                <a:solidFill>
                  <a:srgbClr val="000000"/>
                </a:solidFill>
                <a:effectLst/>
                <a:highlight>
                  <a:srgbClr val="FFFFFF"/>
                </a:highlight>
                <a:latin typeface="Calibri"/>
                <a:ea typeface="Times New Roman" panose="02020603050405020304" pitchFamily="18" charset="0"/>
                <a:cs typeface="Times New Roman"/>
              </a:rPr>
              <a:t> </a:t>
            </a:r>
            <a:r>
              <a:rPr lang="en-US" sz="1800" b="1" kern="0">
                <a:solidFill>
                  <a:srgbClr val="000000"/>
                </a:solidFill>
                <a:effectLst/>
                <a:highlight>
                  <a:srgbClr val="FFFFFF"/>
                </a:highlight>
                <a:latin typeface="Calibri"/>
                <a:ea typeface="Times New Roman" panose="02020603050405020304" pitchFamily="18" charset="0"/>
                <a:cs typeface="Times New Roman"/>
              </a:rPr>
              <a:t>10</a:t>
            </a:r>
            <a:r>
              <a:rPr lang="en-US" sz="1800" kern="0">
                <a:solidFill>
                  <a:srgbClr val="000000"/>
                </a:solidFill>
                <a:effectLst/>
                <a:highlight>
                  <a:srgbClr val="FFFFFF"/>
                </a:highlight>
                <a:latin typeface="Calibri"/>
                <a:ea typeface="Times New Roman" panose="02020603050405020304" pitchFamily="18" charset="0"/>
                <a:cs typeface="Times New Roman"/>
              </a:rPr>
              <a:t>, 13 (2022). </a:t>
            </a:r>
            <a:r>
              <a:rPr lang="en-US" sz="1800" u="sng" kern="0">
                <a:solidFill>
                  <a:srgbClr val="000000"/>
                </a:solidFill>
                <a:effectLst/>
                <a:highlight>
                  <a:srgbClr val="FFFFFF"/>
                </a:highlight>
                <a:latin typeface="Calibri"/>
                <a:ea typeface="Times New Roman" panose="02020603050405020304" pitchFamily="18" charset="0"/>
                <a:cs typeface="Times New Roman"/>
                <a:hlinkClick r:id="rId2"/>
              </a:rPr>
              <a:t>https://doi.org/10.1186/s40352-022-00175-9</a:t>
            </a:r>
            <a:endParaRPr lang="en-US" sz="1800" kern="100">
              <a:effectLst/>
              <a:highlight>
                <a:srgbClr val="FFFFFF"/>
              </a:highlight>
              <a:latin typeface="Times New Roman"/>
              <a:ea typeface="Calibri" panose="020F0502020204030204" pitchFamily="34" charset="0"/>
              <a:cs typeface="Times New Roman"/>
            </a:endParaRPr>
          </a:p>
          <a:p>
            <a:pPr marL="0" marR="0" indent="-255905" fontAlgn="base">
              <a:lnSpc>
                <a:spcPct val="107000"/>
              </a:lnSpc>
              <a:spcBef>
                <a:spcPts val="0"/>
              </a:spcBef>
              <a:spcAft>
                <a:spcPts val="800"/>
              </a:spcAft>
            </a:pPr>
            <a:r>
              <a:rPr lang="en-US" sz="1800" kern="0">
                <a:solidFill>
                  <a:srgbClr val="000000"/>
                </a:solidFill>
                <a:effectLst/>
                <a:highlight>
                  <a:srgbClr val="FFFFFF"/>
                </a:highlight>
                <a:latin typeface="Calibri"/>
                <a:ea typeface="Times New Roman" panose="02020603050405020304" pitchFamily="18" charset="0"/>
                <a:cs typeface="Times New Roman"/>
              </a:rPr>
              <a:t>Blackaby, J., Byrne, J., </a:t>
            </a:r>
            <a:r>
              <a:rPr lang="en-US" sz="1800" kern="0" err="1">
                <a:solidFill>
                  <a:srgbClr val="000000"/>
                </a:solidFill>
                <a:effectLst/>
                <a:highlight>
                  <a:srgbClr val="FFFFFF"/>
                </a:highlight>
                <a:latin typeface="Calibri"/>
                <a:ea typeface="Times New Roman" panose="02020603050405020304" pitchFamily="18" charset="0"/>
                <a:cs typeface="Times New Roman"/>
              </a:rPr>
              <a:t>Bellass</a:t>
            </a:r>
            <a:r>
              <a:rPr lang="en-US" sz="1800" kern="0">
                <a:solidFill>
                  <a:srgbClr val="000000"/>
                </a:solidFill>
                <a:effectLst/>
                <a:highlight>
                  <a:srgbClr val="FFFFFF"/>
                </a:highlight>
                <a:latin typeface="Calibri"/>
                <a:ea typeface="Times New Roman" panose="02020603050405020304" pitchFamily="18" charset="0"/>
                <a:cs typeface="Times New Roman"/>
              </a:rPr>
              <a:t>, S. </a:t>
            </a:r>
            <a:r>
              <a:rPr lang="en-US" sz="1800" i="1" kern="0">
                <a:solidFill>
                  <a:srgbClr val="000000"/>
                </a:solidFill>
                <a:effectLst/>
                <a:highlight>
                  <a:srgbClr val="FFFFFF"/>
                </a:highlight>
                <a:latin typeface="Calibri"/>
                <a:ea typeface="Times New Roman" panose="02020603050405020304" pitchFamily="18" charset="0"/>
                <a:cs typeface="Times New Roman"/>
              </a:rPr>
              <a:t>et al.</a:t>
            </a:r>
            <a:r>
              <a:rPr lang="en-US" sz="1800" kern="0">
                <a:solidFill>
                  <a:srgbClr val="000000"/>
                </a:solidFill>
                <a:effectLst/>
                <a:highlight>
                  <a:srgbClr val="FFFFFF"/>
                </a:highlight>
                <a:latin typeface="Calibri"/>
                <a:ea typeface="Times New Roman" panose="02020603050405020304" pitchFamily="18" charset="0"/>
                <a:cs typeface="Times New Roman"/>
              </a:rPr>
              <a:t> Interventions to improve the implementation of evidence-based healthcare in prisons: a scoping review. </a:t>
            </a:r>
            <a:r>
              <a:rPr lang="en-US" sz="1800" i="1" kern="0">
                <a:solidFill>
                  <a:srgbClr val="000000"/>
                </a:solidFill>
                <a:effectLst/>
                <a:highlight>
                  <a:srgbClr val="FFFFFF"/>
                </a:highlight>
                <a:latin typeface="Calibri"/>
                <a:ea typeface="Times New Roman" panose="02020603050405020304" pitchFamily="18" charset="0"/>
                <a:cs typeface="Times New Roman"/>
              </a:rPr>
              <a:t>Health Justice</a:t>
            </a:r>
            <a:r>
              <a:rPr lang="en-US" sz="1800" kern="0">
                <a:solidFill>
                  <a:srgbClr val="000000"/>
                </a:solidFill>
                <a:effectLst/>
                <a:highlight>
                  <a:srgbClr val="FFFFFF"/>
                </a:highlight>
                <a:latin typeface="Calibri"/>
                <a:ea typeface="Times New Roman" panose="02020603050405020304" pitchFamily="18" charset="0"/>
                <a:cs typeface="Times New Roman"/>
              </a:rPr>
              <a:t> </a:t>
            </a:r>
            <a:r>
              <a:rPr lang="en-US" sz="1800" b="1" kern="0">
                <a:solidFill>
                  <a:srgbClr val="000000"/>
                </a:solidFill>
                <a:effectLst/>
                <a:highlight>
                  <a:srgbClr val="FFFFFF"/>
                </a:highlight>
                <a:latin typeface="Calibri"/>
                <a:ea typeface="Times New Roman" panose="02020603050405020304" pitchFamily="18" charset="0"/>
                <a:cs typeface="Times New Roman"/>
              </a:rPr>
              <a:t>11</a:t>
            </a:r>
            <a:r>
              <a:rPr lang="en-US" sz="1800" kern="0">
                <a:solidFill>
                  <a:srgbClr val="000000"/>
                </a:solidFill>
                <a:effectLst/>
                <a:highlight>
                  <a:srgbClr val="FFFFFF"/>
                </a:highlight>
                <a:latin typeface="Calibri"/>
                <a:ea typeface="Times New Roman" panose="02020603050405020304" pitchFamily="18" charset="0"/>
                <a:cs typeface="Times New Roman"/>
              </a:rPr>
              <a:t>, 1 (2023). </a:t>
            </a:r>
            <a:r>
              <a:rPr lang="en-US" sz="1800" u="sng" kern="0">
                <a:solidFill>
                  <a:srgbClr val="000000"/>
                </a:solidFill>
                <a:effectLst/>
                <a:highlight>
                  <a:srgbClr val="FFFFFF"/>
                </a:highlight>
                <a:latin typeface="Calibri"/>
                <a:ea typeface="Times New Roman" panose="02020603050405020304" pitchFamily="18" charset="0"/>
                <a:cs typeface="Times New Roman"/>
                <a:hlinkClick r:id="rId3"/>
              </a:rPr>
              <a:t>https://doi.org/10.1186/s40352-022-00200-x</a:t>
            </a:r>
            <a:endParaRPr lang="en-US" sz="1800" kern="100">
              <a:effectLst/>
              <a:highlight>
                <a:srgbClr val="FFFFFF"/>
              </a:highlight>
              <a:latin typeface="Times New Roman"/>
              <a:ea typeface="Calibri" panose="020F0502020204030204" pitchFamily="34" charset="0"/>
              <a:cs typeface="Times New Roman"/>
            </a:endParaRPr>
          </a:p>
          <a:p>
            <a:pPr marL="0" marR="0" indent="-255905" fontAlgn="base">
              <a:lnSpc>
                <a:spcPct val="107000"/>
              </a:lnSpc>
              <a:spcBef>
                <a:spcPts val="0"/>
              </a:spcBef>
              <a:spcAft>
                <a:spcPts val="800"/>
              </a:spcAft>
            </a:pPr>
            <a:r>
              <a:rPr lang="en-US" sz="1800" kern="0">
                <a:solidFill>
                  <a:srgbClr val="000000"/>
                </a:solidFill>
                <a:effectLst/>
                <a:highlight>
                  <a:srgbClr val="FFFFFF"/>
                </a:highlight>
                <a:latin typeface="Calibri"/>
                <a:ea typeface="Times New Roman" panose="02020603050405020304" pitchFamily="18" charset="0"/>
                <a:cs typeface="Times New Roman"/>
              </a:rPr>
              <a:t>Bridges, A. J., Baker, D. E., Hurd, L. E., Chamberlain, K. D., Hill, M. A., Karlsson, M., &amp; Zielinski, M. J. (2020). How Does Timing Affect Trauma Treatment for Women Who Are Incarcerated? An Empirical Analysis. </a:t>
            </a:r>
            <a:r>
              <a:rPr lang="en-US" sz="1800" i="1" kern="0">
                <a:solidFill>
                  <a:srgbClr val="000000"/>
                </a:solidFill>
                <a:effectLst/>
                <a:highlight>
                  <a:srgbClr val="FFFFFF"/>
                </a:highlight>
                <a:latin typeface="Calibri"/>
                <a:ea typeface="Times New Roman" panose="02020603050405020304" pitchFamily="18" charset="0"/>
                <a:cs typeface="Times New Roman"/>
              </a:rPr>
              <a:t>Criminal Justice and Behavior</a:t>
            </a:r>
            <a:r>
              <a:rPr lang="en-US" sz="1800" kern="0">
                <a:solidFill>
                  <a:srgbClr val="000000"/>
                </a:solidFill>
                <a:effectLst/>
                <a:highlight>
                  <a:srgbClr val="FFFFFF"/>
                </a:highlight>
                <a:latin typeface="Calibri"/>
                <a:ea typeface="Times New Roman" panose="02020603050405020304" pitchFamily="18" charset="0"/>
                <a:cs typeface="Times New Roman"/>
              </a:rPr>
              <a:t>, </a:t>
            </a:r>
            <a:r>
              <a:rPr lang="en-US" sz="1800" i="1" kern="0">
                <a:solidFill>
                  <a:srgbClr val="000000"/>
                </a:solidFill>
                <a:effectLst/>
                <a:highlight>
                  <a:srgbClr val="FFFFFF"/>
                </a:highlight>
                <a:latin typeface="Calibri"/>
                <a:ea typeface="Times New Roman" panose="02020603050405020304" pitchFamily="18" charset="0"/>
                <a:cs typeface="Times New Roman"/>
              </a:rPr>
              <a:t>47</a:t>
            </a:r>
            <a:r>
              <a:rPr lang="en-US" sz="1800" kern="0">
                <a:solidFill>
                  <a:srgbClr val="000000"/>
                </a:solidFill>
                <a:effectLst/>
                <a:highlight>
                  <a:srgbClr val="FFFFFF"/>
                </a:highlight>
                <a:latin typeface="Calibri"/>
                <a:ea typeface="Times New Roman" panose="02020603050405020304" pitchFamily="18" charset="0"/>
                <a:cs typeface="Times New Roman"/>
              </a:rPr>
              <a:t>(6), 631-648. </a:t>
            </a:r>
            <a:r>
              <a:rPr lang="en-US" sz="1800" u="sng" kern="0">
                <a:solidFill>
                  <a:srgbClr val="000000"/>
                </a:solidFill>
                <a:effectLst/>
                <a:highlight>
                  <a:srgbClr val="FFFFFF"/>
                </a:highlight>
                <a:latin typeface="Calibri"/>
                <a:ea typeface="Times New Roman" panose="02020603050405020304" pitchFamily="18" charset="0"/>
                <a:cs typeface="Times New Roman"/>
                <a:hlinkClick r:id="rId4"/>
              </a:rPr>
              <a:t>https://doi.org/10.1177/0093854820903071</a:t>
            </a:r>
            <a:endParaRPr lang="en-US" sz="1800" u="sng" kern="0">
              <a:solidFill>
                <a:srgbClr val="000000"/>
              </a:solidFill>
              <a:effectLst/>
              <a:highlight>
                <a:srgbClr val="FFFFFF"/>
              </a:highlight>
              <a:latin typeface="Calibri"/>
              <a:ea typeface="Times New Roman" panose="02020603050405020304" pitchFamily="18" charset="0"/>
              <a:cs typeface="Times New Roman"/>
            </a:endParaRPr>
          </a:p>
          <a:p>
            <a:pPr marL="0" indent="-255905" fontAlgn="base">
              <a:lnSpc>
                <a:spcPct val="107000"/>
              </a:lnSpc>
              <a:spcBef>
                <a:spcPts val="0"/>
              </a:spcBef>
              <a:spcAft>
                <a:spcPts val="800"/>
              </a:spcAft>
            </a:pPr>
            <a:r>
              <a:rPr lang="en-US" sz="1800">
                <a:solidFill>
                  <a:schemeClr val="tx1"/>
                </a:solidFill>
                <a:effectLst/>
                <a:latin typeface="Calibri"/>
                <a:ea typeface="Roboto"/>
                <a:cs typeface="Roboto"/>
              </a:rPr>
              <a:t>Carei, T.R. (2024, March 1).Women’s Pathway To, and Through, Prison. Women’s Justice Health Alliance.</a:t>
            </a:r>
            <a:r>
              <a:rPr lang="en-US" sz="1800">
                <a:solidFill>
                  <a:schemeClr val="tx1"/>
                </a:solidFill>
                <a:latin typeface="Calibri"/>
                <a:ea typeface="Roboto"/>
                <a:cs typeface="Roboto"/>
              </a:rPr>
              <a:t> </a:t>
            </a:r>
          </a:p>
          <a:p>
            <a:pPr marL="0" indent="-255905" fontAlgn="base">
              <a:lnSpc>
                <a:spcPct val="107000"/>
              </a:lnSpc>
              <a:spcBef>
                <a:spcPts val="0"/>
              </a:spcBef>
              <a:spcAft>
                <a:spcPts val="800"/>
              </a:spcAft>
            </a:pPr>
            <a:r>
              <a:rPr lang="en-US" sz="1800" kern="0">
                <a:solidFill>
                  <a:srgbClr val="000000"/>
                </a:solidFill>
                <a:effectLst/>
                <a:highlight>
                  <a:srgbClr val="FFFFFF"/>
                </a:highlight>
                <a:latin typeface="Calibri"/>
                <a:ea typeface="Times New Roman" panose="02020603050405020304" pitchFamily="18" charset="0"/>
                <a:cs typeface="Times New Roman"/>
              </a:rPr>
              <a:t>Carei, T. R., &amp; Brodie, L. A. (August 2019). Building and Maintaining a Strong Clinical Team in a Correctional Environment: A Trauma Informed Staff Supervisory Model.</a:t>
            </a:r>
            <a:r>
              <a:rPr lang="en-US" sz="1800" kern="0">
                <a:solidFill>
                  <a:srgbClr val="000000"/>
                </a:solidFill>
                <a:highlight>
                  <a:srgbClr val="FFFFFF"/>
                </a:highlight>
                <a:latin typeface="Calibri"/>
                <a:ea typeface="Times New Roman" panose="02020603050405020304" pitchFamily="18" charset="0"/>
                <a:cs typeface="Times New Roman"/>
              </a:rPr>
              <a:t> </a:t>
            </a:r>
            <a:r>
              <a:rPr lang="en-US" sz="1800" kern="0">
                <a:solidFill>
                  <a:srgbClr val="000000"/>
                </a:solidFill>
                <a:effectLst/>
                <a:highlight>
                  <a:srgbClr val="FFFFFF"/>
                </a:highlight>
                <a:latin typeface="Calibri"/>
                <a:ea typeface="Times New Roman" panose="02020603050405020304" pitchFamily="18" charset="0"/>
                <a:cs typeface="Times New Roman"/>
              </a:rPr>
              <a:t> Platform presentation at the annual Academy of Corrections Convention in Boston, MA.</a:t>
            </a:r>
            <a:endParaRPr lang="en-US" sz="1800" kern="0">
              <a:solidFill>
                <a:srgbClr val="000000"/>
              </a:solidFill>
              <a:highlight>
                <a:srgbClr val="FFFFFF"/>
              </a:highlight>
              <a:latin typeface="Roboto" panose="02000000000000000000" pitchFamily="2" charset="0"/>
              <a:ea typeface="Times New Roman" panose="02020603050405020304" pitchFamily="18" charset="0"/>
              <a:cs typeface="Times New Roman" panose="02020603050405020304" pitchFamily="18" charset="0"/>
            </a:endParaRPr>
          </a:p>
          <a:p>
            <a:pPr marL="0" indent="-255905">
              <a:lnSpc>
                <a:spcPct val="107000"/>
              </a:lnSpc>
              <a:spcBef>
                <a:spcPts val="0"/>
              </a:spcBef>
              <a:spcAft>
                <a:spcPts val="800"/>
              </a:spcAft>
            </a:pPr>
            <a:endParaRPr lang="en-US" sz="1800" kern="0">
              <a:solidFill>
                <a:srgbClr val="000000"/>
              </a:solidFill>
              <a:effectLst/>
              <a:highlight>
                <a:srgbClr val="FFFFFF"/>
              </a:highlight>
              <a:ea typeface="+mn-lt"/>
              <a:cs typeface="+mn-lt"/>
            </a:endParaRPr>
          </a:p>
        </p:txBody>
      </p:sp>
      <p:sp>
        <p:nvSpPr>
          <p:cNvPr id="2" name="Title 1">
            <a:extLst>
              <a:ext uri="{FF2B5EF4-FFF2-40B4-BE49-F238E27FC236}">
                <a16:creationId xmlns:a16="http://schemas.microsoft.com/office/drawing/2014/main" id="{9E1FAB69-9B9B-4A17-9032-EE8EC6297E34}"/>
              </a:ext>
            </a:extLst>
          </p:cNvPr>
          <p:cNvSpPr>
            <a:spLocks noGrp="1"/>
          </p:cNvSpPr>
          <p:nvPr>
            <p:ph type="title"/>
          </p:nvPr>
        </p:nvSpPr>
        <p:spPr>
          <a:xfrm>
            <a:off x="609600" y="765699"/>
            <a:ext cx="10972800" cy="604912"/>
          </a:xfrm>
        </p:spPr>
        <p:txBody>
          <a:bodyPr>
            <a:normAutofit fontScale="90000"/>
          </a:bodyPr>
          <a:lstStyle/>
          <a:p>
            <a:pPr algn="ctr"/>
            <a:r>
              <a:rPr lang="en-US">
                <a:solidFill>
                  <a:schemeClr val="tx1"/>
                </a:solidFill>
                <a:ea typeface="+mj-lt"/>
                <a:cs typeface="+mj-lt"/>
              </a:rPr>
              <a:t>References</a:t>
            </a:r>
            <a:endParaRPr lang="en-US"/>
          </a:p>
        </p:txBody>
      </p:sp>
      <p:pic>
        <p:nvPicPr>
          <p:cNvPr id="4" name="Picture 3">
            <a:extLst>
              <a:ext uri="{FF2B5EF4-FFF2-40B4-BE49-F238E27FC236}">
                <a16:creationId xmlns:a16="http://schemas.microsoft.com/office/drawing/2014/main" id="{EB087312-792B-E449-D18E-AFC5AAA6A3E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331232" y="6086758"/>
            <a:ext cx="2576749" cy="771242"/>
          </a:xfrm>
          <a:prstGeom prst="rect">
            <a:avLst/>
          </a:prstGeom>
        </p:spPr>
      </p:pic>
    </p:spTree>
    <p:extLst>
      <p:ext uri="{BB962C8B-B14F-4D97-AF65-F5344CB8AC3E}">
        <p14:creationId xmlns:p14="http://schemas.microsoft.com/office/powerpoint/2010/main" val="375831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169A1A-1786-BDDD-2918-548C562F7820}"/>
              </a:ext>
            </a:extLst>
          </p:cNvPr>
          <p:cNvSpPr>
            <a:spLocks noGrp="1"/>
          </p:cNvSpPr>
          <p:nvPr>
            <p:ph idx="1"/>
          </p:nvPr>
        </p:nvSpPr>
        <p:spPr>
          <a:xfrm>
            <a:off x="609600" y="1419535"/>
            <a:ext cx="10972800" cy="5025740"/>
          </a:xfrm>
        </p:spPr>
        <p:txBody>
          <a:bodyPr vert="horz" lIns="91440" tIns="45720" rIns="91440" bIns="45720" anchor="t">
            <a:noAutofit/>
          </a:bodyPr>
          <a:lstStyle/>
          <a:p>
            <a:pPr marL="118745" indent="337820" fontAlgn="base">
              <a:lnSpc>
                <a:spcPct val="107000"/>
              </a:lnSpc>
              <a:spcBef>
                <a:spcPts val="0"/>
              </a:spcBef>
              <a:spcAft>
                <a:spcPts val="800"/>
              </a:spcAft>
              <a:buClr>
                <a:srgbClr val="297FD5"/>
              </a:buClr>
              <a:defRPr/>
            </a:pPr>
            <a:r>
              <a:rPr lang="en-US" sz="1600" kern="0">
                <a:solidFill>
                  <a:srgbClr val="000000"/>
                </a:solidFill>
                <a:highlight>
                  <a:srgbClr val="FFFFFF"/>
                </a:highlight>
                <a:ea typeface="+mn-lt"/>
                <a:cs typeface="+mn-lt"/>
              </a:rPr>
              <a:t>Carei, R., Steely Smith, M. K., Bagdon-Cox, C., Church, C., Cheong, C. K., &amp; Zielinski, M. J. (Under Review). Treatment works, behaviors change: Investigating the impact of treatment for posttraumatic stress disorder on substance and aggression infractions among women in prison. Submitted October 2024.</a:t>
            </a:r>
          </a:p>
          <a:p>
            <a:pPr marL="118745" indent="337820" fontAlgn="base">
              <a:lnSpc>
                <a:spcPct val="107000"/>
              </a:lnSpc>
              <a:spcBef>
                <a:spcPts val="0"/>
              </a:spcBef>
              <a:spcAft>
                <a:spcPts val="800"/>
              </a:spcAft>
              <a:buClr>
                <a:srgbClr val="297FD5"/>
              </a:buClr>
              <a:defRPr/>
            </a:pPr>
            <a:r>
              <a:rPr lang="en-US" sz="1600" kern="0">
                <a:solidFill>
                  <a:srgbClr val="000000"/>
                </a:solidFill>
                <a:highlight>
                  <a:srgbClr val="FFFFFF"/>
                </a:highlight>
                <a:ea typeface="+mn-lt"/>
                <a:cs typeface="+mn-lt"/>
              </a:rPr>
              <a:t>El-</a:t>
            </a:r>
            <a:r>
              <a:rPr lang="en-US" sz="1600" kern="0" err="1">
                <a:solidFill>
                  <a:srgbClr val="000000"/>
                </a:solidFill>
                <a:highlight>
                  <a:srgbClr val="FFFFFF"/>
                </a:highlight>
                <a:ea typeface="+mn-lt"/>
                <a:cs typeface="+mn-lt"/>
              </a:rPr>
              <a:t>Bassel</a:t>
            </a:r>
            <a:r>
              <a:rPr lang="en-US" sz="1600" kern="0">
                <a:solidFill>
                  <a:srgbClr val="000000"/>
                </a:solidFill>
                <a:highlight>
                  <a:srgbClr val="FFFFFF"/>
                </a:highlight>
                <a:ea typeface="+mn-lt"/>
                <a:cs typeface="+mn-lt"/>
              </a:rPr>
              <a:t>, N., Schilling, R.F., </a:t>
            </a:r>
            <a:r>
              <a:rPr lang="en-US" sz="1600" kern="0" err="1">
                <a:solidFill>
                  <a:srgbClr val="000000"/>
                </a:solidFill>
                <a:highlight>
                  <a:srgbClr val="FFFFFF"/>
                </a:highlight>
                <a:ea typeface="+mn-lt"/>
                <a:cs typeface="+mn-lt"/>
              </a:rPr>
              <a:t>Ivanoff</a:t>
            </a:r>
            <a:r>
              <a:rPr lang="en-US" sz="1600" kern="0">
                <a:solidFill>
                  <a:srgbClr val="000000"/>
                </a:solidFill>
                <a:highlight>
                  <a:srgbClr val="FFFFFF"/>
                </a:highlight>
                <a:ea typeface="+mn-lt"/>
                <a:cs typeface="+mn-lt"/>
              </a:rPr>
              <a:t>, A., Chen, D.R., Hanson, M. &amp; </a:t>
            </a:r>
            <a:r>
              <a:rPr lang="en-US" sz="1600" kern="0" err="1">
                <a:solidFill>
                  <a:srgbClr val="000000"/>
                </a:solidFill>
                <a:highlight>
                  <a:srgbClr val="FFFFFF"/>
                </a:highlight>
                <a:ea typeface="+mn-lt"/>
                <a:cs typeface="+mn-lt"/>
              </a:rPr>
              <a:t>Bidassie</a:t>
            </a:r>
            <a:r>
              <a:rPr lang="en-US" sz="1600" kern="0">
                <a:solidFill>
                  <a:srgbClr val="000000"/>
                </a:solidFill>
                <a:highlight>
                  <a:srgbClr val="FFFFFF"/>
                </a:highlight>
                <a:ea typeface="+mn-lt"/>
                <a:cs typeface="+mn-lt"/>
              </a:rPr>
              <a:t>, B. (1998).Stages of change profiles among incarcerated drug-using women. Addictive Behaviors,23, 389-394.</a:t>
            </a:r>
          </a:p>
          <a:p>
            <a:pPr marL="118745" indent="337820">
              <a:lnSpc>
                <a:spcPct val="107000"/>
              </a:lnSpc>
              <a:spcBef>
                <a:spcPts val="0"/>
              </a:spcBef>
              <a:spcAft>
                <a:spcPts val="800"/>
              </a:spcAft>
              <a:buClr>
                <a:srgbClr val="297FD5"/>
              </a:buClr>
              <a:defRPr/>
            </a:pPr>
            <a:r>
              <a:rPr kumimoji="0" lang="en-US" sz="1600" b="0" i="0" u="none" strike="noStrike" kern="0" cap="none" spc="0" normalizeH="0" baseline="0" noProof="0">
                <a:ln>
                  <a:noFill/>
                </a:ln>
                <a:solidFill>
                  <a:srgbClr val="000000"/>
                </a:solidFill>
                <a:effectLst/>
                <a:highlight>
                  <a:srgbClr val="FFFFFF"/>
                </a:highlight>
                <a:uLnTx/>
                <a:uFillTx/>
                <a:latin typeface="Calibri"/>
                <a:ea typeface="Roboto"/>
                <a:cs typeface="Roboto"/>
              </a:rPr>
              <a:t>Fradley, M. F., Kathryn Allison, M., Steely Smith, M. K., </a:t>
            </a:r>
            <a:r>
              <a:rPr kumimoji="0" lang="en-US" sz="1600" b="0" i="0" u="none" strike="noStrike" kern="0" cap="none" spc="0" normalizeH="0" baseline="0" noProof="0" err="1">
                <a:ln>
                  <a:noFill/>
                </a:ln>
                <a:solidFill>
                  <a:srgbClr val="000000"/>
                </a:solidFill>
                <a:effectLst/>
                <a:highlight>
                  <a:srgbClr val="FFFFFF"/>
                </a:highlight>
                <a:uLnTx/>
                <a:uFillTx/>
                <a:latin typeface="Calibri"/>
                <a:ea typeface="Roboto"/>
                <a:cs typeface="Roboto"/>
              </a:rPr>
              <a:t>Bossard</a:t>
            </a:r>
            <a:r>
              <a:rPr kumimoji="0" lang="en-US" sz="1600" b="0" i="0" u="none" strike="noStrike" kern="0" cap="none" spc="0" normalizeH="0" baseline="0" noProof="0">
                <a:ln>
                  <a:noFill/>
                </a:ln>
                <a:solidFill>
                  <a:srgbClr val="000000"/>
                </a:solidFill>
                <a:effectLst/>
                <a:highlight>
                  <a:srgbClr val="FFFFFF"/>
                </a:highlight>
                <a:uLnTx/>
                <a:uFillTx/>
                <a:latin typeface="Calibri"/>
                <a:ea typeface="Roboto"/>
                <a:cs typeface="Roboto"/>
              </a:rPr>
              <a:t>, M., &amp; Zielinski, M. J. (2023). Justice-Involved, Sexually Victimized Women’s Perspectives on the Acceptability of Receiving Trauma-Focused Therapy in Prison. </a:t>
            </a:r>
            <a:r>
              <a:rPr kumimoji="0" lang="en-US" sz="1600" b="0" i="1" u="none" strike="noStrike" kern="0" cap="none" spc="0" normalizeH="0" baseline="0" noProof="0">
                <a:ln>
                  <a:noFill/>
                </a:ln>
                <a:solidFill>
                  <a:srgbClr val="000000"/>
                </a:solidFill>
                <a:effectLst/>
                <a:highlight>
                  <a:srgbClr val="FFFFFF"/>
                </a:highlight>
                <a:uLnTx/>
                <a:uFillTx/>
                <a:latin typeface="Calibri"/>
                <a:ea typeface="Roboto"/>
                <a:cs typeface="Roboto"/>
              </a:rPr>
              <a:t>Violence Against Women</a:t>
            </a:r>
            <a:r>
              <a:rPr kumimoji="0" lang="en-US" sz="1600" b="0" i="0" u="none" strike="noStrike" kern="0" cap="none" spc="0" normalizeH="0" baseline="0" noProof="0">
                <a:ln>
                  <a:noFill/>
                </a:ln>
                <a:solidFill>
                  <a:srgbClr val="000000"/>
                </a:solidFill>
                <a:effectLst/>
                <a:highlight>
                  <a:srgbClr val="FFFFFF"/>
                </a:highlight>
                <a:uLnTx/>
                <a:uFillTx/>
                <a:latin typeface="Calibri"/>
                <a:ea typeface="Roboto"/>
                <a:cs typeface="Roboto"/>
              </a:rPr>
              <a:t>, </a:t>
            </a:r>
            <a:r>
              <a:rPr kumimoji="0" lang="en-US" sz="1600" b="0" i="1" u="none" strike="noStrike" kern="0" cap="none" spc="0" normalizeH="0" baseline="0" noProof="0">
                <a:ln>
                  <a:noFill/>
                </a:ln>
                <a:solidFill>
                  <a:srgbClr val="000000"/>
                </a:solidFill>
                <a:effectLst/>
                <a:highlight>
                  <a:srgbClr val="FFFFFF"/>
                </a:highlight>
                <a:uLnTx/>
                <a:uFillTx/>
                <a:latin typeface="Calibri"/>
                <a:ea typeface="Roboto"/>
                <a:cs typeface="Roboto"/>
              </a:rPr>
              <a:t>29</a:t>
            </a:r>
            <a:r>
              <a:rPr kumimoji="0" lang="en-US" sz="1600" b="0" i="0" u="none" strike="noStrike" kern="0" cap="none" spc="0" normalizeH="0" baseline="0" noProof="0">
                <a:ln>
                  <a:noFill/>
                </a:ln>
                <a:solidFill>
                  <a:srgbClr val="000000"/>
                </a:solidFill>
                <a:effectLst/>
                <a:highlight>
                  <a:srgbClr val="FFFFFF"/>
                </a:highlight>
                <a:uLnTx/>
                <a:uFillTx/>
                <a:latin typeface="Calibri"/>
                <a:ea typeface="Roboto"/>
                <a:cs typeface="Roboto"/>
              </a:rPr>
              <a:t>(14), 2964-2985. </a:t>
            </a:r>
            <a:r>
              <a:rPr kumimoji="0" lang="en-US" sz="1600" b="0" i="0" u="sng" strike="noStrike" kern="0" cap="none" spc="0" normalizeH="0" baseline="0" noProof="0">
                <a:ln>
                  <a:noFill/>
                </a:ln>
                <a:solidFill>
                  <a:srgbClr val="000000"/>
                </a:solidFill>
                <a:effectLst/>
                <a:highlight>
                  <a:srgbClr val="FFFFFF"/>
                </a:highlight>
                <a:uLnTx/>
                <a:uFillTx/>
                <a:latin typeface="Calibri"/>
                <a:ea typeface="Roboto"/>
                <a:cs typeface="Roboto"/>
                <a:hlinkClick r:id="rId3"/>
              </a:rPr>
              <a:t>https://doi.org/10.1177/10778012231200480</a:t>
            </a:r>
            <a:endParaRPr lang="en-US" sz="1600" b="0" i="0" u="sng" strike="noStrike" kern="0" cap="none" spc="0" normalizeH="0" baseline="0" noProof="0">
              <a:ln>
                <a:noFill/>
              </a:ln>
              <a:solidFill>
                <a:srgbClr val="000000"/>
              </a:solidFill>
              <a:effectLst/>
              <a:highlight>
                <a:srgbClr val="FFFFFF"/>
              </a:highlight>
              <a:uLnTx/>
              <a:uFillTx/>
              <a:latin typeface="Calibri"/>
              <a:ea typeface="Roboto"/>
              <a:cs typeface="Roboto"/>
            </a:endParaRPr>
          </a:p>
          <a:p>
            <a:pPr marL="118745" indent="337820">
              <a:buClr>
                <a:srgbClr val="297FD5"/>
              </a:buClr>
              <a:defRPr/>
            </a:pPr>
            <a:r>
              <a:rPr kumimoji="0" lang="en-US" sz="1600" b="0" i="0" u="none" strike="noStrike" kern="1200" cap="none" spc="0" normalizeH="0" baseline="0" noProof="0" err="1">
                <a:ln>
                  <a:noFill/>
                </a:ln>
                <a:solidFill>
                  <a:prstClr val="black"/>
                </a:solidFill>
                <a:effectLst/>
                <a:uLnTx/>
                <a:uFillTx/>
                <a:latin typeface="Calibri"/>
                <a:ea typeface="Roboto"/>
                <a:cs typeface="Roboto"/>
              </a:rPr>
              <a:t>Gallavan</a:t>
            </a:r>
            <a:r>
              <a:rPr kumimoji="0" lang="en-US" sz="1600" b="0" i="0" u="none" strike="noStrike" kern="1200" cap="none" spc="0" normalizeH="0" baseline="0" noProof="0">
                <a:ln>
                  <a:noFill/>
                </a:ln>
                <a:solidFill>
                  <a:prstClr val="black"/>
                </a:solidFill>
                <a:effectLst/>
                <a:uLnTx/>
                <a:uFillTx/>
                <a:latin typeface="Calibri"/>
                <a:ea typeface="Roboto"/>
                <a:cs typeface="Roboto"/>
              </a:rPr>
              <a:t>, D. B., &amp; Newman, J. L. (2013). Predictors of Burnout Among Correctional Mental Health Professionals. Psychological Services, 10 (1), 115-122.</a:t>
            </a:r>
            <a:endParaRPr lang="en-US" sz="1600" b="0" i="0" strike="noStrike" kern="0" cap="none" spc="0" normalizeH="0" baseline="0" noProof="0">
              <a:ln>
                <a:noFill/>
              </a:ln>
              <a:solidFill>
                <a:prstClr val="black"/>
              </a:solidFill>
              <a:effectLst/>
              <a:highlight>
                <a:srgbClr val="FFFFFF"/>
              </a:highlight>
              <a:uLnTx/>
              <a:uFillTx/>
              <a:latin typeface="Calibri"/>
              <a:ea typeface="Roboto"/>
              <a:cs typeface="Roboto"/>
            </a:endParaRPr>
          </a:p>
          <a:p>
            <a:pPr marL="118745" indent="337820" fontAlgn="base">
              <a:lnSpc>
                <a:spcPct val="107000"/>
              </a:lnSpc>
              <a:spcBef>
                <a:spcPts val="0"/>
              </a:spcBef>
              <a:spcAft>
                <a:spcPts val="800"/>
              </a:spcAft>
              <a:buClr>
                <a:srgbClr val="297FD5"/>
              </a:buClr>
              <a:defRPr/>
            </a:pPr>
            <a:r>
              <a:rPr kumimoji="0" lang="en-US" sz="1600" b="0" i="0" u="sng" strike="noStrike" kern="0" cap="none" spc="0" normalizeH="0" baseline="0" noProof="0">
                <a:ln>
                  <a:noFill/>
                </a:ln>
                <a:solidFill>
                  <a:srgbClr val="9454C3"/>
                </a:solidFill>
                <a:effectLst/>
                <a:highlight>
                  <a:srgbClr val="FFFFFF"/>
                </a:highlight>
                <a:uLnTx/>
                <a:uFillTx/>
                <a:latin typeface="Calibri"/>
                <a:ea typeface="Roboto"/>
                <a:cs typeface="Roboto"/>
                <a:hlinkClick r:id="rId4">
                  <a:extLst>
                    <a:ext uri="{A12FA001-AC4F-418D-AE19-62706E023703}">
                      <ahyp:hlinkClr xmlns:ahyp="http://schemas.microsoft.com/office/drawing/2018/hyperlinkcolor" val="tx"/>
                    </a:ext>
                  </a:extLst>
                </a:hlinkClick>
              </a:rPr>
              <a:t>https://www.prisonpolicy.org/</a:t>
            </a:r>
            <a:endParaRPr lang="en-US" sz="1600" u="sng" kern="0">
              <a:solidFill>
                <a:srgbClr val="000000"/>
              </a:solidFill>
              <a:highlight>
                <a:srgbClr val="FFFFFF"/>
              </a:highlight>
              <a:latin typeface="Calibri"/>
              <a:ea typeface="Roboto"/>
              <a:cs typeface="Roboto"/>
            </a:endParaRPr>
          </a:p>
          <a:p>
            <a:pPr marL="118745" indent="337820">
              <a:lnSpc>
                <a:spcPct val="107000"/>
              </a:lnSpc>
              <a:spcBef>
                <a:spcPts val="0"/>
              </a:spcBef>
              <a:spcAft>
                <a:spcPts val="800"/>
              </a:spcAft>
              <a:buClr>
                <a:srgbClr val="297FD5"/>
              </a:buClr>
              <a:defRPr/>
            </a:pPr>
            <a:r>
              <a:rPr lang="en-US" sz="1600" kern="0">
                <a:solidFill>
                  <a:schemeClr val="tx1"/>
                </a:solidFill>
                <a:highlight>
                  <a:srgbClr val="FFFFFF"/>
                </a:highlight>
                <a:ea typeface="+mn-lt"/>
                <a:cs typeface="+mn-lt"/>
              </a:rPr>
              <a:t>Harrison RL, Westwood MJ. Preventing vicarious traumatization of mental health therapists: Identifying protective practices. Psychotherapy (Chic). 2009 Jun;46(2):203-19.</a:t>
            </a:r>
            <a:r>
              <a:rPr lang="en-US" sz="1600" kern="0">
                <a:solidFill>
                  <a:srgbClr val="9454C3"/>
                </a:solidFill>
                <a:highlight>
                  <a:srgbClr val="FFFFFF"/>
                </a:highlight>
                <a:ea typeface="+mn-lt"/>
                <a:cs typeface="+mn-lt"/>
              </a:rPr>
              <a:t> </a:t>
            </a:r>
            <a:r>
              <a:rPr lang="en-US" sz="1600" kern="0" err="1">
                <a:solidFill>
                  <a:srgbClr val="9454C3"/>
                </a:solidFill>
                <a:highlight>
                  <a:srgbClr val="FFFFFF"/>
                </a:highlight>
                <a:ea typeface="+mn-lt"/>
                <a:cs typeface="+mn-lt"/>
              </a:rPr>
              <a:t>doi</a:t>
            </a:r>
            <a:r>
              <a:rPr lang="en-US" sz="1600" kern="0">
                <a:solidFill>
                  <a:srgbClr val="9454C3"/>
                </a:solidFill>
                <a:highlight>
                  <a:srgbClr val="FFFFFF"/>
                </a:highlight>
                <a:ea typeface="+mn-lt"/>
                <a:cs typeface="+mn-lt"/>
              </a:rPr>
              <a:t>: 10.1037/a0016081. PMID: 22122619.</a:t>
            </a:r>
            <a:endParaRPr lang="en-US" sz="1600" u="sng" kern="0">
              <a:solidFill>
                <a:srgbClr val="9454C3"/>
              </a:solidFill>
              <a:highlight>
                <a:srgbClr val="FFFFFF"/>
              </a:highlight>
              <a:latin typeface="Calibri"/>
              <a:ea typeface="Roboto"/>
              <a:cs typeface="Roboto"/>
            </a:endParaRPr>
          </a:p>
          <a:p>
            <a:pPr marL="118745" indent="337820">
              <a:lnSpc>
                <a:spcPct val="107000"/>
              </a:lnSpc>
              <a:spcBef>
                <a:spcPts val="0"/>
              </a:spcBef>
              <a:spcAft>
                <a:spcPts val="800"/>
              </a:spcAft>
              <a:buClr>
                <a:srgbClr val="297FD5"/>
              </a:buClr>
              <a:defRPr/>
            </a:pPr>
            <a:r>
              <a:rPr lang="en-US" sz="1600" kern="0">
                <a:solidFill>
                  <a:schemeClr val="tx1"/>
                </a:solidFill>
                <a:highlight>
                  <a:srgbClr val="FFFFFF"/>
                </a:highlight>
                <a:ea typeface="+mn-lt"/>
                <a:cs typeface="+mn-lt"/>
              </a:rPr>
              <a:t>National Center for PTSD:</a:t>
            </a:r>
            <a:r>
              <a:rPr lang="en-US" sz="1600" kern="0">
                <a:solidFill>
                  <a:srgbClr val="9454C3"/>
                </a:solidFill>
                <a:highlight>
                  <a:srgbClr val="FFFFFF"/>
                </a:highlight>
                <a:ea typeface="+mn-lt"/>
                <a:cs typeface="+mn-lt"/>
              </a:rPr>
              <a:t> </a:t>
            </a:r>
            <a:r>
              <a:rPr lang="en-US" sz="1600" kern="0">
                <a:solidFill>
                  <a:srgbClr val="9454C3"/>
                </a:solidFill>
                <a:highlight>
                  <a:srgbClr val="FFFFFF"/>
                </a:highlight>
                <a:ea typeface="+mn-lt"/>
                <a:cs typeface="+mn-lt"/>
                <a:hlinkClick r:id="rId5"/>
              </a:rPr>
              <a:t>PTSD: National Center for PTSD Home (va.gov)</a:t>
            </a:r>
            <a:endParaRPr lang="en-US" sz="1600" kern="0">
              <a:solidFill>
                <a:srgbClr val="9454C3"/>
              </a:solidFill>
              <a:highlight>
                <a:srgbClr val="FFFFFF"/>
              </a:highlight>
              <a:ea typeface="+mn-lt"/>
              <a:cs typeface="+mn-lt"/>
            </a:endParaRPr>
          </a:p>
          <a:p>
            <a:pPr marL="404495" indent="-285750">
              <a:lnSpc>
                <a:spcPct val="107000"/>
              </a:lnSpc>
              <a:spcBef>
                <a:spcPts val="0"/>
              </a:spcBef>
              <a:spcAft>
                <a:spcPts val="800"/>
              </a:spcAft>
              <a:buClr>
                <a:srgbClr val="297FD5"/>
              </a:buClr>
              <a:defRPr/>
            </a:pPr>
            <a:r>
              <a:rPr lang="en-US" sz="1600" kern="0" err="1">
                <a:solidFill>
                  <a:schemeClr val="tx1"/>
                </a:solidFill>
                <a:highlight>
                  <a:srgbClr val="FFFFFF"/>
                </a:highlight>
                <a:ea typeface="+mn-lt"/>
                <a:cs typeface="+mn-lt"/>
              </a:rPr>
              <a:t>Pantalon</a:t>
            </a:r>
            <a:r>
              <a:rPr lang="en-US" sz="1600" kern="0">
                <a:solidFill>
                  <a:schemeClr val="tx1"/>
                </a:solidFill>
                <a:highlight>
                  <a:srgbClr val="FFFFFF"/>
                </a:highlight>
                <a:ea typeface="+mn-lt"/>
                <a:cs typeface="+mn-lt"/>
              </a:rPr>
              <a:t>, M. V., &amp; Swanson, A. J. (2003). Use of the University of Rhode Island Change Assessment to measure motivational </a:t>
            </a:r>
            <a:r>
              <a:rPr lang="en-US" sz="1600" kern="0" err="1">
                <a:solidFill>
                  <a:schemeClr val="tx1"/>
                </a:solidFill>
                <a:highlight>
                  <a:srgbClr val="FFFFFF"/>
                </a:highlight>
                <a:ea typeface="+mn-lt"/>
                <a:cs typeface="+mn-lt"/>
              </a:rPr>
              <a:t>rediness</a:t>
            </a:r>
            <a:r>
              <a:rPr lang="en-US" sz="1600" kern="0">
                <a:solidFill>
                  <a:schemeClr val="tx1"/>
                </a:solidFill>
                <a:highlight>
                  <a:srgbClr val="FFFFFF"/>
                </a:highlight>
                <a:ea typeface="+mn-lt"/>
                <a:cs typeface="+mn-lt"/>
              </a:rPr>
              <a:t> to change in psychiatric and dually diagnosed individuals. Psychology of Addictive Behaviors, 7 (2): 91-97. </a:t>
            </a:r>
            <a:r>
              <a:rPr lang="en-US" sz="1600" kern="0">
                <a:solidFill>
                  <a:schemeClr val="tx1"/>
                </a:solidFill>
                <a:highlight>
                  <a:srgbClr val="FFFFFF"/>
                </a:highlight>
                <a:ea typeface="+mn-lt"/>
                <a:cs typeface="+mn-lt"/>
                <a:hlinkClick r:id="rId6">
                  <a:extLst>
                    <a:ext uri="{A12FA001-AC4F-418D-AE19-62706E023703}">
                      <ahyp:hlinkClr xmlns:ahyp="http://schemas.microsoft.com/office/drawing/2018/hyperlinkcolor" val="tx"/>
                    </a:ext>
                  </a:extLst>
                </a:hlinkClick>
              </a:rPr>
              <a:t>https://doi.org/10.1037/0893-164X.17.2.91</a:t>
            </a:r>
            <a:endParaRPr lang="en-US" sz="1600" kern="0">
              <a:solidFill>
                <a:schemeClr val="tx1"/>
              </a:solidFill>
              <a:highlight>
                <a:srgbClr val="FFFFFF"/>
              </a:highlight>
              <a:ea typeface="+mn-lt"/>
              <a:cs typeface="+mn-lt"/>
            </a:endParaRPr>
          </a:p>
          <a:p>
            <a:pPr marL="118745" indent="337820" fontAlgn="base">
              <a:lnSpc>
                <a:spcPct val="107000"/>
              </a:lnSpc>
              <a:spcBef>
                <a:spcPts val="0"/>
              </a:spcBef>
              <a:spcAft>
                <a:spcPts val="800"/>
              </a:spcAft>
              <a:buClr>
                <a:srgbClr val="297FD5"/>
              </a:buClr>
              <a:defRPr/>
            </a:pPr>
            <a:endParaRPr lang="en-US" sz="1800" u="sng">
              <a:solidFill>
                <a:srgbClr val="0563C1"/>
              </a:solidFill>
              <a:latin typeface="Calibri"/>
              <a:ea typeface="Roboto"/>
              <a:cs typeface="Roboto" panose="02000000000000000000" pitchFamily="2" charset="0"/>
            </a:endParaRPr>
          </a:p>
        </p:txBody>
      </p:sp>
      <p:sp>
        <p:nvSpPr>
          <p:cNvPr id="3" name="Title 2">
            <a:extLst>
              <a:ext uri="{FF2B5EF4-FFF2-40B4-BE49-F238E27FC236}">
                <a16:creationId xmlns:a16="http://schemas.microsoft.com/office/drawing/2014/main" id="{04C3E502-D056-1962-5237-B940FA156AF2}"/>
              </a:ext>
            </a:extLst>
          </p:cNvPr>
          <p:cNvSpPr>
            <a:spLocks noGrp="1"/>
          </p:cNvSpPr>
          <p:nvPr>
            <p:ph type="title"/>
          </p:nvPr>
        </p:nvSpPr>
        <p:spPr>
          <a:xfrm>
            <a:off x="609600" y="656842"/>
            <a:ext cx="10972800" cy="760021"/>
          </a:xfrm>
        </p:spPr>
        <p:txBody>
          <a:bodyPr vert="horz" lIns="91440" tIns="45720" rIns="91440" bIns="45720" anchor="ctr">
            <a:normAutofit/>
          </a:bodyPr>
          <a:lstStyle/>
          <a:p>
            <a:pPr algn="ctr"/>
            <a:r>
              <a:rPr lang="en-US">
                <a:solidFill>
                  <a:schemeClr val="tx1"/>
                </a:solidFill>
                <a:ea typeface="+mj-lt"/>
                <a:cs typeface="+mj-lt"/>
              </a:rPr>
              <a:t>References</a:t>
            </a:r>
            <a:endParaRPr lang="en-US">
              <a:cs typeface="Calibri"/>
            </a:endParaRPr>
          </a:p>
        </p:txBody>
      </p:sp>
      <p:pic>
        <p:nvPicPr>
          <p:cNvPr id="4" name="Picture 3">
            <a:extLst>
              <a:ext uri="{FF2B5EF4-FFF2-40B4-BE49-F238E27FC236}">
                <a16:creationId xmlns:a16="http://schemas.microsoft.com/office/drawing/2014/main" id="{BF43D23E-E5FF-AD16-22EE-B6AC9F055A00}"/>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738952" y="5969311"/>
            <a:ext cx="3380312" cy="760021"/>
          </a:xfrm>
          <a:prstGeom prst="rect">
            <a:avLst/>
          </a:prstGeom>
        </p:spPr>
      </p:pic>
    </p:spTree>
    <p:extLst>
      <p:ext uri="{BB962C8B-B14F-4D97-AF65-F5344CB8AC3E}">
        <p14:creationId xmlns:p14="http://schemas.microsoft.com/office/powerpoint/2010/main" val="111040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0CE71D-C642-EF51-A0C0-48557F4BE999}"/>
              </a:ext>
            </a:extLst>
          </p:cNvPr>
          <p:cNvSpPr>
            <a:spLocks noGrp="1"/>
          </p:cNvSpPr>
          <p:nvPr>
            <p:ph idx="1"/>
          </p:nvPr>
        </p:nvSpPr>
        <p:spPr/>
        <p:txBody>
          <a:bodyPr vert="horz" lIns="91440" tIns="45720" rIns="91440" bIns="45720" anchor="t">
            <a:normAutofit fontScale="92500" lnSpcReduction="10000"/>
          </a:bodyPr>
          <a:lstStyle/>
          <a:p>
            <a:pPr marL="118745" indent="337820">
              <a:lnSpc>
                <a:spcPct val="107000"/>
              </a:lnSpc>
              <a:spcBef>
                <a:spcPts val="0"/>
              </a:spcBef>
              <a:spcAft>
                <a:spcPts val="800"/>
              </a:spcAft>
            </a:pPr>
            <a:r>
              <a:rPr lang="en-US" sz="1800">
                <a:solidFill>
                  <a:schemeClr val="tx1"/>
                </a:solidFill>
                <a:ea typeface="+mn-lt"/>
                <a:cs typeface="+mn-lt"/>
              </a:rPr>
              <a:t>Sadeh, N., &amp; </a:t>
            </a:r>
            <a:r>
              <a:rPr lang="en-US" sz="1800" err="1">
                <a:solidFill>
                  <a:schemeClr val="tx1"/>
                </a:solidFill>
                <a:ea typeface="+mn-lt"/>
                <a:cs typeface="+mn-lt"/>
              </a:rPr>
              <a:t>McNiel</a:t>
            </a:r>
            <a:r>
              <a:rPr lang="en-US" sz="1800">
                <a:solidFill>
                  <a:schemeClr val="tx1"/>
                </a:solidFill>
                <a:ea typeface="+mn-lt"/>
                <a:cs typeface="+mn-lt"/>
              </a:rPr>
              <a:t>, D. E. (2015). Posttraumatic Stress Disorder Increases Risk of Criminal Recidivism Among Justice-Involved Persons With Mental Disorders. </a:t>
            </a:r>
            <a:r>
              <a:rPr lang="en-US" sz="1800" i="1">
                <a:solidFill>
                  <a:schemeClr val="tx1"/>
                </a:solidFill>
                <a:ea typeface="+mn-lt"/>
                <a:cs typeface="+mn-lt"/>
              </a:rPr>
              <a:t>Criminal Justice and Behavior, 42</a:t>
            </a:r>
            <a:r>
              <a:rPr lang="en-US" sz="1800">
                <a:solidFill>
                  <a:schemeClr val="tx1"/>
                </a:solidFill>
                <a:ea typeface="+mn-lt"/>
                <a:cs typeface="+mn-lt"/>
              </a:rPr>
              <a:t>(6), 573–586. </a:t>
            </a:r>
            <a:r>
              <a:rPr lang="en-US" sz="1800">
                <a:solidFill>
                  <a:schemeClr val="tx1"/>
                </a:solidFill>
                <a:ea typeface="+mn-lt"/>
                <a:cs typeface="+mn-lt"/>
                <a:hlinkClick r:id="rId2">
                  <a:extLst>
                    <a:ext uri="{A12FA001-AC4F-418D-AE19-62706E023703}">
                      <ahyp:hlinkClr xmlns:ahyp="http://schemas.microsoft.com/office/drawing/2018/hyperlinkcolor" val="tx"/>
                    </a:ext>
                  </a:extLst>
                </a:hlinkClick>
              </a:rPr>
              <a:t>https://doi.org/10.1177/0093854814556880</a:t>
            </a:r>
            <a:endParaRPr lang="en-US" sz="1800">
              <a:solidFill>
                <a:schemeClr val="tx1"/>
              </a:solidFill>
              <a:ea typeface="+mn-lt"/>
              <a:cs typeface="+mn-lt"/>
            </a:endParaRPr>
          </a:p>
          <a:p>
            <a:pPr marL="118745" indent="337820">
              <a:lnSpc>
                <a:spcPct val="107000"/>
              </a:lnSpc>
              <a:spcBef>
                <a:spcPts val="0"/>
              </a:spcBef>
              <a:spcAft>
                <a:spcPts val="800"/>
              </a:spcAft>
            </a:pPr>
            <a:r>
              <a:rPr lang="en-US" sz="1800" err="1">
                <a:solidFill>
                  <a:schemeClr val="tx1"/>
                </a:solidFill>
                <a:cs typeface="Calibri"/>
              </a:rPr>
              <a:t>Spinaris</a:t>
            </a:r>
            <a:r>
              <a:rPr lang="en-US" sz="1800">
                <a:solidFill>
                  <a:schemeClr val="tx1"/>
                </a:solidFill>
                <a:cs typeface="Calibri"/>
              </a:rPr>
              <a:t>, Caterina Ph.D., </a:t>
            </a:r>
            <a:r>
              <a:rPr lang="en-US" sz="1800" err="1">
                <a:solidFill>
                  <a:schemeClr val="tx1"/>
                </a:solidFill>
                <a:cs typeface="Calibri"/>
              </a:rPr>
              <a:t>Denroff</a:t>
            </a:r>
            <a:r>
              <a:rPr lang="en-US" sz="1800">
                <a:solidFill>
                  <a:schemeClr val="tx1"/>
                </a:solidFill>
                <a:cs typeface="Calibri"/>
              </a:rPr>
              <a:t>, Michael Ph.D., and Kellaway, Julie, Ph.D. (2012). PTSD in US Corrections Professionals: Prevalence and Impact on Health and Functioning. Desert Waters Correctional Outreach.</a:t>
            </a:r>
            <a:endParaRPr lang="en-US">
              <a:solidFill>
                <a:schemeClr val="tx1"/>
              </a:solidFill>
            </a:endParaRPr>
          </a:p>
          <a:p>
            <a:pPr marL="118745" indent="337820">
              <a:lnSpc>
                <a:spcPct val="107000"/>
              </a:lnSpc>
              <a:spcBef>
                <a:spcPts val="0"/>
              </a:spcBef>
              <a:spcAft>
                <a:spcPts val="800"/>
              </a:spcAft>
            </a:pPr>
            <a:r>
              <a:rPr lang="en-US" sz="1800" err="1">
                <a:solidFill>
                  <a:schemeClr val="tx1"/>
                </a:solidFill>
                <a:cs typeface="Calibri"/>
              </a:rPr>
              <a:t>Strolin-Goltzman</a:t>
            </a:r>
            <a:r>
              <a:rPr lang="en-US" sz="1800">
                <a:solidFill>
                  <a:schemeClr val="tx1"/>
                </a:solidFill>
                <a:cs typeface="Calibri"/>
              </a:rPr>
              <a:t>, J., </a:t>
            </a:r>
            <a:r>
              <a:rPr lang="en-US" sz="1800" err="1">
                <a:solidFill>
                  <a:schemeClr val="tx1"/>
                </a:solidFill>
                <a:cs typeface="Calibri"/>
              </a:rPr>
              <a:t>Breslend</a:t>
            </a:r>
            <a:r>
              <a:rPr lang="en-US" sz="1800">
                <a:solidFill>
                  <a:schemeClr val="tx1"/>
                </a:solidFill>
                <a:cs typeface="Calibri"/>
              </a:rPr>
              <a:t>, N., Hemenway Deaver, A., Wood, V., Woodside-Jiron, H., &amp; </a:t>
            </a:r>
            <a:r>
              <a:rPr lang="en-US" sz="1800" err="1">
                <a:solidFill>
                  <a:schemeClr val="tx1"/>
                </a:solidFill>
                <a:cs typeface="Calibri"/>
              </a:rPr>
              <a:t>Krompf</a:t>
            </a:r>
            <a:r>
              <a:rPr lang="en-US" sz="1800">
                <a:solidFill>
                  <a:schemeClr val="tx1"/>
                </a:solidFill>
                <a:cs typeface="Calibri"/>
              </a:rPr>
              <a:t>, A. (2024). Moving beyond self-care: Exploring the protective influence of interprofessional collaboration, leadership, and competency on secondary traumatic stress. </a:t>
            </a:r>
            <a:r>
              <a:rPr lang="en-US" sz="1800" i="1">
                <a:solidFill>
                  <a:schemeClr val="tx1"/>
                </a:solidFill>
                <a:cs typeface="Calibri"/>
              </a:rPr>
              <a:t>Traumatology, 30</a:t>
            </a:r>
            <a:r>
              <a:rPr lang="en-US" sz="1800">
                <a:solidFill>
                  <a:schemeClr val="tx1"/>
                </a:solidFill>
                <a:cs typeface="Calibri"/>
              </a:rPr>
              <a:t>(1), 69–76. </a:t>
            </a:r>
            <a:r>
              <a:rPr lang="en-US" sz="1800">
                <a:solidFill>
                  <a:schemeClr val="tx1"/>
                </a:solidFill>
                <a:cs typeface="Calibri"/>
                <a:hlinkClick r:id="rId3">
                  <a:extLst>
                    <a:ext uri="{A12FA001-AC4F-418D-AE19-62706E023703}">
                      <ahyp:hlinkClr xmlns:ahyp="http://schemas.microsoft.com/office/drawing/2018/hyperlinkcolor" val="tx"/>
                    </a:ext>
                  </a:extLst>
                </a:hlinkClick>
              </a:rPr>
              <a:t>https://doi.org/10.1037/trm0000244</a:t>
            </a:r>
            <a:endParaRPr lang="en-US" sz="1800">
              <a:solidFill>
                <a:schemeClr val="tx1"/>
              </a:solidFill>
              <a:cs typeface="Calibri"/>
            </a:endParaRPr>
          </a:p>
          <a:p>
            <a:pPr marL="118745" indent="337820">
              <a:lnSpc>
                <a:spcPct val="107000"/>
              </a:lnSpc>
              <a:spcBef>
                <a:spcPts val="0"/>
              </a:spcBef>
              <a:spcAft>
                <a:spcPts val="800"/>
              </a:spcAft>
            </a:pPr>
            <a:r>
              <a:rPr lang="en-US" sz="1800" err="1">
                <a:solidFill>
                  <a:schemeClr val="tx1"/>
                </a:solidFill>
                <a:cs typeface="Calibri"/>
              </a:rPr>
              <a:t>Stürup</a:t>
            </a:r>
            <a:r>
              <a:rPr lang="en-US" sz="1800">
                <a:solidFill>
                  <a:schemeClr val="tx1"/>
                </a:solidFill>
                <a:cs typeface="Calibri"/>
              </a:rPr>
              <a:t>-Toft S, </a:t>
            </a:r>
            <a:r>
              <a:rPr lang="en-US" sz="1800" err="1">
                <a:solidFill>
                  <a:schemeClr val="tx1"/>
                </a:solidFill>
                <a:cs typeface="Calibri"/>
              </a:rPr>
              <a:t>O'Moore</a:t>
            </a:r>
            <a:r>
              <a:rPr lang="en-US" sz="1800">
                <a:solidFill>
                  <a:schemeClr val="tx1"/>
                </a:solidFill>
                <a:cs typeface="Calibri"/>
              </a:rPr>
              <a:t> EJ, Plugge EH. Looking behind the bars: emerging health issues for people in prison. Br Med Bull. 2018 Mar 1;125(1):15-23. </a:t>
            </a:r>
            <a:r>
              <a:rPr lang="en-US" sz="1800" err="1">
                <a:solidFill>
                  <a:schemeClr val="tx1"/>
                </a:solidFill>
                <a:cs typeface="Calibri"/>
              </a:rPr>
              <a:t>doi</a:t>
            </a:r>
            <a:r>
              <a:rPr lang="en-US" sz="1800">
                <a:solidFill>
                  <a:schemeClr val="tx1"/>
                </a:solidFill>
                <a:cs typeface="Calibri"/>
              </a:rPr>
              <a:t>: 10.1093/</a:t>
            </a:r>
            <a:r>
              <a:rPr lang="en-US" sz="1800" err="1">
                <a:solidFill>
                  <a:schemeClr val="tx1"/>
                </a:solidFill>
                <a:cs typeface="Calibri"/>
              </a:rPr>
              <a:t>bmb</a:t>
            </a:r>
            <a:r>
              <a:rPr lang="en-US" sz="1800">
                <a:solidFill>
                  <a:schemeClr val="tx1"/>
                </a:solidFill>
                <a:cs typeface="Calibri"/>
              </a:rPr>
              <a:t>/ldx052. PMID: 29394343.</a:t>
            </a:r>
            <a:endParaRPr lang="en-US" sz="1800">
              <a:solidFill>
                <a:schemeClr val="tx1"/>
              </a:solidFill>
              <a:ea typeface="Calibri"/>
              <a:cs typeface="Calibri"/>
            </a:endParaRPr>
          </a:p>
          <a:p>
            <a:pPr marL="118745" indent="337820"/>
            <a:r>
              <a:rPr lang="en-US" sz="1800">
                <a:solidFill>
                  <a:srgbClr val="000000"/>
                </a:solidFill>
                <a:cs typeface="Calibri"/>
              </a:rPr>
              <a:t>United Nations General Assembly (2015).</a:t>
            </a:r>
          </a:p>
          <a:p>
            <a:pPr marL="461645" indent="-342900"/>
            <a:r>
              <a:rPr lang="en-US" sz="1800">
                <a:solidFill>
                  <a:srgbClr val="333333"/>
                </a:solidFill>
                <a:cs typeface="Calibri"/>
              </a:rPr>
              <a:t>Yue, Z., Qin, Y., Li, Y. </a:t>
            </a:r>
            <a:r>
              <a:rPr lang="en-US" sz="1800" i="1">
                <a:solidFill>
                  <a:srgbClr val="333333"/>
                </a:solidFill>
                <a:cs typeface="Calibri"/>
              </a:rPr>
              <a:t>et al.</a:t>
            </a:r>
            <a:r>
              <a:rPr lang="en-US" sz="1800">
                <a:solidFill>
                  <a:srgbClr val="333333"/>
                </a:solidFill>
                <a:cs typeface="Calibri"/>
              </a:rPr>
              <a:t> Empathy and burnout in medical staff: mediating role of job satisfaction and job commitment. </a:t>
            </a:r>
            <a:r>
              <a:rPr lang="en-US" sz="1800" i="1">
                <a:solidFill>
                  <a:srgbClr val="333333"/>
                </a:solidFill>
                <a:cs typeface="Calibri"/>
              </a:rPr>
              <a:t>BMC Public Health</a:t>
            </a:r>
            <a:r>
              <a:rPr lang="en-US" sz="1800">
                <a:solidFill>
                  <a:srgbClr val="333333"/>
                </a:solidFill>
                <a:cs typeface="Calibri"/>
              </a:rPr>
              <a:t> </a:t>
            </a:r>
            <a:r>
              <a:rPr lang="en-US" sz="1800" b="1">
                <a:solidFill>
                  <a:srgbClr val="333333"/>
                </a:solidFill>
                <a:cs typeface="Calibri"/>
              </a:rPr>
              <a:t>22</a:t>
            </a:r>
            <a:r>
              <a:rPr lang="en-US" sz="1800">
                <a:solidFill>
                  <a:srgbClr val="333333"/>
                </a:solidFill>
                <a:cs typeface="Calibri"/>
              </a:rPr>
              <a:t>, 1033 (2022). </a:t>
            </a:r>
            <a:r>
              <a:rPr lang="en-US" sz="1800">
                <a:solidFill>
                  <a:srgbClr val="000000"/>
                </a:solidFill>
                <a:cs typeface="Calibri"/>
                <a:hlinkClick r:id="rId4"/>
              </a:rPr>
              <a:t>https://doi.org/10.1186/s12889-022-13405-4</a:t>
            </a:r>
            <a:endParaRPr lang="en-US" sz="1800">
              <a:solidFill>
                <a:srgbClr val="000000"/>
              </a:solidFill>
              <a:cs typeface="Calibri"/>
            </a:endParaRPr>
          </a:p>
          <a:p>
            <a:pPr marL="461645" indent="-342900"/>
            <a:r>
              <a:rPr lang="en-US" sz="1800">
                <a:solidFill>
                  <a:srgbClr val="000000"/>
                </a:solidFill>
                <a:ea typeface="Calibri"/>
                <a:cs typeface="Calibri"/>
              </a:rPr>
              <a:t>OpenAI (2024) Figures 1-5. Generated using ChatGPT. Retrieved (November 28, 2024)</a:t>
            </a:r>
          </a:p>
          <a:p>
            <a:pPr indent="-255905"/>
            <a:endParaRPr lang="en-US">
              <a:ea typeface="Calibri"/>
              <a:cs typeface="Calibri"/>
            </a:endParaRPr>
          </a:p>
        </p:txBody>
      </p:sp>
      <p:sp>
        <p:nvSpPr>
          <p:cNvPr id="3" name="Title 2">
            <a:extLst>
              <a:ext uri="{FF2B5EF4-FFF2-40B4-BE49-F238E27FC236}">
                <a16:creationId xmlns:a16="http://schemas.microsoft.com/office/drawing/2014/main" id="{4574E926-0003-672B-E197-0A9D51E8C9C0}"/>
              </a:ext>
            </a:extLst>
          </p:cNvPr>
          <p:cNvSpPr>
            <a:spLocks noGrp="1"/>
          </p:cNvSpPr>
          <p:nvPr>
            <p:ph type="title"/>
          </p:nvPr>
        </p:nvSpPr>
        <p:spPr/>
        <p:txBody>
          <a:bodyPr vert="horz" lIns="91440" tIns="45720" rIns="91440" bIns="45720" anchor="ctr">
            <a:normAutofit/>
          </a:bodyPr>
          <a:lstStyle/>
          <a:p>
            <a:pPr algn="ctr"/>
            <a:r>
              <a:rPr lang="en-US" sz="3300">
                <a:solidFill>
                  <a:schemeClr val="tx1"/>
                </a:solidFill>
                <a:cs typeface="Calibri"/>
              </a:rPr>
              <a:t>References</a:t>
            </a:r>
            <a:endParaRPr lang="en-US">
              <a:cs typeface="Calibri"/>
            </a:endParaRPr>
          </a:p>
        </p:txBody>
      </p:sp>
      <p:pic>
        <p:nvPicPr>
          <p:cNvPr id="4" name="Picture 3">
            <a:extLst>
              <a:ext uri="{FF2B5EF4-FFF2-40B4-BE49-F238E27FC236}">
                <a16:creationId xmlns:a16="http://schemas.microsoft.com/office/drawing/2014/main" id="{D2FBCAEB-1D62-04DE-3DB1-F530971FFD3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738952" y="5969311"/>
            <a:ext cx="3380312" cy="760021"/>
          </a:xfrm>
          <a:prstGeom prst="rect">
            <a:avLst/>
          </a:prstGeom>
        </p:spPr>
      </p:pic>
    </p:spTree>
    <p:extLst>
      <p:ext uri="{BB962C8B-B14F-4D97-AF65-F5344CB8AC3E}">
        <p14:creationId xmlns:p14="http://schemas.microsoft.com/office/powerpoint/2010/main" val="64806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75313AE-6EED-ABF2-FC98-8DCD8D0C9573}"/>
              </a:ext>
            </a:extLst>
          </p:cNvPr>
          <p:cNvSpPr>
            <a:spLocks noGrp="1"/>
          </p:cNvSpPr>
          <p:nvPr>
            <p:ph type="title"/>
          </p:nvPr>
        </p:nvSpPr>
        <p:spPr>
          <a:xfrm>
            <a:off x="380860" y="1347695"/>
            <a:ext cx="9014348" cy="2402006"/>
          </a:xfrm>
        </p:spPr>
        <p:txBody>
          <a:bodyPr vert="horz" lIns="91440" tIns="45720" rIns="91440" bIns="45720" rtlCol="0" anchor="b">
            <a:normAutofit/>
          </a:bodyPr>
          <a:lstStyle/>
          <a:p>
            <a:br>
              <a:rPr lang="en-US" sz="4800" b="1" kern="1200">
                <a:solidFill>
                  <a:schemeClr val="tx1"/>
                </a:solidFill>
                <a:latin typeface="+mj-lt"/>
                <a:ea typeface="+mj-ea"/>
                <a:cs typeface="+mj-cs"/>
              </a:rPr>
            </a:br>
            <a:r>
              <a:rPr lang="en-US" sz="4800" b="1" kern="1200">
                <a:solidFill>
                  <a:schemeClr val="tx1"/>
                </a:solidFill>
                <a:latin typeface="+mj-lt"/>
                <a:ea typeface="+mj-ea"/>
                <a:cs typeface="+mj-cs"/>
              </a:rPr>
              <a:t>Starting With a Story…. </a:t>
            </a:r>
            <a:br>
              <a:rPr lang="en-US" sz="4800" b="1" kern="1200">
                <a:solidFill>
                  <a:schemeClr val="tx1"/>
                </a:solidFill>
                <a:latin typeface="+mj-lt"/>
                <a:ea typeface="+mj-ea"/>
                <a:cs typeface="+mj-cs"/>
              </a:rPr>
            </a:br>
            <a:r>
              <a:rPr lang="en-US" sz="4800" b="1" i="1" kern="1200">
                <a:solidFill>
                  <a:schemeClr val="tx1"/>
                </a:solidFill>
                <a:latin typeface="+mj-lt"/>
                <a:ea typeface="+mj-ea"/>
                <a:cs typeface="+mj-cs"/>
              </a:rPr>
              <a:t>Pathway to Prison</a:t>
            </a:r>
          </a:p>
        </p:txBody>
      </p:sp>
    </p:spTree>
    <p:extLst>
      <p:ext uri="{BB962C8B-B14F-4D97-AF65-F5344CB8AC3E}">
        <p14:creationId xmlns:p14="http://schemas.microsoft.com/office/powerpoint/2010/main" val="3407271444"/>
      </p:ext>
    </p:extLst>
  </p:cSld>
  <p:clrMapOvr>
    <a:masterClrMapping/>
  </p:clrMapOvr>
  <mc:AlternateContent xmlns:mc="http://schemas.openxmlformats.org/markup-compatibility/2006" xmlns:p14="http://schemas.microsoft.com/office/powerpoint/2010/main">
    <mc:Choice Requires="p14">
      <p:transition spd="slow" p14:dur="2000" advTm="23126"/>
    </mc:Choice>
    <mc:Fallback xmlns="">
      <p:transition spd="slow" advTm="231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1E481B9-959D-4277-8C26-2F54042FDDEF}"/>
              </a:ext>
            </a:extLst>
          </p:cNvPr>
          <p:cNvSpPr>
            <a:spLocks noGrp="1"/>
          </p:cNvSpPr>
          <p:nvPr>
            <p:ph type="title"/>
          </p:nvPr>
        </p:nvSpPr>
        <p:spPr>
          <a:xfrm>
            <a:off x="992206" y="1608667"/>
            <a:ext cx="2823275" cy="4501127"/>
          </a:xfrm>
        </p:spPr>
        <p:txBody>
          <a:bodyPr anchor="t">
            <a:normAutofit/>
          </a:bodyPr>
          <a:lstStyle/>
          <a:p>
            <a:pPr algn="r"/>
            <a:r>
              <a:rPr lang="en-US" sz="3200">
                <a:solidFill>
                  <a:srgbClr val="FFFFFF"/>
                </a:solidFill>
              </a:rPr>
              <a:t>Appendix C: </a:t>
            </a:r>
            <a:br>
              <a:rPr lang="en-US" sz="3200">
                <a:solidFill>
                  <a:srgbClr val="FFFFFF"/>
                </a:solidFill>
              </a:rPr>
            </a:br>
            <a:br>
              <a:rPr lang="en-US" sz="3200">
                <a:solidFill>
                  <a:srgbClr val="FFFFFF"/>
                </a:solidFill>
              </a:rPr>
            </a:br>
            <a:r>
              <a:rPr lang="en-US" sz="3200">
                <a:solidFill>
                  <a:srgbClr val="FFFFFF"/>
                </a:solidFill>
              </a:rPr>
              <a:t> Performance Cycles</a:t>
            </a:r>
            <a:br>
              <a:rPr lang="en-US" sz="3200">
                <a:solidFill>
                  <a:srgbClr val="FFFFFF"/>
                </a:solidFill>
              </a:rPr>
            </a:br>
            <a:br>
              <a:rPr lang="en-US" sz="3200">
                <a:solidFill>
                  <a:srgbClr val="FFFFFF"/>
                </a:solidFill>
              </a:rPr>
            </a:br>
            <a:r>
              <a:rPr lang="en-US" sz="3200">
                <a:solidFill>
                  <a:srgbClr val="FFFFFF"/>
                </a:solidFill>
              </a:rPr>
              <a:t>“The How”</a:t>
            </a:r>
          </a:p>
        </p:txBody>
      </p:sp>
      <p:sp>
        <p:nvSpPr>
          <p:cNvPr id="3" name="Content Placeholder 2">
            <a:extLst>
              <a:ext uri="{FF2B5EF4-FFF2-40B4-BE49-F238E27FC236}">
                <a16:creationId xmlns:a16="http://schemas.microsoft.com/office/drawing/2014/main" id="{4234B3AA-C00C-4EFC-88AC-AA5988DC7865}"/>
              </a:ext>
            </a:extLst>
          </p:cNvPr>
          <p:cNvSpPr>
            <a:spLocks noGrp="1"/>
          </p:cNvSpPr>
          <p:nvPr>
            <p:ph sz="half" idx="1"/>
          </p:nvPr>
        </p:nvSpPr>
        <p:spPr>
          <a:xfrm>
            <a:off x="4547698" y="925417"/>
            <a:ext cx="3836138" cy="5541484"/>
          </a:xfrm>
        </p:spPr>
        <p:txBody>
          <a:bodyPr>
            <a:noAutofit/>
          </a:bodyPr>
          <a:lstStyle/>
          <a:p>
            <a:pPr marL="0" indent="0">
              <a:buNone/>
            </a:pPr>
            <a:r>
              <a:rPr lang="en-US" sz="1800" b="1" u="sng"/>
              <a:t>Pre-Performance Cycle Tasks:</a:t>
            </a:r>
          </a:p>
          <a:p>
            <a:pPr marL="0" indent="0">
              <a:buNone/>
            </a:pPr>
            <a:r>
              <a:rPr lang="en-US" sz="1800"/>
              <a:t>Provider Tasks:</a:t>
            </a:r>
          </a:p>
          <a:p>
            <a:pPr marL="457200" lvl="1" indent="0">
              <a:buNone/>
            </a:pPr>
            <a:r>
              <a:rPr lang="en-US" sz="1800"/>
              <a:t>Trust OMNI to give them accurate data and depend on it to function. </a:t>
            </a:r>
          </a:p>
          <a:p>
            <a:pPr marL="0" indent="0">
              <a:buNone/>
            </a:pPr>
            <a:r>
              <a:rPr lang="en-US" sz="1800"/>
              <a:t>Supervisor Tasks:</a:t>
            </a:r>
          </a:p>
          <a:p>
            <a:pPr marL="457200" lvl="1" indent="0">
              <a:buNone/>
            </a:pPr>
            <a:r>
              <a:rPr lang="en-US" sz="1800"/>
              <a:t>Trust providers to manage their workflow and hold them accountable.</a:t>
            </a:r>
          </a:p>
          <a:p>
            <a:pPr marL="457200" lvl="1" indent="0">
              <a:buNone/>
            </a:pPr>
            <a:r>
              <a:rPr lang="en-US" sz="1800"/>
              <a:t>Meet with providers weekly and look in real time at numbers/progress </a:t>
            </a:r>
          </a:p>
          <a:p>
            <a:pPr marL="457200" lvl="1" indent="0">
              <a:buNone/>
            </a:pPr>
            <a:r>
              <a:rPr lang="en-US" sz="1800"/>
              <a:t>Provide support</a:t>
            </a:r>
          </a:p>
          <a:p>
            <a:pPr marL="0" indent="0">
              <a:buNone/>
            </a:pPr>
            <a:r>
              <a:rPr lang="en-US" sz="1800"/>
              <a:t>HSM Tasks:</a:t>
            </a:r>
          </a:p>
          <a:p>
            <a:pPr marL="457200" lvl="1" indent="0">
              <a:buNone/>
            </a:pPr>
            <a:r>
              <a:rPr lang="en-US" sz="1800"/>
              <a:t>Listen for needed scheduling adjustments</a:t>
            </a:r>
          </a:p>
          <a:p>
            <a:pPr marL="457200" lvl="1" indent="0">
              <a:buNone/>
            </a:pPr>
            <a:r>
              <a:rPr lang="en-US" sz="1800"/>
              <a:t>Ensure scheduling will run reports as needed, problem solve cease movements, restricted movements, cohort challenges</a:t>
            </a:r>
          </a:p>
        </p:txBody>
      </p:sp>
      <p:sp>
        <p:nvSpPr>
          <p:cNvPr id="5" name="Content Placeholder 4">
            <a:extLst>
              <a:ext uri="{FF2B5EF4-FFF2-40B4-BE49-F238E27FC236}">
                <a16:creationId xmlns:a16="http://schemas.microsoft.com/office/drawing/2014/main" id="{96EBDB73-7661-4ACE-AC49-ABF543F207FB}"/>
              </a:ext>
            </a:extLst>
          </p:cNvPr>
          <p:cNvSpPr>
            <a:spLocks noGrp="1"/>
          </p:cNvSpPr>
          <p:nvPr>
            <p:ph sz="half" idx="2"/>
          </p:nvPr>
        </p:nvSpPr>
        <p:spPr>
          <a:xfrm>
            <a:off x="8703325" y="925417"/>
            <a:ext cx="3008328" cy="5184377"/>
          </a:xfrm>
        </p:spPr>
        <p:txBody>
          <a:bodyPr>
            <a:normAutofit/>
          </a:bodyPr>
          <a:lstStyle/>
          <a:p>
            <a:pPr marL="0" indent="0">
              <a:buNone/>
            </a:pPr>
            <a:r>
              <a:rPr lang="en-US" sz="1800" b="1" u="sng"/>
              <a:t>Pre-Performance Cycle Meeting:</a:t>
            </a:r>
            <a:endParaRPr lang="en-US" sz="1800"/>
          </a:p>
          <a:p>
            <a:pPr marL="0" indent="0">
              <a:buNone/>
            </a:pPr>
            <a:r>
              <a:rPr lang="en-US" sz="1800"/>
              <a:t>Participants:</a:t>
            </a:r>
          </a:p>
          <a:p>
            <a:pPr marL="457200" lvl="1" indent="0">
              <a:buNone/>
            </a:pPr>
            <a:r>
              <a:rPr lang="en-US" sz="1800"/>
              <a:t>HSM</a:t>
            </a:r>
          </a:p>
          <a:p>
            <a:pPr marL="457200" lvl="1" indent="0">
              <a:buNone/>
            </a:pPr>
            <a:r>
              <a:rPr lang="en-US" sz="1800"/>
              <a:t>Psychologist 4</a:t>
            </a:r>
          </a:p>
          <a:p>
            <a:pPr marL="457200" lvl="1" indent="0">
              <a:buNone/>
            </a:pPr>
            <a:r>
              <a:rPr lang="en-US" sz="1800"/>
              <a:t>Individual Provider</a:t>
            </a:r>
          </a:p>
          <a:p>
            <a:pPr marL="457200" lvl="1" indent="0">
              <a:buNone/>
            </a:pPr>
            <a:r>
              <a:rPr lang="en-US" sz="1800"/>
              <a:t>HQ’s if needed (included Dr. Abplanalp during one cycle)</a:t>
            </a:r>
          </a:p>
          <a:p>
            <a:pPr marL="0" indent="0">
              <a:buNone/>
            </a:pPr>
            <a:r>
              <a:rPr lang="en-US" sz="1800"/>
              <a:t>Meeting Tasks: </a:t>
            </a:r>
          </a:p>
          <a:p>
            <a:pPr marL="457200" lvl="1" indent="0">
              <a:buNone/>
            </a:pPr>
            <a:r>
              <a:rPr lang="en-US" sz="1800"/>
              <a:t>What’s working?</a:t>
            </a:r>
          </a:p>
          <a:p>
            <a:pPr marL="457200" lvl="1" indent="0">
              <a:buNone/>
            </a:pPr>
            <a:r>
              <a:rPr lang="en-US" sz="1800"/>
              <a:t>Highlight strengths</a:t>
            </a:r>
          </a:p>
          <a:p>
            <a:pPr marL="457200" lvl="1" indent="0">
              <a:buNone/>
            </a:pPr>
            <a:r>
              <a:rPr lang="en-US" sz="1800"/>
              <a:t>What do you need?</a:t>
            </a:r>
          </a:p>
          <a:p>
            <a:pPr marL="457200" lvl="1" indent="0">
              <a:buNone/>
            </a:pPr>
            <a:r>
              <a:rPr lang="en-US" sz="1800"/>
              <a:t>What do you foresee in terms of barriers; what can we move out of your way?</a:t>
            </a:r>
          </a:p>
          <a:p>
            <a:pPr marL="0" indent="0">
              <a:buNone/>
            </a:pPr>
            <a:endParaRPr lang="en-US" sz="1900"/>
          </a:p>
        </p:txBody>
      </p:sp>
      <p:pic>
        <p:nvPicPr>
          <p:cNvPr id="2" name="Picture 1">
            <a:extLst>
              <a:ext uri="{FF2B5EF4-FFF2-40B4-BE49-F238E27FC236}">
                <a16:creationId xmlns:a16="http://schemas.microsoft.com/office/drawing/2014/main" id="{A05E57A8-F24B-01B1-6F5D-1ED76CF610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5986" y="5990093"/>
            <a:ext cx="3380312" cy="760021"/>
          </a:xfrm>
          <a:prstGeom prst="rect">
            <a:avLst/>
          </a:prstGeom>
        </p:spPr>
      </p:pic>
    </p:spTree>
    <p:extLst>
      <p:ext uri="{BB962C8B-B14F-4D97-AF65-F5344CB8AC3E}">
        <p14:creationId xmlns:p14="http://schemas.microsoft.com/office/powerpoint/2010/main" val="2317679930"/>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1E481B9-959D-4277-8C26-2F54042FDDEF}"/>
              </a:ext>
            </a:extLst>
          </p:cNvPr>
          <p:cNvSpPr>
            <a:spLocks noGrp="1"/>
          </p:cNvSpPr>
          <p:nvPr>
            <p:ph type="title"/>
          </p:nvPr>
        </p:nvSpPr>
        <p:spPr>
          <a:xfrm>
            <a:off x="992206" y="1608667"/>
            <a:ext cx="2823275" cy="4501127"/>
          </a:xfrm>
        </p:spPr>
        <p:txBody>
          <a:bodyPr anchor="t">
            <a:normAutofit/>
          </a:bodyPr>
          <a:lstStyle/>
          <a:p>
            <a:pPr algn="r"/>
            <a:r>
              <a:rPr lang="en-US" sz="3200">
                <a:solidFill>
                  <a:srgbClr val="FFFFFF"/>
                </a:solidFill>
              </a:rPr>
              <a:t>Appendix C:</a:t>
            </a:r>
            <a:br>
              <a:rPr lang="en-US" sz="3200">
                <a:solidFill>
                  <a:srgbClr val="FFFFFF"/>
                </a:solidFill>
              </a:rPr>
            </a:br>
            <a:br>
              <a:rPr lang="en-US" sz="3200">
                <a:solidFill>
                  <a:srgbClr val="FFFFFF"/>
                </a:solidFill>
              </a:rPr>
            </a:br>
            <a:r>
              <a:rPr lang="en-US" sz="3200">
                <a:solidFill>
                  <a:srgbClr val="FFFFFF"/>
                </a:solidFill>
              </a:rPr>
              <a:t>Performance Cycles</a:t>
            </a:r>
            <a:br>
              <a:rPr lang="en-US" sz="3200">
                <a:solidFill>
                  <a:srgbClr val="FFFFFF"/>
                </a:solidFill>
              </a:rPr>
            </a:br>
            <a:br>
              <a:rPr lang="en-US" sz="3200">
                <a:solidFill>
                  <a:srgbClr val="FFFFFF"/>
                </a:solidFill>
              </a:rPr>
            </a:br>
            <a:r>
              <a:rPr lang="en-US" sz="3200">
                <a:solidFill>
                  <a:srgbClr val="FFFFFF"/>
                </a:solidFill>
              </a:rPr>
              <a:t>“The How”</a:t>
            </a:r>
          </a:p>
        </p:txBody>
      </p:sp>
      <p:sp>
        <p:nvSpPr>
          <p:cNvPr id="3" name="Content Placeholder 2">
            <a:extLst>
              <a:ext uri="{FF2B5EF4-FFF2-40B4-BE49-F238E27FC236}">
                <a16:creationId xmlns:a16="http://schemas.microsoft.com/office/drawing/2014/main" id="{4234B3AA-C00C-4EFC-88AC-AA5988DC7865}"/>
              </a:ext>
            </a:extLst>
          </p:cNvPr>
          <p:cNvSpPr>
            <a:spLocks noGrp="1"/>
          </p:cNvSpPr>
          <p:nvPr>
            <p:ph sz="half" idx="1"/>
          </p:nvPr>
        </p:nvSpPr>
        <p:spPr>
          <a:xfrm>
            <a:off x="4547698" y="947451"/>
            <a:ext cx="3421958" cy="5162343"/>
          </a:xfrm>
        </p:spPr>
        <p:txBody>
          <a:bodyPr>
            <a:normAutofit/>
          </a:bodyPr>
          <a:lstStyle/>
          <a:p>
            <a:pPr marL="0" indent="0">
              <a:buNone/>
            </a:pPr>
            <a:r>
              <a:rPr lang="en-US" sz="1900" b="1" u="sng"/>
              <a:t>Post-Performance Cycle Tasks</a:t>
            </a:r>
          </a:p>
          <a:p>
            <a:pPr marL="0" indent="0">
              <a:buNone/>
            </a:pPr>
            <a:r>
              <a:rPr lang="en-US" sz="1900"/>
              <a:t>Provider Tasks:</a:t>
            </a:r>
          </a:p>
          <a:p>
            <a:pPr marL="457200" lvl="1" indent="0">
              <a:buNone/>
            </a:pPr>
            <a:r>
              <a:rPr lang="en-US" sz="1900"/>
              <a:t>Look at weekly and quarterly data results as a team and individually</a:t>
            </a:r>
          </a:p>
          <a:p>
            <a:pPr marL="0" indent="0">
              <a:buNone/>
            </a:pPr>
            <a:r>
              <a:rPr lang="en-US" sz="1900"/>
              <a:t>Supervisor/Data Tasks:</a:t>
            </a:r>
          </a:p>
          <a:p>
            <a:pPr marL="457200" lvl="1" indent="0">
              <a:buNone/>
            </a:pPr>
            <a:r>
              <a:rPr lang="en-US" sz="1900"/>
              <a:t>Provide data and analysis quickly</a:t>
            </a:r>
          </a:p>
          <a:p>
            <a:pPr marL="457200" lvl="1" indent="0">
              <a:buNone/>
            </a:pPr>
            <a:r>
              <a:rPr lang="en-US" sz="1900"/>
              <a:t>Focus on strengths</a:t>
            </a:r>
          </a:p>
          <a:p>
            <a:pPr marL="457200" lvl="1" indent="0">
              <a:buNone/>
            </a:pPr>
            <a:r>
              <a:rPr lang="en-US" sz="1900"/>
              <a:t>Analyze trends by team and by client </a:t>
            </a:r>
          </a:p>
          <a:p>
            <a:pPr marL="0" indent="0">
              <a:buNone/>
            </a:pPr>
            <a:r>
              <a:rPr lang="en-US" sz="1900"/>
              <a:t>HSM Tasks:</a:t>
            </a:r>
          </a:p>
          <a:p>
            <a:pPr marL="457200" lvl="1" indent="0">
              <a:buNone/>
            </a:pPr>
            <a:r>
              <a:rPr lang="en-US" sz="1900"/>
              <a:t>Evaluate progress</a:t>
            </a:r>
          </a:p>
          <a:p>
            <a:pPr marL="457200" lvl="1" indent="0">
              <a:buNone/>
            </a:pPr>
            <a:r>
              <a:rPr lang="en-US" sz="1900"/>
              <a:t>Move barriers</a:t>
            </a:r>
          </a:p>
          <a:p>
            <a:endParaRPr lang="en-US" sz="1700"/>
          </a:p>
        </p:txBody>
      </p:sp>
      <p:sp>
        <p:nvSpPr>
          <p:cNvPr id="5" name="Content Placeholder 4">
            <a:extLst>
              <a:ext uri="{FF2B5EF4-FFF2-40B4-BE49-F238E27FC236}">
                <a16:creationId xmlns:a16="http://schemas.microsoft.com/office/drawing/2014/main" id="{96EBDB73-7661-4ACE-AC49-ABF543F207FB}"/>
              </a:ext>
            </a:extLst>
          </p:cNvPr>
          <p:cNvSpPr>
            <a:spLocks noGrp="1"/>
          </p:cNvSpPr>
          <p:nvPr>
            <p:ph sz="half" idx="2"/>
          </p:nvPr>
        </p:nvSpPr>
        <p:spPr>
          <a:xfrm>
            <a:off x="8289696" y="947451"/>
            <a:ext cx="3421957" cy="5162343"/>
          </a:xfrm>
        </p:spPr>
        <p:txBody>
          <a:bodyPr>
            <a:normAutofit/>
          </a:bodyPr>
          <a:lstStyle/>
          <a:p>
            <a:pPr marL="0" indent="0">
              <a:buNone/>
            </a:pPr>
            <a:r>
              <a:rPr lang="en-US" sz="1900" b="1" u="sng"/>
              <a:t>Post-Performance Cycle Meeting:</a:t>
            </a:r>
            <a:endParaRPr lang="en-US" sz="1900"/>
          </a:p>
          <a:p>
            <a:pPr marL="0" indent="0">
              <a:buNone/>
            </a:pPr>
            <a:r>
              <a:rPr lang="en-US" sz="1900"/>
              <a:t>Participants:</a:t>
            </a:r>
          </a:p>
          <a:p>
            <a:pPr marL="457200" lvl="1" indent="0">
              <a:buNone/>
            </a:pPr>
            <a:r>
              <a:rPr lang="en-US" sz="1900"/>
              <a:t>HSM</a:t>
            </a:r>
          </a:p>
          <a:p>
            <a:pPr marL="457200" lvl="1" indent="0">
              <a:buNone/>
            </a:pPr>
            <a:r>
              <a:rPr lang="en-US" sz="1900"/>
              <a:t>Psychologist 4</a:t>
            </a:r>
          </a:p>
          <a:p>
            <a:pPr marL="457200" lvl="1" indent="0">
              <a:buNone/>
            </a:pPr>
            <a:r>
              <a:rPr lang="en-US" sz="1900"/>
              <a:t>Individual Provider</a:t>
            </a:r>
          </a:p>
          <a:p>
            <a:pPr marL="457200" lvl="1" indent="0">
              <a:buNone/>
            </a:pPr>
            <a:r>
              <a:rPr lang="en-US" sz="1900"/>
              <a:t>HQ’s if needed </a:t>
            </a:r>
          </a:p>
          <a:p>
            <a:pPr marL="0" indent="0">
              <a:buNone/>
            </a:pPr>
            <a:r>
              <a:rPr lang="en-US" sz="1900"/>
              <a:t>Meeting Tasks:</a:t>
            </a:r>
          </a:p>
          <a:p>
            <a:pPr marL="457200" lvl="1" indent="0">
              <a:buNone/>
            </a:pPr>
            <a:r>
              <a:rPr lang="en-US" sz="1900"/>
              <a:t>Highlight success</a:t>
            </a:r>
          </a:p>
          <a:p>
            <a:pPr marL="457200" lvl="1" indent="0">
              <a:buNone/>
            </a:pPr>
            <a:r>
              <a:rPr lang="en-US" sz="1900"/>
              <a:t>Problem solve barriers</a:t>
            </a:r>
          </a:p>
          <a:p>
            <a:pPr marL="457200" lvl="1" indent="0">
              <a:buNone/>
            </a:pPr>
            <a:r>
              <a:rPr lang="en-US" sz="1900"/>
              <a:t>Set goals for next cycle</a:t>
            </a:r>
          </a:p>
          <a:p>
            <a:pPr marL="457200" lvl="1" indent="0">
              <a:buNone/>
            </a:pPr>
            <a:r>
              <a:rPr lang="en-US" sz="1900"/>
              <a:t>Adjust/fix/problem solve</a:t>
            </a:r>
          </a:p>
        </p:txBody>
      </p:sp>
      <p:pic>
        <p:nvPicPr>
          <p:cNvPr id="2" name="Picture 1">
            <a:extLst>
              <a:ext uri="{FF2B5EF4-FFF2-40B4-BE49-F238E27FC236}">
                <a16:creationId xmlns:a16="http://schemas.microsoft.com/office/drawing/2014/main" id="{C3099667-169E-6419-F98C-58C7040D289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5986" y="5958920"/>
            <a:ext cx="3380312" cy="760021"/>
          </a:xfrm>
          <a:prstGeom prst="rect">
            <a:avLst/>
          </a:prstGeom>
        </p:spPr>
      </p:pic>
    </p:spTree>
    <p:extLst>
      <p:ext uri="{BB962C8B-B14F-4D97-AF65-F5344CB8AC3E}">
        <p14:creationId xmlns:p14="http://schemas.microsoft.com/office/powerpoint/2010/main" val="135868038"/>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AA3C4BBB-74A1-4831-90A7-709289EF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ourglass">
            <a:extLst>
              <a:ext uri="{FF2B5EF4-FFF2-40B4-BE49-F238E27FC236}">
                <a16:creationId xmlns:a16="http://schemas.microsoft.com/office/drawing/2014/main" id="{CF03CC20-94CB-4F72-B505-5277ED9C3D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86" y="2389781"/>
            <a:ext cx="2575151" cy="2618283"/>
          </a:xfrm>
          <a:prstGeom prst="rect">
            <a:avLst/>
          </a:prstGeom>
        </p:spPr>
      </p:pic>
      <p:graphicFrame>
        <p:nvGraphicFramePr>
          <p:cNvPr id="20" name="Content Placeholder 2">
            <a:extLst>
              <a:ext uri="{FF2B5EF4-FFF2-40B4-BE49-F238E27FC236}">
                <a16:creationId xmlns:a16="http://schemas.microsoft.com/office/drawing/2014/main" id="{48925D68-9FCD-AC0C-1A50-6ECEACE55378}"/>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889783448"/>
              </p:ext>
            </p:extLst>
          </p:nvPr>
        </p:nvGraphicFramePr>
        <p:xfrm>
          <a:off x="2627291" y="1255642"/>
          <a:ext cx="9041700" cy="52670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itle 1">
            <a:extLst>
              <a:ext uri="{FF2B5EF4-FFF2-40B4-BE49-F238E27FC236}">
                <a16:creationId xmlns:a16="http://schemas.microsoft.com/office/drawing/2014/main" id="{574EA610-6EFA-0507-407E-650C7315052F}"/>
              </a:ext>
            </a:extLst>
          </p:cNvPr>
          <p:cNvSpPr>
            <a:spLocks noGrp="1"/>
          </p:cNvSpPr>
          <p:nvPr>
            <p:ph type="title"/>
          </p:nvPr>
        </p:nvSpPr>
        <p:spPr>
          <a:xfrm>
            <a:off x="1265121" y="192436"/>
            <a:ext cx="10405614" cy="936971"/>
          </a:xfrm>
        </p:spPr>
        <p:txBody>
          <a:bodyPr anchor="b">
            <a:normAutofit/>
          </a:bodyPr>
          <a:lstStyle/>
          <a:p>
            <a:r>
              <a:rPr lang="en-US" sz="4000" b="1"/>
              <a:t>Eliminating Waste with EBPs and Data…..</a:t>
            </a:r>
          </a:p>
        </p:txBody>
      </p:sp>
    </p:spTree>
    <p:extLst>
      <p:ext uri="{BB962C8B-B14F-4D97-AF65-F5344CB8AC3E}">
        <p14:creationId xmlns:p14="http://schemas.microsoft.com/office/powerpoint/2010/main" val="898566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47595-450C-39F0-9977-C1FEAC298AD6}"/>
              </a:ext>
            </a:extLst>
          </p:cNvPr>
          <p:cNvSpPr>
            <a:spLocks noGrp="1"/>
          </p:cNvSpPr>
          <p:nvPr>
            <p:ph type="title"/>
          </p:nvPr>
        </p:nvSpPr>
        <p:spPr>
          <a:xfrm>
            <a:off x="1144687" y="464301"/>
            <a:ext cx="10415249" cy="646331"/>
          </a:xfrm>
        </p:spPr>
        <p:txBody>
          <a:bodyPr vert="horz" lIns="91440" tIns="45720" rIns="91440" bIns="45720" rtlCol="0" anchor="b">
            <a:normAutofit fontScale="90000"/>
          </a:bodyPr>
          <a:lstStyle/>
          <a:p>
            <a:r>
              <a:rPr lang="en-US" sz="5600" kern="1200">
                <a:latin typeface="+mj-lt"/>
                <a:ea typeface="+mj-ea"/>
                <a:cs typeface="+mj-cs"/>
              </a:rPr>
              <a:t>Women’s Pathway to Prison</a:t>
            </a:r>
            <a:endParaRPr lang="en-US" sz="5600" kern="1200">
              <a:latin typeface="+mj-lt"/>
              <a:ea typeface="Calibri Light"/>
              <a:cs typeface="Calibri Light"/>
            </a:endParaRPr>
          </a:p>
        </p:txBody>
      </p:sp>
      <p:graphicFrame>
        <p:nvGraphicFramePr>
          <p:cNvPr id="4" name="Diagram 3">
            <a:extLst>
              <a:ext uri="{FF2B5EF4-FFF2-40B4-BE49-F238E27FC236}">
                <a16:creationId xmlns:a16="http://schemas.microsoft.com/office/drawing/2014/main" id="{852E5865-E03F-D989-9EF1-6738F334981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2501823"/>
              </p:ext>
            </p:extLst>
          </p:nvPr>
        </p:nvGraphicFramePr>
        <p:xfrm>
          <a:off x="414811" y="1357975"/>
          <a:ext cx="11874999" cy="5426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29C7EF28-67FF-C176-2E39-E574750FBB35}"/>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3334715" y="1886878"/>
            <a:ext cx="1657220" cy="16094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1360416A-32BB-FDEE-F380-FD1172E976B4}"/>
              </a:ext>
              <a:ext uri="{C183D7F6-B498-43B3-948B-1728B52AA6E4}">
                <adec:decorative xmlns:adec="http://schemas.microsoft.com/office/drawing/2017/decorative" val="1"/>
              </a:ext>
            </a:extLst>
          </p:cNvPr>
          <p:cNvSpPr txBox="1"/>
          <p:nvPr/>
        </p:nvSpPr>
        <p:spPr>
          <a:xfrm>
            <a:off x="9144000" y="6138334"/>
            <a:ext cx="6096000" cy="64633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effectLst/>
                <a:uLnTx/>
                <a:uFillTx/>
                <a:latin typeface="Calisto MT" panose="02040603050505030304"/>
                <a:ea typeface="+mn-ea"/>
                <a:cs typeface="+mn-cs"/>
              </a:rPr>
              <a:t>*Karlsson &amp; Zielinski, 2020</a:t>
            </a:r>
            <a:endParaRPr lang="en-US" sz="1800" b="0" i="0" u="none" strike="noStrike" kern="1200" cap="none" spc="0" normalizeH="0" baseline="0" noProof="0">
              <a:ln>
                <a:noFill/>
              </a:ln>
              <a:effectLst/>
              <a:uLnTx/>
              <a:uFillTx/>
              <a:latin typeface="Calisto MT" panose="020406030505050303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effectLst/>
                <a:uLnTx/>
                <a:uFillTx/>
                <a:latin typeface="Calisto MT" panose="02040603050505030304"/>
                <a:ea typeface="+mn-ea"/>
                <a:cs typeface="+mn-cs"/>
              </a:rPr>
              <a:t>**Staton et al, 2023</a:t>
            </a:r>
            <a:endParaRPr lang="en-US" sz="1800" b="0" i="0" u="none" strike="noStrike" kern="1200" cap="none" spc="0" normalizeH="0" baseline="0" noProof="0">
              <a:ln>
                <a:noFill/>
              </a:ln>
              <a:effectLst/>
              <a:uLnTx/>
              <a:uFillTx/>
              <a:latin typeface="Calisto MT" panose="02040603050505030304"/>
            </a:endParaRPr>
          </a:p>
        </p:txBody>
      </p:sp>
      <p:pic>
        <p:nvPicPr>
          <p:cNvPr id="13" name="Picture 12">
            <a:extLst>
              <a:ext uri="{FF2B5EF4-FFF2-40B4-BE49-F238E27FC236}">
                <a16:creationId xmlns:a16="http://schemas.microsoft.com/office/drawing/2014/main" id="{6F7FFCCF-85B6-C3F7-2D62-0689C5453E7A}"/>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5715177" y="1364371"/>
            <a:ext cx="1781621" cy="12910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CD8A5BB1-F6D4-484C-B7BC-E77360B3AAFD}"/>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322940" y="3311751"/>
            <a:ext cx="1657220" cy="17512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01259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75313AE-6EED-ABF2-FC98-8DCD8D0C9573}"/>
              </a:ext>
            </a:extLst>
          </p:cNvPr>
          <p:cNvSpPr>
            <a:spLocks noGrp="1"/>
          </p:cNvSpPr>
          <p:nvPr>
            <p:ph type="title"/>
          </p:nvPr>
        </p:nvSpPr>
        <p:spPr>
          <a:xfrm>
            <a:off x="1329766" y="1146412"/>
            <a:ext cx="9014348" cy="2402006"/>
          </a:xfrm>
        </p:spPr>
        <p:txBody>
          <a:bodyPr vert="horz" lIns="91440" tIns="45720" rIns="91440" bIns="45720" rtlCol="0" anchor="b">
            <a:normAutofit/>
          </a:bodyPr>
          <a:lstStyle/>
          <a:p>
            <a:r>
              <a:rPr lang="en-US" sz="4800" b="1" kern="1200">
                <a:solidFill>
                  <a:schemeClr val="tx1"/>
                </a:solidFill>
                <a:latin typeface="+mj-lt"/>
                <a:ea typeface="+mj-ea"/>
                <a:cs typeface="+mj-cs"/>
              </a:rPr>
              <a:t>Women’s Pathway…..</a:t>
            </a:r>
            <a:br>
              <a:rPr lang="en-US" sz="4800" b="1" kern="1200">
                <a:solidFill>
                  <a:schemeClr val="tx1"/>
                </a:solidFill>
                <a:latin typeface="+mj-lt"/>
                <a:ea typeface="+mj-ea"/>
                <a:cs typeface="+mj-cs"/>
              </a:rPr>
            </a:br>
            <a:r>
              <a:rPr lang="en-US" sz="4800" b="1" i="1" kern="1200">
                <a:solidFill>
                  <a:schemeClr val="tx1"/>
                </a:solidFill>
                <a:latin typeface="+mj-lt"/>
                <a:ea typeface="+mj-ea"/>
                <a:cs typeface="+mj-cs"/>
              </a:rPr>
              <a:t>Through Prison</a:t>
            </a:r>
          </a:p>
        </p:txBody>
      </p:sp>
      <p:sp>
        <p:nvSpPr>
          <p:cNvPr id="47" name="Rectangle 46">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3482836"/>
      </p:ext>
    </p:extLst>
  </p:cSld>
  <p:clrMapOvr>
    <a:masterClrMapping/>
  </p:clrMapOvr>
  <mc:AlternateContent xmlns:mc="http://schemas.openxmlformats.org/markup-compatibility/2006" xmlns:p14="http://schemas.microsoft.com/office/powerpoint/2010/main">
    <mc:Choice Requires="p14">
      <p:transition spd="slow" p14:dur="2000" advTm="23126"/>
    </mc:Choice>
    <mc:Fallback xmlns="">
      <p:transition spd="slow" advTm="231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47595-450C-39F0-9977-C1FEAC298AD6}"/>
              </a:ext>
            </a:extLst>
          </p:cNvPr>
          <p:cNvSpPr>
            <a:spLocks noGrp="1"/>
          </p:cNvSpPr>
          <p:nvPr>
            <p:ph type="title"/>
          </p:nvPr>
        </p:nvSpPr>
        <p:spPr>
          <a:xfrm>
            <a:off x="1144687" y="464301"/>
            <a:ext cx="10415249" cy="646331"/>
          </a:xfrm>
        </p:spPr>
        <p:txBody>
          <a:bodyPr vert="horz" lIns="91440" tIns="45720" rIns="91440" bIns="45720" rtlCol="0" anchor="b">
            <a:normAutofit fontScale="90000"/>
          </a:bodyPr>
          <a:lstStyle/>
          <a:p>
            <a:r>
              <a:rPr lang="en-US" sz="5600" kern="1200">
                <a:latin typeface="+mj-lt"/>
                <a:ea typeface="+mj-ea"/>
                <a:cs typeface="+mj-cs"/>
              </a:rPr>
              <a:t>Women’s Pathway </a:t>
            </a:r>
            <a:r>
              <a:rPr lang="en-US" sz="5600"/>
              <a:t>Through Prison</a:t>
            </a:r>
            <a:endParaRPr lang="en-US" sz="5600" kern="1200">
              <a:latin typeface="+mj-lt"/>
              <a:ea typeface="Calibri Light"/>
              <a:cs typeface="Calibri Light"/>
            </a:endParaRPr>
          </a:p>
        </p:txBody>
      </p:sp>
      <p:graphicFrame>
        <p:nvGraphicFramePr>
          <p:cNvPr id="4" name="Diagram 3">
            <a:extLst>
              <a:ext uri="{FF2B5EF4-FFF2-40B4-BE49-F238E27FC236}">
                <a16:creationId xmlns:a16="http://schemas.microsoft.com/office/drawing/2014/main" id="{852E5865-E03F-D989-9EF1-6738F334981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7687105"/>
              </p:ext>
            </p:extLst>
          </p:nvPr>
        </p:nvGraphicFramePr>
        <p:xfrm>
          <a:off x="316995" y="1280160"/>
          <a:ext cx="11874999" cy="5426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1360416A-32BB-FDEE-F380-FD1172E976B4}"/>
              </a:ext>
              <a:ext uri="{C183D7F6-B498-43B3-948B-1728B52AA6E4}">
                <adec:decorative xmlns:adec="http://schemas.microsoft.com/office/drawing/2017/decorative" val="1"/>
              </a:ext>
            </a:extLst>
          </p:cNvPr>
          <p:cNvSpPr txBox="1"/>
          <p:nvPr/>
        </p:nvSpPr>
        <p:spPr>
          <a:xfrm>
            <a:off x="9330906" y="5764523"/>
            <a:ext cx="2228492" cy="646331"/>
          </a:xfrm>
          <a:prstGeom prst="rect">
            <a:avLst/>
          </a:prstGeom>
          <a:noFill/>
        </p:spPr>
        <p:txBody>
          <a:bodyPr wrap="square" lIns="91440" tIns="45720" rIns="91440" bIns="45720" anchor="t">
            <a:spAutoFit/>
          </a:bodyPr>
          <a:lstStyle/>
          <a:p>
            <a:pPr>
              <a:defRPr/>
            </a:pPr>
            <a:r>
              <a:rPr kumimoji="0" lang="en-US" sz="1800" b="0" i="0" u="none" strike="noStrike" kern="1200" cap="none" spc="0" normalizeH="0" baseline="0" noProof="0">
                <a:ln>
                  <a:noFill/>
                </a:ln>
                <a:effectLst/>
                <a:uLnTx/>
                <a:uFillTx/>
                <a:latin typeface="Calisto MT" panose="02040603050505030304"/>
                <a:ea typeface="+mn-ea"/>
                <a:cs typeface="+mn-cs"/>
              </a:rPr>
              <a:t>*</a:t>
            </a:r>
            <a:r>
              <a:rPr lang="en-US">
                <a:latin typeface="Calisto MT" panose="02040603050505030304"/>
              </a:rPr>
              <a:t>Carei et al, 2024</a:t>
            </a:r>
            <a:endParaRPr lang="en-US"/>
          </a:p>
          <a:p>
            <a:pPr>
              <a:defRPr/>
            </a:pPr>
            <a:r>
              <a:rPr lang="en-US">
                <a:latin typeface="Calisto MT" panose="02040603050505030304"/>
              </a:rPr>
              <a:t>**Carei et al, 2024</a:t>
            </a:r>
            <a:endParaRPr lang="en-US">
              <a:latin typeface="Calisto MT"/>
              <a:ea typeface="Calibri" panose="020F0502020204030204"/>
              <a:cs typeface="Calibri" panose="020F0502020204030204"/>
            </a:endParaRPr>
          </a:p>
        </p:txBody>
      </p:sp>
      <p:pic>
        <p:nvPicPr>
          <p:cNvPr id="17" name="Picture 16">
            <a:extLst>
              <a:ext uri="{FF2B5EF4-FFF2-40B4-BE49-F238E27FC236}">
                <a16:creationId xmlns:a16="http://schemas.microsoft.com/office/drawing/2014/main" id="{072E808D-C73D-E0E6-6ACD-EE4F5EE94F6D}"/>
              </a:ext>
              <a:ext uri="{C183D7F6-B498-43B3-948B-1728B52AA6E4}">
                <adec:decorative xmlns:adec="http://schemas.microsoft.com/office/drawing/2017/decorative" val="1"/>
              </a:ext>
            </a:extLst>
          </p:cNvPr>
          <p:cNvPicPr>
            <a:picLocks noChangeAspect="1"/>
          </p:cNvPicPr>
          <p:nvPr/>
        </p:nvPicPr>
        <p:blipFill>
          <a:blip r:embed="rId8"/>
          <a:srcRect l="10377" t="7042" r="16981" b="704"/>
          <a:stretch/>
        </p:blipFill>
        <p:spPr>
          <a:xfrm>
            <a:off x="1369932" y="3707167"/>
            <a:ext cx="1602768" cy="1371637"/>
          </a:xfrm>
          <a:prstGeom prst="rect">
            <a:avLst/>
          </a:prstGeom>
          <a:ln>
            <a:solidFill>
              <a:srgbClr val="4472C4"/>
            </a:solidFill>
          </a:ln>
        </p:spPr>
      </p:pic>
      <p:pic>
        <p:nvPicPr>
          <p:cNvPr id="18" name="Picture 17">
            <a:extLst>
              <a:ext uri="{FF2B5EF4-FFF2-40B4-BE49-F238E27FC236}">
                <a16:creationId xmlns:a16="http://schemas.microsoft.com/office/drawing/2014/main" id="{29921B0C-EE0E-F54E-35F5-4404371275B7}"/>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3051719" y="1715870"/>
            <a:ext cx="1840153" cy="1860508"/>
          </a:xfrm>
          <a:prstGeom prst="rect">
            <a:avLst/>
          </a:prstGeom>
        </p:spPr>
      </p:pic>
      <p:pic>
        <p:nvPicPr>
          <p:cNvPr id="19" name="Picture 18">
            <a:extLst>
              <a:ext uri="{FF2B5EF4-FFF2-40B4-BE49-F238E27FC236}">
                <a16:creationId xmlns:a16="http://schemas.microsoft.com/office/drawing/2014/main" id="{052A3BD7-4DB9-9632-314C-F6340DD9497E}"/>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5746380" y="1287310"/>
            <a:ext cx="1596939" cy="1360640"/>
          </a:xfrm>
          <a:prstGeom prst="rect">
            <a:avLst/>
          </a:prstGeom>
        </p:spPr>
      </p:pic>
    </p:spTree>
    <p:extLst>
      <p:ext uri="{BB962C8B-B14F-4D97-AF65-F5344CB8AC3E}">
        <p14:creationId xmlns:p14="http://schemas.microsoft.com/office/powerpoint/2010/main" val="1244351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86" name="Rectangle 85">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DFAD436-D6E7-FC71-0CBB-CA03B8CA0D36}"/>
              </a:ext>
            </a:extLst>
          </p:cNvPr>
          <p:cNvSpPr>
            <a:spLocks noGrp="1"/>
          </p:cNvSpPr>
          <p:nvPr>
            <p:ph type="title"/>
          </p:nvPr>
        </p:nvSpPr>
        <p:spPr>
          <a:xfrm>
            <a:off x="1371598" y="319314"/>
            <a:ext cx="9477377" cy="1030515"/>
          </a:xfrm>
        </p:spPr>
        <p:txBody>
          <a:bodyPr vert="horz" lIns="91440" tIns="45720" rIns="91440" bIns="45720" rtlCol="0" anchor="ctr">
            <a:normAutofit/>
          </a:bodyPr>
          <a:lstStyle/>
          <a:p>
            <a:r>
              <a:rPr lang="en-US" sz="4000" b="1">
                <a:solidFill>
                  <a:srgbClr val="FFFFFF"/>
                </a:solidFill>
              </a:rPr>
              <a:t>Impact of Pathway, </a:t>
            </a:r>
            <a:r>
              <a:rPr lang="en-US" sz="4000" b="1" i="1">
                <a:solidFill>
                  <a:srgbClr val="FFFFFF"/>
                </a:solidFill>
              </a:rPr>
              <a:t>on Mental Health Staff…</a:t>
            </a:r>
            <a:endParaRPr lang="en-US" sz="4000" b="1">
              <a:solidFill>
                <a:srgbClr val="FFFFFF"/>
              </a:solidFill>
            </a:endParaRPr>
          </a:p>
        </p:txBody>
      </p:sp>
      <p:pic>
        <p:nvPicPr>
          <p:cNvPr id="5" name="Picture 4" descr="Graph displaying an increase in Mental Health Encounter Count from 2023-2024">
            <a:extLst>
              <a:ext uri="{FF2B5EF4-FFF2-40B4-BE49-F238E27FC236}">
                <a16:creationId xmlns:a16="http://schemas.microsoft.com/office/drawing/2014/main" id="{18BE75A3-FF0C-D624-3F2C-635EA8D81C44}"/>
              </a:ext>
            </a:extLst>
          </p:cNvPr>
          <p:cNvPicPr>
            <a:picLocks noChangeAspect="1"/>
          </p:cNvPicPr>
          <p:nvPr/>
        </p:nvPicPr>
        <p:blipFill>
          <a:blip r:embed="rId3"/>
          <a:stretch>
            <a:fillRect/>
          </a:stretch>
        </p:blipFill>
        <p:spPr>
          <a:xfrm>
            <a:off x="488406" y="2624665"/>
            <a:ext cx="6678466" cy="3973687"/>
          </a:xfrm>
          <a:prstGeom prst="rect">
            <a:avLst/>
          </a:prstGeom>
        </p:spPr>
      </p:pic>
      <p:pic>
        <p:nvPicPr>
          <p:cNvPr id="3" name="Picture 2" descr="Pie chart shows 2017-2021 Crisis Response rate is 59% for people seen immediately vs 41% for those who weren't.">
            <a:extLst>
              <a:ext uri="{FF2B5EF4-FFF2-40B4-BE49-F238E27FC236}">
                <a16:creationId xmlns:a16="http://schemas.microsoft.com/office/drawing/2014/main" id="{ADD098EC-ED05-4909-B192-AB664BA1C578}"/>
              </a:ext>
            </a:extLst>
          </p:cNvPr>
          <p:cNvPicPr>
            <a:picLocks noChangeAspect="1"/>
          </p:cNvPicPr>
          <p:nvPr/>
        </p:nvPicPr>
        <p:blipFill>
          <a:blip r:embed="rId4"/>
          <a:stretch>
            <a:fillRect/>
          </a:stretch>
        </p:blipFill>
        <p:spPr>
          <a:xfrm>
            <a:off x="7196250" y="3979744"/>
            <a:ext cx="4600354" cy="2380682"/>
          </a:xfrm>
          <a:prstGeom prst="rect">
            <a:avLst/>
          </a:prstGeom>
        </p:spPr>
      </p:pic>
      <p:sp>
        <p:nvSpPr>
          <p:cNvPr id="6" name="TextBox 5">
            <a:extLst>
              <a:ext uri="{FF2B5EF4-FFF2-40B4-BE49-F238E27FC236}">
                <a16:creationId xmlns:a16="http://schemas.microsoft.com/office/drawing/2014/main" id="{EBA34E1D-E1E3-E668-2260-1B5DB921F9C9}"/>
              </a:ext>
            </a:extLst>
          </p:cNvPr>
          <p:cNvSpPr txBox="1"/>
          <p:nvPr/>
        </p:nvSpPr>
        <p:spPr>
          <a:xfrm>
            <a:off x="0" y="6599338"/>
            <a:ext cx="9496427" cy="25891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1050"/>
              <a:t>Figure 1 &amp; 2 Generated using ChatGPT. Retrieved (11-28-24)</a:t>
            </a:r>
          </a:p>
        </p:txBody>
      </p:sp>
    </p:spTree>
    <p:extLst>
      <p:ext uri="{BB962C8B-B14F-4D97-AF65-F5344CB8AC3E}">
        <p14:creationId xmlns:p14="http://schemas.microsoft.com/office/powerpoint/2010/main" val="15606162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 id="{9308F140-5CDC-477D-BC4D-9C1906451284}" vid="{11C5112C-663B-4E6D-9D3D-2361F8FA32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795DF8B34F8954798F69130606C7F50" ma:contentTypeVersion="5" ma:contentTypeDescription="Create a new document." ma:contentTypeScope="" ma:versionID="da010cdf03224727b22e6147e590565c">
  <xsd:schema xmlns:xsd="http://www.w3.org/2001/XMLSchema" xmlns:xs="http://www.w3.org/2001/XMLSchema" xmlns:p="http://schemas.microsoft.com/office/2006/metadata/properties" xmlns:ns1="http://schemas.microsoft.com/sharepoint/v3" xmlns:ns2="895b1e5a-6d27-489a-93fa-de674d21fb7b" targetNamespace="http://schemas.microsoft.com/office/2006/metadata/properties" ma:root="true" ma:fieldsID="1954a0504390aff82c725a960d2fa7da" ns1:_="" ns2:_="">
    <xsd:import namespace="http://schemas.microsoft.com/sharepoint/v3"/>
    <xsd:import namespace="895b1e5a-6d27-489a-93fa-de674d21fb7b"/>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95b1e5a-6d27-489a-93fa-de674d21fb7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98270D0-5EF0-4757-8BA6-08DB864DF729}">
  <ds:schemaRefs>
    <ds:schemaRef ds:uri="http://schemas.microsoft.com/sharepoint/v3/contenttype/forms"/>
  </ds:schemaRefs>
</ds:datastoreItem>
</file>

<file path=customXml/itemProps2.xml><?xml version="1.0" encoding="utf-8"?>
<ds:datastoreItem xmlns:ds="http://schemas.openxmlformats.org/officeDocument/2006/customXml" ds:itemID="{E7AF8FED-8543-4673-9149-DA92A0A9AEA1}">
  <ds:schemaRefs>
    <ds:schemaRef ds:uri="895b1e5a-6d27-489a-93fa-de674d21fb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DE9D7A3-EC33-428F-936B-DAA6673DB41D}">
  <ds:schemaRefs>
    <ds:schemaRef ds:uri="http://schemas.microsoft.com/office/2006/documentManagement/types"/>
    <ds:schemaRef ds:uri="895b1e5a-6d27-489a-93fa-de674d21fb7b"/>
    <ds:schemaRef ds:uri="http://schemas.microsoft.com/sharepoint/v3"/>
    <ds:schemaRef ds:uri="http://schemas.microsoft.com/office/infopath/2007/PartnerControls"/>
    <ds:schemaRef ds:uri="http://www.w3.org/XML/1998/namespace"/>
    <ds:schemaRef ds:uri="http://schemas.openxmlformats.org/package/2006/metadata/core-properties"/>
    <ds:schemaRef ds:uri="http://purl.org/dc/dcmitype/"/>
    <ds:schemaRef ds:uri="http://schemas.microsoft.com/office/2006/metadata/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4686</Words>
  <Application>Microsoft Office PowerPoint</Application>
  <PresentationFormat>Widescreen</PresentationFormat>
  <Paragraphs>457</Paragraphs>
  <Slides>52</Slides>
  <Notes>47</Notes>
  <HiddenSlides>4</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52</vt:i4>
      </vt:variant>
    </vt:vector>
  </HeadingPairs>
  <TitlesOfParts>
    <vt:vector size="70" baseType="lpstr">
      <vt:lpstr>ADLaM Display</vt:lpstr>
      <vt:lpstr>Aptos</vt:lpstr>
      <vt:lpstr>Aptos Black</vt:lpstr>
      <vt:lpstr>Aptos Display</vt:lpstr>
      <vt:lpstr>Arial</vt:lpstr>
      <vt:lpstr>Calibri</vt:lpstr>
      <vt:lpstr>Calibri Light</vt:lpstr>
      <vt:lpstr>Calisto MT</vt:lpstr>
      <vt:lpstr>Century Gothic</vt:lpstr>
      <vt:lpstr>Georgia</vt:lpstr>
      <vt:lpstr>Roboto</vt:lpstr>
      <vt:lpstr>Segoe UI</vt:lpstr>
      <vt:lpstr>Times New Roman</vt:lpstr>
      <vt:lpstr>Wingdings 2</vt:lpstr>
      <vt:lpstr>Training presentation</vt:lpstr>
      <vt:lpstr>Office Theme</vt:lpstr>
      <vt:lpstr>1_Office Theme</vt:lpstr>
      <vt:lpstr>Office Theme</vt:lpstr>
      <vt:lpstr>Implementing  Evidenced Based Quality Indicators   To Improve Treatment Outcomes &amp; Job Satisfaction...</vt:lpstr>
      <vt:lpstr>Continuous Quality Improvement Program Disclosure </vt:lpstr>
      <vt:lpstr>Educational Objectives</vt:lpstr>
      <vt:lpstr>Overview</vt:lpstr>
      <vt:lpstr> Starting With a Story….  Pathway to Prison</vt:lpstr>
      <vt:lpstr>Women’s Pathway to Prison</vt:lpstr>
      <vt:lpstr>Women’s Pathway….. Through Prison</vt:lpstr>
      <vt:lpstr>Women’s Pathway Through Prison</vt:lpstr>
      <vt:lpstr>Impact of Pathway, on Mental Health Staff…</vt:lpstr>
      <vt:lpstr>Why implement and measure Evidence Based Practices (EBPs) for trauma?...</vt:lpstr>
      <vt:lpstr>Treatment works.</vt:lpstr>
      <vt:lpstr>Prison is a critical intervention point to provide Evidence Based Practices (EBP’s).</vt:lpstr>
      <vt:lpstr>Untreated trauma and untreated SUD links to recidivism.</vt:lpstr>
      <vt:lpstr>Global public health policy directs standards of care.</vt:lpstr>
      <vt:lpstr>Health inequity is massive, and we can do something about it.</vt:lpstr>
      <vt:lpstr>Providing EBP's for trauma treatment increases empathy and attunement and nourishes and sustains clinicians.</vt:lpstr>
      <vt:lpstr>Our Story...  The Why to the How</vt:lpstr>
      <vt:lpstr>TIMELINE SLIDE</vt:lpstr>
      <vt:lpstr>Challenges of a fully functioning team….</vt:lpstr>
      <vt:lpstr>Our Turning Point…</vt:lpstr>
      <vt:lpstr>Radical Acceptance and Creativity</vt:lpstr>
      <vt:lpstr>Data Barriers </vt:lpstr>
      <vt:lpstr>We created a Shared "data" language…..</vt:lpstr>
      <vt:lpstr> We used the data that we had…</vt:lpstr>
      <vt:lpstr>Sharing Data Up…….</vt:lpstr>
      <vt:lpstr>Partnership &amp; Collaboration at All Levels</vt:lpstr>
      <vt:lpstr>Recap: From Process to Outcomes</vt:lpstr>
      <vt:lpstr>Metrics….. Outcome Indicators and Results</vt:lpstr>
      <vt:lpstr>Metrics Overview</vt:lpstr>
      <vt:lpstr>Recap: From Process to Outcomes</vt:lpstr>
      <vt:lpstr>Metric: Trauma Treatment Client Improvement </vt:lpstr>
      <vt:lpstr>How it works. Trauma Treatment Client improvement</vt:lpstr>
      <vt:lpstr>Treatment Works. Women Recover.   76% of women completing trauma treatment no longer have clinically significant symptoms…. </vt:lpstr>
      <vt:lpstr>RESULTS: Clients Stay in Treatment If not now, when… (Bridges et al 2020)?</vt:lpstr>
      <vt:lpstr>Metric: Facility Safety  Behaviors:  Anger &amp; Substance Use</vt:lpstr>
      <vt:lpstr>How it works. Facility Safety Quality Indicator</vt:lpstr>
      <vt:lpstr>Metric: Facility Safety </vt:lpstr>
      <vt:lpstr>Improving Client Outcomes…</vt:lpstr>
      <vt:lpstr>Bringing it Back… A Joint Story</vt:lpstr>
      <vt:lpstr>Culture is the vital link for positive growth</vt:lpstr>
      <vt:lpstr>Leadership, Change, and Healing Our WA DOC Strategy</vt:lpstr>
      <vt:lpstr>The importance of a "culture of caring"</vt:lpstr>
      <vt:lpstr>Connecting to Change:  Patient Centered Model of Care</vt:lpstr>
      <vt:lpstr>Evidenced based care improves equality in correctional healthcare settings </vt:lpstr>
      <vt:lpstr>Next Steps of our journey…</vt:lpstr>
      <vt:lpstr>Questions/Comments?</vt:lpstr>
      <vt:lpstr>References</vt:lpstr>
      <vt:lpstr>References</vt:lpstr>
      <vt:lpstr>References</vt:lpstr>
      <vt:lpstr>Appendix C:    Performance Cycles  “The How”</vt:lpstr>
      <vt:lpstr>Appendix C:  Performance Cycles  “The How”</vt:lpstr>
      <vt:lpstr>Eliminating Waste with EBPs and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Redesigning Quality Indicators to Improve Treatment Outcomes and Job Satisfaction</dc:title>
  <dc:creator/>
  <cp:lastModifiedBy/>
  <cp:revision>1</cp:revision>
  <dcterms:created xsi:type="dcterms:W3CDTF">2020-07-24T14:01:05Z</dcterms:created>
  <dcterms:modified xsi:type="dcterms:W3CDTF">2024-12-13T21:34:35Z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0x0101007795DF8B34F8954798F69130606C7F50</vt:lpwstr>
  </property>
  <property fmtid="{D5CDD505-2E9C-101B-9397-08002B2CF9AE}" pid="3" name="MediaServiceImageTags">
    <vt:lpwstr/>
  </property>
</Properties>
</file>