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33"/>
    <a:srgbClr val="F4E1C4"/>
    <a:srgbClr val="425060"/>
    <a:srgbClr val="666633"/>
    <a:srgbClr val="D6FA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0BA83F-969D-4C94-94CB-3C1F90C6F89F}" v="2" dt="2024-11-25T20:10:59.3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44" d="100"/>
          <a:sy n="44" d="100"/>
        </p:scale>
        <p:origin x="2140"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9706DA-784E-401F-991E-595893DB438A}" type="datetimeFigureOut">
              <a:rPr lang="en-US" smtClean="0"/>
              <a:t>11/26/2024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9E9D9-EE60-4209-9D7A-43F81FDA8740}" type="slidenum">
              <a:rPr lang="en-US" smtClean="0"/>
              <a:t>‹#›</a:t>
            </a:fld>
            <a:endParaRPr lang="en-US"/>
          </a:p>
        </p:txBody>
      </p:sp>
    </p:spTree>
    <p:extLst>
      <p:ext uri="{BB962C8B-B14F-4D97-AF65-F5344CB8AC3E}">
        <p14:creationId xmlns:p14="http://schemas.microsoft.com/office/powerpoint/2010/main" val="4160723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35DF60F-07B3-43DE-B6D7-B89FCAB4B928}" type="slidenum">
              <a:rPr lang="en-US" smtClean="0"/>
              <a:t>1</a:t>
            </a:fld>
            <a:endParaRPr lang="en-US"/>
          </a:p>
        </p:txBody>
      </p:sp>
    </p:spTree>
    <p:extLst>
      <p:ext uri="{BB962C8B-B14F-4D97-AF65-F5344CB8AC3E}">
        <p14:creationId xmlns:p14="http://schemas.microsoft.com/office/powerpoint/2010/main" val="3474011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22C277-2F46-4EDA-B95F-D3142AF85666}"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2362861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22C277-2F46-4EDA-B95F-D3142AF85666}"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4243361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22C277-2F46-4EDA-B95F-D3142AF85666}"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417671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22C277-2F46-4EDA-B95F-D3142AF85666}"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311977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22C277-2F46-4EDA-B95F-D3142AF85666}" type="datetimeFigureOut">
              <a:rPr lang="en-US" smtClean="0"/>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78945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22C277-2F46-4EDA-B95F-D3142AF85666}"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105094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22C277-2F46-4EDA-B95F-D3142AF85666}" type="datetimeFigureOut">
              <a:rPr lang="en-US" smtClean="0"/>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172551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22C277-2F46-4EDA-B95F-D3142AF85666}" type="datetimeFigureOut">
              <a:rPr lang="en-US" smtClean="0"/>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406198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2C277-2F46-4EDA-B95F-D3142AF85666}" type="datetimeFigureOut">
              <a:rPr lang="en-US" smtClean="0"/>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1072984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322C277-2F46-4EDA-B95F-D3142AF85666}"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4135920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322C277-2F46-4EDA-B95F-D3142AF85666}" type="datetimeFigureOut">
              <a:rPr lang="en-US" smtClean="0"/>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B2E861-8542-4669-AEA2-E2AA2B2102DD}" type="slidenum">
              <a:rPr lang="en-US" smtClean="0"/>
              <a:t>‹#›</a:t>
            </a:fld>
            <a:endParaRPr lang="en-US"/>
          </a:p>
        </p:txBody>
      </p:sp>
    </p:spTree>
    <p:extLst>
      <p:ext uri="{BB962C8B-B14F-4D97-AF65-F5344CB8AC3E}">
        <p14:creationId xmlns:p14="http://schemas.microsoft.com/office/powerpoint/2010/main" val="176047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D322C277-2F46-4EDA-B95F-D3142AF85666}" type="datetimeFigureOut">
              <a:rPr lang="en-US" smtClean="0"/>
              <a:t>11/26/2024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0CB2E861-8542-4669-AEA2-E2AA2B2102DD}" type="slidenum">
              <a:rPr lang="en-US" smtClean="0"/>
              <a:t>‹#›</a:t>
            </a:fld>
            <a:endParaRPr lang="en-US"/>
          </a:p>
        </p:txBody>
      </p:sp>
    </p:spTree>
    <p:extLst>
      <p:ext uri="{BB962C8B-B14F-4D97-AF65-F5344CB8AC3E}">
        <p14:creationId xmlns:p14="http://schemas.microsoft.com/office/powerpoint/2010/main" val="2834474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jpeg"/><Relationship Id="rId7" Type="http://schemas.openxmlformats.org/officeDocument/2006/relationships/hyperlink" Target="mailto:theresa.dew@gov.w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talia.mazzara@gov.wa.gov" TargetMode="External"/><Relationship Id="rId5" Type="http://schemas.openxmlformats.org/officeDocument/2006/relationships/hyperlink" Target="https://www.youtube.com/watch?v=Cjge3SiR5GU" TargetMode="External"/><Relationship Id="rId4" Type="http://schemas.openxmlformats.org/officeDocument/2006/relationships/hyperlink" Target="https://www.bellevuecollege.edu/admissions-aid/tuition-fees/state-employee-tuition-waiver/" TargetMode="Externa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view.officeapps.live.com/op/view.aspx?src=https%3A%2F%2Fresults.wa.gov%2Fsites%2Fdefault%2Ffiles%2F11-20-24%2520LEAN%2520COP%2520%2528EQUITY%2529%2520PowerPoint%2520Light%2520and%2520Dark%2520mode.pptx&amp;wdOrigin=BROWSELINK" TargetMode="External"/><Relationship Id="rId3" Type="http://schemas.openxmlformats.org/officeDocument/2006/relationships/hyperlink" Target="https://us02web.zoom.us/j/81485638623" TargetMode="External"/><Relationship Id="rId7" Type="http://schemas.openxmlformats.org/officeDocument/2006/relationships/hyperlink" Target="https://www.youtube.com/watch?v=zHnWeoDYZjM"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view.officeapps.live.com/op/view.aspx?src=https%3A%2F%2Fresults.wa.gov%2Fsites%2Fdefault%2Ffiles%2FIntro%2520to%2520DIN_.pptx&amp;wdOrigin=BROWSELINK" TargetMode="External"/><Relationship Id="rId9" Type="http://schemas.openxmlformats.org/officeDocument/2006/relationships/hyperlink" Target="https://equity.wa.gov/external-checklist-powerpoint-accessibil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31A09646-C3CA-6A95-DE42-E12D839D52BD}"/>
              </a:ext>
              <a:ext uri="{C183D7F6-B498-43B3-948B-1728B52AA6E4}">
                <adec:decorative xmlns:adec="http://schemas.microsoft.com/office/drawing/2017/decorative" val="1"/>
              </a:ext>
            </a:extLst>
          </p:cNvPr>
          <p:cNvSpPr>
            <a:spLocks noGrp="1"/>
          </p:cNvSpPr>
          <p:nvPr>
            <p:ph type="ctrTitle"/>
          </p:nvPr>
        </p:nvSpPr>
        <p:spPr>
          <a:xfrm>
            <a:off x="514350" y="-3183467"/>
            <a:ext cx="5829300" cy="3183467"/>
          </a:xfrm>
        </p:spPr>
        <p:txBody>
          <a:bodyPr vert="horz" lIns="91440" tIns="45720" rIns="91440" bIns="45720" rtlCol="0" anchor="b">
            <a:normAutofit/>
          </a:bodyPr>
          <a:lstStyle/>
          <a:p>
            <a:r>
              <a:rPr lang="en-US" dirty="0"/>
              <a:t>The Blast Newsletter</a:t>
            </a:r>
          </a:p>
        </p:txBody>
      </p:sp>
      <p:sp>
        <p:nvSpPr>
          <p:cNvPr id="48" name="TextBox 47">
            <a:extLst>
              <a:ext uri="{FF2B5EF4-FFF2-40B4-BE49-F238E27FC236}">
                <a16:creationId xmlns:a16="http://schemas.microsoft.com/office/drawing/2014/main" id="{3F6DCE4F-FE9F-695A-2469-31359089FCD9}"/>
              </a:ext>
            </a:extLst>
          </p:cNvPr>
          <p:cNvSpPr txBox="1"/>
          <p:nvPr/>
        </p:nvSpPr>
        <p:spPr>
          <a:xfrm>
            <a:off x="228566" y="317835"/>
            <a:ext cx="4231007" cy="1836850"/>
          </a:xfrm>
          <a:prstGeom prst="rect">
            <a:avLst/>
          </a:prstGeom>
          <a:noFill/>
        </p:spPr>
        <p:txBody>
          <a:bodyPr wrap="square" rtlCol="0">
            <a:spAutoFit/>
          </a:bodyPr>
          <a:lstStyle/>
          <a:p>
            <a:pPr>
              <a:lnSpc>
                <a:spcPct val="80000"/>
              </a:lnSpc>
            </a:pPr>
            <a:r>
              <a:rPr lang="en-US" sz="4853" b="1" cap="all" dirty="0">
                <a:solidFill>
                  <a:srgbClr val="1C6194"/>
                </a:solidFill>
                <a:latin typeface="Century Gothic" panose="020B0502020202020204" pitchFamily="34" charset="0"/>
                <a:ea typeface="MS Mincho" panose="02020609040205080304" pitchFamily="49" charset="-128"/>
                <a:cs typeface="Times New Roman" panose="02020603050405020304" pitchFamily="18" charset="0"/>
              </a:rPr>
              <a:t>The blast</a:t>
            </a:r>
            <a:endParaRPr lang="en-US" sz="4853" b="1" cap="all" dirty="0">
              <a:solidFill>
                <a:srgbClr val="2683C6"/>
              </a:solidFill>
              <a:latin typeface="Century Gothic" panose="020B0502020202020204" pitchFamily="34" charset="0"/>
              <a:ea typeface="MS Mincho" panose="02020609040205080304" pitchFamily="49" charset="-128"/>
              <a:cs typeface="Times New Roman" panose="02020603050405020304" pitchFamily="18" charset="0"/>
            </a:endParaRPr>
          </a:p>
          <a:p>
            <a:r>
              <a:rPr lang="en-US" sz="1767" b="1" dirty="0">
                <a:latin typeface="Century Gothic" panose="020B0502020202020204" pitchFamily="34" charset="0"/>
                <a:ea typeface="MS Mincho" panose="02020609040205080304" pitchFamily="49" charset="-128"/>
                <a:cs typeface="Times New Roman" panose="02020603050405020304" pitchFamily="18" charset="0"/>
              </a:rPr>
              <a:t>ENTERPRISE-WIDE LEAN AND CONTINUOUS IMPROVEMENT COMMUNITY OF PRACTICE</a:t>
            </a:r>
          </a:p>
          <a:p>
            <a:pPr>
              <a:spcBef>
                <a:spcPts val="1060"/>
              </a:spcBef>
            </a:pPr>
            <a:r>
              <a:rPr lang="en-US" sz="1236" b="1" dirty="0">
                <a:solidFill>
                  <a:srgbClr val="2582C6"/>
                </a:solidFill>
                <a:latin typeface="Century Gothic" panose="020B0502020202020204" pitchFamily="34" charset="0"/>
                <a:ea typeface="MS Mincho" panose="02020609040205080304" pitchFamily="49" charset="-128"/>
                <a:cs typeface="Times New Roman" panose="02020603050405020304" pitchFamily="18" charset="0"/>
              </a:rPr>
              <a:t>ISSUE NO. 23 | NOVEMBER 2024 </a:t>
            </a:r>
            <a:endParaRPr lang="en-US" sz="1236" b="1" dirty="0">
              <a:solidFill>
                <a:srgbClr val="2582C6"/>
              </a:solidFill>
            </a:endParaRPr>
          </a:p>
        </p:txBody>
      </p:sp>
      <p:grpSp>
        <p:nvGrpSpPr>
          <p:cNvPr id="49" name="Group 48">
            <a:extLst>
              <a:ext uri="{FF2B5EF4-FFF2-40B4-BE49-F238E27FC236}">
                <a16:creationId xmlns:a16="http://schemas.microsoft.com/office/drawing/2014/main" id="{66BDFF19-C0B6-9D11-158D-4AB194A057D5}"/>
              </a:ext>
              <a:ext uri="{C183D7F6-B498-43B3-948B-1728B52AA6E4}">
                <adec:decorative xmlns:adec="http://schemas.microsoft.com/office/drawing/2017/decorative" val="1"/>
              </a:ext>
            </a:extLst>
          </p:cNvPr>
          <p:cNvGrpSpPr/>
          <p:nvPr/>
        </p:nvGrpSpPr>
        <p:grpSpPr>
          <a:xfrm>
            <a:off x="4634367" y="233261"/>
            <a:ext cx="2092138" cy="1408550"/>
            <a:chOff x="0" y="0"/>
            <a:chExt cx="2371090" cy="1557565"/>
          </a:xfrm>
        </p:grpSpPr>
        <p:pic>
          <p:nvPicPr>
            <p:cNvPr id="50" name="image1.jpeg">
              <a:extLst>
                <a:ext uri="{FF2B5EF4-FFF2-40B4-BE49-F238E27FC236}">
                  <a16:creationId xmlns:a16="http://schemas.microsoft.com/office/drawing/2014/main" id="{4BDB5961-3DEB-A4E3-4EB1-B16EEE186715}"/>
                </a:ext>
              </a:extLst>
            </p:cNvPr>
            <p:cNvPicPr>
              <a:picLocks noChangeAspect="1"/>
            </p:cNvPicPr>
            <p:nvPr/>
          </p:nvPicPr>
          <p:blipFill>
            <a:blip r:embed="rId3" cstate="print"/>
            <a:stretch>
              <a:fillRect/>
            </a:stretch>
          </p:blipFill>
          <p:spPr>
            <a:xfrm>
              <a:off x="0" y="0"/>
              <a:ext cx="2371090" cy="984250"/>
            </a:xfrm>
            <a:prstGeom prst="rect">
              <a:avLst/>
            </a:prstGeom>
          </p:spPr>
        </p:pic>
        <p:sp>
          <p:nvSpPr>
            <p:cNvPr id="51" name="TextBox 45">
              <a:extLst>
                <a:ext uri="{FF2B5EF4-FFF2-40B4-BE49-F238E27FC236}">
                  <a16:creationId xmlns:a16="http://schemas.microsoft.com/office/drawing/2014/main" id="{4A5D2117-F545-3067-EC33-D0BD3B4BFD6E}"/>
                </a:ext>
              </a:extLst>
            </p:cNvPr>
            <p:cNvSpPr txBox="1"/>
            <p:nvPr/>
          </p:nvSpPr>
          <p:spPr>
            <a:xfrm>
              <a:off x="136892" y="947965"/>
              <a:ext cx="2143125" cy="609600"/>
            </a:xfrm>
            <a:prstGeom prst="rect">
              <a:avLst/>
            </a:prstGeom>
            <a:noFill/>
          </p:spPr>
          <p:txBody>
            <a:bodyPr wrap="square" lIns="80683" tIns="40341" rIns="80683" bIns="40341" rtlCol="0" anchor="t">
              <a:noAutofit/>
            </a:bodyPr>
            <a:lstStyle/>
            <a:p>
              <a:pPr>
                <a:lnSpc>
                  <a:spcPct val="115000"/>
                </a:lnSpc>
                <a:spcBef>
                  <a:spcPts val="884"/>
                </a:spcBef>
                <a:spcAft>
                  <a:spcPts val="884"/>
                </a:spcAft>
              </a:pPr>
              <a:r>
                <a:rPr lang="en-US" sz="795" b="1" i="1" dirty="0">
                  <a:solidFill>
                    <a:srgbClr val="2683C6"/>
                  </a:solidFill>
                  <a:latin typeface="Century Gothic" panose="020B0502020202020204" pitchFamily="34" charset="0"/>
                  <a:ea typeface="MS Mincho" panose="02020609040205080304" pitchFamily="49" charset="-128"/>
                  <a:cs typeface="Times New Roman" panose="02020603050405020304" pitchFamily="18" charset="0"/>
                </a:rPr>
                <a:t>Transparency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FF7C80"/>
                  </a:solidFill>
                  <a:latin typeface="Century Gothic" panose="020B0502020202020204" pitchFamily="34" charset="0"/>
                  <a:ea typeface="MS Mincho" panose="02020609040205080304" pitchFamily="49" charset="-128"/>
                  <a:cs typeface="Times New Roman" panose="02020603050405020304" pitchFamily="18" charset="0"/>
                </a:rPr>
                <a:t>Innovation</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latin typeface="Century Gothic" panose="020B0502020202020204" pitchFamily="34" charset="0"/>
                  <a:ea typeface="MS Mincho" panose="02020609040205080304" pitchFamily="49" charset="-128"/>
                  <a:cs typeface="Times New Roman" panose="02020603050405020304" pitchFamily="18" charset="0"/>
                </a:rPr>
                <a:t>-</a:t>
              </a:r>
              <a:r>
                <a:rPr lang="en-US" sz="795" b="1" i="1" dirty="0">
                  <a:solidFill>
                    <a:srgbClr val="000000"/>
                  </a:solidFill>
                  <a:latin typeface="Century Gothic" panose="020B0502020202020204" pitchFamily="34" charset="0"/>
                  <a:ea typeface="MS Mincho" panose="02020609040205080304" pitchFamily="49" charset="-128"/>
                  <a:cs typeface="Times New Roman" panose="02020603050405020304" pitchFamily="18" charset="0"/>
                </a:rPr>
                <a:t> </a:t>
              </a:r>
              <a:r>
                <a:rPr lang="en-US" sz="795" b="1" i="1" dirty="0">
                  <a:solidFill>
                    <a:srgbClr val="8A880E"/>
                  </a:solidFill>
                  <a:latin typeface="Century Gothic" panose="020B0502020202020204" pitchFamily="34" charset="0"/>
                  <a:ea typeface="MS Mincho" panose="02020609040205080304" pitchFamily="49" charset="-128"/>
                  <a:cs typeface="Times New Roman" panose="02020603050405020304" pitchFamily="18" charset="0"/>
                </a:rPr>
                <a:t>Results</a:t>
              </a:r>
              <a:endParaRPr lang="en-US" sz="927" dirty="0">
                <a:latin typeface="Century Gothic" panose="020B0502020202020204" pitchFamily="34" charset="0"/>
                <a:ea typeface="MS Mincho" panose="02020609040205080304" pitchFamily="49" charset="-128"/>
                <a:cs typeface="Times New Roman" panose="02020603050405020304" pitchFamily="18" charset="0"/>
              </a:endParaRPr>
            </a:p>
          </p:txBody>
        </p:sp>
      </p:grpSp>
      <p:sp>
        <p:nvSpPr>
          <p:cNvPr id="55" name="TextBox 54" descr="Coming soon: 2024 workshops&#10;&#10;You spoke and we heard – Results Washington is excited to announce that we will host three in-person workshops this year to provide opportunities for the community to network as well as bring hands-on, group learning back into our way of life. Although we won’t have a hybrid option for these meetings, we will continue hosting our CoP meetings each month to offer a virtual learning option for those who aren’t able to make the workshops.&#10;&#10;We still have some logistics to finalize, but here’s a sneak peek at what you can expect:&#10;&#10;Workshops held in April, July, and August&#10;April and August in Olympia; July in Eastern/Central Washington&#10;We’re looking for champions to help us plan our offsite workshop – let us know if you’re interested!&#10;Networking luncheons will be provided&#10;Teachings in data visualization, Lean tools, and strategic planning&#10;A small fee to confirm your spot&#10;&#10;More details to come – be on the look out! ">
            <a:extLst>
              <a:ext uri="{FF2B5EF4-FFF2-40B4-BE49-F238E27FC236}">
                <a16:creationId xmlns:a16="http://schemas.microsoft.com/office/drawing/2014/main" id="{7EC7E124-3586-D84A-2D6F-77FE13A817CD}"/>
              </a:ext>
            </a:extLst>
          </p:cNvPr>
          <p:cNvSpPr txBox="1"/>
          <p:nvPr/>
        </p:nvSpPr>
        <p:spPr>
          <a:xfrm>
            <a:off x="228566" y="4961513"/>
            <a:ext cx="4117302" cy="3987506"/>
          </a:xfrm>
          <a:prstGeom prst="rect">
            <a:avLst/>
          </a:prstGeom>
          <a:noFill/>
        </p:spPr>
        <p:txBody>
          <a:bodyPr wrap="square" lIns="91440" tIns="45722" rIns="91440" bIns="45722" rtlCol="0" anchor="t">
            <a:spAutoFit/>
          </a:bodyPr>
          <a:lstStyle/>
          <a:p>
            <a:pPr algn="ctr"/>
            <a:r>
              <a:rPr lang="en-US" sz="1600" b="1" dirty="0"/>
              <a:t>Unlock Amazing Learning Opportunities</a:t>
            </a:r>
            <a:br>
              <a:rPr lang="en-US" sz="1600" b="1" dirty="0"/>
            </a:br>
            <a:br>
              <a:rPr lang="en-US" sz="1600" b="1" dirty="0"/>
            </a:br>
            <a:r>
              <a:rPr lang="en-US" sz="1300" dirty="0">
                <a:latin typeface="Century Gothic" panose="020B0502020202020204" pitchFamily="34" charset="0"/>
              </a:rPr>
              <a:t>Ar</a:t>
            </a:r>
            <a:r>
              <a:rPr lang="en-US" sz="1251" dirty="0">
                <a:latin typeface="Century Gothic" panose="020B0502020202020204" pitchFamily="34" charset="0"/>
              </a:rPr>
              <a:t>e you looking for an exciting learning opportunity? </a:t>
            </a:r>
            <a:br>
              <a:rPr lang="en-US" sz="1251" dirty="0">
                <a:latin typeface="Century Gothic" panose="020B0502020202020204" pitchFamily="34" charset="0"/>
              </a:rPr>
            </a:br>
            <a:br>
              <a:rPr lang="en-US" sz="1251" dirty="0">
                <a:latin typeface="Century Gothic" panose="020B0502020202020204" pitchFamily="34" charset="0"/>
              </a:rPr>
            </a:br>
            <a:r>
              <a:rPr lang="en-US" sz="1251" dirty="0">
                <a:latin typeface="Century Gothic" panose="020B0502020202020204" pitchFamily="34" charset="0"/>
              </a:rPr>
              <a:t>One of our community members and Lean Conference presenter, Eric </a:t>
            </a:r>
            <a:r>
              <a:rPr lang="en-US" sz="1251">
                <a:latin typeface="Century Gothic" panose="020B0502020202020204" pitchFamily="34" charset="0"/>
              </a:rPr>
              <a:t>Stewart with </a:t>
            </a:r>
            <a:r>
              <a:rPr lang="en-US" sz="1251" dirty="0">
                <a:latin typeface="Century Gothic" panose="020B0502020202020204" pitchFamily="34" charset="0"/>
              </a:rPr>
              <a:t>Bellevue College, has shared a fantastic course with us. He’s offering the </a:t>
            </a:r>
            <a:r>
              <a:rPr lang="en-US" sz="1251" i="1" dirty="0">
                <a:latin typeface="Century Gothic" panose="020B0502020202020204" pitchFamily="34" charset="0"/>
              </a:rPr>
              <a:t>"Usability and User-Centered Design"</a:t>
            </a:r>
            <a:r>
              <a:rPr lang="en-US" sz="1251" dirty="0">
                <a:latin typeface="Century Gothic" panose="020B0502020202020204" pitchFamily="34" charset="0"/>
              </a:rPr>
              <a:t> course, which covers essential topics like design thinking, innovations, building requirements, and agile methods.</a:t>
            </a:r>
          </a:p>
          <a:p>
            <a:pPr algn="ctr"/>
            <a:r>
              <a:rPr lang="en-US" sz="1251" dirty="0">
                <a:latin typeface="Century Gothic" panose="020B0502020202020204" pitchFamily="34" charset="0"/>
              </a:rPr>
              <a:t>Classes start on </a:t>
            </a:r>
            <a:r>
              <a:rPr lang="en-US" sz="1251" b="1" dirty="0">
                <a:latin typeface="Century Gothic" panose="020B0502020202020204" pitchFamily="34" charset="0"/>
              </a:rPr>
              <a:t>January 6th</a:t>
            </a:r>
            <a:r>
              <a:rPr lang="en-US" sz="1251" dirty="0">
                <a:latin typeface="Century Gothic" panose="020B0502020202020204" pitchFamily="34" charset="0"/>
              </a:rPr>
              <a:t> and run for </a:t>
            </a:r>
            <a:r>
              <a:rPr lang="en-US" sz="1251" b="1" dirty="0">
                <a:latin typeface="Century Gothic" panose="020B0502020202020204" pitchFamily="34" charset="0"/>
              </a:rPr>
              <a:t>11 weeks</a:t>
            </a:r>
            <a:r>
              <a:rPr lang="en-US" sz="1251" dirty="0">
                <a:latin typeface="Century Gothic" panose="020B0502020202020204" pitchFamily="34" charset="0"/>
              </a:rPr>
              <a:t>. Even better, Washington State employees can enroll in this course for just </a:t>
            </a:r>
            <a:r>
              <a:rPr lang="en-US" sz="1251" b="1" dirty="0">
                <a:latin typeface="Century Gothic" panose="020B0502020202020204" pitchFamily="34" charset="0"/>
              </a:rPr>
              <a:t>$5</a:t>
            </a:r>
            <a:r>
              <a:rPr lang="en-US" sz="1251" dirty="0">
                <a:latin typeface="Century Gothic" panose="020B0502020202020204" pitchFamily="34" charset="0"/>
              </a:rPr>
              <a:t> through a special tuition waiver program.</a:t>
            </a:r>
            <a:br>
              <a:rPr lang="en-US" sz="1251" dirty="0">
                <a:latin typeface="Century Gothic" panose="020B0502020202020204" pitchFamily="34" charset="0"/>
              </a:rPr>
            </a:br>
            <a:endParaRPr lang="en-US" sz="1251" dirty="0">
              <a:latin typeface="Century Gothic" panose="020B0502020202020204" pitchFamily="34" charset="0"/>
            </a:endParaRPr>
          </a:p>
          <a:p>
            <a:pPr algn="ctr"/>
            <a:r>
              <a:rPr lang="en-US" sz="1100" dirty="0">
                <a:latin typeface="Century Gothic" panose="020B0502020202020204" pitchFamily="34" charset="0"/>
              </a:rPr>
              <a:t>Don’t miss out on this amazing opportunity to expand your skills and knowledge. For more details, visit:</a:t>
            </a:r>
            <a:br>
              <a:rPr lang="en-US" sz="1100" dirty="0">
                <a:latin typeface="Century Gothic" panose="020B0502020202020204" pitchFamily="34" charset="0"/>
              </a:rPr>
            </a:br>
            <a:r>
              <a:rPr lang="en-US" sz="1100" dirty="0">
                <a:latin typeface="Century Gothic" panose="020B0502020202020204" pitchFamily="34" charset="0"/>
                <a:hlinkClick r:id="rId4"/>
              </a:rPr>
              <a:t>State Employee Tuition Waiver Program</a:t>
            </a:r>
            <a:endParaRPr lang="en-US" sz="1100" dirty="0">
              <a:latin typeface="Century Gothic" panose="020B0502020202020204" pitchFamily="34" charset="0"/>
            </a:endParaRPr>
          </a:p>
        </p:txBody>
      </p:sp>
      <p:sp>
        <p:nvSpPr>
          <p:cNvPr id="4" name="Rectangle 3" descr="WHAT YOU MISSED&#10;&#10;At our January CoP meeting, we were grateful to have Vanessa Palomino with the Office of Financial Management (OFM) share all about Gracious Space and how to have meaningful conversations with your coworkers to address conflict and build relationships. &#10;&#10;For more information, see the recapped story on page 2!&#10;&#10;LOOKING AHEAD &#10;&#10;Mark your calendars and check out what we have in store for you at our February CoP meeting on page 2.&#10;&#10;QUESTIONS?&#10;&#10;For questions on The Blast, the CoP, or to present a teaching or project share this year, contact:&#10;Talia Mazzara, Results WA Senior Performance Advisor&#10;&#10;Theresa Dew, Results WA Senior Performance Advisor">
            <a:extLst>
              <a:ext uri="{FF2B5EF4-FFF2-40B4-BE49-F238E27FC236}">
                <a16:creationId xmlns:a16="http://schemas.microsoft.com/office/drawing/2014/main" id="{0068B091-C4CF-3686-F9F9-AD01C0C4C2DD}"/>
              </a:ext>
            </a:extLst>
          </p:cNvPr>
          <p:cNvSpPr/>
          <p:nvPr/>
        </p:nvSpPr>
        <p:spPr>
          <a:xfrm>
            <a:off x="4371749" y="2202945"/>
            <a:ext cx="2486251" cy="6941055"/>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a:lnSpc>
                <a:spcPct val="115000"/>
              </a:lnSpc>
              <a:spcBef>
                <a:spcPts val="884"/>
              </a:spcBef>
              <a:spcAft>
                <a:spcPts val="533"/>
              </a:spcAft>
            </a:pPr>
            <a:r>
              <a:rPr lang="en-US" sz="1200" b="1" dirty="0">
                <a:latin typeface="Century Gothic" panose="020B0502020202020204" pitchFamily="34" charset="0"/>
                <a:ea typeface="MS Mincho" panose="02020609040205080304" pitchFamily="49" charset="-128"/>
                <a:cs typeface="Times New Roman" panose="02020603050405020304" pitchFamily="18" charset="0"/>
              </a:rPr>
              <a:t>WHAT YOU MISSED</a:t>
            </a:r>
            <a:br>
              <a:rPr lang="en-US" sz="1200" b="1" dirty="0">
                <a:latin typeface="Century Gothic" panose="020B0502020202020204" pitchFamily="34" charset="0"/>
                <a:ea typeface="MS Mincho" panose="02020609040205080304" pitchFamily="49" charset="-128"/>
                <a:cs typeface="Times New Roman" panose="02020603050405020304" pitchFamily="18" charset="0"/>
              </a:rPr>
            </a:br>
            <a:br>
              <a:rPr lang="en-US" sz="1240" b="1" dirty="0">
                <a:latin typeface="Century Gothic" panose="020B0502020202020204" pitchFamily="34" charset="0"/>
                <a:ea typeface="MS Mincho" panose="02020609040205080304" pitchFamily="49" charset="-128"/>
                <a:cs typeface="Times New Roman" panose="02020603050405020304" pitchFamily="18" charset="0"/>
              </a:rPr>
            </a:br>
            <a:r>
              <a:rPr lang="en-US" sz="1100" dirty="0">
                <a:latin typeface="Century Gothic" panose="020B0502020202020204" pitchFamily="34" charset="0"/>
                <a:ea typeface="MS Mincho" panose="02020609040205080304" pitchFamily="49" charset="-128"/>
                <a:cs typeface="Times New Roman" panose="02020603050405020304" pitchFamily="18" charset="0"/>
              </a:rPr>
              <a:t>At our November CoP meeting, we were joined by </a:t>
            </a:r>
            <a:r>
              <a:rPr lang="en-US" sz="1100" b="1" dirty="0">
                <a:latin typeface="Century Gothic" panose="020B0502020202020204" pitchFamily="34" charset="0"/>
                <a:ea typeface="MS Mincho" panose="02020609040205080304" pitchFamily="49" charset="-128"/>
                <a:cs typeface="Times New Roman" panose="02020603050405020304" pitchFamily="18" charset="0"/>
              </a:rPr>
              <a:t>Sarah Norton </a:t>
            </a:r>
            <a:r>
              <a:rPr lang="en-US" sz="1100" dirty="0">
                <a:latin typeface="Century Gothic" panose="020B0502020202020204" pitchFamily="34" charset="0"/>
                <a:ea typeface="MS Mincho" panose="02020609040205080304" pitchFamily="49" charset="-128"/>
                <a:cs typeface="Times New Roman" panose="02020603050405020304" pitchFamily="18" charset="0"/>
              </a:rPr>
              <a:t>and </a:t>
            </a:r>
            <a:r>
              <a:rPr lang="en-US" sz="1100" b="1" dirty="0">
                <a:latin typeface="Century Gothic" panose="020B0502020202020204" pitchFamily="34" charset="0"/>
                <a:ea typeface="MS Mincho" panose="02020609040205080304" pitchFamily="49" charset="-128"/>
                <a:cs typeface="Times New Roman" panose="02020603050405020304" pitchFamily="18" charset="0"/>
              </a:rPr>
              <a:t>Jess Clayton </a:t>
            </a:r>
            <a:r>
              <a:rPr lang="en-US" sz="1100" dirty="0">
                <a:latin typeface="Century Gothic" panose="020B0502020202020204" pitchFamily="34" charset="0"/>
                <a:ea typeface="MS Mincho" panose="02020609040205080304" pitchFamily="49" charset="-128"/>
                <a:cs typeface="Times New Roman" panose="02020603050405020304" pitchFamily="18" charset="0"/>
              </a:rPr>
              <a:t>with the Disability Inclusion Network, who shared an overview of the business resource group. We also heard from </a:t>
            </a:r>
            <a:r>
              <a:rPr lang="en-US" sz="1100" b="1" dirty="0">
                <a:latin typeface="Century Gothic" panose="020B0502020202020204" pitchFamily="34" charset="0"/>
                <a:ea typeface="MS Mincho" panose="02020609040205080304" pitchFamily="49" charset="-128"/>
                <a:cs typeface="Times New Roman" panose="02020603050405020304" pitchFamily="18" charset="0"/>
              </a:rPr>
              <a:t>Vic Vong </a:t>
            </a:r>
            <a:r>
              <a:rPr lang="en-US" sz="1100" dirty="0">
                <a:latin typeface="Century Gothic" panose="020B0502020202020204" pitchFamily="34" charset="0"/>
                <a:ea typeface="MS Mincho" panose="02020609040205080304" pitchFamily="49" charset="-128"/>
                <a:cs typeface="Times New Roman" panose="02020603050405020304" pitchFamily="18" charset="0"/>
              </a:rPr>
              <a:t>with the Office of Equity, who presented on Digitally Accessible Presentations.</a:t>
            </a:r>
            <a:br>
              <a:rPr lang="en-US" sz="1100" dirty="0">
                <a:latin typeface="Century Gothic" panose="020B0502020202020204" pitchFamily="34" charset="0"/>
                <a:ea typeface="MS Mincho" panose="02020609040205080304" pitchFamily="49" charset="-128"/>
                <a:cs typeface="Times New Roman" panose="02020603050405020304" pitchFamily="18" charset="0"/>
              </a:rPr>
            </a:br>
            <a:br>
              <a:rPr lang="en-US" sz="1100" dirty="0">
                <a:effectLst/>
                <a:latin typeface="Century Gothic" panose="020B0502020202020204" pitchFamily="34" charset="0"/>
                <a:ea typeface="Aptos" panose="020B0004020202020204" pitchFamily="34" charset="0"/>
                <a:cs typeface="Aptos" panose="020B0004020202020204" pitchFamily="34" charset="0"/>
              </a:rPr>
            </a:br>
            <a:r>
              <a:rPr lang="en-US" sz="1100" dirty="0">
                <a:latin typeface="Century Gothic" panose="020B0502020202020204" pitchFamily="34" charset="0"/>
                <a:ea typeface="MS Mincho" panose="02020609040205080304" pitchFamily="49" charset="-128"/>
                <a:cs typeface="Times New Roman" panose="02020603050405020304" pitchFamily="18" charset="0"/>
              </a:rPr>
              <a:t>See page 2 for more!</a:t>
            </a:r>
            <a:br>
              <a:rPr lang="en-US" sz="1100" dirty="0">
                <a:latin typeface="Century Gothic" panose="020B0502020202020204" pitchFamily="34" charset="0"/>
                <a:ea typeface="MS Mincho" panose="02020609040205080304" pitchFamily="49" charset="-128"/>
                <a:cs typeface="Times New Roman" panose="02020603050405020304" pitchFamily="18" charset="0"/>
              </a:rPr>
            </a:br>
            <a:br>
              <a:rPr lang="en-US" sz="1000" dirty="0">
                <a:latin typeface="Century Gothic" panose="020B0502020202020204" pitchFamily="34" charset="0"/>
                <a:ea typeface="MS Mincho" panose="02020609040205080304" pitchFamily="49" charset="-128"/>
                <a:cs typeface="Times New Roman" panose="02020603050405020304" pitchFamily="18" charset="0"/>
              </a:rPr>
            </a:br>
            <a:r>
              <a:rPr lang="en-US" sz="1200" b="1" dirty="0">
                <a:latin typeface="Century Gothic" panose="020B0502020202020204" pitchFamily="34" charset="0"/>
                <a:ea typeface="MS Mincho" panose="02020609040205080304" pitchFamily="49" charset="-128"/>
                <a:cs typeface="Times New Roman" panose="02020603050405020304" pitchFamily="18" charset="0"/>
              </a:rPr>
              <a:t>REFLECTIONS SERIES </a:t>
            </a:r>
            <a:br>
              <a:rPr lang="en-US" sz="1236" b="1" dirty="0">
                <a:latin typeface="Century Gothic" panose="020B0502020202020204" pitchFamily="34" charset="0"/>
                <a:ea typeface="MS Mincho" panose="02020609040205080304" pitchFamily="49" charset="-128"/>
                <a:cs typeface="Times New Roman" panose="02020603050405020304" pitchFamily="18" charset="0"/>
              </a:rPr>
            </a:br>
            <a:br>
              <a:rPr lang="en-US" sz="1236" b="1" dirty="0">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chemeClr val="bg1"/>
                </a:solidFill>
                <a:latin typeface="Century Gothic" panose="020B0502020202020204" pitchFamily="34" charset="0"/>
              </a:rPr>
              <a:t>Click </a:t>
            </a:r>
            <a:r>
              <a:rPr lang="en-US" sz="1100" dirty="0">
                <a:solidFill>
                  <a:srgbClr val="99FF33"/>
                </a:solidFill>
                <a:latin typeface="Century Gothic" panose="020B0502020202020204" pitchFamily="34" charset="0"/>
                <a:hlinkClick r:id="rId5">
                  <a:extLst>
                    <a:ext uri="{A12FA001-AC4F-418D-AE19-62706E023703}">
                      <ahyp:hlinkClr xmlns:ahyp="http://schemas.microsoft.com/office/drawing/2018/hyperlinkcolor" val="tx"/>
                    </a:ext>
                  </a:extLst>
                </a:hlinkClick>
              </a:rPr>
              <a:t>here</a:t>
            </a:r>
            <a:r>
              <a:rPr lang="en-US" sz="1100" dirty="0">
                <a:solidFill>
                  <a:srgbClr val="99FF33"/>
                </a:solidFill>
                <a:latin typeface="Century Gothic" panose="020B0502020202020204" pitchFamily="34" charset="0"/>
              </a:rPr>
              <a:t> </a:t>
            </a:r>
            <a:r>
              <a:rPr lang="en-US" sz="1100" dirty="0">
                <a:solidFill>
                  <a:schemeClr val="bg1"/>
                </a:solidFill>
                <a:latin typeface="Century Gothic" panose="020B0502020202020204" pitchFamily="34" charset="0"/>
              </a:rPr>
              <a:t>to watch our Reflections Series featuring </a:t>
            </a:r>
            <a:br>
              <a:rPr lang="en-US" sz="1100" dirty="0">
                <a:solidFill>
                  <a:schemeClr val="bg1"/>
                </a:solidFill>
                <a:latin typeface="Century Gothic" panose="020B0502020202020204" pitchFamily="34" charset="0"/>
              </a:rPr>
            </a:br>
            <a:r>
              <a:rPr lang="en-US" sz="1100" b="1" dirty="0">
                <a:solidFill>
                  <a:schemeClr val="bg1"/>
                </a:solidFill>
                <a:latin typeface="Century Gothic" panose="020B0502020202020204" pitchFamily="34" charset="0"/>
              </a:rPr>
              <a:t>Beth Adams</a:t>
            </a:r>
            <a:r>
              <a:rPr lang="en-US" sz="1100" dirty="0">
                <a:solidFill>
                  <a:schemeClr val="bg1"/>
                </a:solidFill>
                <a:latin typeface="Century Gothic" panose="020B0502020202020204" pitchFamily="34" charset="0"/>
              </a:rPr>
              <a:t>, as she speaks on Efficiency for Better Care.</a:t>
            </a:r>
          </a:p>
          <a:p>
            <a:pPr>
              <a:lnSpc>
                <a:spcPct val="115000"/>
              </a:lnSpc>
              <a:spcBef>
                <a:spcPts val="884"/>
              </a:spcBef>
              <a:spcAft>
                <a:spcPts val="533"/>
              </a:spcAft>
            </a:pPr>
            <a:br>
              <a:rPr lang="en-US" sz="1100" dirty="0">
                <a:latin typeface="Century Gothic" panose="020B0502020202020204" pitchFamily="34" charset="0"/>
                <a:ea typeface="MS Mincho" panose="02020609040205080304" pitchFamily="49" charset="-128"/>
                <a:cs typeface="Times New Roman" panose="02020603050405020304" pitchFamily="18" charset="0"/>
              </a:rPr>
            </a:br>
            <a:r>
              <a:rPr lang="en-US" sz="1200" b="1" cap="all" dirty="0">
                <a:solidFill>
                  <a:srgbClr val="FFFFFF"/>
                </a:solidFill>
                <a:latin typeface="Century Gothic" panose="020B0502020202020204" pitchFamily="34" charset="0"/>
                <a:ea typeface="MS Mincho" panose="02020609040205080304" pitchFamily="49" charset="-128"/>
                <a:cs typeface="Times New Roman" panose="02020603050405020304" pitchFamily="18" charset="0"/>
              </a:rPr>
              <a:t>Questions?</a:t>
            </a:r>
            <a:br>
              <a:rPr lang="en-US" sz="1588" b="1" cap="all" dirty="0">
                <a:solidFill>
                  <a:srgbClr val="FFFFFF"/>
                </a:solidFill>
                <a:latin typeface="Century Gothic" panose="020B0502020202020204" pitchFamily="34" charset="0"/>
                <a:ea typeface="MS Mincho" panose="02020609040205080304" pitchFamily="49" charset="-128"/>
                <a:cs typeface="Times New Roman" panose="02020603050405020304" pitchFamily="18" charset="0"/>
              </a:rPr>
            </a:br>
            <a:br>
              <a:rPr lang="en-US" sz="1588" b="1" cap="all" dirty="0">
                <a:solidFill>
                  <a:srgbClr val="FFFFFF"/>
                </a:solidFill>
                <a:latin typeface="Century Gothic" panose="020B0502020202020204" pitchFamily="34" charset="0"/>
                <a:ea typeface="MS Mincho" panose="02020609040205080304" pitchFamily="49" charset="-128"/>
                <a:cs typeface="Times New Roman" panose="02020603050405020304" pitchFamily="18" charset="0"/>
              </a:rPr>
            </a:br>
            <a:r>
              <a:rPr lang="en-US" sz="1100" dirty="0">
                <a:solidFill>
                  <a:srgbClr val="FFFFFF"/>
                </a:solidFill>
                <a:latin typeface="Century Gothic" panose="020B0502020202020204" pitchFamily="34" charset="0"/>
                <a:ea typeface="MS Mincho" panose="02020609040205080304" pitchFamily="49" charset="-128"/>
                <a:cs typeface="Times New Roman" panose="02020603050405020304" pitchFamily="18" charset="0"/>
              </a:rPr>
              <a:t>For questions on The Blast, the CoP, or to present a teaching or project share, contact:</a:t>
            </a:r>
          </a:p>
          <a:p>
            <a:r>
              <a:rPr lang="en-US" sz="1100" b="1" u="sng" dirty="0">
                <a:solidFill>
                  <a:srgbClr val="99FF33"/>
                </a:solidFill>
                <a:latin typeface="Century Gothic" panose="020B0502020202020204" pitchFamily="34" charset="0"/>
                <a:ea typeface="MS Mincho" panose="02020609040205080304" pitchFamily="49" charset="-128"/>
                <a:cs typeface="Times New Roman" panose="02020603050405020304" pitchFamily="18" charset="0"/>
                <a:hlinkClick r:id="rId6">
                  <a:extLst>
                    <a:ext uri="{A12FA001-AC4F-418D-AE19-62706E023703}">
                      <ahyp:hlinkClr xmlns:ahyp="http://schemas.microsoft.com/office/drawing/2018/hyperlinkcolor" val="tx"/>
                    </a:ext>
                  </a:extLst>
                </a:hlinkClick>
              </a:rPr>
              <a:t>Talia Mazzara</a:t>
            </a:r>
            <a:r>
              <a:rPr lang="en-US" sz="1100" dirty="0">
                <a:latin typeface="Century Gothic" panose="020B0502020202020204" pitchFamily="34" charset="0"/>
                <a:ea typeface="MS Mincho" panose="02020609040205080304" pitchFamily="49" charset="-128"/>
                <a:cs typeface="Times New Roman" panose="02020603050405020304" pitchFamily="18" charset="0"/>
              </a:rPr>
              <a:t>, Results WA Senior Performance Advisor</a:t>
            </a:r>
          </a:p>
          <a:p>
            <a:r>
              <a:rPr lang="en-US" sz="1100" b="1" u="sng" dirty="0">
                <a:solidFill>
                  <a:srgbClr val="99FF33"/>
                </a:solidFill>
                <a:latin typeface="Century Gothic" panose="020B0502020202020204" pitchFamily="34" charset="0"/>
                <a:ea typeface="MS Mincho" panose="02020609040205080304" pitchFamily="49" charset="-128"/>
                <a:cs typeface="Times New Roman" panose="02020603050405020304" pitchFamily="18" charset="0"/>
                <a:hlinkClick r:id="rId7">
                  <a:extLst>
                    <a:ext uri="{A12FA001-AC4F-418D-AE19-62706E023703}">
                      <ahyp:hlinkClr xmlns:ahyp="http://schemas.microsoft.com/office/drawing/2018/hyperlinkcolor" val="tx"/>
                    </a:ext>
                  </a:extLst>
                </a:hlinkClick>
              </a:rPr>
              <a:t>Theresa Dew</a:t>
            </a:r>
            <a:r>
              <a:rPr lang="en-US" sz="1100" dirty="0">
                <a:latin typeface="Century Gothic" panose="020B0502020202020204" pitchFamily="34" charset="0"/>
                <a:ea typeface="MS Mincho" panose="02020609040205080304" pitchFamily="49" charset="-128"/>
                <a:cs typeface="Times New Roman" panose="02020603050405020304" pitchFamily="18" charset="0"/>
              </a:rPr>
              <a:t>, Results WA Senior Performance Advisor</a:t>
            </a:r>
          </a:p>
        </p:txBody>
      </p:sp>
      <p:cxnSp>
        <p:nvCxnSpPr>
          <p:cNvPr id="62" name="Straight Connector 61">
            <a:extLst>
              <a:ext uri="{FF2B5EF4-FFF2-40B4-BE49-F238E27FC236}">
                <a16:creationId xmlns:a16="http://schemas.microsoft.com/office/drawing/2014/main" id="{BA8EE050-D37F-B9ED-90B7-9CC8D03674C2}"/>
              </a:ext>
              <a:ext uri="{C183D7F6-B498-43B3-948B-1728B52AA6E4}">
                <adec:decorative xmlns:adec="http://schemas.microsoft.com/office/drawing/2017/decorative" val="1"/>
              </a:ext>
            </a:extLst>
          </p:cNvPr>
          <p:cNvCxnSpPr>
            <a:cxnSpLocks/>
          </p:cNvCxnSpPr>
          <p:nvPr/>
        </p:nvCxnSpPr>
        <p:spPr>
          <a:xfrm>
            <a:off x="4582228" y="2296238"/>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6F38F2EF-FF88-3891-3983-718F65AB565F}"/>
              </a:ext>
              <a:ext uri="{C183D7F6-B498-43B3-948B-1728B52AA6E4}">
                <adec:decorative xmlns:adec="http://schemas.microsoft.com/office/drawing/2017/decorative" val="1"/>
              </a:ext>
            </a:extLst>
          </p:cNvPr>
          <p:cNvCxnSpPr>
            <a:cxnSpLocks/>
          </p:cNvCxnSpPr>
          <p:nvPr/>
        </p:nvCxnSpPr>
        <p:spPr>
          <a:xfrm flipV="1">
            <a:off x="4582228" y="6857545"/>
            <a:ext cx="1352954" cy="1043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D005C018-87C0-63A0-2229-D8ADE7643F9E}"/>
              </a:ext>
              <a:ext uri="{C183D7F6-B498-43B3-948B-1728B52AA6E4}">
                <adec:decorative xmlns:adec="http://schemas.microsoft.com/office/drawing/2017/decorative" val="1"/>
              </a:ext>
            </a:extLst>
          </p:cNvPr>
          <p:cNvGrpSpPr/>
          <p:nvPr/>
        </p:nvGrpSpPr>
        <p:grpSpPr>
          <a:xfrm>
            <a:off x="1" y="5754694"/>
            <a:ext cx="229721" cy="3308251"/>
            <a:chOff x="3756025" y="3200718"/>
            <a:chExt cx="260350" cy="3656965"/>
          </a:xfrm>
        </p:grpSpPr>
        <p:sp>
          <p:nvSpPr>
            <p:cNvPr id="6" name="Rectangle 5">
              <a:extLst>
                <a:ext uri="{FF2B5EF4-FFF2-40B4-BE49-F238E27FC236}">
                  <a16:creationId xmlns:a16="http://schemas.microsoft.com/office/drawing/2014/main" id="{95BE8E08-222F-DD16-5928-8EC6C59E6A55}"/>
                </a:ext>
              </a:extLst>
            </p:cNvPr>
            <p:cNvSpPr>
              <a:spLocks noChangeArrowheads="1"/>
            </p:cNvSpPr>
            <p:nvPr/>
          </p:nvSpPr>
          <p:spPr bwMode="auto">
            <a:xfrm>
              <a:off x="3756025" y="678910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7" name="Rectangle 6">
              <a:extLst>
                <a:ext uri="{FF2B5EF4-FFF2-40B4-BE49-F238E27FC236}">
                  <a16:creationId xmlns:a16="http://schemas.microsoft.com/office/drawing/2014/main" id="{6C841C6B-56C5-6F5D-670F-F589D58FA0FE}"/>
                </a:ext>
              </a:extLst>
            </p:cNvPr>
            <p:cNvSpPr>
              <a:spLocks noChangeArrowheads="1"/>
            </p:cNvSpPr>
            <p:nvPr/>
          </p:nvSpPr>
          <p:spPr bwMode="auto">
            <a:xfrm>
              <a:off x="3756025" y="6639878"/>
              <a:ext cx="260350" cy="6477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8" name="Rectangle 7">
              <a:extLst>
                <a:ext uri="{FF2B5EF4-FFF2-40B4-BE49-F238E27FC236}">
                  <a16:creationId xmlns:a16="http://schemas.microsoft.com/office/drawing/2014/main" id="{1ACBF407-8B8D-781F-8926-E81A6BFCF8D1}"/>
                </a:ext>
              </a:extLst>
            </p:cNvPr>
            <p:cNvSpPr>
              <a:spLocks noChangeArrowheads="1"/>
            </p:cNvSpPr>
            <p:nvPr/>
          </p:nvSpPr>
          <p:spPr bwMode="auto">
            <a:xfrm>
              <a:off x="3756025" y="648747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9" name="Rectangle 8">
              <a:extLst>
                <a:ext uri="{FF2B5EF4-FFF2-40B4-BE49-F238E27FC236}">
                  <a16:creationId xmlns:a16="http://schemas.microsoft.com/office/drawing/2014/main" id="{3EBA8372-6B32-0132-4114-0371B0293529}"/>
                </a:ext>
              </a:extLst>
            </p:cNvPr>
            <p:cNvSpPr>
              <a:spLocks noChangeArrowheads="1"/>
            </p:cNvSpPr>
            <p:nvPr/>
          </p:nvSpPr>
          <p:spPr bwMode="auto">
            <a:xfrm>
              <a:off x="3756025" y="633825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0" name="Rectangle 9">
              <a:extLst>
                <a:ext uri="{FF2B5EF4-FFF2-40B4-BE49-F238E27FC236}">
                  <a16:creationId xmlns:a16="http://schemas.microsoft.com/office/drawing/2014/main" id="{7026AD52-85CD-315C-1DE3-76D085AD9E65}"/>
                </a:ext>
              </a:extLst>
            </p:cNvPr>
            <p:cNvSpPr>
              <a:spLocks noChangeArrowheads="1"/>
            </p:cNvSpPr>
            <p:nvPr/>
          </p:nvSpPr>
          <p:spPr bwMode="auto">
            <a:xfrm>
              <a:off x="3756025" y="618902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1" name="Rectangle 10">
              <a:extLst>
                <a:ext uri="{FF2B5EF4-FFF2-40B4-BE49-F238E27FC236}">
                  <a16:creationId xmlns:a16="http://schemas.microsoft.com/office/drawing/2014/main" id="{FEC9A956-4EC7-BDEA-2B63-D2BC229C1CCA}"/>
                </a:ext>
              </a:extLst>
            </p:cNvPr>
            <p:cNvSpPr>
              <a:spLocks noChangeArrowheads="1"/>
            </p:cNvSpPr>
            <p:nvPr/>
          </p:nvSpPr>
          <p:spPr bwMode="auto">
            <a:xfrm>
              <a:off x="3756025" y="604107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2" name="Rectangle 11">
              <a:extLst>
                <a:ext uri="{FF2B5EF4-FFF2-40B4-BE49-F238E27FC236}">
                  <a16:creationId xmlns:a16="http://schemas.microsoft.com/office/drawing/2014/main" id="{79CB8F34-9F83-80F5-5C48-2267E7DB85A3}"/>
                </a:ext>
              </a:extLst>
            </p:cNvPr>
            <p:cNvSpPr>
              <a:spLocks noChangeArrowheads="1"/>
            </p:cNvSpPr>
            <p:nvPr/>
          </p:nvSpPr>
          <p:spPr bwMode="auto">
            <a:xfrm>
              <a:off x="3756025" y="589184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3" name="Rectangle 12">
              <a:extLst>
                <a:ext uri="{FF2B5EF4-FFF2-40B4-BE49-F238E27FC236}">
                  <a16:creationId xmlns:a16="http://schemas.microsoft.com/office/drawing/2014/main" id="{2E4770B6-6E07-17C5-712D-62E77C607EC7}"/>
                </a:ext>
              </a:extLst>
            </p:cNvPr>
            <p:cNvSpPr>
              <a:spLocks noChangeArrowheads="1"/>
            </p:cNvSpPr>
            <p:nvPr/>
          </p:nvSpPr>
          <p:spPr bwMode="auto">
            <a:xfrm>
              <a:off x="3756025" y="574008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4" name="Rectangle 13">
              <a:extLst>
                <a:ext uri="{FF2B5EF4-FFF2-40B4-BE49-F238E27FC236}">
                  <a16:creationId xmlns:a16="http://schemas.microsoft.com/office/drawing/2014/main" id="{75CFF943-900C-D359-51BD-BF1CA3552FE6}"/>
                </a:ext>
              </a:extLst>
            </p:cNvPr>
            <p:cNvSpPr>
              <a:spLocks noChangeArrowheads="1"/>
            </p:cNvSpPr>
            <p:nvPr/>
          </p:nvSpPr>
          <p:spPr bwMode="auto">
            <a:xfrm>
              <a:off x="3756025" y="559085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5" name="Rectangle 14">
              <a:extLst>
                <a:ext uri="{FF2B5EF4-FFF2-40B4-BE49-F238E27FC236}">
                  <a16:creationId xmlns:a16="http://schemas.microsoft.com/office/drawing/2014/main" id="{16DB90E7-A96A-CF63-86EC-89A3EEA2640B}"/>
                </a:ext>
              </a:extLst>
            </p:cNvPr>
            <p:cNvSpPr>
              <a:spLocks noChangeArrowheads="1"/>
            </p:cNvSpPr>
            <p:nvPr/>
          </p:nvSpPr>
          <p:spPr bwMode="auto">
            <a:xfrm>
              <a:off x="3756025" y="544163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6" name="Rectangle 15">
              <a:extLst>
                <a:ext uri="{FF2B5EF4-FFF2-40B4-BE49-F238E27FC236}">
                  <a16:creationId xmlns:a16="http://schemas.microsoft.com/office/drawing/2014/main" id="{B5DC4D60-0A8E-1481-90B4-C48047D66197}"/>
                </a:ext>
              </a:extLst>
            </p:cNvPr>
            <p:cNvSpPr>
              <a:spLocks noChangeArrowheads="1"/>
            </p:cNvSpPr>
            <p:nvPr/>
          </p:nvSpPr>
          <p:spPr bwMode="auto">
            <a:xfrm>
              <a:off x="3756025" y="529367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7" name="Rectangle 16">
              <a:extLst>
                <a:ext uri="{FF2B5EF4-FFF2-40B4-BE49-F238E27FC236}">
                  <a16:creationId xmlns:a16="http://schemas.microsoft.com/office/drawing/2014/main" id="{2B5A22CA-FDD6-E693-BB3F-7A18A6677EF4}"/>
                </a:ext>
              </a:extLst>
            </p:cNvPr>
            <p:cNvSpPr>
              <a:spLocks noChangeArrowheads="1"/>
            </p:cNvSpPr>
            <p:nvPr/>
          </p:nvSpPr>
          <p:spPr bwMode="auto">
            <a:xfrm>
              <a:off x="3756025" y="514445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8" name="Rectangle 17">
              <a:extLst>
                <a:ext uri="{FF2B5EF4-FFF2-40B4-BE49-F238E27FC236}">
                  <a16:creationId xmlns:a16="http://schemas.microsoft.com/office/drawing/2014/main" id="{CD7CF701-D39C-D38B-F83B-AB101813D36A}"/>
                </a:ext>
              </a:extLst>
            </p:cNvPr>
            <p:cNvSpPr>
              <a:spLocks noChangeArrowheads="1"/>
            </p:cNvSpPr>
            <p:nvPr/>
          </p:nvSpPr>
          <p:spPr bwMode="auto">
            <a:xfrm>
              <a:off x="3756025" y="4996498"/>
              <a:ext cx="260350" cy="6477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19" name="Rectangle 18">
              <a:extLst>
                <a:ext uri="{FF2B5EF4-FFF2-40B4-BE49-F238E27FC236}">
                  <a16:creationId xmlns:a16="http://schemas.microsoft.com/office/drawing/2014/main" id="{36EECDBA-A38C-00A5-346C-28A19CFFF399}"/>
                </a:ext>
              </a:extLst>
            </p:cNvPr>
            <p:cNvSpPr>
              <a:spLocks noChangeArrowheads="1"/>
            </p:cNvSpPr>
            <p:nvPr/>
          </p:nvSpPr>
          <p:spPr bwMode="auto">
            <a:xfrm>
              <a:off x="3756025" y="484346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0" name="Rectangle 19">
              <a:extLst>
                <a:ext uri="{FF2B5EF4-FFF2-40B4-BE49-F238E27FC236}">
                  <a16:creationId xmlns:a16="http://schemas.microsoft.com/office/drawing/2014/main" id="{1FC5028F-738F-58F5-88EA-1A6E2EAC6FD5}"/>
                </a:ext>
              </a:extLst>
            </p:cNvPr>
            <p:cNvSpPr>
              <a:spLocks noChangeArrowheads="1"/>
            </p:cNvSpPr>
            <p:nvPr/>
          </p:nvSpPr>
          <p:spPr bwMode="auto">
            <a:xfrm>
              <a:off x="3756025" y="4695508"/>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1" name="Rectangle 20">
              <a:extLst>
                <a:ext uri="{FF2B5EF4-FFF2-40B4-BE49-F238E27FC236}">
                  <a16:creationId xmlns:a16="http://schemas.microsoft.com/office/drawing/2014/main" id="{B554465E-FDB8-6A40-8DFE-A8156BDAFD52}"/>
                </a:ext>
              </a:extLst>
            </p:cNvPr>
            <p:cNvSpPr>
              <a:spLocks noChangeArrowheads="1"/>
            </p:cNvSpPr>
            <p:nvPr/>
          </p:nvSpPr>
          <p:spPr bwMode="auto">
            <a:xfrm>
              <a:off x="3756025" y="454628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2" name="Rectangle 21">
              <a:extLst>
                <a:ext uri="{FF2B5EF4-FFF2-40B4-BE49-F238E27FC236}">
                  <a16:creationId xmlns:a16="http://schemas.microsoft.com/office/drawing/2014/main" id="{B49780C0-2E46-923F-3E26-74B4060FD37C}"/>
                </a:ext>
              </a:extLst>
            </p:cNvPr>
            <p:cNvSpPr>
              <a:spLocks noChangeArrowheads="1"/>
            </p:cNvSpPr>
            <p:nvPr/>
          </p:nvSpPr>
          <p:spPr bwMode="auto">
            <a:xfrm>
              <a:off x="3756025" y="439705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3" name="Rectangle 22">
              <a:extLst>
                <a:ext uri="{FF2B5EF4-FFF2-40B4-BE49-F238E27FC236}">
                  <a16:creationId xmlns:a16="http://schemas.microsoft.com/office/drawing/2014/main" id="{B329CF97-E59F-9395-3585-66A8AFFBEB47}"/>
                </a:ext>
              </a:extLst>
            </p:cNvPr>
            <p:cNvSpPr>
              <a:spLocks noChangeArrowheads="1"/>
            </p:cNvSpPr>
            <p:nvPr/>
          </p:nvSpPr>
          <p:spPr bwMode="auto">
            <a:xfrm>
              <a:off x="3756025" y="4249103"/>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4" name="Rectangle 23">
              <a:extLst>
                <a:ext uri="{FF2B5EF4-FFF2-40B4-BE49-F238E27FC236}">
                  <a16:creationId xmlns:a16="http://schemas.microsoft.com/office/drawing/2014/main" id="{716DFBBD-338B-E0F4-26D6-48D25A211E76}"/>
                </a:ext>
              </a:extLst>
            </p:cNvPr>
            <p:cNvSpPr>
              <a:spLocks noChangeArrowheads="1"/>
            </p:cNvSpPr>
            <p:nvPr/>
          </p:nvSpPr>
          <p:spPr bwMode="auto">
            <a:xfrm>
              <a:off x="3756025" y="409606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5" name="Rectangle 24">
              <a:extLst>
                <a:ext uri="{FF2B5EF4-FFF2-40B4-BE49-F238E27FC236}">
                  <a16:creationId xmlns:a16="http://schemas.microsoft.com/office/drawing/2014/main" id="{BC5F0901-4891-1F29-6159-5620DFDAAA5B}"/>
                </a:ext>
              </a:extLst>
            </p:cNvPr>
            <p:cNvSpPr>
              <a:spLocks noChangeArrowheads="1"/>
            </p:cNvSpPr>
            <p:nvPr/>
          </p:nvSpPr>
          <p:spPr bwMode="auto">
            <a:xfrm>
              <a:off x="3756025" y="3948113"/>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6" name="Rectangle 25">
              <a:extLst>
                <a:ext uri="{FF2B5EF4-FFF2-40B4-BE49-F238E27FC236}">
                  <a16:creationId xmlns:a16="http://schemas.microsoft.com/office/drawing/2014/main" id="{90D21BF7-D9FD-A1FF-7109-618B0CCC143F}"/>
                </a:ext>
              </a:extLst>
            </p:cNvPr>
            <p:cNvSpPr>
              <a:spLocks noChangeArrowheads="1"/>
            </p:cNvSpPr>
            <p:nvPr/>
          </p:nvSpPr>
          <p:spPr bwMode="auto">
            <a:xfrm>
              <a:off x="3756025" y="379888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7" name="Rectangle 26">
              <a:extLst>
                <a:ext uri="{FF2B5EF4-FFF2-40B4-BE49-F238E27FC236}">
                  <a16:creationId xmlns:a16="http://schemas.microsoft.com/office/drawing/2014/main" id="{8303C754-F852-E374-3E33-4A949192C0A6}"/>
                </a:ext>
              </a:extLst>
            </p:cNvPr>
            <p:cNvSpPr>
              <a:spLocks noChangeArrowheads="1"/>
            </p:cNvSpPr>
            <p:nvPr/>
          </p:nvSpPr>
          <p:spPr bwMode="auto">
            <a:xfrm>
              <a:off x="3756025" y="3649663"/>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8" name="Rectangle 27">
              <a:extLst>
                <a:ext uri="{FF2B5EF4-FFF2-40B4-BE49-F238E27FC236}">
                  <a16:creationId xmlns:a16="http://schemas.microsoft.com/office/drawing/2014/main" id="{C6E75616-38F7-3493-205B-4DADEF5F8D85}"/>
                </a:ext>
              </a:extLst>
            </p:cNvPr>
            <p:cNvSpPr>
              <a:spLocks noChangeArrowheads="1"/>
            </p:cNvSpPr>
            <p:nvPr/>
          </p:nvSpPr>
          <p:spPr bwMode="auto">
            <a:xfrm>
              <a:off x="3756025" y="3501708"/>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29" name="Rectangle 28">
              <a:extLst>
                <a:ext uri="{FF2B5EF4-FFF2-40B4-BE49-F238E27FC236}">
                  <a16:creationId xmlns:a16="http://schemas.microsoft.com/office/drawing/2014/main" id="{56DE1569-F406-9A90-BFB2-6849489362BC}"/>
                </a:ext>
              </a:extLst>
            </p:cNvPr>
            <p:cNvSpPr>
              <a:spLocks noChangeArrowheads="1"/>
            </p:cNvSpPr>
            <p:nvPr/>
          </p:nvSpPr>
          <p:spPr bwMode="auto">
            <a:xfrm>
              <a:off x="3756025" y="3348038"/>
              <a:ext cx="260350" cy="6858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sp>
          <p:nvSpPr>
            <p:cNvPr id="30" name="Rectangle 29">
              <a:extLst>
                <a:ext uri="{FF2B5EF4-FFF2-40B4-BE49-F238E27FC236}">
                  <a16:creationId xmlns:a16="http://schemas.microsoft.com/office/drawing/2014/main" id="{62839C4D-70F7-54D7-1CE4-33041FDE27B3}"/>
                </a:ext>
              </a:extLst>
            </p:cNvPr>
            <p:cNvSpPr>
              <a:spLocks noChangeArrowheads="1"/>
            </p:cNvSpPr>
            <p:nvPr/>
          </p:nvSpPr>
          <p:spPr bwMode="auto">
            <a:xfrm>
              <a:off x="3756025" y="3200718"/>
              <a:ext cx="260350" cy="67310"/>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endParaRPr lang="en-US" sz="1588" dirty="0"/>
            </a:p>
          </p:txBody>
        </p:sp>
      </p:grpSp>
      <p:sp>
        <p:nvSpPr>
          <p:cNvPr id="32" name="Rectangle 31">
            <a:extLst>
              <a:ext uri="{FF2B5EF4-FFF2-40B4-BE49-F238E27FC236}">
                <a16:creationId xmlns:a16="http://schemas.microsoft.com/office/drawing/2014/main" id="{48039957-677A-E4D9-CBF6-3D219725CEC9}"/>
              </a:ext>
              <a:ext uri="{C183D7F6-B498-43B3-948B-1728B52AA6E4}">
                <adec:decorative xmlns:adec="http://schemas.microsoft.com/office/drawing/2017/decorative" val="1"/>
              </a:ext>
            </a:extLst>
          </p:cNvPr>
          <p:cNvSpPr/>
          <p:nvPr/>
        </p:nvSpPr>
        <p:spPr>
          <a:xfrm>
            <a:off x="114861" y="5259544"/>
            <a:ext cx="673550" cy="6089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588" dirty="0"/>
          </a:p>
        </p:txBody>
      </p:sp>
      <p:cxnSp>
        <p:nvCxnSpPr>
          <p:cNvPr id="3" name="Straight Connector 2">
            <a:extLst>
              <a:ext uri="{FF2B5EF4-FFF2-40B4-BE49-F238E27FC236}">
                <a16:creationId xmlns:a16="http://schemas.microsoft.com/office/drawing/2014/main" id="{6BFFC23A-0DEB-7E1E-A53F-F8FDA8DE7259}"/>
              </a:ext>
              <a:ext uri="{C183D7F6-B498-43B3-948B-1728B52AA6E4}">
                <adec:decorative xmlns:adec="http://schemas.microsoft.com/office/drawing/2017/decorative" val="1"/>
              </a:ext>
            </a:extLst>
          </p:cNvPr>
          <p:cNvCxnSpPr>
            <a:cxnSpLocks/>
          </p:cNvCxnSpPr>
          <p:nvPr/>
        </p:nvCxnSpPr>
        <p:spPr>
          <a:xfrm>
            <a:off x="4582228" y="5374605"/>
            <a:ext cx="135295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48B6696-4EDA-C325-230F-E00A9494B224}"/>
              </a:ext>
            </a:extLst>
          </p:cNvPr>
          <p:cNvSpPr txBox="1"/>
          <p:nvPr/>
        </p:nvSpPr>
        <p:spPr>
          <a:xfrm>
            <a:off x="1676400" y="3961884"/>
            <a:ext cx="3454400" cy="369332"/>
          </a:xfrm>
          <a:prstGeom prst="rect">
            <a:avLst/>
          </a:prstGeom>
          <a:noFill/>
        </p:spPr>
        <p:txBody>
          <a:bodyPr wrap="square">
            <a:spAutoFit/>
          </a:bodyPr>
          <a:lstStyle/>
          <a:p>
            <a:r>
              <a:rPr lang="en-US" dirty="0"/>
              <a:t> </a:t>
            </a:r>
          </a:p>
        </p:txBody>
      </p:sp>
      <p:pic>
        <p:nvPicPr>
          <p:cNvPr id="42" name="Picture 41">
            <a:extLst>
              <a:ext uri="{FF2B5EF4-FFF2-40B4-BE49-F238E27FC236}">
                <a16:creationId xmlns:a16="http://schemas.microsoft.com/office/drawing/2014/main" id="{C028C2D6-22CB-323C-AED8-5C1E75410A53}"/>
              </a:ext>
            </a:extLst>
          </p:cNvPr>
          <p:cNvPicPr>
            <a:picLocks noChangeAspect="1"/>
          </p:cNvPicPr>
          <p:nvPr/>
        </p:nvPicPr>
        <p:blipFill>
          <a:blip r:embed="rId8">
            <a:lum bright="70000" contrast="-70000"/>
          </a:blip>
          <a:stretch>
            <a:fillRect/>
          </a:stretch>
        </p:blipFill>
        <p:spPr>
          <a:xfrm>
            <a:off x="6145662" y="5206649"/>
            <a:ext cx="712337" cy="712337"/>
          </a:xfrm>
          <a:prstGeom prst="rect">
            <a:avLst/>
          </a:prstGeom>
        </p:spPr>
      </p:pic>
      <p:pic>
        <p:nvPicPr>
          <p:cNvPr id="44" name="Picture 43">
            <a:extLst>
              <a:ext uri="{FF2B5EF4-FFF2-40B4-BE49-F238E27FC236}">
                <a16:creationId xmlns:a16="http://schemas.microsoft.com/office/drawing/2014/main" id="{8E6D57F6-C272-A0D0-A515-6BDC342B6B9C}"/>
              </a:ext>
            </a:extLst>
          </p:cNvPr>
          <p:cNvPicPr>
            <a:picLocks noChangeAspect="1"/>
          </p:cNvPicPr>
          <p:nvPr/>
        </p:nvPicPr>
        <p:blipFill>
          <a:blip r:embed="rId9"/>
          <a:srcRect r="1474"/>
          <a:stretch/>
        </p:blipFill>
        <p:spPr>
          <a:xfrm>
            <a:off x="8675" y="2196167"/>
            <a:ext cx="4371748" cy="2788316"/>
          </a:xfrm>
          <a:prstGeom prst="rect">
            <a:avLst/>
          </a:prstGeom>
        </p:spPr>
      </p:pic>
    </p:spTree>
    <p:extLst>
      <p:ext uri="{BB962C8B-B14F-4D97-AF65-F5344CB8AC3E}">
        <p14:creationId xmlns:p14="http://schemas.microsoft.com/office/powerpoint/2010/main" val="9392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Box 58">
            <a:extLst>
              <a:ext uri="{FF2B5EF4-FFF2-40B4-BE49-F238E27FC236}">
                <a16:creationId xmlns:a16="http://schemas.microsoft.com/office/drawing/2014/main" id="{0093E9C2-64E4-2FAC-7DF9-DCBD5C9E1340}"/>
              </a:ext>
            </a:extLst>
          </p:cNvPr>
          <p:cNvSpPr txBox="1"/>
          <p:nvPr/>
        </p:nvSpPr>
        <p:spPr>
          <a:xfrm>
            <a:off x="4772220" y="4006446"/>
            <a:ext cx="1962869" cy="969496"/>
          </a:xfrm>
          <a:prstGeom prst="rect">
            <a:avLst/>
          </a:prstGeom>
          <a:noFill/>
          <a:ln w="28575">
            <a:solidFill>
              <a:srgbClr val="CCCC00"/>
            </a:solidFill>
            <a:prstDash val="dashDot"/>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chemeClr val="tx2"/>
                </a:solidFill>
                <a:effectLst/>
                <a:uLnTx/>
                <a:uFillTx/>
                <a:latin typeface="Cavolini" panose="03000502040302020204" pitchFamily="66" charset="0"/>
                <a:ea typeface="MS Mincho" panose="02020609040205080304" pitchFamily="49" charset="-128"/>
                <a:cs typeface="Cavolini" panose="03000502040302020204" pitchFamily="66" charset="0"/>
              </a:rPr>
              <a:t>Click the play below to watch the Nov</a:t>
            </a:r>
            <a:r>
              <a:rPr lang="en-US" sz="1100" b="1" dirty="0">
                <a:solidFill>
                  <a:schemeClr val="tx2"/>
                </a:solidFill>
                <a:latin typeface="Cavolini" panose="03000502040302020204" pitchFamily="66" charset="0"/>
                <a:ea typeface="MS Mincho" panose="02020609040205080304" pitchFamily="49" charset="-128"/>
                <a:cs typeface="Cavolini" panose="03000502040302020204" pitchFamily="66" charset="0"/>
              </a:rPr>
              <a:t>ember</a:t>
            </a:r>
            <a:r>
              <a:rPr kumimoji="0" lang="en-US" sz="1100" b="1" i="0" u="none" strike="noStrike" kern="1200" cap="none" spc="0" normalizeH="0" baseline="0" noProof="0" dirty="0">
                <a:ln>
                  <a:noFill/>
                </a:ln>
                <a:solidFill>
                  <a:schemeClr val="tx2"/>
                </a:solidFill>
                <a:effectLst/>
                <a:uLnTx/>
                <a:uFillTx/>
                <a:latin typeface="Cavolini" panose="03000502040302020204" pitchFamily="66" charset="0"/>
                <a:ea typeface="MS Mincho" panose="02020609040205080304" pitchFamily="49" charset="-128"/>
                <a:cs typeface="Cavolini" panose="03000502040302020204" pitchFamily="66" charset="0"/>
              </a:rPr>
              <a:t> CoP presentation!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200" b="1" dirty="0">
              <a:solidFill>
                <a:srgbClr val="6A7129"/>
              </a:solidFill>
              <a:highlight>
                <a:srgbClr val="FFFF00"/>
              </a:highlight>
              <a:latin typeface="Cavolini" panose="03000502040302020204" pitchFamily="66" charset="0"/>
              <a:ea typeface="MS Mincho" panose="02020609040205080304" pitchFamily="49" charset="-128"/>
              <a:cs typeface="Cavolini" panose="03000502040302020204" pitchFamily="66"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6A7129"/>
              </a:solidFill>
              <a:effectLst/>
              <a:uLnTx/>
              <a:uFillTx/>
              <a:latin typeface="Cavolini" panose="03000502040302020204" pitchFamily="66" charset="0"/>
              <a:ea typeface="+mn-ea"/>
              <a:cs typeface="Cavolini" panose="03000502040302020204" pitchFamily="66" charset="0"/>
            </a:endParaRPr>
          </a:p>
        </p:txBody>
      </p:sp>
      <p:pic>
        <p:nvPicPr>
          <p:cNvPr id="55" name="Picture 54">
            <a:extLst>
              <a:ext uri="{FF2B5EF4-FFF2-40B4-BE49-F238E27FC236}">
                <a16:creationId xmlns:a16="http://schemas.microsoft.com/office/drawing/2014/main" id="{3BD7C985-51B9-C1E4-6908-6C5B9CD2881D}"/>
              </a:ext>
            </a:extLst>
          </p:cNvPr>
          <p:cNvPicPr>
            <a:picLocks noChangeAspect="1"/>
          </p:cNvPicPr>
          <p:nvPr/>
        </p:nvPicPr>
        <p:blipFill>
          <a:blip r:embed="rId2"/>
          <a:stretch>
            <a:fillRect/>
          </a:stretch>
        </p:blipFill>
        <p:spPr>
          <a:xfrm>
            <a:off x="4352518" y="415201"/>
            <a:ext cx="2505482" cy="3306879"/>
          </a:xfrm>
          <a:prstGeom prst="rect">
            <a:avLst/>
          </a:prstGeom>
        </p:spPr>
      </p:pic>
      <p:sp>
        <p:nvSpPr>
          <p:cNvPr id="56" name="Title 55">
            <a:extLst>
              <a:ext uri="{FF2B5EF4-FFF2-40B4-BE49-F238E27FC236}">
                <a16:creationId xmlns:a16="http://schemas.microsoft.com/office/drawing/2014/main" id="{0C080B67-F22C-4A7E-03C6-25F2E2A1BA4D}"/>
              </a:ext>
              <a:ext uri="{C183D7F6-B498-43B3-948B-1728B52AA6E4}">
                <adec:decorative xmlns:adec="http://schemas.microsoft.com/office/drawing/2017/decorative" val="1"/>
              </a:ext>
            </a:extLst>
          </p:cNvPr>
          <p:cNvSpPr>
            <a:spLocks noGrp="1"/>
          </p:cNvSpPr>
          <p:nvPr>
            <p:ph type="title"/>
          </p:nvPr>
        </p:nvSpPr>
        <p:spPr>
          <a:xfrm>
            <a:off x="471488" y="-1767417"/>
            <a:ext cx="5915025" cy="1767417"/>
          </a:xfrm>
        </p:spPr>
        <p:txBody>
          <a:bodyPr vert="horz" lIns="91440" tIns="45720" rIns="91440" bIns="45720" rtlCol="0" anchor="b">
            <a:normAutofit/>
          </a:bodyPr>
          <a:lstStyle/>
          <a:p>
            <a:r>
              <a:rPr lang="en-US" dirty="0"/>
              <a:t>The Blast Newsletter – Page 2</a:t>
            </a:r>
          </a:p>
        </p:txBody>
      </p:sp>
      <p:sp>
        <p:nvSpPr>
          <p:cNvPr id="63" name="TextBox 62">
            <a:extLst>
              <a:ext uri="{FF2B5EF4-FFF2-40B4-BE49-F238E27FC236}">
                <a16:creationId xmlns:a16="http://schemas.microsoft.com/office/drawing/2014/main" id="{B150F710-8CCD-1727-B067-8D2192F58E4B}"/>
              </a:ext>
              <a:ext uri="{C183D7F6-B498-43B3-948B-1728B52AA6E4}">
                <adec:decorative xmlns:adec="http://schemas.microsoft.com/office/drawing/2017/decorative" val="0"/>
              </a:ext>
            </a:extLst>
          </p:cNvPr>
          <p:cNvSpPr txBox="1"/>
          <p:nvPr/>
        </p:nvSpPr>
        <p:spPr>
          <a:xfrm>
            <a:off x="-179465" y="68275"/>
            <a:ext cx="4036921" cy="282513"/>
          </a:xfrm>
          <a:prstGeom prst="rect">
            <a:avLst/>
          </a:prstGeom>
          <a:noFill/>
        </p:spPr>
        <p:txBody>
          <a:bodyPr wrap="square" lIns="242048" rtlCol="0">
            <a:spAutoFit/>
          </a:bodyPr>
          <a:lstStyle/>
          <a:p>
            <a:pPr marL="0" marR="0" lvl="0" indent="0" algn="l" defTabSz="457200" rtl="0" eaLnBrk="1" fontAlgn="auto" latinLnBrk="0" hangingPunct="1">
              <a:lnSpc>
                <a:spcPct val="100000"/>
              </a:lnSpc>
              <a:spcBef>
                <a:spcPts val="1060"/>
              </a:spcBef>
              <a:spcAft>
                <a:spcPts val="0"/>
              </a:spcAft>
              <a:buClrTx/>
              <a:buSzTx/>
              <a:buFontTx/>
              <a:buNone/>
              <a:tabLst/>
              <a:defRPr/>
            </a:pPr>
            <a:r>
              <a:rPr kumimoji="0" lang="en-US" sz="1236" b="1" i="0" u="none" strike="noStrike" kern="1200" cap="none" spc="0" normalizeH="0" baseline="0" noProof="0" dirty="0">
                <a:ln>
                  <a:noFill/>
                </a:ln>
                <a:solidFill>
                  <a:srgbClr val="2582C6"/>
                </a:solidFill>
                <a:effectLst/>
                <a:uLnTx/>
                <a:uFillTx/>
                <a:latin typeface="Century Gothic" panose="020B0502020202020204" pitchFamily="34" charset="0"/>
                <a:ea typeface="MS Mincho" panose="02020609040205080304" pitchFamily="49" charset="-128"/>
                <a:cs typeface="Times New Roman" panose="02020603050405020304" pitchFamily="18" charset="0"/>
              </a:rPr>
              <a:t>ISSUE NO. 23 | NOV</a:t>
            </a:r>
            <a:r>
              <a:rPr lang="en-US" sz="1236" b="1" dirty="0">
                <a:solidFill>
                  <a:srgbClr val="2582C6"/>
                </a:solidFill>
                <a:latin typeface="Century Gothic" panose="020B0502020202020204" pitchFamily="34" charset="0"/>
                <a:ea typeface="MS Mincho" panose="02020609040205080304" pitchFamily="49" charset="-128"/>
                <a:cs typeface="Times New Roman" panose="02020603050405020304" pitchFamily="18" charset="0"/>
              </a:rPr>
              <a:t>EMBER</a:t>
            </a:r>
            <a:r>
              <a:rPr kumimoji="0" lang="en-US" sz="1236" b="1" i="0" u="none" strike="noStrike" kern="1200" cap="none" spc="0" normalizeH="0" baseline="0" noProof="0" dirty="0">
                <a:ln>
                  <a:noFill/>
                </a:ln>
                <a:solidFill>
                  <a:srgbClr val="2582C6"/>
                </a:solidFill>
                <a:effectLst/>
                <a:uLnTx/>
                <a:uFillTx/>
                <a:latin typeface="Century Gothic" panose="020B0502020202020204" pitchFamily="34" charset="0"/>
                <a:ea typeface="MS Mincho" panose="02020609040205080304" pitchFamily="49" charset="-128"/>
                <a:cs typeface="Times New Roman" panose="02020603050405020304" pitchFamily="18" charset="0"/>
              </a:rPr>
              <a:t> 2024 </a:t>
            </a:r>
            <a:endParaRPr kumimoji="0" lang="en-US" sz="1236" b="1" i="0" u="none" strike="noStrike" kern="1200" cap="none" spc="0" normalizeH="0" baseline="0" noProof="0" dirty="0">
              <a:ln>
                <a:noFill/>
              </a:ln>
              <a:solidFill>
                <a:srgbClr val="2582C6"/>
              </a:solidFill>
              <a:effectLst/>
              <a:uLnTx/>
              <a:uFillTx/>
              <a:latin typeface="Aptos" panose="02110004020202020204"/>
              <a:ea typeface="+mn-ea"/>
              <a:cs typeface="+mn-cs"/>
            </a:endParaRPr>
          </a:p>
        </p:txBody>
      </p:sp>
      <p:sp>
        <p:nvSpPr>
          <p:cNvPr id="9" name="Rectangle 8">
            <a:extLst>
              <a:ext uri="{FF2B5EF4-FFF2-40B4-BE49-F238E27FC236}">
                <a16:creationId xmlns:a16="http://schemas.microsoft.com/office/drawing/2014/main" id="{2DBE48E4-E351-CE26-96A5-1DDC48E5AF49}"/>
              </a:ext>
              <a:ext uri="{C183D7F6-B498-43B3-948B-1728B52AA6E4}">
                <adec:decorative xmlns:adec="http://schemas.microsoft.com/office/drawing/2017/decorative" val="1"/>
              </a:ext>
            </a:extLst>
          </p:cNvPr>
          <p:cNvSpPr>
            <a:spLocks noChangeArrowheads="1"/>
          </p:cNvSpPr>
          <p:nvPr/>
        </p:nvSpPr>
        <p:spPr bwMode="auto">
          <a:xfrm>
            <a:off x="-1144" y="5076803"/>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D0C3A28E-05EF-B465-9779-BAA6CFF83BFC}"/>
              </a:ext>
              <a:ext uri="{C183D7F6-B498-43B3-948B-1728B52AA6E4}">
                <adec:decorative xmlns:adec="http://schemas.microsoft.com/office/drawing/2017/decorative" val="1"/>
              </a:ext>
            </a:extLst>
          </p:cNvPr>
          <p:cNvSpPr>
            <a:spLocks noChangeArrowheads="1"/>
          </p:cNvSpPr>
          <p:nvPr/>
        </p:nvSpPr>
        <p:spPr bwMode="auto">
          <a:xfrm>
            <a:off x="-1144" y="4948282"/>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CFCF992B-8245-4C28-705D-84E19C83D95A}"/>
              </a:ext>
              <a:ext uri="{C183D7F6-B498-43B3-948B-1728B52AA6E4}">
                <adec:decorative xmlns:adec="http://schemas.microsoft.com/office/drawing/2017/decorative" val="1"/>
              </a:ext>
            </a:extLst>
          </p:cNvPr>
          <p:cNvSpPr>
            <a:spLocks noChangeArrowheads="1"/>
          </p:cNvSpPr>
          <p:nvPr/>
        </p:nvSpPr>
        <p:spPr bwMode="auto">
          <a:xfrm>
            <a:off x="-1144" y="4819761"/>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E5C8B2C6-C970-69E1-36E2-10BEE1A6296D}"/>
              </a:ext>
              <a:ext uri="{C183D7F6-B498-43B3-948B-1728B52AA6E4}">
                <adec:decorative xmlns:adec="http://schemas.microsoft.com/office/drawing/2017/decorative" val="1"/>
              </a:ext>
            </a:extLst>
          </p:cNvPr>
          <p:cNvSpPr>
            <a:spLocks noChangeArrowheads="1"/>
          </p:cNvSpPr>
          <p:nvPr/>
        </p:nvSpPr>
        <p:spPr bwMode="auto">
          <a:xfrm>
            <a:off x="-1144" y="4692358"/>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5FA175E1-FE5F-957A-9224-6EB7CC5BC054}"/>
              </a:ext>
              <a:ext uri="{C183D7F6-B498-43B3-948B-1728B52AA6E4}">
                <adec:decorative xmlns:adec="http://schemas.microsoft.com/office/drawing/2017/decorative" val="1"/>
              </a:ext>
            </a:extLst>
          </p:cNvPr>
          <p:cNvSpPr>
            <a:spLocks noChangeArrowheads="1"/>
          </p:cNvSpPr>
          <p:nvPr/>
        </p:nvSpPr>
        <p:spPr bwMode="auto">
          <a:xfrm>
            <a:off x="-1144" y="4560484"/>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3BAD40F6-579B-FF3B-EE5C-DA6C3606150A}"/>
              </a:ext>
              <a:ext uri="{C183D7F6-B498-43B3-948B-1728B52AA6E4}">
                <adec:decorative xmlns:adec="http://schemas.microsoft.com/office/drawing/2017/decorative" val="1"/>
              </a:ext>
            </a:extLst>
          </p:cNvPr>
          <p:cNvSpPr>
            <a:spLocks noChangeArrowheads="1"/>
          </p:cNvSpPr>
          <p:nvPr/>
        </p:nvSpPr>
        <p:spPr bwMode="auto">
          <a:xfrm>
            <a:off x="-1144" y="4433080"/>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0046740D-9657-DD05-5193-E315F24C5012}"/>
              </a:ext>
              <a:ext uri="{C183D7F6-B498-43B3-948B-1728B52AA6E4}">
                <adec:decorative xmlns:adec="http://schemas.microsoft.com/office/drawing/2017/decorative" val="1"/>
              </a:ext>
            </a:extLst>
          </p:cNvPr>
          <p:cNvSpPr>
            <a:spLocks noChangeArrowheads="1"/>
          </p:cNvSpPr>
          <p:nvPr/>
        </p:nvSpPr>
        <p:spPr bwMode="auto">
          <a:xfrm>
            <a:off x="-1144" y="4304559"/>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0B70C563-DA1B-3BA7-4D31-97EE5FC72C53}"/>
              </a:ext>
              <a:ext uri="{C183D7F6-B498-43B3-948B-1728B52AA6E4}">
                <adec:decorative xmlns:adec="http://schemas.microsoft.com/office/drawing/2017/decorative" val="1"/>
              </a:ext>
            </a:extLst>
          </p:cNvPr>
          <p:cNvSpPr>
            <a:spLocks noChangeArrowheads="1"/>
          </p:cNvSpPr>
          <p:nvPr/>
        </p:nvSpPr>
        <p:spPr bwMode="auto">
          <a:xfrm>
            <a:off x="-13863" y="4176369"/>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8E3583B1-028C-EFD1-3DB9-4260D6A7E4A8}"/>
              </a:ext>
              <a:ext uri="{C183D7F6-B498-43B3-948B-1728B52AA6E4}">
                <adec:decorative xmlns:adec="http://schemas.microsoft.com/office/drawing/2017/decorative" val="1"/>
              </a:ext>
            </a:extLst>
          </p:cNvPr>
          <p:cNvSpPr>
            <a:spLocks noChangeArrowheads="1"/>
          </p:cNvSpPr>
          <p:nvPr/>
        </p:nvSpPr>
        <p:spPr bwMode="auto">
          <a:xfrm>
            <a:off x="-1144" y="4048635"/>
            <a:ext cx="4558552" cy="58114"/>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F869B604-24E1-566D-B1CA-BAC49E00F841}"/>
              </a:ext>
              <a:ext uri="{C183D7F6-B498-43B3-948B-1728B52AA6E4}">
                <adec:decorative xmlns:adec="http://schemas.microsoft.com/office/drawing/2017/decorative" val="1"/>
              </a:ext>
            </a:extLst>
          </p:cNvPr>
          <p:cNvSpPr>
            <a:spLocks noChangeArrowheads="1"/>
          </p:cNvSpPr>
          <p:nvPr/>
        </p:nvSpPr>
        <p:spPr bwMode="auto">
          <a:xfrm>
            <a:off x="-13863" y="3881121"/>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Rectangle 7">
            <a:extLst>
              <a:ext uri="{FF2B5EF4-FFF2-40B4-BE49-F238E27FC236}">
                <a16:creationId xmlns:a16="http://schemas.microsoft.com/office/drawing/2014/main" id="{FD752D42-C68D-9BEF-1A74-BBD9B688C89B}"/>
              </a:ext>
              <a:ext uri="{C183D7F6-B498-43B3-948B-1728B52AA6E4}">
                <adec:decorative xmlns:adec="http://schemas.microsoft.com/office/drawing/2017/decorative" val="1"/>
              </a:ext>
            </a:extLst>
          </p:cNvPr>
          <p:cNvSpPr>
            <a:spLocks noChangeArrowheads="1"/>
          </p:cNvSpPr>
          <p:nvPr/>
        </p:nvSpPr>
        <p:spPr bwMode="auto">
          <a:xfrm>
            <a:off x="-1144" y="5203648"/>
            <a:ext cx="4558552" cy="59231"/>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0" name="Rectangle 19">
            <a:extLst>
              <a:ext uri="{FF2B5EF4-FFF2-40B4-BE49-F238E27FC236}">
                <a16:creationId xmlns:a16="http://schemas.microsoft.com/office/drawing/2014/main" id="{02F9E27D-27E4-38F3-CAA5-3F26A9211452}"/>
              </a:ext>
            </a:extLst>
          </p:cNvPr>
          <p:cNvSpPr/>
          <p:nvPr/>
        </p:nvSpPr>
        <p:spPr>
          <a:xfrm>
            <a:off x="97114" y="3691247"/>
            <a:ext cx="4576848" cy="1581029"/>
          </a:xfrm>
          <a:prstGeom prst="rect">
            <a:avLst/>
          </a:prstGeom>
          <a:solidFill>
            <a:srgbClr val="425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80683" bIns="40341" numCol="1" spcCol="0" rtlCol="0" fromWordArt="0" anchor="ctr" anchorCtr="0" forceAA="0" compatLnSpc="1">
            <a:prstTxWarp prst="textNoShape">
              <a:avLst/>
            </a:prstTxWarp>
            <a:noAutofit/>
          </a:bodyPr>
          <a:lstStyle/>
          <a:p>
            <a:pPr marL="0" marR="0" algn="ctr"/>
            <a:endParaRPr lang="en-US" sz="1200" i="1" u="sng" dirty="0">
              <a:solidFill>
                <a:schemeClr val="bg1"/>
              </a:solidFill>
              <a:latin typeface="Segoe Script" panose="030B0504020000000003" pitchFamily="66" charset="0"/>
            </a:endParaRPr>
          </a:p>
          <a:p>
            <a:pPr marL="0" marR="0" algn="ctr"/>
            <a:endParaRPr lang="en-US" sz="1200" i="1" u="sng" dirty="0">
              <a:solidFill>
                <a:schemeClr val="bg1"/>
              </a:solidFill>
              <a:effectLst/>
              <a:latin typeface="Segoe Script" panose="030B0504020000000003" pitchFamily="66" charset="0"/>
            </a:endParaRPr>
          </a:p>
          <a:p>
            <a:pPr marL="0" marR="0" algn="ctr"/>
            <a:endParaRPr lang="en-US" sz="1200" i="1" u="sng" dirty="0">
              <a:solidFill>
                <a:schemeClr val="bg1"/>
              </a:solidFill>
              <a:latin typeface="Segoe Script" panose="030B0504020000000003" pitchFamily="66" charset="0"/>
            </a:endParaRPr>
          </a:p>
          <a:p>
            <a:pPr marL="0" marR="0" algn="ctr"/>
            <a:br>
              <a:rPr lang="en-US" sz="1400" dirty="0">
                <a:solidFill>
                  <a:srgbClr val="979797"/>
                </a:solidFill>
                <a:effectLst/>
                <a:latin typeface="Ink Free" panose="03080402000500000000" pitchFamily="66" charset="0"/>
              </a:rPr>
            </a:br>
            <a:br>
              <a:rPr lang="en-US" sz="1400" b="1" dirty="0">
                <a:solidFill>
                  <a:srgbClr val="979797"/>
                </a:solidFill>
                <a:effectLst/>
                <a:latin typeface="Ink Free" panose="03080402000500000000" pitchFamily="66" charset="0"/>
              </a:rPr>
            </a:br>
            <a:r>
              <a:rPr lang="en-US" sz="1500" b="1" dirty="0">
                <a:solidFill>
                  <a:schemeClr val="bg1"/>
                </a:solidFill>
                <a:effectLst/>
                <a:latin typeface="Ink Free" panose="03080402000500000000" pitchFamily="66" charset="0"/>
              </a:rPr>
              <a:t>“Accessible design is good design- It benefits people who don’t have disabilities as well as people who do. Accessibility is all about removing barriers and providing the benefits of technology for everyone..” </a:t>
            </a:r>
            <a:endParaRPr lang="en-US" sz="1500" dirty="0">
              <a:solidFill>
                <a:schemeClr val="bg1"/>
              </a:solidFill>
              <a:effectLst/>
              <a:latin typeface="Ink Free" panose="03080402000500000000" pitchFamily="66" charset="0"/>
            </a:endParaRPr>
          </a:p>
          <a:p>
            <a:pPr marL="0" marR="0"/>
            <a:r>
              <a:rPr lang="en-US" sz="1400" dirty="0">
                <a:effectLst/>
                <a:latin typeface="Calibri" panose="020F0502020204030204" pitchFamily="34" charset="0"/>
              </a:rPr>
              <a:t> </a:t>
            </a:r>
          </a:p>
          <a:p>
            <a:pPr marL="0" marR="0" algn="ctr"/>
            <a:r>
              <a:rPr lang="en-US" sz="1400" b="1" dirty="0">
                <a:solidFill>
                  <a:schemeClr val="bg1"/>
                </a:solidFill>
                <a:effectLst/>
                <a:latin typeface="Ink Free" panose="03080402000500000000" pitchFamily="66" charset="0"/>
              </a:rPr>
              <a:t>- </a:t>
            </a:r>
            <a:r>
              <a:rPr lang="en-US" sz="1400" dirty="0">
                <a:solidFill>
                  <a:schemeClr val="bg1"/>
                </a:solidFill>
                <a:effectLst/>
                <a:latin typeface="Ink Free" panose="03080402000500000000" pitchFamily="66" charset="0"/>
              </a:rPr>
              <a:t>Steve Ballmer</a:t>
            </a:r>
          </a:p>
          <a:p>
            <a:pPr algn="ctr"/>
            <a:endParaRPr lang="en-US" sz="1200" b="1" i="1" u="sng" dirty="0">
              <a:solidFill>
                <a:schemeClr val="bg1"/>
              </a:solidFill>
              <a:latin typeface="Segoe Script" panose="030B0504020000000003" pitchFamily="66" charset="0"/>
            </a:endParaRPr>
          </a:p>
          <a:p>
            <a:pPr marR="0"/>
            <a:endParaRPr lang="en-US" sz="1100" b="1" dirty="0">
              <a:solidFill>
                <a:schemeClr val="bg1"/>
              </a:solidFill>
              <a:latin typeface="Century Gothic" panose="020B0502020202020204" pitchFamily="34" charset="0"/>
            </a:endParaRPr>
          </a:p>
          <a:p>
            <a:pPr marL="171450" marR="0" indent="-171450">
              <a:buFont typeface="Arial" panose="020B0604020202020204" pitchFamily="34" charset="0"/>
              <a:buChar char="•"/>
            </a:pPr>
            <a:endParaRPr lang="en-US" sz="1000" dirty="0">
              <a:solidFill>
                <a:srgbClr val="99FF33"/>
              </a:solidFill>
              <a:effectLst/>
              <a:latin typeface="Segoe UI" panose="020B0502040204020203" pitchFamily="34" charset="0"/>
            </a:endParaRPr>
          </a:p>
          <a:p>
            <a:pPr marL="0" marR="0" algn="ctr"/>
            <a:endParaRPr lang="en-US" sz="1200" b="1" i="1" u="sng" dirty="0">
              <a:solidFill>
                <a:srgbClr val="000000"/>
              </a:solidFill>
              <a:latin typeface="Segoe U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600" i="0" u="none" strike="noStrike" kern="1200" cap="none" spc="0" normalizeH="0" baseline="0" noProof="0" dirty="0">
              <a:ln>
                <a:noFill/>
              </a:ln>
              <a:solidFill>
                <a:schemeClr val="bg1"/>
              </a:solidFill>
              <a:effectLst/>
              <a:uLnTx/>
              <a:uFillTx/>
              <a:latin typeface="Ink Free" panose="03080402000500000000" pitchFamily="66" charset="0"/>
              <a:cs typeface="Cavolini" panose="03000502040302020204" pitchFamily="66" charset="0"/>
            </a:endParaRPr>
          </a:p>
        </p:txBody>
      </p:sp>
      <p:sp>
        <p:nvSpPr>
          <p:cNvPr id="69" name="TextBox 68">
            <a:extLst>
              <a:ext uri="{FF2B5EF4-FFF2-40B4-BE49-F238E27FC236}">
                <a16:creationId xmlns:a16="http://schemas.microsoft.com/office/drawing/2014/main" id="{76DCC1B1-10F2-2CE9-B119-80A515B78FA5}"/>
              </a:ext>
            </a:extLst>
          </p:cNvPr>
          <p:cNvSpPr txBox="1"/>
          <p:nvPr/>
        </p:nvSpPr>
        <p:spPr>
          <a:xfrm>
            <a:off x="28717" y="5540829"/>
            <a:ext cx="2692194" cy="3390145"/>
          </a:xfrm>
          <a:prstGeom prst="rect">
            <a:avLst/>
          </a:prstGeom>
          <a:noFill/>
        </p:spPr>
        <p:txBody>
          <a:bodyPr wrap="square" tIns="242048" rtlCol="0">
            <a:spAutoFit/>
          </a:bodyPr>
          <a:lstStyle/>
          <a:p>
            <a:pPr marL="0" marR="0" lvl="0" indent="0" algn="l" defTabSz="457200" rtl="0" eaLnBrk="1" fontAlgn="auto" latinLnBrk="0" hangingPunct="1">
              <a:lnSpc>
                <a:spcPct val="100000"/>
              </a:lnSpc>
              <a:spcBef>
                <a:spcPts val="0"/>
              </a:spcBef>
              <a:spcAft>
                <a:spcPts val="1060"/>
              </a:spcAft>
              <a:buClrTx/>
              <a:buSzTx/>
              <a:buFontTx/>
              <a:buNone/>
              <a:tabLst/>
              <a:defRPr/>
            </a:pPr>
            <a:r>
              <a:rPr kumimoji="0" lang="en-US" sz="1588"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COMING UP NEXT</a:t>
            </a:r>
            <a:br>
              <a:rPr lang="en-US" sz="1200" i="1" dirty="0">
                <a:solidFill>
                  <a:srgbClr val="808000"/>
                </a:solidFill>
                <a:latin typeface="Century Gothic" panose="020B0502020202020204" pitchFamily="34" charset="0"/>
                <a:ea typeface="MS Mincho" panose="02020609040205080304" pitchFamily="49" charset="-128"/>
                <a:cs typeface="Times New Roman" panose="02020603050405020304" pitchFamily="18" charset="0"/>
              </a:rPr>
            </a:br>
            <a:endParaRPr lang="en-US" sz="1200" i="1" dirty="0">
              <a:solidFill>
                <a:srgbClr val="808000"/>
              </a:solidFill>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December 17, 2024</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10:30 a.m. – 12:00 p.m.</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hlinkClick r:id="rId3"/>
              </a:rPr>
              <a:t>Zoom Meeting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a:t>
            </a:r>
          </a:p>
          <a:p>
            <a:pPr marL="0" marR="40341" lvl="0" indent="0" algn="ctr" defTabSz="457200" rtl="0" eaLnBrk="1" fontAlgn="auto" latinLnBrk="0" hangingPunct="1">
              <a:lnSpc>
                <a:spcPct val="115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Topics:</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a:p>
            <a:pPr marL="0" marR="40341" lvl="0" indent="0" algn="ctr" defTabSz="457200" rtl="0" eaLnBrk="1" fontAlgn="auto" latinLnBrk="0" hangingPunct="1">
              <a:lnSpc>
                <a:spcPct val="115000"/>
              </a:lnSpc>
              <a:spcBef>
                <a:spcPts val="0"/>
              </a:spcBef>
              <a:spcAft>
                <a:spcPts val="0"/>
              </a:spcAft>
              <a:buClrTx/>
              <a:buSzTx/>
              <a:buFontTx/>
              <a:buNone/>
              <a:tabLst/>
              <a:defRPr/>
            </a:pPr>
            <a:r>
              <a:rPr lang="en-US" sz="1200" i="0" dirty="0">
                <a:solidFill>
                  <a:srgbClr val="434341"/>
                </a:solidFill>
                <a:effectLst/>
                <a:latin typeface="Century Gothic" panose="020B0502020202020204" pitchFamily="34" charset="0"/>
              </a:rPr>
              <a:t>Redesigning Quality Indicators to Improve Treatment Outcomes and Job Satisfaction </a:t>
            </a:r>
          </a:p>
          <a:p>
            <a:pPr marL="0" marR="40341" lvl="0" indent="0" algn="ctr" defTabSz="457200" rtl="0" eaLnBrk="1" fontAlgn="auto" latinLnBrk="0" hangingPunct="1">
              <a:lnSpc>
                <a:spcPct val="115000"/>
              </a:lnSpc>
              <a:spcBef>
                <a:spcPts val="0"/>
              </a:spcBef>
              <a:spcAft>
                <a:spcPts val="0"/>
              </a:spcAft>
              <a:buClrTx/>
              <a:buSzTx/>
              <a:buFontTx/>
              <a:buNone/>
              <a:tabLst/>
              <a:defRPr/>
            </a:pPr>
            <a:br>
              <a:rPr kumimoji="0" lang="en-US" sz="1200" b="1" i="0"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br>
            <a:r>
              <a:rPr lang="en-US" sz="1200" b="1" i="1" dirty="0">
                <a:solidFill>
                  <a:prstClr val="black"/>
                </a:solidFill>
                <a:latin typeface="Century Gothic" panose="020B0502020202020204" pitchFamily="34" charset="0"/>
                <a:ea typeface="MS Mincho" panose="02020609040205080304" pitchFamily="49" charset="-128"/>
                <a:cs typeface="Times New Roman" panose="02020603050405020304" pitchFamily="18" charset="0"/>
              </a:rPr>
              <a:t>Rain Carei</a:t>
            </a:r>
            <a:r>
              <a:rPr kumimoji="0" lang="en-US" sz="1200" b="0"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rPr>
              <a:t>| Department of Corrections</a:t>
            </a:r>
          </a:p>
          <a:p>
            <a:pPr marL="0" marR="40341" lvl="0" indent="0" algn="ctr" defTabSz="457200" rtl="0" eaLnBrk="1" fontAlgn="auto" latinLnBrk="0" hangingPunct="1">
              <a:lnSpc>
                <a:spcPct val="115000"/>
              </a:lnSpc>
              <a:spcBef>
                <a:spcPts val="0"/>
              </a:spcBef>
              <a:spcAft>
                <a:spcPts val="0"/>
              </a:spcAft>
              <a:buClrTx/>
              <a:buSzTx/>
              <a:buFontTx/>
              <a:buNone/>
              <a:tabLst/>
              <a:defRPr/>
            </a:pPr>
            <a:endParaRPr kumimoji="0" lang="en-US" sz="1200" b="0" i="1" u="none" strike="noStrike" kern="1200" cap="none" spc="0" normalizeH="0" baseline="0" noProof="0" dirty="0">
              <a:ln>
                <a:noFill/>
              </a:ln>
              <a:solidFill>
                <a:prstClr val="black"/>
              </a:solidFill>
              <a:effectLst/>
              <a:uLnTx/>
              <a:uFillTx/>
              <a:latin typeface="Century Gothic" panose="020B0502020202020204" pitchFamily="34" charset="0"/>
              <a:ea typeface="MS Mincho" panose="02020609040205080304" pitchFamily="49" charset="-128"/>
              <a:cs typeface="Times New Roman" panose="02020603050405020304" pitchFamily="18" charset="0"/>
            </a:endParaRPr>
          </a:p>
        </p:txBody>
      </p:sp>
      <p:sp>
        <p:nvSpPr>
          <p:cNvPr id="7" name="Rectangle 6">
            <a:extLst>
              <a:ext uri="{FF2B5EF4-FFF2-40B4-BE49-F238E27FC236}">
                <a16:creationId xmlns:a16="http://schemas.microsoft.com/office/drawing/2014/main" id="{A7270782-FCF8-4328-5F96-AF7653D3E5BC}"/>
              </a:ext>
              <a:ext uri="{C183D7F6-B498-43B3-948B-1728B52AA6E4}">
                <adec:decorative xmlns:adec="http://schemas.microsoft.com/office/drawing/2017/decorative" val="1"/>
              </a:ext>
            </a:extLst>
          </p:cNvPr>
          <p:cNvSpPr>
            <a:spLocks noChangeArrowheads="1"/>
          </p:cNvSpPr>
          <p:nvPr/>
        </p:nvSpPr>
        <p:spPr bwMode="auto">
          <a:xfrm>
            <a:off x="-13863" y="5378613"/>
            <a:ext cx="4558552" cy="55879"/>
          </a:xfrm>
          <a:prstGeom prst="rect">
            <a:avLst/>
          </a:prstGeom>
          <a:solidFill>
            <a:srgbClr val="CCCC00"/>
          </a:solidFill>
          <a:ln w="9525">
            <a:solidFill>
              <a:srgbClr val="CCCC00"/>
            </a:solidFill>
            <a:miter lim="800000"/>
            <a:headEnd/>
            <a:tailEnd/>
          </a:ln>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Rectangle 1">
            <a:extLst>
              <a:ext uri="{FF2B5EF4-FFF2-40B4-BE49-F238E27FC236}">
                <a16:creationId xmlns:a16="http://schemas.microsoft.com/office/drawing/2014/main" id="{A70B8FD8-7467-3317-DC9C-A762AE449254}"/>
              </a:ext>
              <a:ext uri="{C183D7F6-B498-43B3-948B-1728B52AA6E4}">
                <adec:decorative xmlns:adec="http://schemas.microsoft.com/office/drawing/2017/decorative" val="1"/>
              </a:ext>
            </a:extLst>
          </p:cNvPr>
          <p:cNvSpPr/>
          <p:nvPr/>
        </p:nvSpPr>
        <p:spPr>
          <a:xfrm>
            <a:off x="490897" y="6045655"/>
            <a:ext cx="546999" cy="693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grpSp>
        <p:nvGrpSpPr>
          <p:cNvPr id="46" name="Group 45">
            <a:extLst>
              <a:ext uri="{FF2B5EF4-FFF2-40B4-BE49-F238E27FC236}">
                <a16:creationId xmlns:a16="http://schemas.microsoft.com/office/drawing/2014/main" id="{3479C812-3654-BA5D-FB96-885664F38808}"/>
              </a:ext>
              <a:ext uri="{C183D7F6-B498-43B3-948B-1728B52AA6E4}">
                <adec:decorative xmlns:adec="http://schemas.microsoft.com/office/drawing/2017/decorative" val="1"/>
              </a:ext>
            </a:extLst>
          </p:cNvPr>
          <p:cNvGrpSpPr/>
          <p:nvPr/>
        </p:nvGrpSpPr>
        <p:grpSpPr>
          <a:xfrm>
            <a:off x="6627719" y="5729517"/>
            <a:ext cx="230281" cy="3018567"/>
            <a:chOff x="3755708" y="3239135"/>
            <a:chExt cx="260985" cy="3430270"/>
          </a:xfrm>
          <a:solidFill>
            <a:srgbClr val="1D6295"/>
          </a:solidFill>
        </p:grpSpPr>
        <p:sp>
          <p:nvSpPr>
            <p:cNvPr id="22" name="Rectangle 21">
              <a:extLst>
                <a:ext uri="{FF2B5EF4-FFF2-40B4-BE49-F238E27FC236}">
                  <a16:creationId xmlns:a16="http://schemas.microsoft.com/office/drawing/2014/main" id="{2D348DC2-3EC8-C8DB-12CC-5BBBB33B2643}"/>
                </a:ext>
              </a:extLst>
            </p:cNvPr>
            <p:cNvSpPr>
              <a:spLocks noChangeArrowheads="1"/>
            </p:cNvSpPr>
            <p:nvPr/>
          </p:nvSpPr>
          <p:spPr bwMode="auto">
            <a:xfrm>
              <a:off x="3755708" y="660590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8C2C085-C8D6-A4A2-C7F6-704A1272274E}"/>
                </a:ext>
              </a:extLst>
            </p:cNvPr>
            <p:cNvSpPr>
              <a:spLocks noChangeArrowheads="1"/>
            </p:cNvSpPr>
            <p:nvPr/>
          </p:nvSpPr>
          <p:spPr bwMode="auto">
            <a:xfrm>
              <a:off x="3755708" y="64573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4E127BA6-B193-2D10-C293-0AB1319A608F}"/>
                </a:ext>
              </a:extLst>
            </p:cNvPr>
            <p:cNvSpPr>
              <a:spLocks noChangeArrowheads="1"/>
            </p:cNvSpPr>
            <p:nvPr/>
          </p:nvSpPr>
          <p:spPr bwMode="auto">
            <a:xfrm>
              <a:off x="3755708" y="631126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EA35CA1C-EC28-30E6-CC9E-458207F463CA}"/>
                </a:ext>
              </a:extLst>
            </p:cNvPr>
            <p:cNvSpPr>
              <a:spLocks noChangeArrowheads="1"/>
            </p:cNvSpPr>
            <p:nvPr/>
          </p:nvSpPr>
          <p:spPr bwMode="auto">
            <a:xfrm>
              <a:off x="3755708" y="61652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681538A5-1DA3-CD5A-BD1A-0FF6DF322D36}"/>
                </a:ext>
              </a:extLst>
            </p:cNvPr>
            <p:cNvSpPr>
              <a:spLocks noChangeArrowheads="1"/>
            </p:cNvSpPr>
            <p:nvPr/>
          </p:nvSpPr>
          <p:spPr bwMode="auto">
            <a:xfrm>
              <a:off x="3755708" y="602043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7" name="Rectangle 26">
              <a:extLst>
                <a:ext uri="{FF2B5EF4-FFF2-40B4-BE49-F238E27FC236}">
                  <a16:creationId xmlns:a16="http://schemas.microsoft.com/office/drawing/2014/main" id="{3BBE4195-E784-8799-3372-3C4D53C950C3}"/>
                </a:ext>
              </a:extLst>
            </p:cNvPr>
            <p:cNvSpPr>
              <a:spLocks noChangeArrowheads="1"/>
            </p:cNvSpPr>
            <p:nvPr/>
          </p:nvSpPr>
          <p:spPr bwMode="auto">
            <a:xfrm>
              <a:off x="3755708" y="587438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A55B2607-8E18-F65E-CBA0-2FAF331F325B}"/>
                </a:ext>
              </a:extLst>
            </p:cNvPr>
            <p:cNvSpPr>
              <a:spLocks noChangeArrowheads="1"/>
            </p:cNvSpPr>
            <p:nvPr/>
          </p:nvSpPr>
          <p:spPr bwMode="auto">
            <a:xfrm>
              <a:off x="3755708" y="57257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9" name="Rectangle 28">
              <a:extLst>
                <a:ext uri="{FF2B5EF4-FFF2-40B4-BE49-F238E27FC236}">
                  <a16:creationId xmlns:a16="http://schemas.microsoft.com/office/drawing/2014/main" id="{DACF63C6-3B20-3889-3495-7F21E10F7113}"/>
                </a:ext>
              </a:extLst>
            </p:cNvPr>
            <p:cNvSpPr>
              <a:spLocks noChangeArrowheads="1"/>
            </p:cNvSpPr>
            <p:nvPr/>
          </p:nvSpPr>
          <p:spPr bwMode="auto">
            <a:xfrm>
              <a:off x="3755708" y="557974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0" name="Rectangle 29">
              <a:extLst>
                <a:ext uri="{FF2B5EF4-FFF2-40B4-BE49-F238E27FC236}">
                  <a16:creationId xmlns:a16="http://schemas.microsoft.com/office/drawing/2014/main" id="{FA7C1BE3-7D57-BFD0-3E83-3D2FCACF3B00}"/>
                </a:ext>
              </a:extLst>
            </p:cNvPr>
            <p:cNvSpPr>
              <a:spLocks noChangeArrowheads="1"/>
            </p:cNvSpPr>
            <p:nvPr/>
          </p:nvSpPr>
          <p:spPr bwMode="auto">
            <a:xfrm>
              <a:off x="3755708" y="543369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1" name="Rectangle 30">
              <a:extLst>
                <a:ext uri="{FF2B5EF4-FFF2-40B4-BE49-F238E27FC236}">
                  <a16:creationId xmlns:a16="http://schemas.microsoft.com/office/drawing/2014/main" id="{DA643F35-4909-C37C-CD1C-B6716226FD19}"/>
                </a:ext>
              </a:extLst>
            </p:cNvPr>
            <p:cNvSpPr>
              <a:spLocks noChangeArrowheads="1"/>
            </p:cNvSpPr>
            <p:nvPr/>
          </p:nvSpPr>
          <p:spPr bwMode="auto">
            <a:xfrm>
              <a:off x="3755708" y="5288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2" name="Rectangle 31">
              <a:extLst>
                <a:ext uri="{FF2B5EF4-FFF2-40B4-BE49-F238E27FC236}">
                  <a16:creationId xmlns:a16="http://schemas.microsoft.com/office/drawing/2014/main" id="{48E4F85C-0BD1-2B4C-0328-CEF8FADB46C3}"/>
                </a:ext>
              </a:extLst>
            </p:cNvPr>
            <p:cNvSpPr>
              <a:spLocks noChangeArrowheads="1"/>
            </p:cNvSpPr>
            <p:nvPr/>
          </p:nvSpPr>
          <p:spPr bwMode="auto">
            <a:xfrm>
              <a:off x="3755708" y="514223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3" name="Rectangle 32">
              <a:extLst>
                <a:ext uri="{FF2B5EF4-FFF2-40B4-BE49-F238E27FC236}">
                  <a16:creationId xmlns:a16="http://schemas.microsoft.com/office/drawing/2014/main" id="{FCDEE4A0-A377-375A-BF98-CF1655AC64E9}"/>
                </a:ext>
              </a:extLst>
            </p:cNvPr>
            <p:cNvSpPr>
              <a:spLocks noChangeArrowheads="1"/>
            </p:cNvSpPr>
            <p:nvPr/>
          </p:nvSpPr>
          <p:spPr bwMode="auto">
            <a:xfrm>
              <a:off x="3755708" y="4998085"/>
              <a:ext cx="260985" cy="635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4" name="Rectangle 33">
              <a:extLst>
                <a:ext uri="{FF2B5EF4-FFF2-40B4-BE49-F238E27FC236}">
                  <a16:creationId xmlns:a16="http://schemas.microsoft.com/office/drawing/2014/main" id="{C9DD4404-86B3-0650-59E7-736C0B62589D}"/>
                </a:ext>
              </a:extLst>
            </p:cNvPr>
            <p:cNvSpPr>
              <a:spLocks noChangeArrowheads="1"/>
            </p:cNvSpPr>
            <p:nvPr/>
          </p:nvSpPr>
          <p:spPr bwMode="auto">
            <a:xfrm>
              <a:off x="3755708" y="48475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9C697AF6-456D-D003-1138-A29323C5E351}"/>
                </a:ext>
              </a:extLst>
            </p:cNvPr>
            <p:cNvSpPr>
              <a:spLocks noChangeArrowheads="1"/>
            </p:cNvSpPr>
            <p:nvPr/>
          </p:nvSpPr>
          <p:spPr bwMode="auto">
            <a:xfrm>
              <a:off x="3755708" y="47028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6" name="Rectangle 35">
              <a:extLst>
                <a:ext uri="{FF2B5EF4-FFF2-40B4-BE49-F238E27FC236}">
                  <a16:creationId xmlns:a16="http://schemas.microsoft.com/office/drawing/2014/main" id="{9093E005-7A8C-FFE6-B486-395E2F9E5D48}"/>
                </a:ext>
              </a:extLst>
            </p:cNvPr>
            <p:cNvSpPr>
              <a:spLocks noChangeArrowheads="1"/>
            </p:cNvSpPr>
            <p:nvPr/>
          </p:nvSpPr>
          <p:spPr bwMode="auto">
            <a:xfrm>
              <a:off x="3755708" y="455676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7" name="Rectangle 36">
              <a:extLst>
                <a:ext uri="{FF2B5EF4-FFF2-40B4-BE49-F238E27FC236}">
                  <a16:creationId xmlns:a16="http://schemas.microsoft.com/office/drawing/2014/main" id="{EAC9B74E-098A-EA39-71B8-AF51357F58AC}"/>
                </a:ext>
              </a:extLst>
            </p:cNvPr>
            <p:cNvSpPr>
              <a:spLocks noChangeArrowheads="1"/>
            </p:cNvSpPr>
            <p:nvPr/>
          </p:nvSpPr>
          <p:spPr bwMode="auto">
            <a:xfrm>
              <a:off x="3755708" y="441071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8" name="Rectangle 37">
              <a:extLst>
                <a:ext uri="{FF2B5EF4-FFF2-40B4-BE49-F238E27FC236}">
                  <a16:creationId xmlns:a16="http://schemas.microsoft.com/office/drawing/2014/main" id="{4E9C54D3-5EC0-6719-A5B9-2BD9B0EA78A9}"/>
                </a:ext>
              </a:extLst>
            </p:cNvPr>
            <p:cNvSpPr>
              <a:spLocks noChangeArrowheads="1"/>
            </p:cNvSpPr>
            <p:nvPr/>
          </p:nvSpPr>
          <p:spPr bwMode="auto">
            <a:xfrm>
              <a:off x="3755708" y="426593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39" name="Rectangle 38">
              <a:extLst>
                <a:ext uri="{FF2B5EF4-FFF2-40B4-BE49-F238E27FC236}">
                  <a16:creationId xmlns:a16="http://schemas.microsoft.com/office/drawing/2014/main" id="{1B343784-5F07-FB40-5610-61A175EAA3F1}"/>
                </a:ext>
              </a:extLst>
            </p:cNvPr>
            <p:cNvSpPr>
              <a:spLocks noChangeArrowheads="1"/>
            </p:cNvSpPr>
            <p:nvPr/>
          </p:nvSpPr>
          <p:spPr bwMode="auto">
            <a:xfrm>
              <a:off x="3755708" y="411607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0" name="Rectangle 39">
              <a:extLst>
                <a:ext uri="{FF2B5EF4-FFF2-40B4-BE49-F238E27FC236}">
                  <a16:creationId xmlns:a16="http://schemas.microsoft.com/office/drawing/2014/main" id="{A5467E8B-84AE-BF5B-94B1-3B52FE08136A}"/>
                </a:ext>
              </a:extLst>
            </p:cNvPr>
            <p:cNvSpPr>
              <a:spLocks noChangeArrowheads="1"/>
            </p:cNvSpPr>
            <p:nvPr/>
          </p:nvSpPr>
          <p:spPr bwMode="auto">
            <a:xfrm>
              <a:off x="3755708" y="397129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1" name="Rectangle 40">
              <a:extLst>
                <a:ext uri="{FF2B5EF4-FFF2-40B4-BE49-F238E27FC236}">
                  <a16:creationId xmlns:a16="http://schemas.microsoft.com/office/drawing/2014/main" id="{A01AD45B-35E2-0F4B-10B9-91CA595D2B7B}"/>
                </a:ext>
              </a:extLst>
            </p:cNvPr>
            <p:cNvSpPr>
              <a:spLocks noChangeArrowheads="1"/>
            </p:cNvSpPr>
            <p:nvPr/>
          </p:nvSpPr>
          <p:spPr bwMode="auto">
            <a:xfrm>
              <a:off x="3755708" y="382524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2" name="Rectangle 41">
              <a:extLst>
                <a:ext uri="{FF2B5EF4-FFF2-40B4-BE49-F238E27FC236}">
                  <a16:creationId xmlns:a16="http://schemas.microsoft.com/office/drawing/2014/main" id="{18FA5014-CD63-B208-D4E7-4036C24C0607}"/>
                </a:ext>
              </a:extLst>
            </p:cNvPr>
            <p:cNvSpPr>
              <a:spLocks noChangeArrowheads="1"/>
            </p:cNvSpPr>
            <p:nvPr/>
          </p:nvSpPr>
          <p:spPr bwMode="auto">
            <a:xfrm>
              <a:off x="3755708" y="3679190"/>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3" name="Rectangle 42">
              <a:extLst>
                <a:ext uri="{FF2B5EF4-FFF2-40B4-BE49-F238E27FC236}">
                  <a16:creationId xmlns:a16="http://schemas.microsoft.com/office/drawing/2014/main" id="{0A692BAE-6A9E-3069-BBF2-48EAE49626E0}"/>
                </a:ext>
              </a:extLst>
            </p:cNvPr>
            <p:cNvSpPr>
              <a:spLocks noChangeArrowheads="1"/>
            </p:cNvSpPr>
            <p:nvPr/>
          </p:nvSpPr>
          <p:spPr bwMode="auto">
            <a:xfrm>
              <a:off x="3755708" y="3534410"/>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4" name="Rectangle 43">
              <a:extLst>
                <a:ext uri="{FF2B5EF4-FFF2-40B4-BE49-F238E27FC236}">
                  <a16:creationId xmlns:a16="http://schemas.microsoft.com/office/drawing/2014/main" id="{DE2949E9-D564-5F4F-A199-68F2A33DC5EA}"/>
                </a:ext>
              </a:extLst>
            </p:cNvPr>
            <p:cNvSpPr>
              <a:spLocks noChangeArrowheads="1"/>
            </p:cNvSpPr>
            <p:nvPr/>
          </p:nvSpPr>
          <p:spPr bwMode="auto">
            <a:xfrm>
              <a:off x="3755708" y="3383915"/>
              <a:ext cx="260985" cy="673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5" name="Rectangle 44">
              <a:extLst>
                <a:ext uri="{FF2B5EF4-FFF2-40B4-BE49-F238E27FC236}">
                  <a16:creationId xmlns:a16="http://schemas.microsoft.com/office/drawing/2014/main" id="{E98BA64E-0EAF-D928-EDF8-7E996E6CD2ED}"/>
                </a:ext>
              </a:extLst>
            </p:cNvPr>
            <p:cNvSpPr>
              <a:spLocks noChangeArrowheads="1"/>
            </p:cNvSpPr>
            <p:nvPr/>
          </p:nvSpPr>
          <p:spPr bwMode="auto">
            <a:xfrm>
              <a:off x="3755708" y="3239135"/>
              <a:ext cx="260985" cy="660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0683" tIns="40341" rIns="80683" bIns="4034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52" name="Rectangle 51">
            <a:extLst>
              <a:ext uri="{FF2B5EF4-FFF2-40B4-BE49-F238E27FC236}">
                <a16:creationId xmlns:a16="http://schemas.microsoft.com/office/drawing/2014/main" id="{593C7CB6-AB65-1E61-52F7-0CDB94C4E295}"/>
              </a:ext>
            </a:extLst>
          </p:cNvPr>
          <p:cNvSpPr/>
          <p:nvPr/>
        </p:nvSpPr>
        <p:spPr>
          <a:xfrm>
            <a:off x="2819170" y="5260307"/>
            <a:ext cx="3895802" cy="3883691"/>
          </a:xfrm>
          <a:prstGeom prst="rect">
            <a:avLst/>
          </a:prstGeom>
          <a:solidFill>
            <a:srgbClr val="66003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242048" rIns="242048" bIns="242048" numCol="1" spcCol="0" rtlCol="0" fromWordArt="0" anchor="t" anchorCtr="0" forceAA="0" compatLnSpc="1">
            <a:prstTxWarp prst="textNoShape">
              <a:avLst/>
            </a:prstTxWarp>
            <a:noAutofit/>
          </a:bodyPr>
          <a:lstStyle/>
          <a:p>
            <a:pPr algn="ctr">
              <a:lnSpc>
                <a:spcPct val="115000"/>
              </a:lnSpc>
              <a:spcBef>
                <a:spcPts val="1588"/>
              </a:spcBef>
              <a:spcAft>
                <a:spcPts val="884"/>
              </a:spcAft>
              <a:defRPr/>
            </a:pPr>
            <a:r>
              <a:rPr kumimoji="0" lang="en-US" sz="1400" b="1" i="0" u="none" strike="noStrike" kern="1200" cap="none" spc="0" normalizeH="0" baseline="0" noProof="0" dirty="0">
                <a:ln>
                  <a:noFill/>
                </a:ln>
                <a:solidFill>
                  <a:schemeClr val="bg1"/>
                </a:solidFill>
                <a:effectLst/>
                <a:uLnTx/>
                <a:uFillTx/>
                <a:latin typeface="Century Gothic" panose="020B0502020202020204" pitchFamily="34" charset="0"/>
                <a:ea typeface="Aptos" panose="020B0004020202020204" pitchFamily="34" charset="0"/>
                <a:cs typeface="Aptos" panose="020B0004020202020204" pitchFamily="34" charset="0"/>
              </a:rPr>
              <a:t>The Disability Inclusion Network</a:t>
            </a:r>
            <a:br>
              <a:rPr kumimoji="0" lang="en-US" sz="1400" b="1" i="0" u="none" strike="noStrike" kern="1200" cap="none" spc="0" normalizeH="0" baseline="0" noProof="0" dirty="0">
                <a:ln>
                  <a:noFill/>
                </a:ln>
                <a:solidFill>
                  <a:schemeClr val="bg1"/>
                </a:solidFill>
                <a:effectLst/>
                <a:uLnTx/>
                <a:uFillTx/>
                <a:latin typeface="Century Gothic" panose="020B0502020202020204" pitchFamily="34" charset="0"/>
                <a:ea typeface="Aptos" panose="020B0004020202020204" pitchFamily="34" charset="0"/>
                <a:cs typeface="Aptos" panose="020B0004020202020204" pitchFamily="34" charset="0"/>
              </a:rPr>
            </a:br>
            <a:br>
              <a:rPr kumimoji="0" lang="en-US" sz="1100" b="1" i="0" u="none" strike="noStrike" kern="1200" cap="none" spc="0" normalizeH="0" baseline="0" noProof="0" dirty="0">
                <a:ln>
                  <a:noFill/>
                </a:ln>
                <a:solidFill>
                  <a:schemeClr val="bg1"/>
                </a:solidFill>
                <a:uLnTx/>
                <a:uFillTx/>
                <a:latin typeface="Segoe UI" panose="020B0502040204020203" pitchFamily="34" charset="0"/>
              </a:rPr>
            </a:br>
            <a:r>
              <a:rPr lang="en-US" sz="1100" dirty="0">
                <a:solidFill>
                  <a:schemeClr val="bg1"/>
                </a:solidFill>
                <a:latin typeface="Century Gothic" panose="020B0502020202020204" pitchFamily="34" charset="0"/>
                <a:ea typeface="Aptos" panose="020B0004020202020204" pitchFamily="34" charset="0"/>
                <a:cs typeface="Aptos" panose="020B0004020202020204" pitchFamily="34" charset="0"/>
              </a:rPr>
              <a:t>Sarah Norton and Jess Clayton represented the Disability Inclusion Network (DIN), a vital business resource group dedicated to supporting individuals with disabilities, who make up 5% of our state’s workforce. They outlined DIN’s mission of providing education, advocacy, and agency consultation to promote accessibility and inclusive policies. During their presentation, they discussed various subcommittees, the resources and guides available to members, and the engaging events featuring guest speakers that DIN hosts. Their efforts not only empower individuals but also enhance overall organizational performance by fostering a diverse and inclusive workplace. </a:t>
            </a:r>
            <a:br>
              <a:rPr lang="en-US" sz="1100" dirty="0">
                <a:solidFill>
                  <a:schemeClr val="bg1"/>
                </a:solidFill>
                <a:latin typeface="Century Gothic" panose="020B0502020202020204" pitchFamily="34" charset="0"/>
                <a:ea typeface="Aptos" panose="020B0004020202020204" pitchFamily="34" charset="0"/>
                <a:cs typeface="Aptos" panose="020B0004020202020204" pitchFamily="34" charset="0"/>
              </a:rPr>
            </a:b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Aptos" panose="020B0004020202020204" pitchFamily="34" charset="0"/>
                <a:cs typeface="Aptos" panose="020B0004020202020204" pitchFamily="34" charset="0"/>
              </a:rPr>
              <a:t>See their presentation </a:t>
            </a:r>
            <a:r>
              <a:rPr kumimoji="0" lang="en-US" sz="1100" b="0" i="0" u="none" strike="noStrike" kern="1200" cap="none" spc="0" normalizeH="0" baseline="0" noProof="0" dirty="0">
                <a:ln>
                  <a:noFill/>
                </a:ln>
                <a:solidFill>
                  <a:schemeClr val="accent1">
                    <a:lumMod val="40000"/>
                    <a:lumOff val="60000"/>
                  </a:schemeClr>
                </a:solidFill>
                <a:effectLst/>
                <a:uLnTx/>
                <a:uFillTx/>
                <a:latin typeface="Century Gothic" panose="020B0502020202020204" pitchFamily="34" charset="0"/>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here</a:t>
            </a:r>
            <a:r>
              <a:rPr kumimoji="0" lang="en-US" sz="1100" b="0" i="0" u="none" strike="noStrike" kern="1200" cap="none" spc="0" normalizeH="0" baseline="0" noProof="0" dirty="0">
                <a:ln>
                  <a:noFill/>
                </a:ln>
                <a:solidFill>
                  <a:schemeClr val="bg1"/>
                </a:solidFill>
                <a:effectLst/>
                <a:uLnTx/>
                <a:uFillTx/>
                <a:latin typeface="Century Gothic" panose="020B0502020202020204" pitchFamily="34" charset="0"/>
                <a:ea typeface="Aptos" panose="020B0004020202020204" pitchFamily="34" charset="0"/>
                <a:cs typeface="Aptos" panose="020B0004020202020204" pitchFamily="34" charset="0"/>
              </a:rPr>
              <a:t>!</a:t>
            </a:r>
          </a:p>
          <a:p>
            <a:pPr marL="0" marR="0" lvl="0" indent="0" algn="l" defTabSz="457200" rtl="0" eaLnBrk="1" fontAlgn="auto" latinLnBrk="0" hangingPunct="1">
              <a:lnSpc>
                <a:spcPct val="115000"/>
              </a:lnSpc>
              <a:spcBef>
                <a:spcPts val="1588"/>
              </a:spcBef>
              <a:spcAft>
                <a:spcPts val="884"/>
              </a:spcAft>
              <a:buClrTx/>
              <a:buSzTx/>
              <a:buFontTx/>
              <a:buNone/>
              <a:tabLst/>
              <a:defRPr/>
            </a:pPr>
            <a:br>
              <a:rPr kumimoji="0" lang="en-US" sz="105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rPr>
            </a:br>
            <a:br>
              <a:rPr kumimoji="0" lang="en-US" sz="105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rPr>
            </a:br>
            <a:endParaRPr kumimoji="0" lang="en-US" sz="105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endParaRPr>
          </a:p>
          <a:p>
            <a:pPr marL="0" marR="0" lvl="0" indent="0" algn="l" defTabSz="457200" rtl="0" eaLnBrk="1" fontAlgn="auto" latinLnBrk="0" hangingPunct="1">
              <a:lnSpc>
                <a:spcPct val="115000"/>
              </a:lnSpc>
              <a:spcBef>
                <a:spcPts val="1588"/>
              </a:spcBef>
              <a:spcAft>
                <a:spcPts val="884"/>
              </a:spcAft>
              <a:buClrTx/>
              <a:buSzTx/>
              <a:buFontTx/>
              <a:buNone/>
              <a:tabLst/>
              <a:defRPr/>
            </a:pPr>
            <a:endParaRPr kumimoji="0" lang="en-US" sz="1100" b="0"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Calibri"/>
            </a:endParaRPr>
          </a:p>
        </p:txBody>
      </p:sp>
      <p:pic>
        <p:nvPicPr>
          <p:cNvPr id="53" name="Picture 52">
            <a:extLst>
              <a:ext uri="{FF2B5EF4-FFF2-40B4-BE49-F238E27FC236}">
                <a16:creationId xmlns:a16="http://schemas.microsoft.com/office/drawing/2014/main" id="{EAC68B54-8FDB-C2A9-45A1-57BA0E7BF655}"/>
              </a:ext>
              <a:ext uri="{C183D7F6-B498-43B3-948B-1728B52AA6E4}">
                <adec:decorative xmlns:adec="http://schemas.microsoft.com/office/drawing/2017/decorative" val="1"/>
              </a:ext>
            </a:extLst>
          </p:cNvPr>
          <p:cNvPicPr>
            <a:picLocks noChangeAspect="1"/>
          </p:cNvPicPr>
          <p:nvPr/>
        </p:nvPicPr>
        <p:blipFill>
          <a:blip r:embed="rId5">
            <a:duotone>
              <a:schemeClr val="accent3">
                <a:shade val="45000"/>
                <a:satMod val="135000"/>
              </a:schemeClr>
              <a:prstClr val="white"/>
            </a:duotone>
          </a:blip>
          <a:stretch>
            <a:fillRect/>
          </a:stretch>
        </p:blipFill>
        <p:spPr>
          <a:xfrm flipV="1">
            <a:off x="159811" y="5781314"/>
            <a:ext cx="240329" cy="240329"/>
          </a:xfrm>
          <a:prstGeom prst="rect">
            <a:avLst/>
          </a:prstGeom>
        </p:spPr>
      </p:pic>
      <p:pic>
        <p:nvPicPr>
          <p:cNvPr id="1026" name="Picture 2" descr="Backhand index pointing right">
            <a:extLst>
              <a:ext uri="{FF2B5EF4-FFF2-40B4-BE49-F238E27FC236}">
                <a16:creationId xmlns:a16="http://schemas.microsoft.com/office/drawing/2014/main" id="{B0E99140-A896-5334-F0F2-6F4BE7906E6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751760">
            <a:off x="5263043" y="4604652"/>
            <a:ext cx="305217" cy="305217"/>
          </a:xfrm>
          <a:prstGeom prst="rect">
            <a:avLst/>
          </a:prstGeom>
          <a:noFill/>
          <a:extLst>
            <a:ext uri="{909E8E84-426E-40DD-AFC4-6F175D3DCCD1}">
              <a14:hiddenFill xmlns:a14="http://schemas.microsoft.com/office/drawing/2010/main">
                <a:solidFill>
                  <a:srgbClr val="FFFFFF"/>
                </a:solidFill>
              </a14:hiddenFill>
            </a:ext>
          </a:extLst>
        </p:spPr>
      </p:pic>
      <p:sp>
        <p:nvSpPr>
          <p:cNvPr id="19" name="Action Button: Go Forward or Next 18" descr="Icon of a play button with recording linked to the icon for viewing.">
            <a:hlinkClick r:id="rId7"/>
            <a:extLst>
              <a:ext uri="{FF2B5EF4-FFF2-40B4-BE49-F238E27FC236}">
                <a16:creationId xmlns:a16="http://schemas.microsoft.com/office/drawing/2014/main" id="{88333DE2-3569-C7B4-4C27-45CEB19E288B}"/>
              </a:ext>
              <a:ext uri="{C183D7F6-B498-43B3-948B-1728B52AA6E4}">
                <adec:decorative xmlns:adec="http://schemas.microsoft.com/office/drawing/2017/decorative" val="0"/>
              </a:ext>
            </a:extLst>
          </p:cNvPr>
          <p:cNvSpPr/>
          <p:nvPr/>
        </p:nvSpPr>
        <p:spPr>
          <a:xfrm>
            <a:off x="5699171" y="4656972"/>
            <a:ext cx="250759" cy="209738"/>
          </a:xfrm>
          <a:prstGeom prst="actionButtonForwardNext">
            <a:avLst/>
          </a:prstGeom>
          <a:solidFill>
            <a:schemeClr val="accent5">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61" name="TextBox 60">
            <a:extLst>
              <a:ext uri="{FF2B5EF4-FFF2-40B4-BE49-F238E27FC236}">
                <a16:creationId xmlns:a16="http://schemas.microsoft.com/office/drawing/2014/main" id="{9D042C3A-F65C-E24B-FCAF-9B5EB36E84F6}"/>
              </a:ext>
            </a:extLst>
          </p:cNvPr>
          <p:cNvSpPr txBox="1"/>
          <p:nvPr/>
        </p:nvSpPr>
        <p:spPr>
          <a:xfrm>
            <a:off x="5797429" y="4226085"/>
            <a:ext cx="1275155" cy="430887"/>
          </a:xfrm>
          <a:prstGeom prst="rect">
            <a:avLst/>
          </a:prstGeom>
          <a:noFill/>
        </p:spPr>
        <p:txBody>
          <a:bodyPr wrap="square">
            <a:spAutoFit/>
          </a:bodyPr>
          <a:lstStyle/>
          <a:p>
            <a:pPr algn="ctr"/>
            <a:endParaRPr lang="en-US" sz="1100" dirty="0"/>
          </a:p>
          <a:p>
            <a:pPr algn="ctr"/>
            <a:endParaRPr lang="en-US" sz="1100" dirty="0"/>
          </a:p>
        </p:txBody>
      </p:sp>
      <p:sp>
        <p:nvSpPr>
          <p:cNvPr id="4" name="Rectangle 3">
            <a:extLst>
              <a:ext uri="{FF2B5EF4-FFF2-40B4-BE49-F238E27FC236}">
                <a16:creationId xmlns:a16="http://schemas.microsoft.com/office/drawing/2014/main" id="{F5F8049D-5F8A-4570-8E88-708FC84D52CB}"/>
              </a:ext>
            </a:extLst>
          </p:cNvPr>
          <p:cNvSpPr/>
          <p:nvPr/>
        </p:nvSpPr>
        <p:spPr>
          <a:xfrm>
            <a:off x="-14709" y="415201"/>
            <a:ext cx="4366378" cy="3285443"/>
          </a:xfrm>
          <a:prstGeom prst="rect">
            <a:avLst/>
          </a:prstGeom>
          <a:solidFill>
            <a:srgbClr val="F4E1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42048" tIns="40341" rIns="242048" bIns="40341" numCol="1" spcCol="0" rtlCol="0" fromWordArt="0" anchor="ctr" anchorCtr="0" forceAA="0" compatLnSpc="1">
            <a:prstTxWarp prst="textNoShape">
              <a:avLst/>
            </a:prstTxWarp>
            <a:noAutofit/>
          </a:bodyPr>
          <a:lstStyle/>
          <a:p>
            <a:pPr lvl="0" algn="ctr" defTabSz="457200"/>
            <a:r>
              <a:rPr kumimoji="0" lang="en-US" sz="1400" b="1"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Digitally Accessible Presentations</a:t>
            </a:r>
          </a:p>
          <a:p>
            <a:pPr lvl="0" algn="ctr" defTabSz="457200"/>
            <a:endParaRPr lang="en-US" sz="1200" dirty="0">
              <a:solidFill>
                <a:srgbClr val="3C4043"/>
              </a:solidFill>
              <a:latin typeface="Century Gothic" panose="020B0502020202020204" pitchFamily="34" charset="0"/>
              <a:ea typeface="Aptos" panose="020B0004020202020204" pitchFamily="34" charset="0"/>
              <a:cs typeface="Aptos" panose="020B0004020202020204" pitchFamily="34" charset="0"/>
            </a:endParaRPr>
          </a:p>
          <a:p>
            <a:pPr algn="ctr"/>
            <a:r>
              <a:rPr kumimoji="0" lang="en-US" sz="11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This month, we had the opportunity to hear a presentation by </a:t>
            </a:r>
            <a:r>
              <a:rPr kumimoji="0" lang="en-US" sz="1100" b="1"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Vic Vong </a:t>
            </a:r>
            <a:r>
              <a:rPr kumimoji="0" lang="en-US" sz="11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from the Office of Equity, where they emphasized the critical importance of creating </a:t>
            </a:r>
            <a:r>
              <a:rPr kumimoji="0" lang="en-US" sz="1100" b="0" i="0" u="none" strike="noStrike" kern="1200" cap="none" spc="0" normalizeH="0" baseline="0" noProof="0" dirty="0">
                <a:ln>
                  <a:noFill/>
                </a:ln>
                <a:solidFill>
                  <a:schemeClr val="accent4">
                    <a:lumMod val="75000"/>
                  </a:schemeClr>
                </a:solidFill>
                <a:effectLst/>
                <a:uLnTx/>
                <a:uFillTx/>
                <a:latin typeface="Century Gothic" panose="020B0502020202020204" pitchFamily="34" charset="0"/>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digitally accessible presentations</a:t>
            </a:r>
            <a:r>
              <a:rPr kumimoji="0" lang="en-US" sz="11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 Vic highlighted the need for intentionality in our slide creation process, urging us to consider the diverse audience who will receive the information. They provided valuable insights into several key aspects of accessibility, including the significance of effective color contrast, the proper use of alt text for images, and the importance of maintaining a logical reading order. Through practical tools and examples, Vic equipped us with the knowledge to ensure our presentations are inclusive and considerate of all recipients</a:t>
            </a:r>
            <a:r>
              <a:rPr kumimoji="0" lang="en-US" sz="12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t>.</a:t>
            </a:r>
            <a:br>
              <a:rPr kumimoji="0" lang="en-US" sz="12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rPr>
            </a:br>
            <a:r>
              <a:rPr lang="en-US" sz="1100" b="1" dirty="0">
                <a:solidFill>
                  <a:schemeClr val="tx1"/>
                </a:solidFill>
                <a:effectLst/>
                <a:latin typeface="Century Gothic" panose="020B0502020202020204" pitchFamily="34" charset="0"/>
              </a:rPr>
              <a:t>EQUITY’s Accessibility Checklist:  </a:t>
            </a:r>
            <a:r>
              <a:rPr lang="en-US" sz="1100" b="0" i="0" u="sng" strike="noStrike" dirty="0">
                <a:solidFill>
                  <a:schemeClr val="accent4">
                    <a:lumMod val="75000"/>
                  </a:schemeClr>
                </a:solidFill>
                <a:effectLst/>
                <a:latin typeface="Century Gothic" panose="020B0502020202020204" pitchFamily="34" charset="0"/>
                <a:hlinkClick r:id="rId9">
                  <a:extLst>
                    <a:ext uri="{A12FA001-AC4F-418D-AE19-62706E023703}">
                      <ahyp:hlinkClr xmlns:ahyp="http://schemas.microsoft.com/office/drawing/2018/hyperlinkcolor" val="tx"/>
                    </a:ext>
                  </a:extLst>
                </a:hlinkClick>
              </a:rPr>
              <a:t>External Checklist for PowerPoint Accessibility | Office of Equity</a:t>
            </a:r>
            <a:r>
              <a:rPr lang="en-US" sz="1100" b="0" i="0" dirty="0">
                <a:solidFill>
                  <a:schemeClr val="accent4">
                    <a:lumMod val="75000"/>
                  </a:schemeClr>
                </a:solidFill>
                <a:effectLst/>
                <a:latin typeface="Century Gothic" panose="020B0502020202020204" pitchFamily="34" charset="0"/>
              </a:rPr>
              <a:t> </a:t>
            </a:r>
            <a:endParaRPr lang="en-US" sz="1100" b="0" i="0" dirty="0">
              <a:solidFill>
                <a:schemeClr val="accent4">
                  <a:lumMod val="75000"/>
                </a:schemeClr>
              </a:solidFill>
              <a:latin typeface="Century Gothic" panose="020B0502020202020204" pitchFamily="34" charset="0"/>
            </a:endParaRPr>
          </a:p>
          <a:p>
            <a:pPr lvl="0" algn="ctr" defTabSz="457200"/>
            <a:endParaRPr kumimoji="0" lang="en-US" sz="1200" b="0" i="0" u="none" strike="noStrike" kern="1200" cap="none" spc="0" normalizeH="0" baseline="0" noProof="0" dirty="0">
              <a:ln>
                <a:noFill/>
              </a:ln>
              <a:solidFill>
                <a:srgbClr val="3C4043"/>
              </a:solidFill>
              <a:effectLst/>
              <a:uLnTx/>
              <a:uFillTx/>
              <a:latin typeface="Century Gothic" panose="020B0502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193558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5988</TotalTime>
  <Words>647</Words>
  <Application>Microsoft Office PowerPoint</Application>
  <PresentationFormat>On-screen Show (4:3)</PresentationFormat>
  <Paragraphs>39</Paragraphs>
  <Slides>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Aptos</vt:lpstr>
      <vt:lpstr>Aptos Display</vt:lpstr>
      <vt:lpstr>Arial</vt:lpstr>
      <vt:lpstr>Calibri</vt:lpstr>
      <vt:lpstr>Cavolini</vt:lpstr>
      <vt:lpstr>Century Gothic</vt:lpstr>
      <vt:lpstr>Ink Free</vt:lpstr>
      <vt:lpstr>Segoe Script</vt:lpstr>
      <vt:lpstr>Segoe UI</vt:lpstr>
      <vt:lpstr>Office Theme</vt:lpstr>
      <vt:lpstr>The Blast Newsletter</vt:lpstr>
      <vt:lpstr>The Blast Newsletter – Page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Mazzara, Talia (Results)</dc:creator>
  <cp:lastModifiedBy>Cooper, John (Results)</cp:lastModifiedBy>
  <cp:revision>2</cp:revision>
  <dcterms:created xsi:type="dcterms:W3CDTF">2024-11-21T18:40:06Z</dcterms:created>
  <dcterms:modified xsi:type="dcterms:W3CDTF">2024-11-26T19:14:07Z</dcterms:modified>
</cp:coreProperties>
</file>