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AAAA"/>
    <a:srgbClr val="FBF7C1"/>
    <a:srgbClr val="EAE2E2"/>
    <a:srgbClr val="C3ADAD"/>
    <a:srgbClr val="C5AFAF"/>
    <a:srgbClr val="CEBCBC"/>
    <a:srgbClr val="A78584"/>
    <a:srgbClr val="D2C0C0"/>
    <a:srgbClr val="CCB8B8"/>
    <a:srgbClr val="D0BE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C476B4-2693-42FD-A9C1-884AC25AF836}" v="5" dt="2025-07-07T17:46:59.7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44" d="100"/>
          <a:sy n="44" d="100"/>
        </p:scale>
        <p:origin x="225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263A05-D214-47A7-BE66-633CF56A0C87}" type="datetimeFigureOut">
              <a:rPr lang="en-US" smtClean="0"/>
              <a:t>7/7/2025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1F2F1B-81AC-409E-96B5-C4849300F396}" type="slidenum">
              <a:rPr lang="en-US" smtClean="0"/>
              <a:t>‹#›</a:t>
            </a:fld>
            <a:endParaRPr lang="en-US"/>
          </a:p>
        </p:txBody>
      </p:sp>
    </p:spTree>
    <p:extLst>
      <p:ext uri="{BB962C8B-B14F-4D97-AF65-F5344CB8AC3E}">
        <p14:creationId xmlns:p14="http://schemas.microsoft.com/office/powerpoint/2010/main" val="281671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5DF60F-07B3-43DE-B6D7-B89FCAB4B928}"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74011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204C26-25DA-4EC2-84FF-CA92DE0F2A82}"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8F93B-A4F0-409E-B636-0E300BA61C13}" type="slidenum">
              <a:rPr lang="en-US" smtClean="0"/>
              <a:t>‹#›</a:t>
            </a:fld>
            <a:endParaRPr lang="en-US"/>
          </a:p>
        </p:txBody>
      </p:sp>
    </p:spTree>
    <p:extLst>
      <p:ext uri="{BB962C8B-B14F-4D97-AF65-F5344CB8AC3E}">
        <p14:creationId xmlns:p14="http://schemas.microsoft.com/office/powerpoint/2010/main" val="2148973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204C26-25DA-4EC2-84FF-CA92DE0F2A82}"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8F93B-A4F0-409E-B636-0E300BA61C13}" type="slidenum">
              <a:rPr lang="en-US" smtClean="0"/>
              <a:t>‹#›</a:t>
            </a:fld>
            <a:endParaRPr lang="en-US"/>
          </a:p>
        </p:txBody>
      </p:sp>
    </p:spTree>
    <p:extLst>
      <p:ext uri="{BB962C8B-B14F-4D97-AF65-F5344CB8AC3E}">
        <p14:creationId xmlns:p14="http://schemas.microsoft.com/office/powerpoint/2010/main" val="410294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204C26-25DA-4EC2-84FF-CA92DE0F2A82}"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8F93B-A4F0-409E-B636-0E300BA61C13}" type="slidenum">
              <a:rPr lang="en-US" smtClean="0"/>
              <a:t>‹#›</a:t>
            </a:fld>
            <a:endParaRPr lang="en-US"/>
          </a:p>
        </p:txBody>
      </p:sp>
    </p:spTree>
    <p:extLst>
      <p:ext uri="{BB962C8B-B14F-4D97-AF65-F5344CB8AC3E}">
        <p14:creationId xmlns:p14="http://schemas.microsoft.com/office/powerpoint/2010/main" val="597640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204C26-25DA-4EC2-84FF-CA92DE0F2A82}"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8F93B-A4F0-409E-B636-0E300BA61C13}" type="slidenum">
              <a:rPr lang="en-US" smtClean="0"/>
              <a:t>‹#›</a:t>
            </a:fld>
            <a:endParaRPr lang="en-US"/>
          </a:p>
        </p:txBody>
      </p:sp>
    </p:spTree>
    <p:extLst>
      <p:ext uri="{BB962C8B-B14F-4D97-AF65-F5344CB8AC3E}">
        <p14:creationId xmlns:p14="http://schemas.microsoft.com/office/powerpoint/2010/main" val="4216508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204C26-25DA-4EC2-84FF-CA92DE0F2A82}"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8F93B-A4F0-409E-B636-0E300BA61C13}" type="slidenum">
              <a:rPr lang="en-US" smtClean="0"/>
              <a:t>‹#›</a:t>
            </a:fld>
            <a:endParaRPr lang="en-US"/>
          </a:p>
        </p:txBody>
      </p:sp>
    </p:spTree>
    <p:extLst>
      <p:ext uri="{BB962C8B-B14F-4D97-AF65-F5344CB8AC3E}">
        <p14:creationId xmlns:p14="http://schemas.microsoft.com/office/powerpoint/2010/main" val="817900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204C26-25DA-4EC2-84FF-CA92DE0F2A82}"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28F93B-A4F0-409E-B636-0E300BA61C13}" type="slidenum">
              <a:rPr lang="en-US" smtClean="0"/>
              <a:t>‹#›</a:t>
            </a:fld>
            <a:endParaRPr lang="en-US"/>
          </a:p>
        </p:txBody>
      </p:sp>
    </p:spTree>
    <p:extLst>
      <p:ext uri="{BB962C8B-B14F-4D97-AF65-F5344CB8AC3E}">
        <p14:creationId xmlns:p14="http://schemas.microsoft.com/office/powerpoint/2010/main" val="88083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204C26-25DA-4EC2-84FF-CA92DE0F2A82}" type="datetimeFigureOut">
              <a:rPr lang="en-US" smtClean="0"/>
              <a:t>7/7/2025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28F93B-A4F0-409E-B636-0E300BA61C13}" type="slidenum">
              <a:rPr lang="en-US" smtClean="0"/>
              <a:t>‹#›</a:t>
            </a:fld>
            <a:endParaRPr lang="en-US"/>
          </a:p>
        </p:txBody>
      </p:sp>
    </p:spTree>
    <p:extLst>
      <p:ext uri="{BB962C8B-B14F-4D97-AF65-F5344CB8AC3E}">
        <p14:creationId xmlns:p14="http://schemas.microsoft.com/office/powerpoint/2010/main" val="1192886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204C26-25DA-4EC2-84FF-CA92DE0F2A82}"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28F93B-A4F0-409E-B636-0E300BA61C13}" type="slidenum">
              <a:rPr lang="en-US" smtClean="0"/>
              <a:t>‹#›</a:t>
            </a:fld>
            <a:endParaRPr lang="en-US"/>
          </a:p>
        </p:txBody>
      </p:sp>
    </p:spTree>
    <p:extLst>
      <p:ext uri="{BB962C8B-B14F-4D97-AF65-F5344CB8AC3E}">
        <p14:creationId xmlns:p14="http://schemas.microsoft.com/office/powerpoint/2010/main" val="4258052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204C26-25DA-4EC2-84FF-CA92DE0F2A82}" type="datetimeFigureOut">
              <a:rPr lang="en-US" smtClean="0"/>
              <a:t>7/7/2025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28F93B-A4F0-409E-B636-0E300BA61C13}" type="slidenum">
              <a:rPr lang="en-US" smtClean="0"/>
              <a:t>‹#›</a:t>
            </a:fld>
            <a:endParaRPr lang="en-US"/>
          </a:p>
        </p:txBody>
      </p:sp>
    </p:spTree>
    <p:extLst>
      <p:ext uri="{BB962C8B-B14F-4D97-AF65-F5344CB8AC3E}">
        <p14:creationId xmlns:p14="http://schemas.microsoft.com/office/powerpoint/2010/main" val="2628515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F204C26-25DA-4EC2-84FF-CA92DE0F2A82}"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28F93B-A4F0-409E-B636-0E300BA61C13}" type="slidenum">
              <a:rPr lang="en-US" smtClean="0"/>
              <a:t>‹#›</a:t>
            </a:fld>
            <a:endParaRPr lang="en-US"/>
          </a:p>
        </p:txBody>
      </p:sp>
    </p:spTree>
    <p:extLst>
      <p:ext uri="{BB962C8B-B14F-4D97-AF65-F5344CB8AC3E}">
        <p14:creationId xmlns:p14="http://schemas.microsoft.com/office/powerpoint/2010/main" val="2803287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F204C26-25DA-4EC2-84FF-CA92DE0F2A82}"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28F93B-A4F0-409E-B636-0E300BA61C13}" type="slidenum">
              <a:rPr lang="en-US" smtClean="0"/>
              <a:t>‹#›</a:t>
            </a:fld>
            <a:endParaRPr lang="en-US"/>
          </a:p>
        </p:txBody>
      </p:sp>
    </p:spTree>
    <p:extLst>
      <p:ext uri="{BB962C8B-B14F-4D97-AF65-F5344CB8AC3E}">
        <p14:creationId xmlns:p14="http://schemas.microsoft.com/office/powerpoint/2010/main" val="948961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2F204C26-25DA-4EC2-84FF-CA92DE0F2A82}" type="datetimeFigureOut">
              <a:rPr lang="en-US" smtClean="0"/>
              <a:t>7/7/2025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2A28F93B-A4F0-409E-B636-0E300BA61C13}" type="slidenum">
              <a:rPr lang="en-US" smtClean="0"/>
              <a:t>‹#›</a:t>
            </a:fld>
            <a:endParaRPr lang="en-US"/>
          </a:p>
        </p:txBody>
      </p:sp>
    </p:spTree>
    <p:extLst>
      <p:ext uri="{BB962C8B-B14F-4D97-AF65-F5344CB8AC3E}">
        <p14:creationId xmlns:p14="http://schemas.microsoft.com/office/powerpoint/2010/main" val="3693142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theresa.dew@gov.wa.gov" TargetMode="External"/><Relationship Id="rId5" Type="http://schemas.openxmlformats.org/officeDocument/2006/relationships/hyperlink" Target="mailto:talia.mazzara@gov.wa.gov" TargetMode="External"/><Relationship Id="rId4" Type="http://schemas.openxmlformats.org/officeDocument/2006/relationships/hyperlink" Target="https://www.youtube.com/watch?v=6GRrtTOpyFw"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eap.wa.gov/" TargetMode="External"/><Relationship Id="rId13" Type="http://schemas.openxmlformats.org/officeDocument/2006/relationships/image" Target="../media/image6.png"/><Relationship Id="rId3" Type="http://schemas.openxmlformats.org/officeDocument/2006/relationships/image" Target="../media/image4.png"/><Relationship Id="rId7" Type="http://schemas.openxmlformats.org/officeDocument/2006/relationships/hyperlink" Target="https://ofm.wa.gov/state-human-resources/labor-relations/collective-bargaining-agreements" TargetMode="External"/><Relationship Id="rId12" Type="http://schemas.openxmlformats.org/officeDocument/2006/relationships/hyperlink" Target="https://helpcenter.stanford.edu/resources/work-related-resources/coping-emotional-impact-layoff" TargetMode="External"/><Relationship Id="rId2" Type="http://schemas.openxmlformats.org/officeDocument/2006/relationships/hyperlink" Target="https://us02web.zoom.us/j/85386724896" TargetMode="External"/><Relationship Id="rId1" Type="http://schemas.openxmlformats.org/officeDocument/2006/relationships/slideLayout" Target="../slideLayouts/slideLayout2.xml"/><Relationship Id="rId6" Type="http://schemas.openxmlformats.org/officeDocument/2006/relationships/hyperlink" Target="https://app.leg.wa.gov/WAC/default.aspx?cite=357-46" TargetMode="External"/><Relationship Id="rId11" Type="http://schemas.openxmlformats.org/officeDocument/2006/relationships/hyperlink" Target="https://psychcentral.com/health/steps-to-surviving-job-loss" TargetMode="External"/><Relationship Id="rId5" Type="http://schemas.openxmlformats.org/officeDocument/2006/relationships/hyperlink" Target="https://www.youtube.com/watch?v=Z4SWyLduG6U&amp;feature=youtu.be" TargetMode="External"/><Relationship Id="rId15" Type="http://schemas.openxmlformats.org/officeDocument/2006/relationships/image" Target="../media/image8.svg"/><Relationship Id="rId10" Type="http://schemas.openxmlformats.org/officeDocument/2006/relationships/hyperlink" Target="https://www.apa.org/topics/stress/uncertainty" TargetMode="External"/><Relationship Id="rId4" Type="http://schemas.openxmlformats.org/officeDocument/2006/relationships/image" Target="../media/image5.png"/><Relationship Id="rId9" Type="http://schemas.openxmlformats.org/officeDocument/2006/relationships/hyperlink" Target="https://des.wa.gov/layoff-and-general-government-transition-pool" TargetMode="External"/><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CDDD9"/>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EB4266E-0066-0F1D-17EA-7F8F8FE806ED}"/>
              </a:ext>
            </a:extLst>
          </p:cNvPr>
          <p:cNvSpPr txBox="1"/>
          <p:nvPr/>
        </p:nvSpPr>
        <p:spPr>
          <a:xfrm>
            <a:off x="85822" y="4304214"/>
            <a:ext cx="4587616" cy="5024452"/>
          </a:xfrm>
          <a:prstGeom prst="rect">
            <a:avLst/>
          </a:prstGeom>
          <a:noFill/>
        </p:spPr>
        <p:txBody>
          <a:bodyPr wrap="square">
            <a:spAutoFit/>
          </a:bodyPr>
          <a:lstStyle/>
          <a:p>
            <a:pPr algn="ctr"/>
            <a:r>
              <a:rPr lang="en-US" sz="1600" b="1" dirty="0">
                <a:solidFill>
                  <a:srgbClr val="946B6A"/>
                </a:solidFill>
                <a:latin typeface="Source Sans Pro" panose="020B0503030403020204" pitchFamily="34" charset="0"/>
                <a:ea typeface="Source Sans Pro" panose="020B0503030403020204" pitchFamily="34" charset="0"/>
              </a:rPr>
              <a:t>The Intersection of Human-Centered Design &amp; Lean Thinking</a:t>
            </a:r>
            <a:br>
              <a:rPr lang="en-US" sz="1400" b="1" dirty="0">
                <a:latin typeface="Source Sans Pro" panose="020B0503030403020204" pitchFamily="34" charset="0"/>
                <a:ea typeface="Source Sans Pro" panose="020B0503030403020204" pitchFamily="34" charset="0"/>
              </a:rPr>
            </a:br>
            <a:endParaRPr lang="en-US" sz="1250" dirty="0">
              <a:latin typeface="Source Sans Pro" panose="020B0503030403020204" pitchFamily="34" charset="0"/>
              <a:ea typeface="Source Sans Pro" panose="020B0503030403020204" pitchFamily="34" charset="0"/>
            </a:endParaRPr>
          </a:p>
          <a:p>
            <a:r>
              <a:rPr lang="en-US" sz="1200" dirty="0">
                <a:latin typeface="Source Sans Pro" panose="020B0503030403020204" pitchFamily="34" charset="0"/>
                <a:ea typeface="Source Sans Pro" panose="020B0503030403020204" pitchFamily="34" charset="0"/>
              </a:rPr>
              <a:t>In today’s fast-paced world of innovation and service delivery, two powerful approaches are helping organizations solve complex problems more effectively: </a:t>
            </a:r>
            <a:r>
              <a:rPr lang="en-US" sz="1200" b="1" dirty="0">
                <a:solidFill>
                  <a:srgbClr val="946B6A"/>
                </a:solidFill>
                <a:latin typeface="Source Sans Pro" panose="020B0503030403020204" pitchFamily="34" charset="0"/>
                <a:ea typeface="Source Sans Pro" panose="020B0503030403020204" pitchFamily="34" charset="0"/>
              </a:rPr>
              <a:t>Human-Centered Design (HCD)</a:t>
            </a:r>
            <a:r>
              <a:rPr lang="en-US" sz="1200" dirty="0">
                <a:solidFill>
                  <a:srgbClr val="946B6A"/>
                </a:solidFill>
                <a:latin typeface="Source Sans Pro" panose="020B0503030403020204" pitchFamily="34" charset="0"/>
                <a:ea typeface="Source Sans Pro" panose="020B0503030403020204" pitchFamily="34" charset="0"/>
              </a:rPr>
              <a:t> </a:t>
            </a:r>
            <a:r>
              <a:rPr lang="en-US" sz="1200" dirty="0">
                <a:latin typeface="Source Sans Pro" panose="020B0503030403020204" pitchFamily="34" charset="0"/>
                <a:ea typeface="Source Sans Pro" panose="020B0503030403020204" pitchFamily="34" charset="0"/>
              </a:rPr>
              <a:t>and </a:t>
            </a:r>
            <a:r>
              <a:rPr lang="en-US" sz="1200" b="1" dirty="0">
                <a:solidFill>
                  <a:srgbClr val="946B6A"/>
                </a:solidFill>
                <a:latin typeface="Source Sans Pro" panose="020B0503030403020204" pitchFamily="34" charset="0"/>
                <a:ea typeface="Source Sans Pro" panose="020B0503030403020204" pitchFamily="34" charset="0"/>
              </a:rPr>
              <a:t>Lean Thinking</a:t>
            </a:r>
            <a:r>
              <a:rPr lang="en-US" sz="1200" dirty="0">
                <a:latin typeface="Source Sans Pro" panose="020B0503030403020204" pitchFamily="34" charset="0"/>
                <a:ea typeface="Source Sans Pro" panose="020B0503030403020204" pitchFamily="34" charset="0"/>
              </a:rPr>
              <a:t>. While they stem from different traditional designs and manufacturing, they converge in one critical area: </a:t>
            </a:r>
            <a:r>
              <a:rPr lang="en-US" sz="1200" b="1" dirty="0">
                <a:solidFill>
                  <a:srgbClr val="946B6A"/>
                </a:solidFill>
                <a:latin typeface="Source Sans Pro" panose="020B0503030403020204" pitchFamily="34" charset="0"/>
                <a:ea typeface="Source Sans Pro" panose="020B0503030403020204" pitchFamily="34" charset="0"/>
              </a:rPr>
              <a:t>creating value by focusing on people</a:t>
            </a:r>
            <a:r>
              <a:rPr lang="en-US" sz="1200" dirty="0">
                <a:solidFill>
                  <a:srgbClr val="946B6A"/>
                </a:solidFill>
                <a:latin typeface="Source Sans Pro" panose="020B0503030403020204" pitchFamily="34" charset="0"/>
                <a:ea typeface="Source Sans Pro" panose="020B0503030403020204" pitchFamily="34" charset="0"/>
              </a:rPr>
              <a:t>.</a:t>
            </a:r>
          </a:p>
          <a:p>
            <a:r>
              <a:rPr lang="en-US" sz="1200" b="1" dirty="0">
                <a:latin typeface="Source Sans Pro" panose="020B0503030403020204" pitchFamily="34" charset="0"/>
                <a:ea typeface="Source Sans Pro" panose="020B0503030403020204" pitchFamily="34" charset="0"/>
              </a:rPr>
              <a:t>Human-Centered Design</a:t>
            </a:r>
            <a:r>
              <a:rPr lang="en-US" sz="1200" dirty="0">
                <a:latin typeface="Source Sans Pro" panose="020B0503030403020204" pitchFamily="34" charset="0"/>
                <a:ea typeface="Source Sans Pro" panose="020B0503030403020204" pitchFamily="34" charset="0"/>
              </a:rPr>
              <a:t> is a problem-solving process that puts people at the heart of decision-making. It involves a deep understanding of the needs, experiences, and behaviors of those impacted by a product, service, or system. The goal? To design solutions </a:t>
            </a:r>
            <a:r>
              <a:rPr lang="en-US" sz="1200" i="1" dirty="0">
                <a:latin typeface="Source Sans Pro" panose="020B0503030403020204" pitchFamily="34" charset="0"/>
                <a:ea typeface="Source Sans Pro" panose="020B0503030403020204" pitchFamily="34" charset="0"/>
              </a:rPr>
              <a:t>with</a:t>
            </a:r>
            <a:r>
              <a:rPr lang="en-US" sz="1200" dirty="0">
                <a:latin typeface="Source Sans Pro" panose="020B0503030403020204" pitchFamily="34" charset="0"/>
                <a:ea typeface="Source Sans Pro" panose="020B0503030403020204" pitchFamily="34" charset="0"/>
              </a:rPr>
              <a:t> people, not just </a:t>
            </a:r>
            <a:r>
              <a:rPr lang="en-US" sz="1200" i="1" dirty="0">
                <a:latin typeface="Source Sans Pro" panose="020B0503030403020204" pitchFamily="34" charset="0"/>
                <a:ea typeface="Source Sans Pro" panose="020B0503030403020204" pitchFamily="34" charset="0"/>
              </a:rPr>
              <a:t>for</a:t>
            </a:r>
            <a:r>
              <a:rPr lang="en-US" sz="1200" dirty="0">
                <a:latin typeface="Source Sans Pro" panose="020B0503030403020204" pitchFamily="34" charset="0"/>
                <a:ea typeface="Source Sans Pro" panose="020B0503030403020204" pitchFamily="34" charset="0"/>
              </a:rPr>
              <a:t> them.</a:t>
            </a:r>
          </a:p>
          <a:p>
            <a:r>
              <a:rPr lang="en-US" sz="1200" b="1" dirty="0">
                <a:latin typeface="Source Sans Pro" panose="020B0503030403020204" pitchFamily="34" charset="0"/>
                <a:ea typeface="Source Sans Pro" panose="020B0503030403020204" pitchFamily="34" charset="0"/>
              </a:rPr>
              <a:t>Lean</a:t>
            </a:r>
            <a:r>
              <a:rPr lang="en-US" sz="1200" dirty="0">
                <a:latin typeface="Source Sans Pro" panose="020B0503030403020204" pitchFamily="34" charset="0"/>
                <a:ea typeface="Source Sans Pro" panose="020B0503030403020204" pitchFamily="34" charset="0"/>
              </a:rPr>
              <a:t>, rooted in manufacturing but widely adopted across sectors, is all about maximizing value while minimizing waste. It emphasizes continuous improvement and delivering what customers actually need, nothing more, nothing less.</a:t>
            </a:r>
          </a:p>
          <a:p>
            <a:r>
              <a:rPr lang="en-US" sz="1200" dirty="0">
                <a:latin typeface="Source Sans Pro" panose="020B0503030403020204" pitchFamily="34" charset="0"/>
                <a:ea typeface="Source Sans Pro" panose="020B0503030403020204" pitchFamily="34" charset="0"/>
              </a:rPr>
              <a:t>By integrating HCD into Lean practices, teams can go beyond process efficiency and dig deeper into </a:t>
            </a:r>
            <a:r>
              <a:rPr lang="en-US" sz="1200" i="1" dirty="0">
                <a:latin typeface="Source Sans Pro" panose="020B0503030403020204" pitchFamily="34" charset="0"/>
                <a:ea typeface="Source Sans Pro" panose="020B0503030403020204" pitchFamily="34" charset="0"/>
              </a:rPr>
              <a:t>why</a:t>
            </a:r>
            <a:r>
              <a:rPr lang="en-US" sz="1200" dirty="0">
                <a:latin typeface="Source Sans Pro" panose="020B0503030403020204" pitchFamily="34" charset="0"/>
                <a:ea typeface="Source Sans Pro" panose="020B0503030403020204" pitchFamily="34" charset="0"/>
              </a:rPr>
              <a:t> problems exist in the first place. Lean provides the structure for improvement, and HCD ensures that improvement is meaningful and responsive to real human needs.</a:t>
            </a:r>
          </a:p>
          <a:p>
            <a:endParaRPr lang="en-US" sz="1200" dirty="0">
              <a:latin typeface="Source Sans Pro" panose="020B0503030403020204" pitchFamily="34" charset="0"/>
              <a:ea typeface="Source Sans Pro" panose="020B0503030403020204" pitchFamily="34" charset="0"/>
            </a:endParaRPr>
          </a:p>
          <a:p>
            <a:pPr algn="ctr"/>
            <a:r>
              <a:rPr lang="en-US" sz="1200" b="1" dirty="0">
                <a:solidFill>
                  <a:srgbClr val="946B6A"/>
                </a:solidFill>
                <a:latin typeface="Source Sans Pro" panose="020B0503030403020204" pitchFamily="34" charset="0"/>
                <a:ea typeface="Source Sans Pro" panose="020B0503030403020204" pitchFamily="34" charset="0"/>
              </a:rPr>
              <a:t>When we design </a:t>
            </a:r>
            <a:r>
              <a:rPr lang="en-US" sz="1200" b="1" i="1" dirty="0">
                <a:solidFill>
                  <a:srgbClr val="946B6A"/>
                </a:solidFill>
                <a:latin typeface="Source Sans Pro" panose="020B0503030403020204" pitchFamily="34" charset="0"/>
                <a:ea typeface="Source Sans Pro" panose="020B0503030403020204" pitchFamily="34" charset="0"/>
              </a:rPr>
              <a:t>for </a:t>
            </a:r>
            <a:r>
              <a:rPr lang="en-US" sz="1200" b="1" dirty="0">
                <a:solidFill>
                  <a:srgbClr val="946B6A"/>
                </a:solidFill>
                <a:latin typeface="Source Sans Pro" panose="020B0503030403020204" pitchFamily="34" charset="0"/>
                <a:ea typeface="Source Sans Pro" panose="020B0503030403020204" pitchFamily="34" charset="0"/>
              </a:rPr>
              <a:t>people and improve </a:t>
            </a:r>
            <a:r>
              <a:rPr lang="en-US" sz="1200" b="1" i="1" dirty="0">
                <a:solidFill>
                  <a:srgbClr val="946B6A"/>
                </a:solidFill>
                <a:latin typeface="Source Sans Pro" panose="020B0503030403020204" pitchFamily="34" charset="0"/>
                <a:ea typeface="Source Sans Pro" panose="020B0503030403020204" pitchFamily="34" charset="0"/>
              </a:rPr>
              <a:t>with</a:t>
            </a:r>
            <a:r>
              <a:rPr lang="en-US" sz="1200" b="1" dirty="0">
                <a:solidFill>
                  <a:srgbClr val="946B6A"/>
                </a:solidFill>
                <a:latin typeface="Source Sans Pro" panose="020B0503030403020204" pitchFamily="34" charset="0"/>
                <a:ea typeface="Source Sans Pro" panose="020B0503030403020204" pitchFamily="34" charset="0"/>
              </a:rPr>
              <a:t> people, we build systems that truly serve.</a:t>
            </a:r>
          </a:p>
        </p:txBody>
      </p:sp>
      <p:sp>
        <p:nvSpPr>
          <p:cNvPr id="33" name="Title 32">
            <a:extLst>
              <a:ext uri="{FF2B5EF4-FFF2-40B4-BE49-F238E27FC236}">
                <a16:creationId xmlns:a16="http://schemas.microsoft.com/office/drawing/2014/main" id="{31A09646-C3CA-6A95-DE42-E12D839D52BD}"/>
              </a:ext>
              <a:ext uri="{C183D7F6-B498-43B3-948B-1728B52AA6E4}">
                <adec:decorative xmlns:adec="http://schemas.microsoft.com/office/drawing/2017/decorative" val="1"/>
              </a:ext>
            </a:extLst>
          </p:cNvPr>
          <p:cNvSpPr>
            <a:spLocks noGrp="1"/>
          </p:cNvSpPr>
          <p:nvPr>
            <p:ph type="ctrTitle"/>
          </p:nvPr>
        </p:nvSpPr>
        <p:spPr>
          <a:xfrm>
            <a:off x="514350" y="-3183467"/>
            <a:ext cx="5829300" cy="3183467"/>
          </a:xfrm>
        </p:spPr>
        <p:txBody>
          <a:bodyPr vert="horz" lIns="91440" tIns="45720" rIns="91440" bIns="45720" rtlCol="0" anchor="b">
            <a:normAutofit/>
          </a:bodyPr>
          <a:lstStyle/>
          <a:p>
            <a:r>
              <a:rPr lang="en-US" dirty="0"/>
              <a:t>The Blast Newsletter</a:t>
            </a:r>
          </a:p>
        </p:txBody>
      </p:sp>
      <p:sp>
        <p:nvSpPr>
          <p:cNvPr id="48" name="TextBox 47">
            <a:extLst>
              <a:ext uri="{FF2B5EF4-FFF2-40B4-BE49-F238E27FC236}">
                <a16:creationId xmlns:a16="http://schemas.microsoft.com/office/drawing/2014/main" id="{3F6DCE4F-FE9F-695A-2469-31359089FCD9}"/>
              </a:ext>
            </a:extLst>
          </p:cNvPr>
          <p:cNvSpPr txBox="1"/>
          <p:nvPr/>
        </p:nvSpPr>
        <p:spPr>
          <a:xfrm>
            <a:off x="171713" y="17631"/>
            <a:ext cx="4231007" cy="1836850"/>
          </a:xfrm>
          <a:prstGeom prst="rect">
            <a:avLst/>
          </a:prstGeom>
          <a:noFill/>
        </p:spPr>
        <p:txBody>
          <a:bodyPr wrap="square" rtlCol="0">
            <a:spAutoFit/>
          </a:bodyPr>
          <a:lstStyle/>
          <a:p>
            <a:pPr marL="0" marR="0" lvl="0" indent="0" algn="l" defTabSz="457200" rtl="0" eaLnBrk="1" fontAlgn="auto" latinLnBrk="0" hangingPunct="1">
              <a:lnSpc>
                <a:spcPct val="80000"/>
              </a:lnSpc>
              <a:spcBef>
                <a:spcPts val="0"/>
              </a:spcBef>
              <a:spcAft>
                <a:spcPts val="0"/>
              </a:spcAft>
              <a:buClrTx/>
              <a:buSzTx/>
              <a:buFontTx/>
              <a:buNone/>
              <a:tabLst/>
              <a:defRPr/>
            </a:pPr>
            <a:r>
              <a:rPr kumimoji="0" lang="en-US" sz="4853" b="1" i="0" u="none" strike="noStrike" kern="1200" cap="all" spc="0" normalizeH="0" baseline="0" noProof="0" dirty="0">
                <a:ln>
                  <a:noFill/>
                </a:ln>
                <a:solidFill>
                  <a:srgbClr val="946B6A"/>
                </a:solidFill>
                <a:effectLst/>
                <a:uLnTx/>
                <a:uFillTx/>
                <a:latin typeface="Century Gothic" panose="020B0502020202020204" pitchFamily="34" charset="0"/>
                <a:ea typeface="MS Mincho" panose="02020609040205080304" pitchFamily="49" charset="-128"/>
                <a:cs typeface="Times New Roman" panose="02020603050405020304" pitchFamily="18" charset="0"/>
              </a:rPr>
              <a:t>The blast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767"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ENTERPRISE-WIDE CONTINUOUS IMPROVEMENT COMMUNITY OF PRACTICE</a:t>
            </a:r>
          </a:p>
          <a:p>
            <a:pPr marL="0" marR="0" lvl="0" indent="0" algn="l" defTabSz="457200" rtl="0" eaLnBrk="1" fontAlgn="auto" latinLnBrk="0" hangingPunct="1">
              <a:lnSpc>
                <a:spcPct val="100000"/>
              </a:lnSpc>
              <a:spcBef>
                <a:spcPts val="1060"/>
              </a:spcBef>
              <a:spcAft>
                <a:spcPts val="0"/>
              </a:spcAft>
              <a:buClrTx/>
              <a:buSzTx/>
              <a:buFontTx/>
              <a:buNone/>
              <a:tabLst/>
              <a:defRPr/>
            </a:pPr>
            <a:r>
              <a:rPr kumimoji="0" lang="en-US" sz="1236" b="1" i="0" u="none" strike="noStrike" kern="1200" cap="none" spc="0" normalizeH="0" baseline="0" noProof="0" dirty="0">
                <a:ln>
                  <a:noFill/>
                </a:ln>
                <a:solidFill>
                  <a:srgbClr val="946B6A"/>
                </a:solidFill>
                <a:effectLst/>
                <a:uLnTx/>
                <a:uFillTx/>
                <a:latin typeface="Century Gothic" panose="020B0502020202020204" pitchFamily="34" charset="0"/>
                <a:ea typeface="MS Mincho" panose="02020609040205080304" pitchFamily="49" charset="-128"/>
                <a:cs typeface="Times New Roman" panose="02020603050405020304" pitchFamily="18" charset="0"/>
              </a:rPr>
              <a:t>ISSUE NO. </a:t>
            </a:r>
            <a:r>
              <a:rPr lang="en-US" sz="1236" b="1" dirty="0">
                <a:solidFill>
                  <a:srgbClr val="946B6A"/>
                </a:solidFill>
                <a:latin typeface="Century Gothic" panose="020B0502020202020204" pitchFamily="34" charset="0"/>
                <a:ea typeface="MS Mincho" panose="02020609040205080304" pitchFamily="49" charset="-128"/>
                <a:cs typeface="Times New Roman" panose="02020603050405020304" pitchFamily="18" charset="0"/>
              </a:rPr>
              <a:t>30</a:t>
            </a:r>
            <a:r>
              <a:rPr kumimoji="0" lang="en-US" sz="1236" b="1" i="0" u="none" strike="noStrike" kern="1200" cap="none" spc="0" normalizeH="0" baseline="0" noProof="0" dirty="0">
                <a:ln>
                  <a:noFill/>
                </a:ln>
                <a:solidFill>
                  <a:srgbClr val="946B6A"/>
                </a:solidFill>
                <a:effectLst/>
                <a:uLnTx/>
                <a:uFillTx/>
                <a:latin typeface="Century Gothic" panose="020B0502020202020204" pitchFamily="34" charset="0"/>
                <a:ea typeface="MS Mincho" panose="02020609040205080304" pitchFamily="49" charset="-128"/>
                <a:cs typeface="Times New Roman" panose="02020603050405020304" pitchFamily="18" charset="0"/>
              </a:rPr>
              <a:t> | JUNE 2025 </a:t>
            </a:r>
            <a:endParaRPr kumimoji="0" lang="en-US" sz="1236" b="1" i="0" u="none" strike="noStrike" kern="1200" cap="none" spc="0" normalizeH="0" baseline="0" noProof="0" dirty="0">
              <a:ln>
                <a:noFill/>
              </a:ln>
              <a:solidFill>
                <a:srgbClr val="946B6A"/>
              </a:solidFill>
              <a:effectLst/>
              <a:uLnTx/>
              <a:uFillTx/>
              <a:latin typeface="Aptos" panose="02110004020202020204"/>
              <a:ea typeface="+mn-ea"/>
              <a:cs typeface="+mn-cs"/>
            </a:endParaRPr>
          </a:p>
        </p:txBody>
      </p:sp>
      <p:sp>
        <p:nvSpPr>
          <p:cNvPr id="55" name="TextBox 54" descr="Coming soon: 2024 workshops&#10;&#10;You spoke and we heard – Results Washington is excited to announce that we will host three in-person workshops this year to provide opportunities for the community to network as well as bring hands-on, group learning back into our way of life. Although we won’t have a hybrid option for these meetings, we will continue hosting our CoP meetings each month to offer a virtual learning option for those who aren’t able to make the workshops.&#10;&#10;We still have some logistics to finalize, but here’s a sneak peek at what you can expect:&#10;&#10;Workshops held in April, July, and August&#10;April and August in Olympia; July in Eastern/Central Washington&#10;We’re looking for champions to help us plan our offsite workshop – let us know if you’re interested!&#10;Networking luncheons will be provided&#10;Teachings in data visualization, Lean tools, and strategic planning&#10;A small fee to confirm your spot&#10;&#10;More details to come – be on the look out! ">
            <a:extLst>
              <a:ext uri="{FF2B5EF4-FFF2-40B4-BE49-F238E27FC236}">
                <a16:creationId xmlns:a16="http://schemas.microsoft.com/office/drawing/2014/main" id="{7EC7E124-3586-D84A-2D6F-77FE13A817CD}"/>
              </a:ext>
            </a:extLst>
          </p:cNvPr>
          <p:cNvSpPr txBox="1"/>
          <p:nvPr/>
        </p:nvSpPr>
        <p:spPr>
          <a:xfrm>
            <a:off x="285418" y="4645788"/>
            <a:ext cx="4117302" cy="338558"/>
          </a:xfrm>
          <a:prstGeom prst="rect">
            <a:avLst/>
          </a:prstGeom>
          <a:noFill/>
        </p:spPr>
        <p:txBody>
          <a:bodyPr wrap="square" lIns="91440" tIns="45722" rIns="91440" bIns="45722" rtlCol="0" anchor="t">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endParaRPr kumimoji="0" lang="en-US" sz="1100" b="0" i="1" u="none" strike="noStrike" kern="1200" cap="none" spc="0" normalizeH="0" baseline="0" noProof="0" dirty="0">
              <a:ln>
                <a:noFill/>
              </a:ln>
              <a:solidFill>
                <a:srgbClr val="373737"/>
              </a:solidFill>
              <a:effectLst/>
              <a:uLnTx/>
              <a:uFillTx/>
              <a:latin typeface="Century Gothic" panose="020B0502020202020204" pitchFamily="34" charset="0"/>
              <a:ea typeface="+mn-ea"/>
              <a:cs typeface="+mn-cs"/>
            </a:endParaRPr>
          </a:p>
        </p:txBody>
      </p:sp>
      <p:cxnSp>
        <p:nvCxnSpPr>
          <p:cNvPr id="63" name="Straight Connector 62">
            <a:extLst>
              <a:ext uri="{FF2B5EF4-FFF2-40B4-BE49-F238E27FC236}">
                <a16:creationId xmlns:a16="http://schemas.microsoft.com/office/drawing/2014/main" id="{6F38F2EF-FF88-3891-3983-718F65AB565F}"/>
              </a:ext>
              <a:ext uri="{C183D7F6-B498-43B3-948B-1728B52AA6E4}">
                <adec:decorative xmlns:adec="http://schemas.microsoft.com/office/drawing/2017/decorative" val="1"/>
              </a:ext>
            </a:extLst>
          </p:cNvPr>
          <p:cNvCxnSpPr>
            <a:cxnSpLocks/>
          </p:cNvCxnSpPr>
          <p:nvPr/>
        </p:nvCxnSpPr>
        <p:spPr>
          <a:xfrm flipV="1">
            <a:off x="4553154" y="6991164"/>
            <a:ext cx="1352954" cy="1043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6BFFC23A-0DEB-7E1E-A53F-F8FDA8DE7259}"/>
              </a:ext>
              <a:ext uri="{C183D7F6-B498-43B3-948B-1728B52AA6E4}">
                <adec:decorative xmlns:adec="http://schemas.microsoft.com/office/drawing/2017/decorative" val="1"/>
              </a:ext>
            </a:extLst>
          </p:cNvPr>
          <p:cNvCxnSpPr>
            <a:cxnSpLocks/>
          </p:cNvCxnSpPr>
          <p:nvPr/>
        </p:nvCxnSpPr>
        <p:spPr>
          <a:xfrm>
            <a:off x="4553154" y="4373750"/>
            <a:ext cx="135295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2" name="Picture 41">
            <a:extLst>
              <a:ext uri="{FF2B5EF4-FFF2-40B4-BE49-F238E27FC236}">
                <a16:creationId xmlns:a16="http://schemas.microsoft.com/office/drawing/2014/main" id="{C028C2D6-22CB-323C-AED8-5C1E75410A53}"/>
              </a:ext>
              <a:ext uri="{C183D7F6-B498-43B3-948B-1728B52AA6E4}">
                <adec:decorative xmlns:adec="http://schemas.microsoft.com/office/drawing/2017/decorative" val="1"/>
              </a:ext>
            </a:extLst>
          </p:cNvPr>
          <p:cNvPicPr>
            <a:picLocks noChangeAspect="1"/>
          </p:cNvPicPr>
          <p:nvPr/>
        </p:nvPicPr>
        <p:blipFill>
          <a:blip r:embed="rId3">
            <a:duotone>
              <a:schemeClr val="accent2">
                <a:shade val="45000"/>
                <a:satMod val="135000"/>
              </a:schemeClr>
              <a:prstClr val="white"/>
            </a:duotone>
          </a:blip>
          <a:stretch>
            <a:fillRect/>
          </a:stretch>
        </p:blipFill>
        <p:spPr>
          <a:xfrm>
            <a:off x="6253354" y="4321401"/>
            <a:ext cx="638456" cy="638456"/>
          </a:xfrm>
          <a:prstGeom prst="rect">
            <a:avLst/>
          </a:prstGeom>
          <a:effectLst>
            <a:glow rad="38100">
              <a:schemeClr val="bg2">
                <a:alpha val="91000"/>
              </a:schemeClr>
            </a:glow>
          </a:effectLst>
        </p:spPr>
      </p:pic>
      <p:sp>
        <p:nvSpPr>
          <p:cNvPr id="4" name="Rectangle 3" descr="WHAT YOU MISSED&#10;&#10;At our January CoP meeting, we were grateful to have Vanessa Palomino with the Office of Financial Management (OFM) share all about Gracious Space and how to have meaningful conversations with your coworkers to address conflict and build relationships. &#10;&#10;For more information, see the recapped story on page 2!&#10;&#10;LOOKING AHEAD &#10;&#10;Mark your calendars and check out what we have in store for you at our February CoP meeting on page 2.&#10;&#10;QUESTIONS?&#10;&#10;For questions on The Blast, the CoP, or to present a teaching or project share this year, contact:&#10;Talia Mazzara, Results WA Senior Performance Advisor&#10;&#10;Theresa Dew, Results WA Senior Performance Advisor">
            <a:extLst>
              <a:ext uri="{FF2B5EF4-FFF2-40B4-BE49-F238E27FC236}">
                <a16:creationId xmlns:a16="http://schemas.microsoft.com/office/drawing/2014/main" id="{0068B091-C4CF-3686-F9F9-AD01C0C4C2DD}"/>
              </a:ext>
            </a:extLst>
          </p:cNvPr>
          <p:cNvSpPr/>
          <p:nvPr/>
        </p:nvSpPr>
        <p:spPr>
          <a:xfrm>
            <a:off x="4614747" y="1854074"/>
            <a:ext cx="2243254" cy="7289927"/>
          </a:xfrm>
          <a:prstGeom prst="rect">
            <a:avLst/>
          </a:prstGeom>
          <a:solidFill>
            <a:srgbClr val="55574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lvl="0">
              <a:lnSpc>
                <a:spcPct val="115000"/>
              </a:lnSpc>
              <a:spcBef>
                <a:spcPts val="884"/>
              </a:spcBef>
              <a:spcAft>
                <a:spcPts val="533"/>
              </a:spcAft>
              <a:defRPr/>
            </a:pPr>
            <a:r>
              <a:rPr kumimoji="0" lang="en-US" sz="1200" b="1" i="0" u="none" strike="noStrike" kern="1200" cap="none" spc="0" normalizeH="0" baseline="0" noProof="0" dirty="0">
                <a:ln>
                  <a:noFill/>
                </a:ln>
                <a:solidFill>
                  <a:srgbClr val="C5AFAF"/>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t>WHAT YOU MISSED</a:t>
            </a:r>
            <a:br>
              <a:rPr kumimoji="0" lang="en-US" sz="1200" b="1" i="0" u="none" strike="noStrike" kern="1200" cap="none" spc="0" normalizeH="0" baseline="0" noProof="0" dirty="0">
                <a:ln>
                  <a:noFill/>
                </a:ln>
                <a:solidFill>
                  <a:schemeClr val="bg1"/>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br>
            <a:r>
              <a:rPr kumimoji="0" lang="en-US" sz="1200" b="0" i="0" u="none" strike="noStrike" kern="1200" cap="none" spc="0" normalizeH="0" baseline="0" noProof="0" dirty="0">
                <a:ln>
                  <a:noFill/>
                </a:ln>
                <a:solidFill>
                  <a:schemeClr val="bg1"/>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t>At our June CoP, </a:t>
            </a:r>
            <a:r>
              <a:rPr kumimoji="0" lang="en-US" sz="1200" b="1" i="0" u="none" strike="noStrike" kern="1200" cap="none" spc="0" normalizeH="0" baseline="0" noProof="0" dirty="0">
                <a:ln>
                  <a:noFill/>
                </a:ln>
                <a:solidFill>
                  <a:schemeClr val="bg1"/>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t>Theresa Dew </a:t>
            </a:r>
            <a:r>
              <a:rPr kumimoji="0" lang="en-US" sz="1200" i="0" u="none" strike="noStrike" kern="1200" cap="none" spc="0" normalizeH="0" baseline="0" noProof="0" dirty="0">
                <a:ln>
                  <a:noFill/>
                </a:ln>
                <a:solidFill>
                  <a:schemeClr val="bg1"/>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t>and </a:t>
            </a:r>
            <a:r>
              <a:rPr kumimoji="0" lang="en-US" sz="1200" b="1" i="0" u="none" strike="noStrike" kern="1200" cap="none" spc="0" normalizeH="0" baseline="0" noProof="0" dirty="0">
                <a:ln>
                  <a:noFill/>
                </a:ln>
                <a:solidFill>
                  <a:schemeClr val="bg1"/>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t>Talia Mazzara</a:t>
            </a:r>
            <a:r>
              <a:rPr kumimoji="0" lang="en-US" sz="1200" b="0" i="0" u="none" strike="noStrike" kern="1200" cap="none" spc="0" normalizeH="0" baseline="0" noProof="0" dirty="0">
                <a:ln>
                  <a:noFill/>
                </a:ln>
                <a:solidFill>
                  <a:schemeClr val="bg1"/>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t>, with Results Washington, acknowledged the uneasiness within the enterprise due to the state budget and held space for thoughtful discussion and</a:t>
            </a:r>
            <a:r>
              <a:rPr lang="en-US" sz="1200" dirty="0">
                <a:solidFill>
                  <a:schemeClr val="bg1"/>
                </a:solidFill>
                <a:latin typeface="Source Sans Pro" panose="020B0503030403020204" pitchFamily="34" charset="0"/>
                <a:ea typeface="Source Sans Pro" panose="020B0503030403020204" pitchFamily="34" charset="0"/>
                <a:cs typeface="Times New Roman" panose="02020603050405020304" pitchFamily="18" charset="0"/>
              </a:rPr>
              <a:t> a presentation on Thriving Through Uncertainty</a:t>
            </a:r>
            <a:r>
              <a:rPr kumimoji="0" lang="en-US" sz="1200" b="0" i="0" u="none" strike="noStrike" kern="1200" cap="none" spc="0" normalizeH="0" baseline="0" noProof="0" dirty="0">
                <a:ln>
                  <a:noFill/>
                </a:ln>
                <a:solidFill>
                  <a:schemeClr val="bg1"/>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t>. See page 2 for more!</a:t>
            </a:r>
            <a:br>
              <a:rPr kumimoji="0" lang="en-US" sz="1200" b="0" i="0" u="none" strike="noStrike" kern="1200" cap="none" spc="0" normalizeH="0" baseline="0" noProof="0" dirty="0">
                <a:ln>
                  <a:noFill/>
                </a:ln>
                <a:solidFill>
                  <a:prstClr val="white"/>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br>
            <a:br>
              <a:rPr kumimoji="0" lang="en-US" sz="1200" b="0" i="0" u="none" strike="noStrike" kern="1200" cap="none" spc="0" normalizeH="0" baseline="0" noProof="0" dirty="0">
                <a:ln>
                  <a:noFill/>
                </a:ln>
                <a:solidFill>
                  <a:prstClr val="white"/>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br>
            <a:r>
              <a:rPr kumimoji="0" lang="en-US" sz="1200" b="1" i="0" u="none" strike="noStrike" kern="1200" cap="none" spc="0" normalizeH="0" baseline="0" noProof="0" dirty="0">
                <a:ln>
                  <a:noFill/>
                </a:ln>
                <a:solidFill>
                  <a:srgbClr val="C3ADAD"/>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t>REFLECTIONS SERIES </a:t>
            </a:r>
            <a:br>
              <a:rPr kumimoji="0" lang="en-US" sz="1200" b="1" i="0" u="none" strike="noStrike" kern="1200" cap="none" spc="0" normalizeH="0" baseline="0" noProof="0" dirty="0">
                <a:ln>
                  <a:noFill/>
                </a:ln>
                <a:solidFill>
                  <a:srgbClr val="E8E8E8"/>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br>
            <a:r>
              <a:rPr kumimoji="0" lang="en-US" sz="1200" b="0" i="0" u="none" strike="noStrike" kern="1200" cap="none" spc="0" normalizeH="0" baseline="0" noProof="0" dirty="0">
                <a:ln>
                  <a:noFill/>
                </a:ln>
                <a:solidFill>
                  <a:prstClr val="white"/>
                </a:solidFill>
                <a:effectLst/>
                <a:uLnTx/>
                <a:uFillTx/>
                <a:latin typeface="Source Sans Pro" panose="020B0503030403020204" pitchFamily="34" charset="0"/>
                <a:ea typeface="Source Sans Pro" panose="020B0503030403020204" pitchFamily="34" charset="0"/>
              </a:rPr>
              <a:t>Click</a:t>
            </a:r>
            <a:r>
              <a:rPr kumimoji="0" lang="en-US" sz="1200" b="0" i="0" u="none" strike="noStrike" kern="1200" cap="none" spc="0" normalizeH="0" baseline="0" noProof="0" dirty="0">
                <a:ln>
                  <a:noFill/>
                </a:ln>
                <a:solidFill>
                  <a:srgbClr val="CEBCBC"/>
                </a:solidFill>
                <a:effectLst/>
                <a:uLnTx/>
                <a:uFillTx/>
                <a:latin typeface="Source Sans Pro" panose="020B0503030403020204" pitchFamily="34" charset="0"/>
                <a:ea typeface="Source Sans Pro" panose="020B0503030403020204" pitchFamily="34" charset="0"/>
              </a:rPr>
              <a:t> </a:t>
            </a:r>
            <a:r>
              <a:rPr kumimoji="0" lang="en-US" sz="1200" b="0" i="0" u="none" strike="noStrike" kern="1200" cap="none" spc="0" normalizeH="0" baseline="0" noProof="0" dirty="0">
                <a:ln>
                  <a:noFill/>
                </a:ln>
                <a:solidFill>
                  <a:srgbClr val="FBF7C1"/>
                </a:solidFill>
                <a:effectLst/>
                <a:uLnTx/>
                <a:uFillTx/>
                <a:latin typeface="Source Sans Pro" panose="020B0503030403020204" pitchFamily="34" charset="0"/>
                <a:ea typeface="Source Sans Pro" panose="020B0503030403020204" pitchFamily="34" charset="0"/>
                <a:hlinkClick r:id="rId4">
                  <a:extLst>
                    <a:ext uri="{A12FA001-AC4F-418D-AE19-62706E023703}">
                      <ahyp:hlinkClr xmlns:ahyp="http://schemas.microsoft.com/office/drawing/2018/hyperlinkcolor" val="tx"/>
                    </a:ext>
                  </a:extLst>
                </a:hlinkClick>
              </a:rPr>
              <a:t>here</a:t>
            </a:r>
            <a:r>
              <a:rPr kumimoji="0" lang="en-US" sz="1200" b="0" i="0" u="none" strike="noStrike" kern="1200" cap="none" spc="0" normalizeH="0" baseline="0" noProof="0" dirty="0">
                <a:ln>
                  <a:noFill/>
                </a:ln>
                <a:solidFill>
                  <a:srgbClr val="CEBCBC"/>
                </a:solidFill>
                <a:effectLst/>
                <a:uLnTx/>
                <a:uFillTx/>
                <a:latin typeface="Source Sans Pro" panose="020B0503030403020204" pitchFamily="34" charset="0"/>
                <a:ea typeface="Source Sans Pro" panose="020B0503030403020204" pitchFamily="34" charset="0"/>
              </a:rPr>
              <a:t> </a:t>
            </a:r>
            <a:r>
              <a:rPr kumimoji="0" lang="en-US" sz="1200" b="0" i="0" u="none" strike="noStrike" kern="1200" cap="none" spc="0" normalizeH="0" baseline="0" noProof="0" dirty="0">
                <a:ln>
                  <a:noFill/>
                </a:ln>
                <a:solidFill>
                  <a:prstClr val="white"/>
                </a:solidFill>
                <a:effectLst/>
                <a:uLnTx/>
                <a:uFillTx/>
                <a:latin typeface="Source Sans Pro" panose="020B0503030403020204" pitchFamily="34" charset="0"/>
                <a:ea typeface="Source Sans Pro" panose="020B0503030403020204" pitchFamily="34" charset="0"/>
              </a:rPr>
              <a:t>to watch our Reflections Series</a:t>
            </a:r>
            <a:r>
              <a:rPr lang="en-US" sz="1200" dirty="0">
                <a:solidFill>
                  <a:prstClr val="white"/>
                </a:solidFill>
                <a:latin typeface="Source Sans Pro" panose="020B0503030403020204" pitchFamily="34" charset="0"/>
                <a:ea typeface="Source Sans Pro" panose="020B0503030403020204" pitchFamily="34" charset="0"/>
              </a:rPr>
              <a:t> </a:t>
            </a:r>
            <a:r>
              <a:rPr kumimoji="0" lang="en-US" sz="1200" b="0" i="0" u="none" strike="noStrike" kern="1200" cap="none" spc="0" normalizeH="0" baseline="0" noProof="0" dirty="0">
                <a:ln>
                  <a:noFill/>
                </a:ln>
                <a:solidFill>
                  <a:prstClr val="white"/>
                </a:solidFill>
                <a:effectLst/>
                <a:uLnTx/>
                <a:uFillTx/>
                <a:latin typeface="Source Sans Pro" panose="020B0503030403020204" pitchFamily="34" charset="0"/>
                <a:ea typeface="Source Sans Pro" panose="020B0503030403020204" pitchFamily="34" charset="0"/>
              </a:rPr>
              <a:t>featuring </a:t>
            </a:r>
            <a:r>
              <a:rPr kumimoji="0" lang="en-US" sz="1200" b="1" i="0" u="none" strike="noStrike" kern="1200" cap="none" spc="0" normalizeH="0" baseline="0" noProof="0" dirty="0">
                <a:ln>
                  <a:noFill/>
                </a:ln>
                <a:solidFill>
                  <a:prstClr val="white"/>
                </a:solidFill>
                <a:effectLst/>
                <a:uLnTx/>
                <a:uFillTx/>
                <a:latin typeface="Source Sans Pro" panose="020B0503030403020204" pitchFamily="34" charset="0"/>
                <a:ea typeface="Source Sans Pro" panose="020B0503030403020204" pitchFamily="34" charset="0"/>
              </a:rPr>
              <a:t>Allyson Brooks </a:t>
            </a:r>
            <a:r>
              <a:rPr lang="en-US" sz="1200" dirty="0">
                <a:solidFill>
                  <a:prstClr val="white"/>
                </a:solidFill>
                <a:latin typeface="Source Sans Pro" panose="020B0503030403020204" pitchFamily="34" charset="0"/>
                <a:ea typeface="Source Sans Pro" panose="020B0503030403020204" pitchFamily="34" charset="0"/>
              </a:rPr>
              <a:t>from the Department of Archaeological and Historic Preservation, as she discusses</a:t>
            </a:r>
            <a:r>
              <a:rPr lang="en-US" sz="1200" dirty="0">
                <a:latin typeface="Source Sans Pro" panose="020B0503030403020204" pitchFamily="34" charset="0"/>
                <a:ea typeface="Source Sans Pro" panose="020B0503030403020204" pitchFamily="34" charset="0"/>
              </a:rPr>
              <a:t> their work, Preserving Heritage and Promoting Justice.</a:t>
            </a:r>
            <a:br>
              <a:rPr lang="en-US" sz="1200" dirty="0">
                <a:latin typeface="Source Sans Pro" panose="020B0503030403020204" pitchFamily="34" charset="0"/>
                <a:ea typeface="Source Sans Pro" panose="020B0503030403020204" pitchFamily="34" charset="0"/>
              </a:rPr>
            </a:br>
            <a:br>
              <a:rPr lang="en-US" sz="1200" dirty="0">
                <a:solidFill>
                  <a:srgbClr val="E8E8E8"/>
                </a:solidFill>
                <a:latin typeface="Source Sans Pro" panose="020B0503030403020204" pitchFamily="34" charset="0"/>
                <a:ea typeface="Source Sans Pro" panose="020B0503030403020204" pitchFamily="34" charset="0"/>
                <a:cs typeface="Times New Roman" panose="02020603050405020304" pitchFamily="18" charset="0"/>
              </a:rPr>
            </a:br>
            <a:r>
              <a:rPr kumimoji="0" lang="en-US" sz="1200" b="1" i="0" u="none" strike="noStrike" kern="1200" cap="all" spc="0" normalizeH="0" baseline="0" noProof="0" dirty="0">
                <a:ln>
                  <a:noFill/>
                </a:ln>
                <a:solidFill>
                  <a:srgbClr val="C2AAAA"/>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t>Questions?</a:t>
            </a:r>
            <a:br>
              <a:rPr kumimoji="0" lang="en-US" sz="1200" b="1" i="0" u="none" strike="noStrike" kern="1200" cap="all" spc="0" normalizeH="0" baseline="0" noProof="0" dirty="0">
                <a:ln>
                  <a:noFill/>
                </a:ln>
                <a:solidFill>
                  <a:prstClr val="white"/>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br>
            <a:r>
              <a:rPr kumimoji="0" lang="en-US" sz="1200" b="0" i="0" u="none" strike="noStrike" kern="1200" cap="none" spc="0" normalizeH="0" baseline="0" noProof="0" dirty="0">
                <a:ln>
                  <a:noFill/>
                </a:ln>
                <a:solidFill>
                  <a:prstClr val="white"/>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t>For questions on anything CoP related, contact: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D0BEBE"/>
                </a:solidFill>
                <a:effectLst/>
                <a:uLnTx/>
                <a:uFillTx/>
                <a:latin typeface="Source Sans Pro" panose="020B0503030403020204" pitchFamily="34" charset="0"/>
                <a:ea typeface="Source Sans Pro" panose="020B0503030403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Talia Mazzara</a:t>
            </a:r>
            <a:r>
              <a:rPr kumimoji="0" lang="en-US" sz="1200" b="0" i="0" u="none" strike="noStrike" kern="1200" cap="none" spc="0" normalizeH="0" baseline="0" noProof="0" dirty="0">
                <a:ln>
                  <a:noFill/>
                </a:ln>
                <a:solidFill>
                  <a:srgbClr val="E8E8E8"/>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t>, </a:t>
            </a:r>
            <a:r>
              <a:rPr kumimoji="0" lang="en-US" sz="1200" b="0" i="0" u="none" strike="noStrike" kern="1200" cap="none" spc="0" normalizeH="0" baseline="0" noProof="0" dirty="0">
                <a:ln>
                  <a:noFill/>
                </a:ln>
                <a:solidFill>
                  <a:prstClr val="white"/>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t>Results WA Senior Performance Advisor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D2C0C0"/>
                </a:solidFill>
                <a:effectLst/>
                <a:uLnTx/>
                <a:uFillTx/>
                <a:latin typeface="Source Sans Pro" panose="020B0503030403020204" pitchFamily="34" charset="0"/>
                <a:ea typeface="Source Sans Pro" panose="020B0503030403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Theresa Dew</a:t>
            </a:r>
            <a:r>
              <a:rPr kumimoji="0" lang="en-US" sz="1200" b="0" i="0" u="none" strike="noStrike" kern="1200" cap="none" spc="0" normalizeH="0" baseline="0" noProof="0" dirty="0">
                <a:ln>
                  <a:noFill/>
                </a:ln>
                <a:solidFill>
                  <a:srgbClr val="E8E8E8"/>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t>, </a:t>
            </a:r>
            <a:r>
              <a:rPr kumimoji="0" lang="en-US" sz="1200" b="0" i="0" u="none" strike="noStrike" kern="1200" cap="none" spc="0" normalizeH="0" baseline="0" noProof="0" dirty="0">
                <a:ln>
                  <a:noFill/>
                </a:ln>
                <a:solidFill>
                  <a:prstClr val="white"/>
                </a:solidFill>
                <a:effectLst/>
                <a:uLnTx/>
                <a:uFillTx/>
                <a:latin typeface="Source Sans Pro" panose="020B0503030403020204" pitchFamily="34" charset="0"/>
                <a:ea typeface="Source Sans Pro" panose="020B0503030403020204" pitchFamily="34" charset="0"/>
                <a:cs typeface="Times New Roman" panose="02020603050405020304" pitchFamily="18" charset="0"/>
              </a:rPr>
              <a:t>Results WA Senior Performance Advisor</a:t>
            </a:r>
          </a:p>
        </p:txBody>
      </p:sp>
      <p:grpSp>
        <p:nvGrpSpPr>
          <p:cNvPr id="31" name="Group 30">
            <a:extLst>
              <a:ext uri="{FF2B5EF4-FFF2-40B4-BE49-F238E27FC236}">
                <a16:creationId xmlns:a16="http://schemas.microsoft.com/office/drawing/2014/main" id="{D005C018-87C0-63A0-2229-D8ADE7643F9E}"/>
              </a:ext>
              <a:ext uri="{C183D7F6-B498-43B3-948B-1728B52AA6E4}">
                <adec:decorative xmlns:adec="http://schemas.microsoft.com/office/drawing/2017/decorative" val="1"/>
              </a:ext>
            </a:extLst>
          </p:cNvPr>
          <p:cNvGrpSpPr/>
          <p:nvPr/>
        </p:nvGrpSpPr>
        <p:grpSpPr>
          <a:xfrm>
            <a:off x="-6619" y="5199844"/>
            <a:ext cx="92441" cy="3308251"/>
            <a:chOff x="3756025" y="3200718"/>
            <a:chExt cx="260350" cy="3656965"/>
          </a:xfrm>
          <a:solidFill>
            <a:srgbClr val="4E738D"/>
          </a:solidFill>
        </p:grpSpPr>
        <p:sp>
          <p:nvSpPr>
            <p:cNvPr id="6" name="Rectangle 5">
              <a:extLst>
                <a:ext uri="{FF2B5EF4-FFF2-40B4-BE49-F238E27FC236}">
                  <a16:creationId xmlns:a16="http://schemas.microsoft.com/office/drawing/2014/main" id="{95BE8E08-222F-DD16-5928-8EC6C59E6A55}"/>
                </a:ext>
              </a:extLst>
            </p:cNvPr>
            <p:cNvSpPr>
              <a:spLocks noChangeArrowheads="1"/>
            </p:cNvSpPr>
            <p:nvPr/>
          </p:nvSpPr>
          <p:spPr bwMode="auto">
            <a:xfrm>
              <a:off x="3756025" y="6789103"/>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 name="Rectangle 6">
              <a:extLst>
                <a:ext uri="{FF2B5EF4-FFF2-40B4-BE49-F238E27FC236}">
                  <a16:creationId xmlns:a16="http://schemas.microsoft.com/office/drawing/2014/main" id="{6C841C6B-56C5-6F5D-670F-F589D58FA0FE}"/>
                </a:ext>
              </a:extLst>
            </p:cNvPr>
            <p:cNvSpPr>
              <a:spLocks noChangeArrowheads="1"/>
            </p:cNvSpPr>
            <p:nvPr/>
          </p:nvSpPr>
          <p:spPr bwMode="auto">
            <a:xfrm>
              <a:off x="3756025" y="6639878"/>
              <a:ext cx="260350" cy="6477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8" name="Rectangle 7">
              <a:extLst>
                <a:ext uri="{FF2B5EF4-FFF2-40B4-BE49-F238E27FC236}">
                  <a16:creationId xmlns:a16="http://schemas.microsoft.com/office/drawing/2014/main" id="{1ACBF407-8B8D-781F-8926-E81A6BFCF8D1}"/>
                </a:ext>
              </a:extLst>
            </p:cNvPr>
            <p:cNvSpPr>
              <a:spLocks noChangeArrowheads="1"/>
            </p:cNvSpPr>
            <p:nvPr/>
          </p:nvSpPr>
          <p:spPr bwMode="auto">
            <a:xfrm>
              <a:off x="3756025" y="6487478"/>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9" name="Rectangle 8">
              <a:extLst>
                <a:ext uri="{FF2B5EF4-FFF2-40B4-BE49-F238E27FC236}">
                  <a16:creationId xmlns:a16="http://schemas.microsoft.com/office/drawing/2014/main" id="{3EBA8372-6B32-0132-4114-0371B0293529}"/>
                </a:ext>
              </a:extLst>
            </p:cNvPr>
            <p:cNvSpPr>
              <a:spLocks noChangeArrowheads="1"/>
            </p:cNvSpPr>
            <p:nvPr/>
          </p:nvSpPr>
          <p:spPr bwMode="auto">
            <a:xfrm>
              <a:off x="3756025" y="6338253"/>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7026AD52-85CD-315C-1DE3-76D085AD9E65}"/>
                </a:ext>
              </a:extLst>
            </p:cNvPr>
            <p:cNvSpPr>
              <a:spLocks noChangeArrowheads="1"/>
            </p:cNvSpPr>
            <p:nvPr/>
          </p:nvSpPr>
          <p:spPr bwMode="auto">
            <a:xfrm>
              <a:off x="3756025" y="6189028"/>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1" name="Rectangle 10">
              <a:extLst>
                <a:ext uri="{FF2B5EF4-FFF2-40B4-BE49-F238E27FC236}">
                  <a16:creationId xmlns:a16="http://schemas.microsoft.com/office/drawing/2014/main" id="{FEC9A956-4EC7-BDEA-2B63-D2BC229C1CCA}"/>
                </a:ext>
              </a:extLst>
            </p:cNvPr>
            <p:cNvSpPr>
              <a:spLocks noChangeArrowheads="1"/>
            </p:cNvSpPr>
            <p:nvPr/>
          </p:nvSpPr>
          <p:spPr bwMode="auto">
            <a:xfrm>
              <a:off x="3756025" y="6041073"/>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79CB8F34-9F83-80F5-5C48-2267E7DB85A3}"/>
                </a:ext>
              </a:extLst>
            </p:cNvPr>
            <p:cNvSpPr>
              <a:spLocks noChangeArrowheads="1"/>
            </p:cNvSpPr>
            <p:nvPr/>
          </p:nvSpPr>
          <p:spPr bwMode="auto">
            <a:xfrm>
              <a:off x="3756025" y="5891848"/>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Rectangle 12">
              <a:extLst>
                <a:ext uri="{FF2B5EF4-FFF2-40B4-BE49-F238E27FC236}">
                  <a16:creationId xmlns:a16="http://schemas.microsoft.com/office/drawing/2014/main" id="{2E4770B6-6E07-17C5-712D-62E77C607EC7}"/>
                </a:ext>
              </a:extLst>
            </p:cNvPr>
            <p:cNvSpPr>
              <a:spLocks noChangeArrowheads="1"/>
            </p:cNvSpPr>
            <p:nvPr/>
          </p:nvSpPr>
          <p:spPr bwMode="auto">
            <a:xfrm>
              <a:off x="3756025" y="5740083"/>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75CFF943-900C-D359-51BD-BF1CA3552FE6}"/>
                </a:ext>
              </a:extLst>
            </p:cNvPr>
            <p:cNvSpPr>
              <a:spLocks noChangeArrowheads="1"/>
            </p:cNvSpPr>
            <p:nvPr/>
          </p:nvSpPr>
          <p:spPr bwMode="auto">
            <a:xfrm>
              <a:off x="3756025" y="5590858"/>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5" name="Rectangle 14">
              <a:extLst>
                <a:ext uri="{FF2B5EF4-FFF2-40B4-BE49-F238E27FC236}">
                  <a16:creationId xmlns:a16="http://schemas.microsoft.com/office/drawing/2014/main" id="{16DB90E7-A96A-CF63-86EC-89A3EEA2640B}"/>
                </a:ext>
              </a:extLst>
            </p:cNvPr>
            <p:cNvSpPr>
              <a:spLocks noChangeArrowheads="1"/>
            </p:cNvSpPr>
            <p:nvPr/>
          </p:nvSpPr>
          <p:spPr bwMode="auto">
            <a:xfrm>
              <a:off x="3756025" y="5441633"/>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B5DC4D60-0A8E-1481-90B4-C48047D66197}"/>
                </a:ext>
              </a:extLst>
            </p:cNvPr>
            <p:cNvSpPr>
              <a:spLocks noChangeArrowheads="1"/>
            </p:cNvSpPr>
            <p:nvPr/>
          </p:nvSpPr>
          <p:spPr bwMode="auto">
            <a:xfrm>
              <a:off x="3756025" y="5293678"/>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7" name="Rectangle 16">
              <a:extLst>
                <a:ext uri="{FF2B5EF4-FFF2-40B4-BE49-F238E27FC236}">
                  <a16:creationId xmlns:a16="http://schemas.microsoft.com/office/drawing/2014/main" id="{2B5A22CA-FDD6-E693-BB3F-7A18A6677EF4}"/>
                </a:ext>
              </a:extLst>
            </p:cNvPr>
            <p:cNvSpPr>
              <a:spLocks noChangeArrowheads="1"/>
            </p:cNvSpPr>
            <p:nvPr/>
          </p:nvSpPr>
          <p:spPr bwMode="auto">
            <a:xfrm>
              <a:off x="3756025" y="5144453"/>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8" name="Rectangle 17">
              <a:extLst>
                <a:ext uri="{FF2B5EF4-FFF2-40B4-BE49-F238E27FC236}">
                  <a16:creationId xmlns:a16="http://schemas.microsoft.com/office/drawing/2014/main" id="{CD7CF701-D39C-D38B-F83B-AB101813D36A}"/>
                </a:ext>
              </a:extLst>
            </p:cNvPr>
            <p:cNvSpPr>
              <a:spLocks noChangeArrowheads="1"/>
            </p:cNvSpPr>
            <p:nvPr/>
          </p:nvSpPr>
          <p:spPr bwMode="auto">
            <a:xfrm>
              <a:off x="3756025" y="4996498"/>
              <a:ext cx="260350" cy="6477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9" name="Rectangle 18">
              <a:extLst>
                <a:ext uri="{FF2B5EF4-FFF2-40B4-BE49-F238E27FC236}">
                  <a16:creationId xmlns:a16="http://schemas.microsoft.com/office/drawing/2014/main" id="{36EECDBA-A38C-00A5-346C-28A19CFFF399}"/>
                </a:ext>
              </a:extLst>
            </p:cNvPr>
            <p:cNvSpPr>
              <a:spLocks noChangeArrowheads="1"/>
            </p:cNvSpPr>
            <p:nvPr/>
          </p:nvSpPr>
          <p:spPr bwMode="auto">
            <a:xfrm>
              <a:off x="3756025" y="4843463"/>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0" name="Rectangle 19">
              <a:extLst>
                <a:ext uri="{FF2B5EF4-FFF2-40B4-BE49-F238E27FC236}">
                  <a16:creationId xmlns:a16="http://schemas.microsoft.com/office/drawing/2014/main" id="{1FC5028F-738F-58F5-88EA-1A6E2EAC6FD5}"/>
                </a:ext>
              </a:extLst>
            </p:cNvPr>
            <p:cNvSpPr>
              <a:spLocks noChangeArrowheads="1"/>
            </p:cNvSpPr>
            <p:nvPr/>
          </p:nvSpPr>
          <p:spPr bwMode="auto">
            <a:xfrm>
              <a:off x="3756025" y="4695508"/>
              <a:ext cx="260350"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B554465E-FDB8-6A40-8DFE-A8156BDAFD52}"/>
                </a:ext>
              </a:extLst>
            </p:cNvPr>
            <p:cNvSpPr>
              <a:spLocks noChangeArrowheads="1"/>
            </p:cNvSpPr>
            <p:nvPr/>
          </p:nvSpPr>
          <p:spPr bwMode="auto">
            <a:xfrm>
              <a:off x="3756025" y="4546283"/>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2" name="Rectangle 21">
              <a:extLst>
                <a:ext uri="{FF2B5EF4-FFF2-40B4-BE49-F238E27FC236}">
                  <a16:creationId xmlns:a16="http://schemas.microsoft.com/office/drawing/2014/main" id="{B49780C0-2E46-923F-3E26-74B4060FD37C}"/>
                </a:ext>
              </a:extLst>
            </p:cNvPr>
            <p:cNvSpPr>
              <a:spLocks noChangeArrowheads="1"/>
            </p:cNvSpPr>
            <p:nvPr/>
          </p:nvSpPr>
          <p:spPr bwMode="auto">
            <a:xfrm>
              <a:off x="3756025" y="4397058"/>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B329CF97-E59F-9395-3585-66A8AFFBEB47}"/>
                </a:ext>
              </a:extLst>
            </p:cNvPr>
            <p:cNvSpPr>
              <a:spLocks noChangeArrowheads="1"/>
            </p:cNvSpPr>
            <p:nvPr/>
          </p:nvSpPr>
          <p:spPr bwMode="auto">
            <a:xfrm>
              <a:off x="3756025" y="4249103"/>
              <a:ext cx="260350"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716DFBBD-338B-E0F4-26D6-48D25A211E76}"/>
                </a:ext>
              </a:extLst>
            </p:cNvPr>
            <p:cNvSpPr>
              <a:spLocks noChangeArrowheads="1"/>
            </p:cNvSpPr>
            <p:nvPr/>
          </p:nvSpPr>
          <p:spPr bwMode="auto">
            <a:xfrm>
              <a:off x="3756025" y="4096068"/>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BC5F0901-4891-1F29-6159-5620DFDAAA5B}"/>
                </a:ext>
              </a:extLst>
            </p:cNvPr>
            <p:cNvSpPr>
              <a:spLocks noChangeArrowheads="1"/>
            </p:cNvSpPr>
            <p:nvPr/>
          </p:nvSpPr>
          <p:spPr bwMode="auto">
            <a:xfrm>
              <a:off x="3756025" y="3948113"/>
              <a:ext cx="260350"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90D21BF7-D9FD-A1FF-7109-618B0CCC143F}"/>
                </a:ext>
              </a:extLst>
            </p:cNvPr>
            <p:cNvSpPr>
              <a:spLocks noChangeArrowheads="1"/>
            </p:cNvSpPr>
            <p:nvPr/>
          </p:nvSpPr>
          <p:spPr bwMode="auto">
            <a:xfrm>
              <a:off x="3756025" y="3798888"/>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8303C754-F852-E374-3E33-4A949192C0A6}"/>
                </a:ext>
              </a:extLst>
            </p:cNvPr>
            <p:cNvSpPr>
              <a:spLocks noChangeArrowheads="1"/>
            </p:cNvSpPr>
            <p:nvPr/>
          </p:nvSpPr>
          <p:spPr bwMode="auto">
            <a:xfrm>
              <a:off x="3756025" y="3649663"/>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C6E75616-38F7-3493-205B-4DADEF5F8D85}"/>
                </a:ext>
              </a:extLst>
            </p:cNvPr>
            <p:cNvSpPr>
              <a:spLocks noChangeArrowheads="1"/>
            </p:cNvSpPr>
            <p:nvPr/>
          </p:nvSpPr>
          <p:spPr bwMode="auto">
            <a:xfrm>
              <a:off x="3756025" y="3501708"/>
              <a:ext cx="260350"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56DE1569-F406-9A90-BFB2-6849489362BC}"/>
                </a:ext>
              </a:extLst>
            </p:cNvPr>
            <p:cNvSpPr>
              <a:spLocks noChangeArrowheads="1"/>
            </p:cNvSpPr>
            <p:nvPr/>
          </p:nvSpPr>
          <p:spPr bwMode="auto">
            <a:xfrm>
              <a:off x="3756025" y="3348038"/>
              <a:ext cx="260350" cy="6858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62839C4D-70F7-54D7-1CE4-33041FDE27B3}"/>
                </a:ext>
              </a:extLst>
            </p:cNvPr>
            <p:cNvSpPr>
              <a:spLocks noChangeArrowheads="1"/>
            </p:cNvSpPr>
            <p:nvPr/>
          </p:nvSpPr>
          <p:spPr bwMode="auto">
            <a:xfrm>
              <a:off x="3756025" y="3200718"/>
              <a:ext cx="260350"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36" name="Straight Connector 35">
            <a:extLst>
              <a:ext uri="{FF2B5EF4-FFF2-40B4-BE49-F238E27FC236}">
                <a16:creationId xmlns:a16="http://schemas.microsoft.com/office/drawing/2014/main" id="{A197BDB1-DB76-5AD3-DBB2-3AC84226F0B4}"/>
              </a:ext>
            </a:extLst>
          </p:cNvPr>
          <p:cNvCxnSpPr/>
          <p:nvPr/>
        </p:nvCxnSpPr>
        <p:spPr>
          <a:xfrm>
            <a:off x="4673438" y="4704013"/>
            <a:ext cx="2092138" cy="0"/>
          </a:xfrm>
          <a:prstGeom prst="line">
            <a:avLst/>
          </a:prstGeom>
          <a:ln w="28575">
            <a:solidFill>
              <a:srgbClr val="A78584"/>
            </a:solidFill>
          </a:ln>
        </p:spPr>
        <p:style>
          <a:lnRef idx="1">
            <a:schemeClr val="accent2"/>
          </a:lnRef>
          <a:fillRef idx="0">
            <a:schemeClr val="accent2"/>
          </a:fillRef>
          <a:effectRef idx="0">
            <a:schemeClr val="accent2"/>
          </a:effectRef>
          <a:fontRef idx="minor">
            <a:schemeClr val="tx1"/>
          </a:fontRef>
        </p:style>
      </p:cxnSp>
      <p:cxnSp>
        <p:nvCxnSpPr>
          <p:cNvPr id="37" name="Straight Connector 36">
            <a:extLst>
              <a:ext uri="{FF2B5EF4-FFF2-40B4-BE49-F238E27FC236}">
                <a16:creationId xmlns:a16="http://schemas.microsoft.com/office/drawing/2014/main" id="{7DEF32C7-D5E9-1415-AC47-616D479651A0}"/>
              </a:ext>
            </a:extLst>
          </p:cNvPr>
          <p:cNvCxnSpPr/>
          <p:nvPr/>
        </p:nvCxnSpPr>
        <p:spPr>
          <a:xfrm>
            <a:off x="4673438" y="6991164"/>
            <a:ext cx="2092138" cy="0"/>
          </a:xfrm>
          <a:prstGeom prst="line">
            <a:avLst/>
          </a:prstGeom>
          <a:ln w="28575">
            <a:solidFill>
              <a:srgbClr val="A78584"/>
            </a:solidFill>
          </a:ln>
        </p:spPr>
        <p:style>
          <a:lnRef idx="1">
            <a:schemeClr val="accent2"/>
          </a:lnRef>
          <a:fillRef idx="0">
            <a:schemeClr val="accent2"/>
          </a:fillRef>
          <a:effectRef idx="0">
            <a:schemeClr val="accent2"/>
          </a:effectRef>
          <a:fontRef idx="minor">
            <a:schemeClr val="tx1"/>
          </a:fontRef>
        </p:style>
      </p:cxnSp>
      <p:sp>
        <p:nvSpPr>
          <p:cNvPr id="45" name="Rectangle 44">
            <a:extLst>
              <a:ext uri="{FF2B5EF4-FFF2-40B4-BE49-F238E27FC236}">
                <a16:creationId xmlns:a16="http://schemas.microsoft.com/office/drawing/2014/main" id="{51BC1F6F-6B23-8B8D-D323-5F4623827BBF}"/>
              </a:ext>
            </a:extLst>
          </p:cNvPr>
          <p:cNvSpPr>
            <a:spLocks noChangeArrowheads="1"/>
          </p:cNvSpPr>
          <p:nvPr/>
        </p:nvSpPr>
        <p:spPr bwMode="auto">
          <a:xfrm>
            <a:off x="724330" y="4764337"/>
            <a:ext cx="721783" cy="49183"/>
          </a:xfrm>
          <a:prstGeom prst="rect">
            <a:avLst/>
          </a:prstGeom>
          <a:solidFill>
            <a:srgbClr val="4E738D"/>
          </a:solidFill>
          <a:ln>
            <a:noFill/>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1026" name="Picture 2">
            <a:extLst>
              <a:ext uri="{FF2B5EF4-FFF2-40B4-BE49-F238E27FC236}">
                <a16:creationId xmlns:a16="http://schemas.microsoft.com/office/drawing/2014/main" id="{4F491E1F-665D-C815-5E09-CCA808B0618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9" y="1854887"/>
            <a:ext cx="4635912" cy="244851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4F1A3F47-632F-0E57-88A0-3F474A42210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05707" y="199297"/>
            <a:ext cx="1666875"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92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CDDD9"/>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501C7E5-F465-2928-E9EA-6FEC05F56704}"/>
              </a:ext>
              <a:ext uri="{C183D7F6-B498-43B3-948B-1728B52AA6E4}">
                <adec:decorative xmlns:adec="http://schemas.microsoft.com/office/drawing/2017/decorative" val="1"/>
              </a:ext>
            </a:extLst>
          </p:cNvPr>
          <p:cNvGrpSpPr/>
          <p:nvPr/>
        </p:nvGrpSpPr>
        <p:grpSpPr>
          <a:xfrm>
            <a:off x="4414062" y="2534141"/>
            <a:ext cx="490027" cy="3018567"/>
            <a:chOff x="3755708" y="3239135"/>
            <a:chExt cx="260985" cy="3430270"/>
          </a:xfrm>
          <a:solidFill>
            <a:srgbClr val="4E738D"/>
          </a:solidFill>
        </p:grpSpPr>
        <p:sp>
          <p:nvSpPr>
            <p:cNvPr id="20" name="Rectangle 19">
              <a:extLst>
                <a:ext uri="{FF2B5EF4-FFF2-40B4-BE49-F238E27FC236}">
                  <a16:creationId xmlns:a16="http://schemas.microsoft.com/office/drawing/2014/main" id="{DB4C1F04-C350-1407-2B8D-34A29BEE0B4F}"/>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77D81C23-728E-0630-998C-6C70091CA25F}"/>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8" name="Rectangle 47">
              <a:extLst>
                <a:ext uri="{FF2B5EF4-FFF2-40B4-BE49-F238E27FC236}">
                  <a16:creationId xmlns:a16="http://schemas.microsoft.com/office/drawing/2014/main" id="{1CC76174-96F3-A546-4C29-BEA79F97FE8E}"/>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9" name="Rectangle 48">
              <a:extLst>
                <a:ext uri="{FF2B5EF4-FFF2-40B4-BE49-F238E27FC236}">
                  <a16:creationId xmlns:a16="http://schemas.microsoft.com/office/drawing/2014/main" id="{C0A39C84-71ED-CD8E-0D13-3917BA8B27FE}"/>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0" name="Rectangle 49">
              <a:extLst>
                <a:ext uri="{FF2B5EF4-FFF2-40B4-BE49-F238E27FC236}">
                  <a16:creationId xmlns:a16="http://schemas.microsoft.com/office/drawing/2014/main" id="{0DF206BE-615B-FDAA-7C16-B4DF9BB8BD93}"/>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1" name="Rectangle 50">
              <a:extLst>
                <a:ext uri="{FF2B5EF4-FFF2-40B4-BE49-F238E27FC236}">
                  <a16:creationId xmlns:a16="http://schemas.microsoft.com/office/drawing/2014/main" id="{DC08334A-2C5A-88A5-8471-1517D53BCCCF}"/>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4" name="Rectangle 53">
              <a:extLst>
                <a:ext uri="{FF2B5EF4-FFF2-40B4-BE49-F238E27FC236}">
                  <a16:creationId xmlns:a16="http://schemas.microsoft.com/office/drawing/2014/main" id="{280302E1-D7B7-B966-8B6E-E3C4125F4C97}"/>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5" name="Rectangle 54">
              <a:extLst>
                <a:ext uri="{FF2B5EF4-FFF2-40B4-BE49-F238E27FC236}">
                  <a16:creationId xmlns:a16="http://schemas.microsoft.com/office/drawing/2014/main" id="{4A19BCFA-5C0D-7538-6FB7-CB1E11C0E978}"/>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7" name="Rectangle 56">
              <a:extLst>
                <a:ext uri="{FF2B5EF4-FFF2-40B4-BE49-F238E27FC236}">
                  <a16:creationId xmlns:a16="http://schemas.microsoft.com/office/drawing/2014/main" id="{430563D1-8D9C-70DA-17F9-5A28B60FB817}"/>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8" name="Rectangle 57">
              <a:extLst>
                <a:ext uri="{FF2B5EF4-FFF2-40B4-BE49-F238E27FC236}">
                  <a16:creationId xmlns:a16="http://schemas.microsoft.com/office/drawing/2014/main" id="{9E998328-8C7F-CC89-E593-5A0BF96AF27B}"/>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0" name="Rectangle 59">
              <a:extLst>
                <a:ext uri="{FF2B5EF4-FFF2-40B4-BE49-F238E27FC236}">
                  <a16:creationId xmlns:a16="http://schemas.microsoft.com/office/drawing/2014/main" id="{6BC0068C-E77E-3303-A8D5-A276689BAC51}"/>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1" name="Rectangle 60">
              <a:extLst>
                <a:ext uri="{FF2B5EF4-FFF2-40B4-BE49-F238E27FC236}">
                  <a16:creationId xmlns:a16="http://schemas.microsoft.com/office/drawing/2014/main" id="{DFB55938-6D04-CDA7-90BA-5B74DC12A9BA}"/>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2" name="Rectangle 61">
              <a:extLst>
                <a:ext uri="{FF2B5EF4-FFF2-40B4-BE49-F238E27FC236}">
                  <a16:creationId xmlns:a16="http://schemas.microsoft.com/office/drawing/2014/main" id="{F832D0FA-272A-46BC-DE1B-E566B8C7B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4" name="Rectangle 63">
              <a:extLst>
                <a:ext uri="{FF2B5EF4-FFF2-40B4-BE49-F238E27FC236}">
                  <a16:creationId xmlns:a16="http://schemas.microsoft.com/office/drawing/2014/main" id="{85215DCC-8D97-5479-1782-2278929F4390}"/>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5" name="Rectangle 64">
              <a:extLst>
                <a:ext uri="{FF2B5EF4-FFF2-40B4-BE49-F238E27FC236}">
                  <a16:creationId xmlns:a16="http://schemas.microsoft.com/office/drawing/2014/main" id="{E61BE467-9A06-CCF3-E74D-4783FD434CBC}"/>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6" name="Rectangle 65">
              <a:extLst>
                <a:ext uri="{FF2B5EF4-FFF2-40B4-BE49-F238E27FC236}">
                  <a16:creationId xmlns:a16="http://schemas.microsoft.com/office/drawing/2014/main" id="{42708021-E91E-CE8E-DDFB-216C52CD347A}"/>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7" name="Rectangle 66">
              <a:extLst>
                <a:ext uri="{FF2B5EF4-FFF2-40B4-BE49-F238E27FC236}">
                  <a16:creationId xmlns:a16="http://schemas.microsoft.com/office/drawing/2014/main" id="{09609766-9E9F-F936-136B-BFB151552716}"/>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8" name="Rectangle 67">
              <a:extLst>
                <a:ext uri="{FF2B5EF4-FFF2-40B4-BE49-F238E27FC236}">
                  <a16:creationId xmlns:a16="http://schemas.microsoft.com/office/drawing/2014/main" id="{5F1E9D28-EB28-7B54-C592-E224D11E6652}"/>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0" name="Rectangle 69">
              <a:extLst>
                <a:ext uri="{FF2B5EF4-FFF2-40B4-BE49-F238E27FC236}">
                  <a16:creationId xmlns:a16="http://schemas.microsoft.com/office/drawing/2014/main" id="{08149B28-5C5C-7426-6B4D-3221E44EEAFD}"/>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1" name="Rectangle 70">
              <a:extLst>
                <a:ext uri="{FF2B5EF4-FFF2-40B4-BE49-F238E27FC236}">
                  <a16:creationId xmlns:a16="http://schemas.microsoft.com/office/drawing/2014/main" id="{64C5263A-5022-C14E-CEE5-6CF0A6A85BB0}"/>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2" name="Rectangle 71">
              <a:extLst>
                <a:ext uri="{FF2B5EF4-FFF2-40B4-BE49-F238E27FC236}">
                  <a16:creationId xmlns:a16="http://schemas.microsoft.com/office/drawing/2014/main" id="{951079B3-02CA-AF49-1604-E2F381D2856E}"/>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3" name="Rectangle 72">
              <a:extLst>
                <a:ext uri="{FF2B5EF4-FFF2-40B4-BE49-F238E27FC236}">
                  <a16:creationId xmlns:a16="http://schemas.microsoft.com/office/drawing/2014/main" id="{C1B86EC9-777D-0ACC-BE54-DD301BFD4F3B}"/>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4" name="Rectangle 73">
              <a:extLst>
                <a:ext uri="{FF2B5EF4-FFF2-40B4-BE49-F238E27FC236}">
                  <a16:creationId xmlns:a16="http://schemas.microsoft.com/office/drawing/2014/main" id="{7D306864-6BC2-86F9-5A31-D42ACC2ECACD}"/>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5" name="Rectangle 74">
              <a:extLst>
                <a:ext uri="{FF2B5EF4-FFF2-40B4-BE49-F238E27FC236}">
                  <a16:creationId xmlns:a16="http://schemas.microsoft.com/office/drawing/2014/main" id="{C0D7CE3B-DF30-32C8-DFE7-C7024F67089C}"/>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4" name="Rectangle 3">
            <a:extLst>
              <a:ext uri="{FF2B5EF4-FFF2-40B4-BE49-F238E27FC236}">
                <a16:creationId xmlns:a16="http://schemas.microsoft.com/office/drawing/2014/main" id="{F5F8049D-5F8A-4570-8E88-708FC84D52CB}"/>
              </a:ext>
              <a:ext uri="{C183D7F6-B498-43B3-948B-1728B52AA6E4}">
                <adec:decorative xmlns:adec="http://schemas.microsoft.com/office/drawing/2017/decorative" val="0"/>
              </a:ext>
            </a:extLst>
          </p:cNvPr>
          <p:cNvSpPr/>
          <p:nvPr/>
        </p:nvSpPr>
        <p:spPr>
          <a:xfrm>
            <a:off x="0" y="258558"/>
            <a:ext cx="4639471" cy="5035990"/>
          </a:xfrm>
          <a:prstGeom prst="rect">
            <a:avLst/>
          </a:prstGeom>
          <a:solidFill>
            <a:srgbClr val="D0BFB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50" b="1" dirty="0">
              <a:solidFill>
                <a:prstClr val="black"/>
              </a:solidFill>
              <a:latin typeface="Century Gothic" panose="020B0502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br>
              <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br>
            <a:r>
              <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endPar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endParaRPr lang="en-US" sz="1236" b="1" dirty="0">
              <a:solidFill>
                <a:srgbClr val="946B6A"/>
              </a:solidFill>
              <a:latin typeface="Century Gothic" panose="020B0502020202020204" pitchFamily="34" charset="0"/>
              <a:ea typeface="MS Mincho" panose="02020609040205080304" pitchFamily="49" charset="-128"/>
              <a:cs typeface="Times New Roman" panose="02020603050405020304" pitchFamily="18"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US" sz="1236" b="1" dirty="0">
                <a:solidFill>
                  <a:srgbClr val="946B6A"/>
                </a:solidFill>
                <a:latin typeface="Century Gothic" panose="020B0502020202020204" pitchFamily="34" charset="0"/>
                <a:ea typeface="MS Mincho" panose="02020609040205080304" pitchFamily="49" charset="-128"/>
                <a:cs typeface="Times New Roman" panose="02020603050405020304" pitchFamily="18" charset="0"/>
              </a:rPr>
              <a:t>Issue No. 30 | Page 2</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400" b="1" dirty="0">
              <a:solidFill>
                <a:schemeClr val="tx1"/>
              </a:solidFill>
              <a:latin typeface="Century Gothic" panose="020B0502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600" b="1" i="0" dirty="0">
                <a:solidFill>
                  <a:schemeClr val="tx1"/>
                </a:solidFill>
                <a:effectLst/>
                <a:latin typeface="Source Sans Pro" panose="020B0503030403020204" pitchFamily="34" charset="0"/>
                <a:ea typeface="Source Sans Pro" panose="020B0503030403020204" pitchFamily="34" charset="0"/>
              </a:rPr>
              <a:t>Thriving Through Uncertainty</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50" b="1" i="0"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endParaRPr>
          </a:p>
          <a:p>
            <a:pPr algn="ctr"/>
            <a:r>
              <a:rPr lang="en-US" sz="1300" dirty="0">
                <a:solidFill>
                  <a:schemeClr val="tx1"/>
                </a:solidFill>
                <a:latin typeface="Source Sans Pro" panose="020B0503030403020204" pitchFamily="34" charset="0"/>
                <a:ea typeface="Source Sans Pro" panose="020B0503030403020204" pitchFamily="34" charset="0"/>
              </a:rPr>
              <a:t>At our most recent Community of Practice, Theresa Dew and Talia Mazzara hosted a timely and heartfelt session titled </a:t>
            </a:r>
            <a:r>
              <a:rPr lang="en-US" sz="1300" b="1" dirty="0">
                <a:solidFill>
                  <a:schemeClr val="tx1"/>
                </a:solidFill>
                <a:latin typeface="Source Sans Pro" panose="020B0503030403020204" pitchFamily="34" charset="0"/>
                <a:ea typeface="Source Sans Pro" panose="020B0503030403020204" pitchFamily="34" charset="0"/>
              </a:rPr>
              <a:t>“Thriving Through Uncertainty: Leveraging Continuous Improvement Skills to Adapt, Evolve, and Find New Opportunities.”</a:t>
            </a:r>
            <a:r>
              <a:rPr lang="en-US" sz="1300" dirty="0">
                <a:solidFill>
                  <a:schemeClr val="tx1"/>
                </a:solidFill>
                <a:latin typeface="Source Sans Pro" panose="020B0503030403020204" pitchFamily="34" charset="0"/>
                <a:ea typeface="Source Sans Pro" panose="020B0503030403020204" pitchFamily="34" charset="0"/>
              </a:rPr>
              <a:t> With ongoing layoffs and staffing shifts due to the state budget, this gathering came at a critical moment for many across the enterprise. </a:t>
            </a:r>
          </a:p>
          <a:p>
            <a:pPr algn="ctr"/>
            <a:endParaRPr lang="en-US" sz="1300" dirty="0">
              <a:solidFill>
                <a:schemeClr val="tx1"/>
              </a:solidFill>
              <a:latin typeface="Source Sans Pro" panose="020B0503030403020204" pitchFamily="34" charset="0"/>
              <a:ea typeface="Source Sans Pro" panose="020B0503030403020204" pitchFamily="34" charset="0"/>
            </a:endParaRPr>
          </a:p>
          <a:p>
            <a:pPr algn="ctr"/>
            <a:r>
              <a:rPr lang="en-US" sz="1300" dirty="0">
                <a:solidFill>
                  <a:schemeClr val="tx1"/>
                </a:solidFill>
                <a:latin typeface="Source Sans Pro" panose="020B0503030403020204" pitchFamily="34" charset="0"/>
                <a:ea typeface="Source Sans Pro" panose="020B0503030403020204" pitchFamily="34" charset="0"/>
              </a:rPr>
              <a:t>The session provided more than just practical guidance; it created a meaningful pause. Participants were invited to breathe, reflect, and connect with others navigating similar transitions. Theresa and Talia revisited foundational tools like </a:t>
            </a:r>
            <a:r>
              <a:rPr lang="en-US" sz="1300" b="1" dirty="0">
                <a:solidFill>
                  <a:schemeClr val="tx1"/>
                </a:solidFill>
                <a:latin typeface="Source Sans Pro" panose="020B0503030403020204" pitchFamily="34" charset="0"/>
                <a:ea typeface="Source Sans Pro" panose="020B0503030403020204" pitchFamily="34" charset="0"/>
              </a:rPr>
              <a:t>PDSA</a:t>
            </a:r>
            <a:r>
              <a:rPr lang="en-US" sz="1300" dirty="0">
                <a:solidFill>
                  <a:schemeClr val="tx1"/>
                </a:solidFill>
                <a:latin typeface="Source Sans Pro" panose="020B0503030403020204" pitchFamily="34" charset="0"/>
                <a:ea typeface="Source Sans Pro" panose="020B0503030403020204" pitchFamily="34" charset="0"/>
              </a:rPr>
              <a:t> (Plan-Do-Study-Act) as strategies for personal planning, career mapping, and daily focus. They also shared curated resources for learning, networking, and job-seeking in Washington State. These tools, typically applied to systems and services, were reframed to help individuals move forward with intention, even in the face of uncertainty. The conversation reminded us that continuous improvement isn’t just a workplace strategy. It’s a mindset that can support resilience, adaptability, and growth in every aspect of life.</a:t>
            </a:r>
          </a:p>
          <a:p>
            <a:pPr marR="0" lvl="0" algn="l" defTabSz="457200" rtl="0" eaLnBrk="1" fontAlgn="auto" latinLnBrk="0" hangingPunct="1">
              <a:lnSpc>
                <a:spcPct val="100000"/>
              </a:lnSpc>
              <a:spcBef>
                <a:spcPts val="0"/>
              </a:spcBef>
              <a:spcAft>
                <a:spcPts val="0"/>
              </a:spcAft>
              <a:buClrTx/>
              <a:buSzTx/>
              <a:tabLst/>
              <a:defRPr/>
            </a:pPr>
            <a:endParaRPr kumimoji="0" lang="en-US" sz="105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highlight>
                <a:srgbClr val="FFFF00"/>
              </a:highligh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highlight>
                <a:srgbClr val="FFFF00"/>
              </a:highlight>
              <a:uLnTx/>
              <a:uFillTx/>
              <a:latin typeface="Century Gothic" panose="020B0502020202020204" pitchFamily="34" charset="0"/>
              <a:ea typeface="Aptos" panose="020B0004020202020204" pitchFamily="34" charset="0"/>
              <a:cs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Aptos" panose="020B0004020202020204" pitchFamily="34" charset="0"/>
            </a:endParaRPr>
          </a:p>
        </p:txBody>
      </p:sp>
      <p:sp>
        <p:nvSpPr>
          <p:cNvPr id="59" name="TextBox 58">
            <a:extLst>
              <a:ext uri="{FF2B5EF4-FFF2-40B4-BE49-F238E27FC236}">
                <a16:creationId xmlns:a16="http://schemas.microsoft.com/office/drawing/2014/main" id="{0093E9C2-64E4-2FAC-7DF9-DCBD5C9E1340}"/>
              </a:ext>
            </a:extLst>
          </p:cNvPr>
          <p:cNvSpPr txBox="1"/>
          <p:nvPr/>
        </p:nvSpPr>
        <p:spPr>
          <a:xfrm>
            <a:off x="5023104" y="3647061"/>
            <a:ext cx="1755940" cy="1138773"/>
          </a:xfrm>
          <a:prstGeom prst="rect">
            <a:avLst/>
          </a:prstGeom>
          <a:solidFill>
            <a:srgbClr val="D8DCD6"/>
          </a:solidFill>
          <a:ln w="60325">
            <a:solidFill>
              <a:srgbClr val="946B6A"/>
            </a:solidFill>
            <a:prstDash val="dashDot"/>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946B6A"/>
                </a:solidFill>
                <a:effectLst/>
                <a:uLnTx/>
                <a:uFillTx/>
                <a:latin typeface="Cavolini" panose="03000502040302020204" pitchFamily="66" charset="0"/>
                <a:ea typeface="MS Mincho" panose="02020609040205080304" pitchFamily="49" charset="-128"/>
                <a:cs typeface="Cavolini" panose="03000502040302020204" pitchFamily="66" charset="0"/>
              </a:rPr>
              <a:t>Click the play button below to watch the June CoP presentation!</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946B6A"/>
              </a:solidFill>
              <a:effectLst/>
              <a:highlight>
                <a:srgbClr val="FFFF00"/>
              </a:highlight>
              <a:uLnTx/>
              <a:uFillTx/>
              <a:latin typeface="Cavolini" panose="03000502040302020204" pitchFamily="66" charset="0"/>
              <a:ea typeface="MS Mincho" panose="02020609040205080304" pitchFamily="49" charset="-128"/>
              <a:cs typeface="Cavolini" panose="03000502040302020204" pitchFamily="66"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uLnTx/>
              <a:uFillTx/>
              <a:latin typeface="Cavolini" panose="03000502040302020204" pitchFamily="66" charset="0"/>
              <a:ea typeface="+mn-ea"/>
              <a:cs typeface="Cavolini" panose="03000502040302020204" pitchFamily="66" charset="0"/>
            </a:endParaRPr>
          </a:p>
        </p:txBody>
      </p:sp>
      <p:sp>
        <p:nvSpPr>
          <p:cNvPr id="56" name="Title 55">
            <a:extLst>
              <a:ext uri="{FF2B5EF4-FFF2-40B4-BE49-F238E27FC236}">
                <a16:creationId xmlns:a16="http://schemas.microsoft.com/office/drawing/2014/main" id="{0C080B67-F22C-4A7E-03C6-25F2E2A1BA4D}"/>
              </a:ext>
              <a:ext uri="{C183D7F6-B498-43B3-948B-1728B52AA6E4}">
                <adec:decorative xmlns:adec="http://schemas.microsoft.com/office/drawing/2017/decorative" val="1"/>
              </a:ext>
            </a:extLst>
          </p:cNvPr>
          <p:cNvSpPr>
            <a:spLocks noGrp="1"/>
          </p:cNvSpPr>
          <p:nvPr>
            <p:ph type="title"/>
          </p:nvPr>
        </p:nvSpPr>
        <p:spPr>
          <a:xfrm>
            <a:off x="471488" y="-1767417"/>
            <a:ext cx="5915025" cy="1767417"/>
          </a:xfrm>
        </p:spPr>
        <p:txBody>
          <a:bodyPr vert="horz" lIns="91440" tIns="45720" rIns="91440" bIns="45720" rtlCol="0" anchor="b">
            <a:normAutofit/>
          </a:bodyPr>
          <a:lstStyle/>
          <a:p>
            <a:r>
              <a:rPr lang="en-US" dirty="0"/>
              <a:t>The Blast Newsletter – Page 2</a:t>
            </a:r>
          </a:p>
        </p:txBody>
      </p:sp>
      <p:sp>
        <p:nvSpPr>
          <p:cNvPr id="69" name="TextBox 68">
            <a:extLst>
              <a:ext uri="{FF2B5EF4-FFF2-40B4-BE49-F238E27FC236}">
                <a16:creationId xmlns:a16="http://schemas.microsoft.com/office/drawing/2014/main" id="{76DCC1B1-10F2-2CE9-B119-80A515B78FA5}"/>
              </a:ext>
            </a:extLst>
          </p:cNvPr>
          <p:cNvSpPr txBox="1"/>
          <p:nvPr/>
        </p:nvSpPr>
        <p:spPr>
          <a:xfrm>
            <a:off x="-53781" y="5296783"/>
            <a:ext cx="2412172" cy="3814876"/>
          </a:xfrm>
          <a:prstGeom prst="rect">
            <a:avLst/>
          </a:prstGeom>
          <a:noFill/>
        </p:spPr>
        <p:txBody>
          <a:bodyPr wrap="square" tIns="242048" rtlCol="0">
            <a:spAutoFit/>
          </a:bodyPr>
          <a:lstStyle/>
          <a:p>
            <a:pPr marL="0" marR="0" lvl="0" indent="0" algn="l" defTabSz="457200" rtl="0" eaLnBrk="1" fontAlgn="auto" latinLnBrk="0" hangingPunct="1">
              <a:lnSpc>
                <a:spcPct val="100000"/>
              </a:lnSpc>
              <a:spcBef>
                <a:spcPts val="0"/>
              </a:spcBef>
              <a:spcAft>
                <a:spcPts val="1060"/>
              </a:spcAft>
              <a:buClrTx/>
              <a:buSzTx/>
              <a:buFontTx/>
              <a:buNone/>
              <a:tabLst/>
              <a:defRPr/>
            </a:pPr>
            <a:r>
              <a:rPr kumimoji="0" lang="en-US" sz="1588"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COMING UP NEXT</a:t>
            </a:r>
            <a:br>
              <a:rPr kumimoji="0" lang="en-US" sz="1200" b="0" i="1" u="none" strike="noStrike" kern="1200" cap="none" spc="0" normalizeH="0" baseline="0" noProof="0" dirty="0">
                <a:ln>
                  <a:noFill/>
                </a:ln>
                <a:solidFill>
                  <a:srgbClr val="808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endParaRPr kumimoji="0" lang="en-US" sz="1200" b="0" i="1" u="none" strike="noStrike" kern="1200" cap="none" spc="0" normalizeH="0" baseline="0" noProof="0" dirty="0">
              <a:ln>
                <a:noFill/>
              </a:ln>
              <a:solidFill>
                <a:srgbClr val="808000"/>
              </a:solidFill>
              <a:effectLst/>
              <a:highlight>
                <a:srgbClr val="FFFF00"/>
              </a:highligh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200" b="1"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July 15</a:t>
            </a:r>
            <a:r>
              <a:rPr lang="en-US" sz="1200" b="1" baseline="30000"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th</a:t>
            </a:r>
            <a: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2025</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10:30 a.m. – 12:00 p.m.</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2"/>
              </a:rPr>
              <a:t>Zoom Meeting</a:t>
            </a: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Topics:</a:t>
            </a:r>
            <a:endParaRPr kumimoji="0" lang="en-US" sz="13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R="40341" lvl="0" algn="ctr">
              <a:lnSpc>
                <a:spcPct val="115000"/>
              </a:lnSpc>
              <a:defRPr/>
            </a:pPr>
            <a:r>
              <a:rPr lang="en-US" sz="1200" dirty="0">
                <a:latin typeface="Century Gothic" panose="020B0502020202020204" pitchFamily="34" charset="0"/>
              </a:rPr>
              <a:t>LEAN Approach to Improved Access to Care and Improved Quality of Care</a:t>
            </a:r>
          </a:p>
          <a:p>
            <a:pPr marR="40341" lvl="0" algn="ctr">
              <a:lnSpc>
                <a:spcPct val="115000"/>
              </a:lnSpc>
              <a:defRPr/>
            </a:pPr>
            <a:endParaRPr kumimoji="0" lang="en-US" sz="1200" i="0" u="none" strike="noStrike" kern="1200" cap="none" spc="0" normalizeH="0" baseline="0" noProof="0" dirty="0">
              <a:ln>
                <a:noFill/>
              </a:ln>
              <a:solidFill>
                <a:srgbClr val="434341"/>
              </a:solidFill>
              <a:effectLst/>
              <a:uLnTx/>
              <a:uFillTx/>
              <a:latin typeface="Century Gothic" panose="020B0502020202020204" pitchFamily="34"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300" b="1" dirty="0">
                <a:solidFill>
                  <a:srgbClr val="434341"/>
                </a:solidFill>
                <a:latin typeface="Century Gothic" panose="020B0502020202020204" pitchFamily="34" charset="0"/>
              </a:rPr>
              <a:t>Presenter: </a:t>
            </a:r>
            <a:br>
              <a:rPr kumimoji="0" lang="en-US" sz="105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rPr>
            </a:br>
            <a:r>
              <a:rPr lang="en-US" sz="1200" b="0" dirty="0">
                <a:solidFill>
                  <a:srgbClr val="434341"/>
                </a:solidFill>
                <a:latin typeface="Century Gothic" panose="020B0502020202020204" pitchFamily="34" charset="0"/>
              </a:rPr>
              <a:t>Candy Tribett,</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434341"/>
                </a:solidFill>
                <a:effectLst/>
                <a:uLnTx/>
                <a:uFillTx/>
                <a:latin typeface="Century Gothic" panose="020B0502020202020204" pitchFamily="34" charset="0"/>
              </a:rPr>
              <a:t>DOC</a:t>
            </a: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34341"/>
              </a:solidFill>
              <a:effectLst/>
              <a:highlight>
                <a:srgbClr val="FFFF00"/>
              </a:highlight>
              <a:uLnTx/>
              <a:uFillTx/>
              <a:latin typeface="Century Gothic" panose="020B0502020202020204" pitchFamily="34" charset="0"/>
              <a:ea typeface="+mn-ea"/>
              <a:cs typeface="+mn-cs"/>
            </a:endParaRPr>
          </a:p>
        </p:txBody>
      </p:sp>
      <p:sp>
        <p:nvSpPr>
          <p:cNvPr id="2" name="Rectangle 1">
            <a:extLst>
              <a:ext uri="{FF2B5EF4-FFF2-40B4-BE49-F238E27FC236}">
                <a16:creationId xmlns:a16="http://schemas.microsoft.com/office/drawing/2014/main" id="{A70B8FD8-7467-3317-DC9C-A762AE449254}"/>
              </a:ext>
              <a:ext uri="{C183D7F6-B498-43B3-948B-1728B52AA6E4}">
                <adec:decorative xmlns:adec="http://schemas.microsoft.com/office/drawing/2017/decorative" val="1"/>
              </a:ext>
            </a:extLst>
          </p:cNvPr>
          <p:cNvSpPr/>
          <p:nvPr/>
        </p:nvSpPr>
        <p:spPr>
          <a:xfrm>
            <a:off x="113649" y="5841312"/>
            <a:ext cx="546999" cy="69348"/>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grpSp>
        <p:nvGrpSpPr>
          <p:cNvPr id="46" name="Group 45">
            <a:extLst>
              <a:ext uri="{FF2B5EF4-FFF2-40B4-BE49-F238E27FC236}">
                <a16:creationId xmlns:a16="http://schemas.microsoft.com/office/drawing/2014/main" id="{3479C812-3654-BA5D-FB96-885664F38808}"/>
              </a:ext>
              <a:ext uri="{C183D7F6-B498-43B3-948B-1728B52AA6E4}">
                <adec:decorative xmlns:adec="http://schemas.microsoft.com/office/drawing/2017/decorative" val="1"/>
              </a:ext>
            </a:extLst>
          </p:cNvPr>
          <p:cNvGrpSpPr/>
          <p:nvPr/>
        </p:nvGrpSpPr>
        <p:grpSpPr>
          <a:xfrm>
            <a:off x="6627719" y="5729517"/>
            <a:ext cx="230281" cy="3018567"/>
            <a:chOff x="3755708" y="3239135"/>
            <a:chExt cx="260985" cy="3430270"/>
          </a:xfrm>
          <a:solidFill>
            <a:srgbClr val="A78584"/>
          </a:solidFill>
        </p:grpSpPr>
        <p:sp>
          <p:nvSpPr>
            <p:cNvPr id="22" name="Rectangle 21">
              <a:extLst>
                <a:ext uri="{FF2B5EF4-FFF2-40B4-BE49-F238E27FC236}">
                  <a16:creationId xmlns:a16="http://schemas.microsoft.com/office/drawing/2014/main" id="{2D348DC2-3EC8-C8DB-12CC-5BBBB33B2643}"/>
                </a:ext>
              </a:extLst>
            </p:cNvPr>
            <p:cNvSpPr>
              <a:spLocks noChangeArrowheads="1"/>
            </p:cNvSpPr>
            <p:nvPr/>
          </p:nvSpPr>
          <p:spPr bwMode="auto">
            <a:xfrm>
              <a:off x="3755708" y="6605905"/>
              <a:ext cx="260985" cy="6350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28C2C085-C8D6-A4A2-C7F6-704A1272274E}"/>
                </a:ext>
              </a:extLst>
            </p:cNvPr>
            <p:cNvSpPr>
              <a:spLocks noChangeArrowheads="1"/>
            </p:cNvSpPr>
            <p:nvPr/>
          </p:nvSpPr>
          <p:spPr bwMode="auto">
            <a:xfrm>
              <a:off x="3755708" y="6457315"/>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4E127BA6-B193-2D10-C293-0AB1319A608F}"/>
                </a:ext>
              </a:extLst>
            </p:cNvPr>
            <p:cNvSpPr>
              <a:spLocks noChangeArrowheads="1"/>
            </p:cNvSpPr>
            <p:nvPr/>
          </p:nvSpPr>
          <p:spPr bwMode="auto">
            <a:xfrm>
              <a:off x="3755708" y="6311265"/>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EA35CA1C-EC28-30E6-CC9E-458207F463CA}"/>
                </a:ext>
              </a:extLst>
            </p:cNvPr>
            <p:cNvSpPr>
              <a:spLocks noChangeArrowheads="1"/>
            </p:cNvSpPr>
            <p:nvPr/>
          </p:nvSpPr>
          <p:spPr bwMode="auto">
            <a:xfrm>
              <a:off x="3755708" y="6165215"/>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681538A5-1DA3-CD5A-BD1A-0FF6DF322D36}"/>
                </a:ext>
              </a:extLst>
            </p:cNvPr>
            <p:cNvSpPr>
              <a:spLocks noChangeArrowheads="1"/>
            </p:cNvSpPr>
            <p:nvPr/>
          </p:nvSpPr>
          <p:spPr bwMode="auto">
            <a:xfrm>
              <a:off x="3755708" y="6020435"/>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3BBE4195-E784-8799-3372-3C4D53C950C3}"/>
                </a:ext>
              </a:extLst>
            </p:cNvPr>
            <p:cNvSpPr>
              <a:spLocks noChangeArrowheads="1"/>
            </p:cNvSpPr>
            <p:nvPr/>
          </p:nvSpPr>
          <p:spPr bwMode="auto">
            <a:xfrm>
              <a:off x="3755708" y="5874385"/>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A55B2607-8E18-F65E-CBA0-2FAF331F325B}"/>
                </a:ext>
              </a:extLst>
            </p:cNvPr>
            <p:cNvSpPr>
              <a:spLocks noChangeArrowheads="1"/>
            </p:cNvSpPr>
            <p:nvPr/>
          </p:nvSpPr>
          <p:spPr bwMode="auto">
            <a:xfrm>
              <a:off x="3755708" y="5725795"/>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DACF63C6-3B20-3889-3495-7F21E10F7113}"/>
                </a:ext>
              </a:extLst>
            </p:cNvPr>
            <p:cNvSpPr>
              <a:spLocks noChangeArrowheads="1"/>
            </p:cNvSpPr>
            <p:nvPr/>
          </p:nvSpPr>
          <p:spPr bwMode="auto">
            <a:xfrm>
              <a:off x="3755708" y="5579745"/>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FA7C1BE3-7D57-BFD0-3E83-3D2FCACF3B00}"/>
                </a:ext>
              </a:extLst>
            </p:cNvPr>
            <p:cNvSpPr>
              <a:spLocks noChangeArrowheads="1"/>
            </p:cNvSpPr>
            <p:nvPr/>
          </p:nvSpPr>
          <p:spPr bwMode="auto">
            <a:xfrm>
              <a:off x="3755708" y="5433695"/>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1" name="Rectangle 30">
              <a:extLst>
                <a:ext uri="{FF2B5EF4-FFF2-40B4-BE49-F238E27FC236}">
                  <a16:creationId xmlns:a16="http://schemas.microsoft.com/office/drawing/2014/main" id="{DA643F35-4909-C37C-CD1C-B6716226FD19}"/>
                </a:ext>
              </a:extLst>
            </p:cNvPr>
            <p:cNvSpPr>
              <a:spLocks noChangeArrowheads="1"/>
            </p:cNvSpPr>
            <p:nvPr/>
          </p:nvSpPr>
          <p:spPr bwMode="auto">
            <a:xfrm>
              <a:off x="3755708" y="5288915"/>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Rectangle 31">
              <a:extLst>
                <a:ext uri="{FF2B5EF4-FFF2-40B4-BE49-F238E27FC236}">
                  <a16:creationId xmlns:a16="http://schemas.microsoft.com/office/drawing/2014/main" id="{48E4F85C-0BD1-2B4C-0328-CEF8FADB46C3}"/>
                </a:ext>
              </a:extLst>
            </p:cNvPr>
            <p:cNvSpPr>
              <a:spLocks noChangeArrowheads="1"/>
            </p:cNvSpPr>
            <p:nvPr/>
          </p:nvSpPr>
          <p:spPr bwMode="auto">
            <a:xfrm>
              <a:off x="3755708" y="5142230"/>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3" name="Rectangle 32">
              <a:extLst>
                <a:ext uri="{FF2B5EF4-FFF2-40B4-BE49-F238E27FC236}">
                  <a16:creationId xmlns:a16="http://schemas.microsoft.com/office/drawing/2014/main" id="{FCDEE4A0-A377-375A-BF98-CF1655AC64E9}"/>
                </a:ext>
              </a:extLst>
            </p:cNvPr>
            <p:cNvSpPr>
              <a:spLocks noChangeArrowheads="1"/>
            </p:cNvSpPr>
            <p:nvPr/>
          </p:nvSpPr>
          <p:spPr bwMode="auto">
            <a:xfrm>
              <a:off x="3755708" y="4998085"/>
              <a:ext cx="260985" cy="6350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4" name="Rectangle 33">
              <a:extLst>
                <a:ext uri="{FF2B5EF4-FFF2-40B4-BE49-F238E27FC236}">
                  <a16:creationId xmlns:a16="http://schemas.microsoft.com/office/drawing/2014/main" id="{C9DD4404-86B3-0650-59E7-736C0B62589D}"/>
                </a:ext>
              </a:extLst>
            </p:cNvPr>
            <p:cNvSpPr>
              <a:spLocks noChangeArrowheads="1"/>
            </p:cNvSpPr>
            <p:nvPr/>
          </p:nvSpPr>
          <p:spPr bwMode="auto">
            <a:xfrm>
              <a:off x="3755708" y="4847590"/>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9C697AF6-456D-D003-1138-A29323C5E351}"/>
                </a:ext>
              </a:extLst>
            </p:cNvPr>
            <p:cNvSpPr>
              <a:spLocks noChangeArrowheads="1"/>
            </p:cNvSpPr>
            <p:nvPr/>
          </p:nvSpPr>
          <p:spPr bwMode="auto">
            <a:xfrm>
              <a:off x="3755708" y="4702810"/>
              <a:ext cx="260985" cy="6604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6" name="Rectangle 35">
              <a:extLst>
                <a:ext uri="{FF2B5EF4-FFF2-40B4-BE49-F238E27FC236}">
                  <a16:creationId xmlns:a16="http://schemas.microsoft.com/office/drawing/2014/main" id="{9093E005-7A8C-FFE6-B486-395E2F9E5D48}"/>
                </a:ext>
              </a:extLst>
            </p:cNvPr>
            <p:cNvSpPr>
              <a:spLocks noChangeArrowheads="1"/>
            </p:cNvSpPr>
            <p:nvPr/>
          </p:nvSpPr>
          <p:spPr bwMode="auto">
            <a:xfrm>
              <a:off x="3755708" y="4556760"/>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7" name="Rectangle 36">
              <a:extLst>
                <a:ext uri="{FF2B5EF4-FFF2-40B4-BE49-F238E27FC236}">
                  <a16:creationId xmlns:a16="http://schemas.microsoft.com/office/drawing/2014/main" id="{EAC9B74E-098A-EA39-71B8-AF51357F58AC}"/>
                </a:ext>
              </a:extLst>
            </p:cNvPr>
            <p:cNvSpPr>
              <a:spLocks noChangeArrowheads="1"/>
            </p:cNvSpPr>
            <p:nvPr/>
          </p:nvSpPr>
          <p:spPr bwMode="auto">
            <a:xfrm>
              <a:off x="3755708" y="4410710"/>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8" name="Rectangle 37">
              <a:extLst>
                <a:ext uri="{FF2B5EF4-FFF2-40B4-BE49-F238E27FC236}">
                  <a16:creationId xmlns:a16="http://schemas.microsoft.com/office/drawing/2014/main" id="{4E9C54D3-5EC0-6719-A5B9-2BD9B0EA78A9}"/>
                </a:ext>
              </a:extLst>
            </p:cNvPr>
            <p:cNvSpPr>
              <a:spLocks noChangeArrowheads="1"/>
            </p:cNvSpPr>
            <p:nvPr/>
          </p:nvSpPr>
          <p:spPr bwMode="auto">
            <a:xfrm>
              <a:off x="3755708" y="4265930"/>
              <a:ext cx="260985" cy="6604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9" name="Rectangle 38">
              <a:extLst>
                <a:ext uri="{FF2B5EF4-FFF2-40B4-BE49-F238E27FC236}">
                  <a16:creationId xmlns:a16="http://schemas.microsoft.com/office/drawing/2014/main" id="{1B343784-5F07-FB40-5610-61A175EAA3F1}"/>
                </a:ext>
              </a:extLst>
            </p:cNvPr>
            <p:cNvSpPr>
              <a:spLocks noChangeArrowheads="1"/>
            </p:cNvSpPr>
            <p:nvPr/>
          </p:nvSpPr>
          <p:spPr bwMode="auto">
            <a:xfrm>
              <a:off x="3755708" y="4116070"/>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0" name="Rectangle 39">
              <a:extLst>
                <a:ext uri="{FF2B5EF4-FFF2-40B4-BE49-F238E27FC236}">
                  <a16:creationId xmlns:a16="http://schemas.microsoft.com/office/drawing/2014/main" id="{A5467E8B-84AE-BF5B-94B1-3B52FE08136A}"/>
                </a:ext>
              </a:extLst>
            </p:cNvPr>
            <p:cNvSpPr>
              <a:spLocks noChangeArrowheads="1"/>
            </p:cNvSpPr>
            <p:nvPr/>
          </p:nvSpPr>
          <p:spPr bwMode="auto">
            <a:xfrm>
              <a:off x="3755708" y="3971290"/>
              <a:ext cx="260985" cy="6604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1" name="Rectangle 40">
              <a:extLst>
                <a:ext uri="{FF2B5EF4-FFF2-40B4-BE49-F238E27FC236}">
                  <a16:creationId xmlns:a16="http://schemas.microsoft.com/office/drawing/2014/main" id="{A01AD45B-35E2-0F4B-10B9-91CA595D2B7B}"/>
                </a:ext>
              </a:extLst>
            </p:cNvPr>
            <p:cNvSpPr>
              <a:spLocks noChangeArrowheads="1"/>
            </p:cNvSpPr>
            <p:nvPr/>
          </p:nvSpPr>
          <p:spPr bwMode="auto">
            <a:xfrm>
              <a:off x="3755708" y="3825240"/>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2" name="Rectangle 41">
              <a:extLst>
                <a:ext uri="{FF2B5EF4-FFF2-40B4-BE49-F238E27FC236}">
                  <a16:creationId xmlns:a16="http://schemas.microsoft.com/office/drawing/2014/main" id="{18FA5014-CD63-B208-D4E7-4036C24C0607}"/>
                </a:ext>
              </a:extLst>
            </p:cNvPr>
            <p:cNvSpPr>
              <a:spLocks noChangeArrowheads="1"/>
            </p:cNvSpPr>
            <p:nvPr/>
          </p:nvSpPr>
          <p:spPr bwMode="auto">
            <a:xfrm>
              <a:off x="3755708" y="3679190"/>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3" name="Rectangle 42">
              <a:extLst>
                <a:ext uri="{FF2B5EF4-FFF2-40B4-BE49-F238E27FC236}">
                  <a16:creationId xmlns:a16="http://schemas.microsoft.com/office/drawing/2014/main" id="{0A692BAE-6A9E-3069-BBF2-48EAE49626E0}"/>
                </a:ext>
              </a:extLst>
            </p:cNvPr>
            <p:cNvSpPr>
              <a:spLocks noChangeArrowheads="1"/>
            </p:cNvSpPr>
            <p:nvPr/>
          </p:nvSpPr>
          <p:spPr bwMode="auto">
            <a:xfrm>
              <a:off x="3755708" y="3534410"/>
              <a:ext cx="260985" cy="6604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4" name="Rectangle 43">
              <a:extLst>
                <a:ext uri="{FF2B5EF4-FFF2-40B4-BE49-F238E27FC236}">
                  <a16:creationId xmlns:a16="http://schemas.microsoft.com/office/drawing/2014/main" id="{DE2949E9-D564-5F4F-A199-68F2A33DC5EA}"/>
                </a:ext>
              </a:extLst>
            </p:cNvPr>
            <p:cNvSpPr>
              <a:spLocks noChangeArrowheads="1"/>
            </p:cNvSpPr>
            <p:nvPr/>
          </p:nvSpPr>
          <p:spPr bwMode="auto">
            <a:xfrm>
              <a:off x="3755708" y="3383915"/>
              <a:ext cx="260985" cy="6731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5" name="Rectangle 44">
              <a:extLst>
                <a:ext uri="{FF2B5EF4-FFF2-40B4-BE49-F238E27FC236}">
                  <a16:creationId xmlns:a16="http://schemas.microsoft.com/office/drawing/2014/main" id="{E98BA64E-0EAF-D928-EDF8-7E996E6CD2ED}"/>
                </a:ext>
              </a:extLst>
            </p:cNvPr>
            <p:cNvSpPr>
              <a:spLocks noChangeArrowheads="1"/>
            </p:cNvSpPr>
            <p:nvPr/>
          </p:nvSpPr>
          <p:spPr bwMode="auto">
            <a:xfrm>
              <a:off x="3755708" y="3239135"/>
              <a:ext cx="260985" cy="66040"/>
            </a:xfrm>
            <a:prstGeom prst="rect">
              <a:avLst/>
            </a:prstGeom>
            <a:grpFill/>
            <a:ln w="9525">
              <a:solidFill>
                <a:srgbClr val="0000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pic>
        <p:nvPicPr>
          <p:cNvPr id="53" name="Picture 52">
            <a:extLst>
              <a:ext uri="{FF2B5EF4-FFF2-40B4-BE49-F238E27FC236}">
                <a16:creationId xmlns:a16="http://schemas.microsoft.com/office/drawing/2014/main" id="{EAC68B54-8FDB-C2A9-45A1-57BA0E7BF655}"/>
              </a:ext>
              <a:ext uri="{C183D7F6-B498-43B3-948B-1728B52AA6E4}">
                <adec:decorative xmlns:adec="http://schemas.microsoft.com/office/drawing/2017/decorative" val="1"/>
              </a:ext>
            </a:extLst>
          </p:cNvPr>
          <p:cNvPicPr>
            <a:picLocks noChangeAspect="1"/>
          </p:cNvPicPr>
          <p:nvPr/>
        </p:nvPicPr>
        <p:blipFill>
          <a:blip r:embed="rId3">
            <a:duotone>
              <a:schemeClr val="accent1">
                <a:shade val="45000"/>
                <a:satMod val="135000"/>
              </a:schemeClr>
              <a:prstClr val="white"/>
            </a:duotone>
          </a:blip>
          <a:stretch>
            <a:fillRect/>
          </a:stretch>
        </p:blipFill>
        <p:spPr>
          <a:xfrm flipV="1">
            <a:off x="56539" y="6051063"/>
            <a:ext cx="240329" cy="240329"/>
          </a:xfrm>
          <a:prstGeom prst="rect">
            <a:avLst/>
          </a:prstGeom>
          <a:effectLst>
            <a:glow rad="127000">
              <a:srgbClr val="A78584"/>
            </a:glow>
          </a:effectLst>
        </p:spPr>
      </p:pic>
      <p:pic>
        <p:nvPicPr>
          <p:cNvPr id="1026" name="Picture 2">
            <a:extLst>
              <a:ext uri="{FF2B5EF4-FFF2-40B4-BE49-F238E27FC236}">
                <a16:creationId xmlns:a16="http://schemas.microsoft.com/office/drawing/2014/main" id="{B0E99140-A896-5334-F0F2-6F4BE7906E61}"/>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752163">
            <a:off x="5466425" y="4448247"/>
            <a:ext cx="200421" cy="200421"/>
          </a:xfrm>
          <a:prstGeom prst="rect">
            <a:avLst/>
          </a:prstGeom>
          <a:noFill/>
          <a:effectLst>
            <a:glow rad="127000">
              <a:srgbClr val="4E738D"/>
            </a:glow>
          </a:effectLst>
          <a:extLst>
            <a:ext uri="{909E8E84-426E-40DD-AFC4-6F175D3DCCD1}">
              <a14:hiddenFill xmlns:a14="http://schemas.microsoft.com/office/drawing/2010/main">
                <a:solidFill>
                  <a:srgbClr val="FFFFFF"/>
                </a:solidFill>
              </a14:hiddenFill>
            </a:ext>
          </a:extLst>
        </p:spPr>
      </p:pic>
      <p:sp>
        <p:nvSpPr>
          <p:cNvPr id="19" name="Action Button: Go Forward or Next 18">
            <a:hlinkClick r:id="rId5"/>
            <a:extLst>
              <a:ext uri="{FF2B5EF4-FFF2-40B4-BE49-F238E27FC236}">
                <a16:creationId xmlns:a16="http://schemas.microsoft.com/office/drawing/2014/main" id="{88333DE2-3569-C7B4-4C27-45CEB19E288B}"/>
              </a:ext>
              <a:ext uri="{C183D7F6-B498-43B3-948B-1728B52AA6E4}">
                <adec:decorative xmlns:adec="http://schemas.microsoft.com/office/drawing/2017/decorative" val="1"/>
              </a:ext>
            </a:extLst>
          </p:cNvPr>
          <p:cNvSpPr/>
          <p:nvPr/>
        </p:nvSpPr>
        <p:spPr>
          <a:xfrm>
            <a:off x="5939378" y="4428886"/>
            <a:ext cx="250759" cy="209738"/>
          </a:xfrm>
          <a:prstGeom prst="actionButtonForwardNext">
            <a:avLst/>
          </a:prstGeom>
          <a:solidFill>
            <a:srgbClr val="CCB8B8"/>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52" name="Rectangle 51">
            <a:extLst>
              <a:ext uri="{FF2B5EF4-FFF2-40B4-BE49-F238E27FC236}">
                <a16:creationId xmlns:a16="http://schemas.microsoft.com/office/drawing/2014/main" id="{593C7CB6-AB65-1E61-52F7-0CDB94C4E295}"/>
              </a:ext>
            </a:extLst>
          </p:cNvPr>
          <p:cNvSpPr/>
          <p:nvPr/>
        </p:nvSpPr>
        <p:spPr>
          <a:xfrm>
            <a:off x="2443939" y="5312350"/>
            <a:ext cx="4237357" cy="3831650"/>
          </a:xfrm>
          <a:prstGeom prst="rect">
            <a:avLst/>
          </a:prstGeom>
          <a:solidFill>
            <a:srgbClr val="55574C"/>
          </a:solidFill>
          <a:ln>
            <a:noFill/>
          </a:ln>
          <a:scene3d>
            <a:camera prst="orthographicFront"/>
            <a:lightRig rig="threePt" dir="t"/>
          </a:scene3d>
          <a:sp3d extrusionH="76200">
            <a:bevelB w="31750" h="88900"/>
            <a:extrusionClr>
              <a:srgbClr val="660066"/>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242048" rIns="242048" bIns="242048" numCol="1" spcCol="0" rtlCol="0" fromWordArt="0" anchor="t" anchorCtr="0" forceAA="0" compatLnSpc="1">
            <a:prstTxWarp prst="textNoShape">
              <a:avLst/>
            </a:prstTxWarp>
            <a:noAutofit/>
          </a:bodyPr>
          <a:lstStyle/>
          <a:p>
            <a:pPr marR="0" lvl="0" algn="ctr" defTabSz="457200" rtl="0" eaLnBrk="1" fontAlgn="auto" latinLnBrk="0" hangingPunct="1">
              <a:lnSpc>
                <a:spcPct val="115000"/>
              </a:lnSpc>
              <a:spcBef>
                <a:spcPts val="1588"/>
              </a:spcBef>
              <a:spcAft>
                <a:spcPts val="884"/>
              </a:spcAft>
              <a:buClrTx/>
              <a:buSzTx/>
              <a:tabLst/>
              <a:defRPr/>
            </a:pPr>
            <a:r>
              <a:rPr lang="en-US" sz="1300" b="1" dirty="0">
                <a:solidFill>
                  <a:schemeClr val="bg1"/>
                </a:solidFill>
                <a:latin typeface="Cavolini" panose="03000502040302020204" pitchFamily="66" charset="0"/>
                <a:ea typeface="Ebrima" panose="02000000000000000000" pitchFamily="2" charset="0"/>
                <a:cs typeface="Cavolini" panose="03000502040302020204" pitchFamily="66" charset="0"/>
              </a:rPr>
              <a:t>Helpful State Resources  </a:t>
            </a:r>
          </a:p>
          <a:p>
            <a:pPr>
              <a:buNone/>
            </a:pPr>
            <a:r>
              <a:rPr lang="en-US" sz="1275" b="1" dirty="0">
                <a:latin typeface="Cavolini" panose="03000502040302020204" pitchFamily="66" charset="0"/>
                <a:cs typeface="Cavolini" panose="03000502040302020204" pitchFamily="66" charset="0"/>
              </a:rPr>
              <a:t>Statewide resource links:</a:t>
            </a:r>
          </a:p>
          <a:p>
            <a:pPr marL="285750" indent="-285750">
              <a:buFont typeface="Arial" panose="020B0604020202020204" pitchFamily="34" charset="0"/>
              <a:buChar char="•"/>
            </a:pPr>
            <a:r>
              <a:rPr lang="en-US" sz="1275" dirty="0">
                <a:solidFill>
                  <a:srgbClr val="FBF7C1"/>
                </a:solidFill>
                <a:latin typeface="Cavolini" panose="03000502040302020204" pitchFamily="66" charset="0"/>
                <a:cs typeface="Cavolini" panose="03000502040302020204" pitchFamily="66" charset="0"/>
                <a:hlinkClick r:id="rId6" tooltip="https://app.leg.wa.gov/wac/default.aspx?cite=357-46">
                  <a:extLst>
                    <a:ext uri="{A12FA001-AC4F-418D-AE19-62706E023703}">
                      <ahyp:hlinkClr xmlns:ahyp="http://schemas.microsoft.com/office/drawing/2018/hyperlinkcolor" val="tx"/>
                    </a:ext>
                  </a:extLst>
                </a:hlinkClick>
              </a:rPr>
              <a:t>Chapter 357-46 WAC:</a:t>
            </a:r>
            <a:endParaRPr lang="en-US" sz="1275" dirty="0">
              <a:solidFill>
                <a:srgbClr val="FBF7C1"/>
              </a:solidFill>
              <a:latin typeface="Cavolini" panose="03000502040302020204" pitchFamily="66" charset="0"/>
              <a:cs typeface="Cavolini" panose="03000502040302020204" pitchFamily="66" charset="0"/>
            </a:endParaRPr>
          </a:p>
          <a:p>
            <a:pPr marL="285750" indent="-285750">
              <a:buFont typeface="Arial" panose="020B0604020202020204" pitchFamily="34" charset="0"/>
              <a:buChar char="•"/>
            </a:pPr>
            <a:r>
              <a:rPr lang="en-US" sz="1275" dirty="0">
                <a:solidFill>
                  <a:srgbClr val="FBF7C1"/>
                </a:solidFill>
                <a:latin typeface="Cavolini" panose="03000502040302020204" pitchFamily="66" charset="0"/>
                <a:cs typeface="Cavolini" panose="03000502040302020204" pitchFamily="66" charset="0"/>
                <a:hlinkClick r:id="rId7" tooltip="https://ofm.wa.gov/state-human-resources/labor-relations/collective-bargaining-agreements">
                  <a:extLst>
                    <a:ext uri="{A12FA001-AC4F-418D-AE19-62706E023703}">
                      <ahyp:hlinkClr xmlns:ahyp="http://schemas.microsoft.com/office/drawing/2018/hyperlinkcolor" val="tx"/>
                    </a:ext>
                  </a:extLst>
                </a:hlinkClick>
              </a:rPr>
              <a:t>Collective bargaining agreements | Office of Financial Management</a:t>
            </a:r>
            <a:endParaRPr lang="en-US" sz="1275" dirty="0">
              <a:solidFill>
                <a:srgbClr val="FBF7C1"/>
              </a:solidFill>
              <a:latin typeface="Cavolini" panose="03000502040302020204" pitchFamily="66" charset="0"/>
              <a:cs typeface="Cavolini" panose="03000502040302020204" pitchFamily="66" charset="0"/>
            </a:endParaRPr>
          </a:p>
          <a:p>
            <a:pPr marL="285750" indent="-285750">
              <a:buFont typeface="Arial" panose="020B0604020202020204" pitchFamily="34" charset="0"/>
              <a:buChar char="•"/>
            </a:pPr>
            <a:r>
              <a:rPr lang="en-US" sz="1275" dirty="0">
                <a:solidFill>
                  <a:srgbClr val="FBF7C1"/>
                </a:solidFill>
                <a:latin typeface="Cavolini" panose="03000502040302020204" pitchFamily="66" charset="0"/>
                <a:cs typeface="Cavolini" panose="03000502040302020204" pitchFamily="66" charset="0"/>
                <a:hlinkClick r:id="rId8" tooltip="https://eap.wa.gov/">
                  <a:extLst>
                    <a:ext uri="{A12FA001-AC4F-418D-AE19-62706E023703}">
                      <ahyp:hlinkClr xmlns:ahyp="http://schemas.microsoft.com/office/drawing/2018/hyperlinkcolor" val="tx"/>
                    </a:ext>
                  </a:extLst>
                </a:hlinkClick>
              </a:rPr>
              <a:t>Home | Employee Assistance Program</a:t>
            </a:r>
            <a:endParaRPr lang="en-US" sz="1275" dirty="0">
              <a:solidFill>
                <a:srgbClr val="FBF7C1"/>
              </a:solidFill>
              <a:latin typeface="Cavolini" panose="03000502040302020204" pitchFamily="66" charset="0"/>
              <a:cs typeface="Cavolini" panose="03000502040302020204" pitchFamily="66" charset="0"/>
            </a:endParaRPr>
          </a:p>
          <a:p>
            <a:pPr marL="285750" indent="-285750">
              <a:buFont typeface="Arial" panose="020B0604020202020204" pitchFamily="34" charset="0"/>
              <a:buChar char="•"/>
            </a:pPr>
            <a:r>
              <a:rPr lang="en-US" sz="1275" dirty="0">
                <a:solidFill>
                  <a:srgbClr val="FBF7C1"/>
                </a:solidFill>
                <a:latin typeface="Cavolini" panose="03000502040302020204" pitchFamily="66" charset="0"/>
                <a:cs typeface="Cavolini" panose="03000502040302020204" pitchFamily="66" charset="0"/>
                <a:hlinkClick r:id="rId9" tooltip="https://des.wa.gov/layoff-and-general-government-transition-pool">
                  <a:extLst>
                    <a:ext uri="{A12FA001-AC4F-418D-AE19-62706E023703}">
                      <ahyp:hlinkClr xmlns:ahyp="http://schemas.microsoft.com/office/drawing/2018/hyperlinkcolor" val="tx"/>
                    </a:ext>
                  </a:extLst>
                </a:hlinkClick>
              </a:rPr>
              <a:t>Layoff and General Government Transition Pool | Department of Enterprise Services (DES)</a:t>
            </a:r>
            <a:endParaRPr lang="en-US" sz="1275" dirty="0">
              <a:solidFill>
                <a:srgbClr val="FBF7C1"/>
              </a:solidFill>
              <a:latin typeface="Cavolini" panose="03000502040302020204" pitchFamily="66" charset="0"/>
              <a:cs typeface="Cavolini" panose="03000502040302020204" pitchFamily="66" charset="0"/>
            </a:endParaRPr>
          </a:p>
          <a:p>
            <a:pPr>
              <a:buNone/>
            </a:pPr>
            <a:r>
              <a:rPr lang="en-US" sz="1275" dirty="0">
                <a:latin typeface="Cavolini" panose="03000502040302020204" pitchFamily="66" charset="0"/>
                <a:cs typeface="Cavolini" panose="03000502040302020204" pitchFamily="66" charset="0"/>
              </a:rPr>
              <a:t> </a:t>
            </a:r>
          </a:p>
          <a:p>
            <a:pPr>
              <a:buNone/>
            </a:pPr>
            <a:r>
              <a:rPr lang="en-US" sz="1275" b="1" dirty="0">
                <a:latin typeface="Cavolini" panose="03000502040302020204" pitchFamily="66" charset="0"/>
                <a:cs typeface="Cavolini" panose="03000502040302020204" pitchFamily="66" charset="0"/>
              </a:rPr>
              <a:t>EAP resources</a:t>
            </a:r>
          </a:p>
          <a:p>
            <a:pPr marL="285750" indent="-285750">
              <a:buFont typeface="Arial" panose="020B0604020202020204" pitchFamily="34" charset="0"/>
              <a:buChar char="•"/>
            </a:pPr>
            <a:r>
              <a:rPr lang="en-US" sz="1275" dirty="0">
                <a:solidFill>
                  <a:srgbClr val="FBF7C1"/>
                </a:solidFill>
                <a:latin typeface="Cavolini" panose="03000502040302020204" pitchFamily="66" charset="0"/>
                <a:cs typeface="Cavolini" panose="03000502040302020204" pitchFamily="66" charset="0"/>
                <a:hlinkClick r:id="rId10" tooltip="https://www.apa.org/topics/stress/uncertainty">
                  <a:extLst>
                    <a:ext uri="{A12FA001-AC4F-418D-AE19-62706E023703}">
                      <ahyp:hlinkClr xmlns:ahyp="http://schemas.microsoft.com/office/drawing/2018/hyperlinkcolor" val="tx"/>
                    </a:ext>
                  </a:extLst>
                </a:hlinkClick>
              </a:rPr>
              <a:t>10 tips for dealing with the stress of uncertainty</a:t>
            </a:r>
            <a:endParaRPr lang="en-US" sz="1275" dirty="0">
              <a:solidFill>
                <a:srgbClr val="FBF7C1"/>
              </a:solidFill>
              <a:latin typeface="Cavolini" panose="03000502040302020204" pitchFamily="66" charset="0"/>
              <a:cs typeface="Cavolini" panose="03000502040302020204" pitchFamily="66" charset="0"/>
            </a:endParaRPr>
          </a:p>
          <a:p>
            <a:pPr marL="285750" indent="-285750">
              <a:buFont typeface="Arial" panose="020B0604020202020204" pitchFamily="34" charset="0"/>
              <a:buChar char="•"/>
            </a:pPr>
            <a:r>
              <a:rPr lang="en-US" sz="1275" dirty="0">
                <a:solidFill>
                  <a:srgbClr val="FBF7C1"/>
                </a:solidFill>
                <a:latin typeface="Cavolini" panose="03000502040302020204" pitchFamily="66" charset="0"/>
                <a:cs typeface="Cavolini" panose="03000502040302020204" pitchFamily="66" charset="0"/>
                <a:hlinkClick r:id="rId11" tooltip="https://psychcentral.com/health/steps-to-surviving-job-loss">
                  <a:extLst>
                    <a:ext uri="{A12FA001-AC4F-418D-AE19-62706E023703}">
                      <ahyp:hlinkClr xmlns:ahyp="http://schemas.microsoft.com/office/drawing/2018/hyperlinkcolor" val="tx"/>
                    </a:ext>
                  </a:extLst>
                </a:hlinkClick>
              </a:rPr>
              <a:t>Job Loss: 7 Tips to Cope I Psych Central</a:t>
            </a:r>
            <a:endParaRPr lang="en-US" sz="1275" dirty="0">
              <a:solidFill>
                <a:srgbClr val="FBF7C1"/>
              </a:solidFill>
              <a:latin typeface="Cavolini" panose="03000502040302020204" pitchFamily="66" charset="0"/>
              <a:cs typeface="Cavolini" panose="03000502040302020204" pitchFamily="66" charset="0"/>
            </a:endParaRPr>
          </a:p>
          <a:p>
            <a:pPr marL="285750" indent="-285750">
              <a:buFont typeface="Arial" panose="020B0604020202020204" pitchFamily="34" charset="0"/>
              <a:buChar char="•"/>
            </a:pPr>
            <a:r>
              <a:rPr lang="en-US" sz="1275" dirty="0">
                <a:solidFill>
                  <a:srgbClr val="FBF7C1"/>
                </a:solidFill>
                <a:latin typeface="Cavolini" panose="03000502040302020204" pitchFamily="66" charset="0"/>
                <a:cs typeface="Cavolini" panose="03000502040302020204" pitchFamily="66" charset="0"/>
                <a:hlinkClick r:id="rId12" tooltip="https://helpcenter.stanford.edu/resources/work-related-resources/coping-emotional-impact-layoff">
                  <a:extLst>
                    <a:ext uri="{A12FA001-AC4F-418D-AE19-62706E023703}">
                      <ahyp:hlinkClr xmlns:ahyp="http://schemas.microsoft.com/office/drawing/2018/hyperlinkcolor" val="tx"/>
                    </a:ext>
                  </a:extLst>
                </a:hlinkClick>
              </a:rPr>
              <a:t>Coping with the Emotional Impact of a Layoff | Faculty Staff Help Center</a:t>
            </a:r>
            <a:endParaRPr lang="en-US" sz="1275" dirty="0">
              <a:solidFill>
                <a:srgbClr val="FBF7C1"/>
              </a:solidFill>
              <a:latin typeface="Cavolini" panose="03000502040302020204" pitchFamily="66" charset="0"/>
              <a:cs typeface="Cavolini" panose="03000502040302020204" pitchFamily="66" charset="0"/>
            </a:endParaRPr>
          </a:p>
        </p:txBody>
      </p:sp>
      <p:pic>
        <p:nvPicPr>
          <p:cNvPr id="7" name="Picture 6">
            <a:extLst>
              <a:ext uri="{FF2B5EF4-FFF2-40B4-BE49-F238E27FC236}">
                <a16:creationId xmlns:a16="http://schemas.microsoft.com/office/drawing/2014/main" id="{92C8E9A1-FA75-D41C-4A9B-B357DCEE115A}"/>
              </a:ext>
            </a:extLst>
          </p:cNvPr>
          <p:cNvPicPr>
            <a:picLocks noChangeAspect="1"/>
          </p:cNvPicPr>
          <p:nvPr/>
        </p:nvPicPr>
        <p:blipFill>
          <a:blip r:embed="rId13"/>
          <a:srcRect l="10396" t="352" r="14046" b="-1"/>
          <a:stretch>
            <a:fillRect/>
          </a:stretch>
        </p:blipFill>
        <p:spPr>
          <a:xfrm>
            <a:off x="4639471" y="258452"/>
            <a:ext cx="2231859" cy="2798482"/>
          </a:xfrm>
          <a:prstGeom prst="rect">
            <a:avLst/>
          </a:prstGeom>
        </p:spPr>
      </p:pic>
      <p:pic>
        <p:nvPicPr>
          <p:cNvPr id="9" name="Graphic 8" descr="Cycle with people outline">
            <a:extLst>
              <a:ext uri="{FF2B5EF4-FFF2-40B4-BE49-F238E27FC236}">
                <a16:creationId xmlns:a16="http://schemas.microsoft.com/office/drawing/2014/main" id="{152F6295-9D08-DC55-A175-994834DAED7D}"/>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5585131" y="5360443"/>
            <a:ext cx="789678" cy="789678"/>
          </a:xfrm>
          <a:prstGeom prst="rect">
            <a:avLst/>
          </a:prstGeom>
        </p:spPr>
      </p:pic>
    </p:spTree>
    <p:extLst>
      <p:ext uri="{BB962C8B-B14F-4D97-AF65-F5344CB8AC3E}">
        <p14:creationId xmlns:p14="http://schemas.microsoft.com/office/powerpoint/2010/main" val="1935586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11d0e217-264e-400a-8ba0-57dcc127d72d}" enabled="0" method="" siteId="{11d0e217-264e-400a-8ba0-57dcc127d72d}" removed="1"/>
</clbl:labelList>
</file>

<file path=docProps/app.xml><?xml version="1.0" encoding="utf-8"?>
<Properties xmlns="http://schemas.openxmlformats.org/officeDocument/2006/extended-properties" xmlns:vt="http://schemas.openxmlformats.org/officeDocument/2006/docPropsVTypes">
  <Template>Office Theme</Template>
  <TotalTime>216</TotalTime>
  <Words>694</Words>
  <Application>Microsoft Office PowerPoint</Application>
  <PresentationFormat>On-screen Show (4:3)</PresentationFormat>
  <Paragraphs>55</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Aptos</vt:lpstr>
      <vt:lpstr>Aptos Display</vt:lpstr>
      <vt:lpstr>Arial</vt:lpstr>
      <vt:lpstr>Cavolini</vt:lpstr>
      <vt:lpstr>Century Gothic</vt:lpstr>
      <vt:lpstr>Source Sans Pro</vt:lpstr>
      <vt:lpstr>Office Theme</vt:lpstr>
      <vt:lpstr>The Blast Newsletter</vt:lpstr>
      <vt:lpstr>The Blast Newsletter – Page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Mazzara, Talia (Results)</dc:creator>
  <cp:lastModifiedBy>Cooper, John (Results)</cp:lastModifiedBy>
  <cp:revision>2</cp:revision>
  <dcterms:created xsi:type="dcterms:W3CDTF">2025-07-03T16:46:59Z</dcterms:created>
  <dcterms:modified xsi:type="dcterms:W3CDTF">2025-07-07T20:35:04Z</dcterms:modified>
</cp:coreProperties>
</file>