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Lst>
  <p:notesMasterIdLst>
    <p:notesMasterId r:id="rId26"/>
  </p:notesMasterIdLst>
  <p:handoutMasterIdLst>
    <p:handoutMasterId r:id="rId27"/>
  </p:handoutMasterIdLst>
  <p:sldIdLst>
    <p:sldId id="306" r:id="rId5"/>
    <p:sldId id="277" r:id="rId6"/>
    <p:sldId id="272" r:id="rId7"/>
    <p:sldId id="313" r:id="rId8"/>
    <p:sldId id="263" r:id="rId9"/>
    <p:sldId id="314" r:id="rId10"/>
    <p:sldId id="302" r:id="rId11"/>
    <p:sldId id="323" r:id="rId12"/>
    <p:sldId id="324" r:id="rId13"/>
    <p:sldId id="309" r:id="rId14"/>
    <p:sldId id="317" r:id="rId15"/>
    <p:sldId id="319" r:id="rId16"/>
    <p:sldId id="305" r:id="rId17"/>
    <p:sldId id="307" r:id="rId18"/>
    <p:sldId id="321" r:id="rId19"/>
    <p:sldId id="312" r:id="rId20"/>
    <p:sldId id="322" r:id="rId21"/>
    <p:sldId id="320" r:id="rId22"/>
    <p:sldId id="257" r:id="rId23"/>
    <p:sldId id="304" r:id="rId24"/>
    <p:sldId id="276" r:id="rId25"/>
  </p:sldIdLst>
  <p:sldSz cx="9144000" cy="6858000" type="screen4x3"/>
  <p:notesSz cx="9388475" cy="7102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Slides" id="{C3D79476-96AF-4D4E-AA27-AD0784B974FC}">
          <p14:sldIdLst>
            <p14:sldId id="306"/>
            <p14:sldId id="277"/>
            <p14:sldId id="272"/>
            <p14:sldId id="313"/>
          </p14:sldIdLst>
        </p14:section>
        <p14:section name="Instructions on how to use" id="{F1DA279F-D82F-4ECB-B2C3-69850805EF0B}">
          <p14:sldIdLst>
            <p14:sldId id="263"/>
            <p14:sldId id="314"/>
            <p14:sldId id="302"/>
            <p14:sldId id="323"/>
            <p14:sldId id="324"/>
            <p14:sldId id="309"/>
            <p14:sldId id="317"/>
            <p14:sldId id="319"/>
            <p14:sldId id="305"/>
          </p14:sldIdLst>
        </p14:section>
        <p14:section name="Slide options" id="{1E25B15A-D164-4E80-A425-A1642A8CB8F9}">
          <p14:sldIdLst/>
        </p14:section>
        <p14:section name="Specialty Slides" id="{FC4C0EFB-14DE-48BE-8F6F-178AC4C26326}">
          <p14:sldIdLst>
            <p14:sldId id="307"/>
          </p14:sldIdLst>
        </p14:section>
        <p14:section name="Data, Tables and Charts" id="{C333B6F4-AFC1-4404-9B2D-FC77CA2DDC90}">
          <p14:sldIdLst/>
        </p14:section>
        <p14:section name="Branded Assets" id="{78C641E6-7F49-4C29-85D6-4865F1966348}">
          <p14:sldIdLst>
            <p14:sldId id="321"/>
            <p14:sldId id="312"/>
            <p14:sldId id="322"/>
            <p14:sldId id="320"/>
          </p14:sldIdLst>
        </p14:section>
        <p14:section name="If time allows" id="{7D09911B-2275-44D7-B30E-E641F8CAFB0D}">
          <p14:sldIdLst>
            <p14:sldId id="257"/>
            <p14:sldId id="304"/>
            <p14:sldId id="276"/>
          </p14:sldIdLst>
        </p14:section>
      </p14:sectionLst>
    </p:ext>
    <p:ext uri="{EFAFB233-063F-42B5-8137-9DF3F51BA10A}">
      <p15:sldGuideLst xmlns:p15="http://schemas.microsoft.com/office/powerpoint/2012/main">
        <p15:guide id="1" orient="horz" pos="864" userDrawn="1">
          <p15:clr>
            <a:srgbClr val="A4A3A4"/>
          </p15:clr>
        </p15:guide>
        <p15:guide id="2" pos="28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D1"/>
    <a:srgbClr val="FCF6DB"/>
    <a:srgbClr val="004994"/>
    <a:srgbClr val="000000"/>
    <a:srgbClr val="CCCC00"/>
    <a:srgbClr val="D4CAC4"/>
    <a:srgbClr val="F8F8F8"/>
    <a:srgbClr val="FBFBF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8AF08B-FF36-49D1-8786-066D9731B407}" v="93" dt="2024-11-14T19:21:22.6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309" autoAdjust="0"/>
  </p:normalViewPr>
  <p:slideViewPr>
    <p:cSldViewPr snapToGrid="0">
      <p:cViewPr varScale="1">
        <p:scale>
          <a:sx n="40" d="100"/>
          <a:sy n="40" d="100"/>
        </p:scale>
        <p:origin x="2040" y="32"/>
      </p:cViewPr>
      <p:guideLst>
        <p:guide orient="horz" pos="864"/>
        <p:guide pos="28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5317963" y="1"/>
            <a:ext cx="4068339" cy="356357"/>
          </a:xfrm>
          <a:prstGeom prst="rect">
            <a:avLst/>
          </a:prstGeom>
        </p:spPr>
        <p:txBody>
          <a:bodyPr vert="horz" lIns="94229" tIns="47114" rIns="94229" bIns="47114" rtlCol="0"/>
          <a:lstStyle>
            <a:lvl1pPr algn="r">
              <a:defRPr sz="1200"/>
            </a:lvl1pPr>
          </a:lstStyle>
          <a:p>
            <a:fld id="{C1449E05-D3F4-4DA9-8B28-B06D95EC356C}" type="datetimeFigureOut">
              <a:rPr lang="en-US" smtClean="0"/>
              <a:t>11/14/2024</a:t>
            </a:fld>
            <a:endParaRPr lang="en-US"/>
          </a:p>
        </p:txBody>
      </p:sp>
      <p:sp>
        <p:nvSpPr>
          <p:cNvPr id="4" name="Footer Placeholder 3"/>
          <p:cNvSpPr>
            <a:spLocks noGrp="1"/>
          </p:cNvSpPr>
          <p:nvPr>
            <p:ph type="ftr" sz="quarter" idx="2"/>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5317963" y="6746119"/>
            <a:ext cx="4068339" cy="356356"/>
          </a:xfrm>
          <a:prstGeom prst="rect">
            <a:avLst/>
          </a:prstGeom>
        </p:spPr>
        <p:txBody>
          <a:bodyPr vert="horz" lIns="94229" tIns="47114" rIns="94229" bIns="47114" rtlCol="0" anchor="b"/>
          <a:lstStyle>
            <a:lvl1pPr algn="r">
              <a:defRPr sz="1200"/>
            </a:lvl1pPr>
          </a:lstStyle>
          <a:p>
            <a:fld id="{BB2694DE-2706-4A6A-9FA4-3FF60366EF6D}" type="slidenum">
              <a:rPr lang="en-US" smtClean="0"/>
              <a:t>‹#›</a:t>
            </a:fld>
            <a:endParaRPr lang="en-US"/>
          </a:p>
        </p:txBody>
      </p:sp>
    </p:spTree>
    <p:extLst>
      <p:ext uri="{BB962C8B-B14F-4D97-AF65-F5344CB8AC3E}">
        <p14:creationId xmlns:p14="http://schemas.microsoft.com/office/powerpoint/2010/main" val="50157240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237" userDrawn="1">
          <p15:clr>
            <a:srgbClr val="F26B43"/>
          </p15:clr>
        </p15:guide>
        <p15:guide id="2" pos="2957"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5317963" y="1"/>
            <a:ext cx="4068339" cy="356357"/>
          </a:xfrm>
          <a:prstGeom prst="rect">
            <a:avLst/>
          </a:prstGeom>
        </p:spPr>
        <p:txBody>
          <a:bodyPr vert="horz" lIns="94229" tIns="47114" rIns="94229" bIns="47114" rtlCol="0"/>
          <a:lstStyle>
            <a:lvl1pPr algn="r">
              <a:defRPr sz="1200"/>
            </a:lvl1pPr>
          </a:lstStyle>
          <a:p>
            <a:fld id="{D21371F5-6FDB-45CF-8B51-7150C9623C2F}" type="datetimeFigureOut">
              <a:rPr lang="en-US" smtClean="0"/>
              <a:t>11/14/2024</a:t>
            </a:fld>
            <a:endParaRPr lang="en-US"/>
          </a:p>
        </p:txBody>
      </p:sp>
      <p:sp>
        <p:nvSpPr>
          <p:cNvPr id="4" name="Slide Image Placeholder 3"/>
          <p:cNvSpPr>
            <a:spLocks noGrp="1" noRot="1" noChangeAspect="1"/>
          </p:cNvSpPr>
          <p:nvPr>
            <p:ph type="sldImg" idx="2"/>
          </p:nvPr>
        </p:nvSpPr>
        <p:spPr>
          <a:xfrm>
            <a:off x="3097213" y="887413"/>
            <a:ext cx="3194050" cy="2397125"/>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5317963" y="6746119"/>
            <a:ext cx="4068339" cy="356356"/>
          </a:xfrm>
          <a:prstGeom prst="rect">
            <a:avLst/>
          </a:prstGeom>
        </p:spPr>
        <p:txBody>
          <a:bodyPr vert="horz" lIns="94229" tIns="47114" rIns="94229" bIns="47114" rtlCol="0" anchor="b"/>
          <a:lstStyle>
            <a:lvl1pPr algn="r">
              <a:defRPr sz="1200"/>
            </a:lvl1pPr>
          </a:lstStyle>
          <a:p>
            <a:fld id="{D98868D1-8D74-44CF-B636-71010629075B}" type="slidenum">
              <a:rPr lang="en-US" smtClean="0"/>
              <a:t>‹#›</a:t>
            </a:fld>
            <a:endParaRPr lang="en-US"/>
          </a:p>
        </p:txBody>
      </p:sp>
    </p:spTree>
    <p:extLst>
      <p:ext uri="{BB962C8B-B14F-4D97-AF65-F5344CB8AC3E}">
        <p14:creationId xmlns:p14="http://schemas.microsoft.com/office/powerpoint/2010/main" val="1671746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tateofwa.sharepoint.com/:b:/r/sites/Equity-Teams-Office_of_Equity/Shared%20Documents/Communications/2.%20Branding/Branding%20Assets/Accessibility%20Color%20Chart/Accessibility%20Chart%20landscape.pdf?csf=1&amp;web=1&amp;e=W7KuTI"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toolness.github.io/accessible-color-matrix/"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olorado.edu/digital-accessibility/identity-and-inclusion-alt-text"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w3.org/WAI/tutorials/images/decision-tree/" TargetMode="External"/><Relationship Id="rId5" Type="http://schemas.openxmlformats.org/officeDocument/2006/relationships/hyperlink" Target="https://uxdesign.cc/how-to-write-an-image-description-2f30d3bf5546" TargetMode="External"/><Relationship Id="rId4" Type="http://schemas.openxmlformats.org/officeDocument/2006/relationships/hyperlink" Target="https://wcag.com/blog/good-alt-text-bad-alt-text-making-your-content-perceivable/"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cag.com/blog/good-alt-text-bad-alt-text-making-your-content-perceivable/"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uxdesign.cc/how-to-write-an-image-description-2f30d3bf5546" TargetMode="External"/><Relationship Id="rId4" Type="http://schemas.openxmlformats.org/officeDocument/2006/relationships/hyperlink" Target="https://www.w3.org/WAI/tutorials/images/decision-tree/"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quity.wa.gov/about-us/meet-tea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dEbl5jvLKGQ&amp;t=1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tateofwa.sharepoint.com/:b:/r/sites/Equity-Teams-Office_of_Equity/Shared%20Documents/Communications/2.%20Branding/Branding%20Assets/Accessibility%20Color%20Chart/Accessibility%20Chart%20landscape.pdf?csf=1&amp;web=1&amp;e=W7KuTI"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toolness.github.io/accessible-color-matrix/"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42289">
              <a:buFont typeface="Arial" panose="020B0604020202020204" pitchFamily="34" charset="0"/>
              <a:buNone/>
              <a:defRPr/>
            </a:pPr>
            <a:r>
              <a:rPr lang="en-US" dirty="0"/>
              <a:t>Reminders for presenting</a:t>
            </a:r>
          </a:p>
          <a:p>
            <a:pPr marL="171450" indent="-171450" defTabSz="942289">
              <a:buFont typeface="Arial" panose="020B0604020202020204" pitchFamily="34" charset="0"/>
              <a:buChar char="•"/>
              <a:defRPr/>
            </a:pPr>
            <a:r>
              <a:rPr lang="en-US" dirty="0"/>
              <a:t>Close/mute teams</a:t>
            </a:r>
          </a:p>
          <a:p>
            <a:pPr marL="171450" indent="-171450" defTabSz="942289">
              <a:buFont typeface="Arial" panose="020B0604020202020204" pitchFamily="34" charset="0"/>
              <a:buChar char="•"/>
              <a:defRPr/>
            </a:pPr>
            <a:r>
              <a:rPr lang="en-US" dirty="0"/>
              <a:t>Close/mute work phone or other devices that make noise</a:t>
            </a:r>
          </a:p>
          <a:p>
            <a:pPr marL="171450" indent="-171450" defTabSz="942289">
              <a:buFont typeface="Arial" panose="020B0604020202020204" pitchFamily="34" charset="0"/>
              <a:buChar char="•"/>
              <a:defRPr/>
            </a:pPr>
            <a:r>
              <a:rPr lang="en-US" dirty="0"/>
              <a:t>Close other tabs impacting bandwidth/restart if </a:t>
            </a:r>
            <a:r>
              <a:rPr lang="en-US" dirty="0" err="1"/>
              <a:t>needef</a:t>
            </a:r>
            <a:endParaRPr lang="en-US" dirty="0"/>
          </a:p>
        </p:txBody>
      </p:sp>
      <p:sp>
        <p:nvSpPr>
          <p:cNvPr id="4" name="Slide Number Placeholder 3"/>
          <p:cNvSpPr>
            <a:spLocks noGrp="1"/>
          </p:cNvSpPr>
          <p:nvPr>
            <p:ph type="sldNum" sz="quarter" idx="10"/>
          </p:nvPr>
        </p:nvSpPr>
        <p:spPr/>
        <p:txBody>
          <a:bodyPr/>
          <a:lstStyle/>
          <a:p>
            <a:fld id="{D98868D1-8D74-44CF-B636-71010629075B}" type="slidenum">
              <a:rPr lang="en-US" smtClean="0"/>
              <a:t>1</a:t>
            </a:fld>
            <a:endParaRPr lang="en-US"/>
          </a:p>
        </p:txBody>
      </p:sp>
    </p:spTree>
    <p:extLst>
      <p:ext uri="{BB962C8B-B14F-4D97-AF65-F5344CB8AC3E}">
        <p14:creationId xmlns:p14="http://schemas.microsoft.com/office/powerpoint/2010/main" val="4267464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chemeClr val="tx1"/>
                </a:solidFill>
              </a:rPr>
              <a:t>Accessible Color combinations</a:t>
            </a:r>
            <a:endParaRPr lang="en-US">
              <a:hlinkClick r:id="rId3"/>
            </a:endParaRPr>
          </a:p>
          <a:p>
            <a:r>
              <a:rPr lang="en-US">
                <a:hlinkClick r:id="rId3"/>
              </a:rPr>
              <a:t>Accessible Color combos</a:t>
            </a:r>
            <a:endParaRPr lang="en-US"/>
          </a:p>
          <a:p>
            <a:r>
              <a:rPr lang="en-US"/>
              <a:t>Build your own palette </a:t>
            </a:r>
            <a:r>
              <a:rPr lang="en-US">
                <a:hlinkClick r:id="rId4"/>
              </a:rPr>
              <a:t>Accessible color palette builder (toolness.github.io)</a:t>
            </a:r>
            <a:endParaRPr lang="en-US"/>
          </a:p>
          <a:p>
            <a:r>
              <a:rPr lang="en-US"/>
              <a:t>+Digital Accessibility Slide</a:t>
            </a:r>
          </a:p>
          <a:p>
            <a:endParaRPr lang="en-US"/>
          </a:p>
          <a:p>
            <a:endParaRPr lang="en-US"/>
          </a:p>
        </p:txBody>
      </p:sp>
      <p:sp>
        <p:nvSpPr>
          <p:cNvPr id="4" name="Slide Number Placeholder 3"/>
          <p:cNvSpPr>
            <a:spLocks noGrp="1"/>
          </p:cNvSpPr>
          <p:nvPr>
            <p:ph type="sldNum" sz="quarter" idx="5"/>
          </p:nvPr>
        </p:nvSpPr>
        <p:spPr/>
        <p:txBody>
          <a:bodyPr/>
          <a:lstStyle/>
          <a:p>
            <a:fld id="{D98868D1-8D74-44CF-B636-71010629075B}" type="slidenum">
              <a:rPr lang="en-US" smtClean="0"/>
              <a:t>10</a:t>
            </a:fld>
            <a:endParaRPr lang="en-US"/>
          </a:p>
        </p:txBody>
      </p:sp>
    </p:spTree>
    <p:extLst>
      <p:ext uri="{BB962C8B-B14F-4D97-AF65-F5344CB8AC3E}">
        <p14:creationId xmlns:p14="http://schemas.microsoft.com/office/powerpoint/2010/main" val="4275613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linkClick r:id="rId3"/>
              </a:rPr>
              <a:t>Identity and Inclusion in Alt Text | Digital Accessibility Office | University of Colorado Boulder</a:t>
            </a:r>
            <a:endParaRPr lang="en-US"/>
          </a:p>
          <a:p>
            <a:r>
              <a:rPr lang="en-US"/>
              <a:t>Think about “what context would you want someone to get that visual users get?</a:t>
            </a:r>
          </a:p>
          <a:p>
            <a:pPr lvl="1"/>
            <a:r>
              <a:rPr lang="en-US"/>
              <a:t>It’s great when people describe their own images. If we are describing some content from your team, we may ask you what is relevant that you’d like to include. Respect how people self-identify</a:t>
            </a:r>
          </a:p>
          <a:p>
            <a:pPr lvl="1"/>
            <a:r>
              <a:rPr lang="en-US"/>
              <a:t>In general, it can help anyone make sure they’re getting the context</a:t>
            </a:r>
          </a:p>
          <a:p>
            <a:r>
              <a:rPr lang="en-US"/>
              <a:t> they can still hear a description of what’s relevant about the photo</a:t>
            </a:r>
          </a:p>
          <a:p>
            <a:r>
              <a:rPr lang="en-US">
                <a:hlinkClick r:id="rId4"/>
              </a:rPr>
              <a:t>Good Alt Text, Bad Alt Text — Making Your Content Perceivable | WCAG</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5"/>
              </a:rPr>
              <a:t>How to write an image description | by Alex Chen | UX Collective (uxdesign.cc)</a:t>
            </a:r>
            <a:endParaRPr lang="en-US"/>
          </a:p>
          <a:p>
            <a:r>
              <a:rPr lang="en-US">
                <a:hlinkClick r:id="rId6"/>
              </a:rPr>
              <a:t>An alt Decision Tree | Web Accessibility Initiative (WAI) | W3C</a:t>
            </a:r>
            <a:endParaRPr lang="en-US"/>
          </a:p>
        </p:txBody>
      </p:sp>
      <p:sp>
        <p:nvSpPr>
          <p:cNvPr id="4" name="Slide Number Placeholder 3"/>
          <p:cNvSpPr>
            <a:spLocks noGrp="1"/>
          </p:cNvSpPr>
          <p:nvPr>
            <p:ph type="sldNum" sz="quarter" idx="5"/>
          </p:nvPr>
        </p:nvSpPr>
        <p:spPr/>
        <p:txBody>
          <a:bodyPr/>
          <a:lstStyle/>
          <a:p>
            <a:fld id="{D1DFDCD5-5F5B-4920-BAE2-5D174CD2E0BF}" type="slidenum">
              <a:rPr lang="en-US" smtClean="0"/>
              <a:t>11</a:t>
            </a:fld>
            <a:endParaRPr lang="en-US"/>
          </a:p>
        </p:txBody>
      </p:sp>
    </p:spTree>
    <p:extLst>
      <p:ext uri="{BB962C8B-B14F-4D97-AF65-F5344CB8AC3E}">
        <p14:creationId xmlns:p14="http://schemas.microsoft.com/office/powerpoint/2010/main" val="4111391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99D85-76EA-87F3-4077-643AF6CB36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BAC7F6-74F2-565C-F3CD-E30FCC6855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0C0368-F311-757B-C393-CC1A6818BF48}"/>
              </a:ext>
            </a:extLst>
          </p:cNvPr>
          <p:cNvSpPr>
            <a:spLocks noGrp="1"/>
          </p:cNvSpPr>
          <p:nvPr>
            <p:ph type="body" idx="1"/>
          </p:nvPr>
        </p:nvSpPr>
        <p:spPr/>
        <p:txBody>
          <a:bodyPr/>
          <a:lstStyle/>
          <a:p>
            <a:r>
              <a:rPr lang="en-US"/>
              <a:t>Think about “what context would you want someone to get that visual users get?” It’s great when people describe their own images. If we are describing some content from your team, we may ask you what is relevant that you’d like to include. </a:t>
            </a:r>
            <a:r>
              <a:rPr lang="en-US" b="1"/>
              <a:t>Respect how people self-identify</a:t>
            </a:r>
          </a:p>
          <a:p>
            <a:r>
              <a:rPr lang="en-US"/>
              <a:t>In general, it can help anyone make sure they’re getting the context. they can still hear a description of what’s relevant about the photo</a:t>
            </a:r>
          </a:p>
          <a:p>
            <a:r>
              <a:rPr lang="en-US">
                <a:hlinkClick r:id="rId3"/>
              </a:rPr>
              <a:t>Good Alt Text, Bad Alt Text — Making Your Content Perceivable | WCAG</a:t>
            </a:r>
            <a:endParaRPr lang="en-US"/>
          </a:p>
          <a:p>
            <a:r>
              <a:rPr lang="en-US">
                <a:hlinkClick r:id="rId4"/>
              </a:rPr>
              <a:t>An alt Decision Tree | Web Accessibility Initiative (WAI) | W3C</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hlinkClick r:id="rId5"/>
              </a:rPr>
              <a:t>How to write an image description | by Alex Chen | UX Collective (uxdesign.cc)</a:t>
            </a:r>
            <a:endParaRPr lang="en-US"/>
          </a:p>
          <a:p>
            <a:endParaRPr lang="en-US"/>
          </a:p>
        </p:txBody>
      </p:sp>
      <p:sp>
        <p:nvSpPr>
          <p:cNvPr id="4" name="Slide Number Placeholder 3">
            <a:extLst>
              <a:ext uri="{FF2B5EF4-FFF2-40B4-BE49-F238E27FC236}">
                <a16:creationId xmlns:a16="http://schemas.microsoft.com/office/drawing/2014/main" id="{3CDA3274-102C-6447-AE38-521FCDD26010}"/>
              </a:ext>
            </a:extLst>
          </p:cNvPr>
          <p:cNvSpPr>
            <a:spLocks noGrp="1"/>
          </p:cNvSpPr>
          <p:nvPr>
            <p:ph type="sldNum" sz="quarter" idx="5"/>
          </p:nvPr>
        </p:nvSpPr>
        <p:spPr/>
        <p:txBody>
          <a:bodyPr/>
          <a:lstStyle/>
          <a:p>
            <a:fld id="{D1DFDCD5-5F5B-4920-BAE2-5D174CD2E0BF}" type="slidenum">
              <a:rPr lang="en-US" smtClean="0"/>
              <a:t>12</a:t>
            </a:fld>
            <a:endParaRPr lang="en-US"/>
          </a:p>
        </p:txBody>
      </p:sp>
    </p:spTree>
    <p:extLst>
      <p:ext uri="{BB962C8B-B14F-4D97-AF65-F5344CB8AC3E}">
        <p14:creationId xmlns:p14="http://schemas.microsoft.com/office/powerpoint/2010/main" val="1416015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Keyboard only users: </a:t>
            </a:r>
            <a:r>
              <a:rPr lang="en-US" altLang="ja-JP" sz="1200"/>
              <a:t>Tab to item then press SHIFT+F10</a:t>
            </a:r>
          </a:p>
          <a:p>
            <a:br>
              <a:rPr lang="en-US"/>
            </a:br>
            <a:r>
              <a:rPr lang="en-US"/>
              <a:t>https://stateofwa.sharepoint.com/:w:/r/sites/Equity-Teams-Office_of_Equity/Shared%20Documents/Communications/3.%20Resources/Accessibility/Guidelines/Accessible%20Powerpoint/INTERNAL%20Accessibility%20Checklist%20for%20PowerPoints%20Office%20of%20Equity.docx?d=w4885f8c8c41c4aaba713dfa55039af07&amp;csf=1&amp;web=1&amp;e=HsMvfE</a:t>
            </a:r>
          </a:p>
        </p:txBody>
      </p:sp>
      <p:sp>
        <p:nvSpPr>
          <p:cNvPr id="4" name="Slide Number Placeholder 3"/>
          <p:cNvSpPr>
            <a:spLocks noGrp="1"/>
          </p:cNvSpPr>
          <p:nvPr>
            <p:ph type="sldNum" sz="quarter" idx="5"/>
          </p:nvPr>
        </p:nvSpPr>
        <p:spPr/>
        <p:txBody>
          <a:bodyPr/>
          <a:lstStyle/>
          <a:p>
            <a:fld id="{D98868D1-8D74-44CF-B636-71010629075B}" type="slidenum">
              <a:rPr lang="en-US" smtClean="0"/>
              <a:t>13</a:t>
            </a:fld>
            <a:endParaRPr lang="en-US"/>
          </a:p>
        </p:txBody>
      </p:sp>
    </p:spTree>
    <p:extLst>
      <p:ext uri="{BB962C8B-B14F-4D97-AF65-F5344CB8AC3E}">
        <p14:creationId xmlns:p14="http://schemas.microsoft.com/office/powerpoint/2010/main" val="2414057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Acknowledgments: Comms Team, Office of Equity staff for feedback, Dept of Ecology Document Accessibility Team, Washington State School for the Blind, Community member feedback. If we have time and there’s interest, we could possible dig deeper into topics the audience is interested 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Subscribe to newsletter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Social media + newsletter sign up is in our footer</a:t>
            </a:r>
          </a:p>
          <a:p>
            <a:endParaRPr lang="en-US"/>
          </a:p>
        </p:txBody>
      </p:sp>
      <p:sp>
        <p:nvSpPr>
          <p:cNvPr id="4" name="Slide Number Placeholder 3"/>
          <p:cNvSpPr>
            <a:spLocks noGrp="1"/>
          </p:cNvSpPr>
          <p:nvPr>
            <p:ph type="sldNum" sz="quarter" idx="5"/>
          </p:nvPr>
        </p:nvSpPr>
        <p:spPr/>
        <p:txBody>
          <a:bodyPr/>
          <a:lstStyle/>
          <a:p>
            <a:fld id="{D98868D1-8D74-44CF-B636-71010629075B}" type="slidenum">
              <a:rPr lang="en-US" smtClean="0"/>
              <a:t>14</a:t>
            </a:fld>
            <a:endParaRPr lang="en-US"/>
          </a:p>
        </p:txBody>
      </p:sp>
    </p:spTree>
    <p:extLst>
      <p:ext uri="{BB962C8B-B14F-4D97-AF65-F5344CB8AC3E}">
        <p14:creationId xmlns:p14="http://schemas.microsoft.com/office/powerpoint/2010/main" val="197468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7655E-EBBD-229C-9728-3B0FB701AA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35E5F-B4AA-1124-0A08-0748BAD237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60B77C-7457-67DF-C8E4-3D1E2AA4CBA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29C4B0-8FF6-F963-8DB4-6931E2C662F4}"/>
              </a:ext>
            </a:extLst>
          </p:cNvPr>
          <p:cNvSpPr>
            <a:spLocks noGrp="1"/>
          </p:cNvSpPr>
          <p:nvPr>
            <p:ph type="sldNum" sz="quarter" idx="5"/>
          </p:nvPr>
        </p:nvSpPr>
        <p:spPr/>
        <p:txBody>
          <a:bodyPr/>
          <a:lstStyle/>
          <a:p>
            <a:fld id="{D98868D1-8D74-44CF-B636-71010629075B}" type="slidenum">
              <a:rPr lang="en-US" smtClean="0"/>
              <a:t>15</a:t>
            </a:fld>
            <a:endParaRPr lang="en-US"/>
          </a:p>
        </p:txBody>
      </p:sp>
    </p:spTree>
    <p:extLst>
      <p:ext uri="{BB962C8B-B14F-4D97-AF65-F5344CB8AC3E}">
        <p14:creationId xmlns:p14="http://schemas.microsoft.com/office/powerpoint/2010/main" val="3235943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effectLst/>
                <a:latin typeface="Open Sans" panose="020B0606030504020204" pitchFamily="34" charset="0"/>
              </a:rPr>
              <a:t>Below are the additional details about this activity such as facility, location and so on.</a:t>
            </a:r>
          </a:p>
          <a:p>
            <a:pPr algn="l">
              <a:spcBef>
                <a:spcPts val="1125"/>
              </a:spcBef>
            </a:pPr>
            <a:r>
              <a:rPr lang="en-US" b="1" i="0">
                <a:effectLst/>
                <a:latin typeface="Open Sans" panose="020B0606030504020204" pitchFamily="34" charset="0"/>
              </a:rPr>
              <a:t>Activity status: </a:t>
            </a:r>
            <a:r>
              <a:rPr lang="en-US" b="0" i="0">
                <a:effectLst/>
                <a:latin typeface="Open Sans" panose="020B0606030504020204" pitchFamily="34" charset="0"/>
              </a:rPr>
              <a:t>Active</a:t>
            </a:r>
          </a:p>
          <a:p>
            <a:pPr algn="l">
              <a:spcBef>
                <a:spcPts val="1125"/>
              </a:spcBef>
            </a:pPr>
            <a:r>
              <a:rPr lang="en-US" b="1" i="0">
                <a:effectLst/>
                <a:latin typeface="Open Sans" panose="020B0606030504020204" pitchFamily="34" charset="0"/>
              </a:rPr>
              <a:t>Code: </a:t>
            </a:r>
            <a:r>
              <a:rPr lang="en-US" b="0" i="0" err="1">
                <a:effectLst/>
                <a:latin typeface="Open Sans" panose="020B0606030504020204" pitchFamily="34" charset="0"/>
              </a:rPr>
              <a:t>GOV_PPT_Accessibility</a:t>
            </a:r>
            <a:endParaRPr lang="en-US" b="0" i="0">
              <a:effectLst/>
              <a:latin typeface="Open Sans" panose="020B0606030504020204" pitchFamily="34" charset="0"/>
            </a:endParaRPr>
          </a:p>
          <a:p>
            <a:pPr algn="l">
              <a:spcBef>
                <a:spcPts val="1125"/>
              </a:spcBef>
            </a:pPr>
            <a:r>
              <a:rPr lang="en-US" b="1" i="0">
                <a:effectLst/>
                <a:latin typeface="Open Sans" panose="020B0606030504020204" pitchFamily="34" charset="0"/>
              </a:rPr>
              <a:t>Training organization: </a:t>
            </a:r>
            <a:r>
              <a:rPr lang="en-US" b="0" i="0">
                <a:effectLst/>
                <a:latin typeface="Open Sans" panose="020B0606030504020204" pitchFamily="34" charset="0"/>
              </a:rPr>
              <a:t>Office of the Governor (GOV)</a:t>
            </a:r>
          </a:p>
          <a:p>
            <a:pPr algn="l">
              <a:spcBef>
                <a:spcPts val="1125"/>
              </a:spcBef>
            </a:pPr>
            <a:r>
              <a:rPr lang="en-US" b="1" i="0">
                <a:effectLst/>
                <a:latin typeface="Open Sans" panose="020B0606030504020204" pitchFamily="34" charset="0"/>
              </a:rPr>
              <a:t>Owner: </a:t>
            </a:r>
            <a:r>
              <a:rPr lang="en-US" b="0" i="0">
                <a:effectLst/>
                <a:latin typeface="Open Sans" panose="020B0606030504020204" pitchFamily="34" charset="0"/>
              </a:rPr>
              <a:t>System Admin</a:t>
            </a:r>
          </a:p>
          <a:p>
            <a:pPr algn="l">
              <a:spcBef>
                <a:spcPts val="1125"/>
              </a:spcBef>
            </a:pPr>
            <a:r>
              <a:rPr lang="en-US" b="1" i="0">
                <a:effectLst/>
                <a:latin typeface="Open Sans" panose="020B0606030504020204" pitchFamily="34" charset="0"/>
              </a:rPr>
              <a:t>Language: </a:t>
            </a:r>
            <a:r>
              <a:rPr lang="en-US" b="0" i="0">
                <a:effectLst/>
                <a:latin typeface="Open Sans" panose="020B0606030504020204" pitchFamily="34" charset="0"/>
              </a:rPr>
              <a:t>English (United States)</a:t>
            </a:r>
          </a:p>
          <a:p>
            <a:endParaRPr lang="en-US"/>
          </a:p>
        </p:txBody>
      </p:sp>
      <p:sp>
        <p:nvSpPr>
          <p:cNvPr id="4" name="Slide Number Placeholder 3"/>
          <p:cNvSpPr>
            <a:spLocks noGrp="1"/>
          </p:cNvSpPr>
          <p:nvPr>
            <p:ph type="sldNum" sz="quarter" idx="5"/>
          </p:nvPr>
        </p:nvSpPr>
        <p:spPr/>
        <p:txBody>
          <a:bodyPr/>
          <a:lstStyle/>
          <a:p>
            <a:fld id="{D98868D1-8D74-44CF-B636-71010629075B}" type="slidenum">
              <a:rPr lang="en-US" smtClean="0"/>
              <a:t>16</a:t>
            </a:fld>
            <a:endParaRPr lang="en-US"/>
          </a:p>
        </p:txBody>
      </p:sp>
    </p:spTree>
    <p:extLst>
      <p:ext uri="{BB962C8B-B14F-4D97-AF65-F5344CB8AC3E}">
        <p14:creationId xmlns:p14="http://schemas.microsoft.com/office/powerpoint/2010/main" val="2694350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04E577-0D79-EE6B-145E-A23D91FE06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F1D78F-C6A6-5B6D-9CA7-0150A1C07F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B44C7D-AA29-6208-141A-5FD2F3B45EF4}"/>
              </a:ext>
            </a:extLst>
          </p:cNvPr>
          <p:cNvSpPr>
            <a:spLocks noGrp="1"/>
          </p:cNvSpPr>
          <p:nvPr>
            <p:ph type="body" idx="1"/>
          </p:nvPr>
        </p:nvSpPr>
        <p:spPr/>
        <p:txBody>
          <a:bodyPr/>
          <a:lstStyle/>
          <a:p>
            <a:pPr algn="l"/>
            <a:r>
              <a:rPr lang="en-US" b="0" i="0">
                <a:effectLst/>
                <a:latin typeface="Open Sans" panose="020B0606030504020204" pitchFamily="34" charset="0"/>
              </a:rPr>
              <a:t>Below are the additional details about this activity such as facility, location and so on.</a:t>
            </a:r>
          </a:p>
          <a:p>
            <a:pPr algn="l">
              <a:spcBef>
                <a:spcPts val="1125"/>
              </a:spcBef>
            </a:pPr>
            <a:r>
              <a:rPr lang="en-US" b="1" i="0">
                <a:effectLst/>
                <a:latin typeface="Open Sans" panose="020B0606030504020204" pitchFamily="34" charset="0"/>
              </a:rPr>
              <a:t>Activity status: </a:t>
            </a:r>
            <a:r>
              <a:rPr lang="en-US" b="0" i="0">
                <a:effectLst/>
                <a:latin typeface="Open Sans" panose="020B0606030504020204" pitchFamily="34" charset="0"/>
              </a:rPr>
              <a:t>Active</a:t>
            </a:r>
          </a:p>
          <a:p>
            <a:pPr algn="l">
              <a:spcBef>
                <a:spcPts val="1125"/>
              </a:spcBef>
            </a:pPr>
            <a:r>
              <a:rPr lang="en-US" b="1" i="0">
                <a:effectLst/>
                <a:latin typeface="Open Sans" panose="020B0606030504020204" pitchFamily="34" charset="0"/>
              </a:rPr>
              <a:t>Code: </a:t>
            </a:r>
            <a:r>
              <a:rPr lang="en-US" b="0" i="0" err="1">
                <a:effectLst/>
                <a:latin typeface="Open Sans" panose="020B0606030504020204" pitchFamily="34" charset="0"/>
              </a:rPr>
              <a:t>GOV_PPT_Accessibility</a:t>
            </a:r>
            <a:endParaRPr lang="en-US" b="0" i="0">
              <a:effectLst/>
              <a:latin typeface="Open Sans" panose="020B0606030504020204" pitchFamily="34" charset="0"/>
            </a:endParaRPr>
          </a:p>
          <a:p>
            <a:pPr algn="l">
              <a:spcBef>
                <a:spcPts val="1125"/>
              </a:spcBef>
            </a:pPr>
            <a:r>
              <a:rPr lang="en-US" b="1" i="0">
                <a:effectLst/>
                <a:latin typeface="Open Sans" panose="020B0606030504020204" pitchFamily="34" charset="0"/>
              </a:rPr>
              <a:t>Training organization: </a:t>
            </a:r>
            <a:r>
              <a:rPr lang="en-US" b="0" i="0">
                <a:effectLst/>
                <a:latin typeface="Open Sans" panose="020B0606030504020204" pitchFamily="34" charset="0"/>
              </a:rPr>
              <a:t>Office of the Governor (GOV)</a:t>
            </a:r>
          </a:p>
          <a:p>
            <a:pPr algn="l">
              <a:spcBef>
                <a:spcPts val="1125"/>
              </a:spcBef>
            </a:pPr>
            <a:r>
              <a:rPr lang="en-US" b="1" i="0">
                <a:effectLst/>
                <a:latin typeface="Open Sans" panose="020B0606030504020204" pitchFamily="34" charset="0"/>
              </a:rPr>
              <a:t>Owner: </a:t>
            </a:r>
            <a:r>
              <a:rPr lang="en-US" b="0" i="0">
                <a:effectLst/>
                <a:latin typeface="Open Sans" panose="020B0606030504020204" pitchFamily="34" charset="0"/>
              </a:rPr>
              <a:t>System Admin</a:t>
            </a:r>
          </a:p>
          <a:p>
            <a:pPr algn="l">
              <a:spcBef>
                <a:spcPts val="1125"/>
              </a:spcBef>
            </a:pPr>
            <a:r>
              <a:rPr lang="en-US" b="1" i="0">
                <a:effectLst/>
                <a:latin typeface="Open Sans" panose="020B0606030504020204" pitchFamily="34" charset="0"/>
              </a:rPr>
              <a:t>Language: </a:t>
            </a:r>
            <a:r>
              <a:rPr lang="en-US" b="0" i="0">
                <a:effectLst/>
                <a:latin typeface="Open Sans" panose="020B0606030504020204" pitchFamily="34" charset="0"/>
              </a:rPr>
              <a:t>English (United States)</a:t>
            </a:r>
          </a:p>
          <a:p>
            <a:endParaRPr lang="en-US"/>
          </a:p>
        </p:txBody>
      </p:sp>
      <p:sp>
        <p:nvSpPr>
          <p:cNvPr id="4" name="Slide Number Placeholder 3">
            <a:extLst>
              <a:ext uri="{FF2B5EF4-FFF2-40B4-BE49-F238E27FC236}">
                <a16:creationId xmlns:a16="http://schemas.microsoft.com/office/drawing/2014/main" id="{6A734C57-584D-BEAB-3E5D-70825B44280A}"/>
              </a:ext>
            </a:extLst>
          </p:cNvPr>
          <p:cNvSpPr>
            <a:spLocks noGrp="1"/>
          </p:cNvSpPr>
          <p:nvPr>
            <p:ph type="sldNum" sz="quarter" idx="5"/>
          </p:nvPr>
        </p:nvSpPr>
        <p:spPr/>
        <p:txBody>
          <a:bodyPr/>
          <a:lstStyle/>
          <a:p>
            <a:fld id="{D98868D1-8D74-44CF-B636-71010629075B}" type="slidenum">
              <a:rPr lang="en-US" smtClean="0"/>
              <a:t>17</a:t>
            </a:fld>
            <a:endParaRPr lang="en-US"/>
          </a:p>
        </p:txBody>
      </p:sp>
    </p:spTree>
    <p:extLst>
      <p:ext uri="{BB962C8B-B14F-4D97-AF65-F5344CB8AC3E}">
        <p14:creationId xmlns:p14="http://schemas.microsoft.com/office/powerpoint/2010/main" val="10592321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B151B-0846-EA90-4978-77311FD4ED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FE1139-C72C-2142-1651-FE85C0CAEA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42F705-93A2-1CCC-97E6-5AA5DD373DB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1B26D7-8BEA-FB8A-7F7B-ABB195E91A26}"/>
              </a:ext>
            </a:extLst>
          </p:cNvPr>
          <p:cNvSpPr>
            <a:spLocks noGrp="1"/>
          </p:cNvSpPr>
          <p:nvPr>
            <p:ph type="sldNum" sz="quarter" idx="5"/>
          </p:nvPr>
        </p:nvSpPr>
        <p:spPr/>
        <p:txBody>
          <a:bodyPr/>
          <a:lstStyle/>
          <a:p>
            <a:fld id="{D98868D1-8D74-44CF-B636-71010629075B}" type="slidenum">
              <a:rPr lang="en-US" smtClean="0"/>
              <a:t>18</a:t>
            </a:fld>
            <a:endParaRPr lang="en-US"/>
          </a:p>
        </p:txBody>
      </p:sp>
    </p:spTree>
    <p:extLst>
      <p:ext uri="{BB962C8B-B14F-4D97-AF65-F5344CB8AC3E}">
        <p14:creationId xmlns:p14="http://schemas.microsoft.com/office/powerpoint/2010/main" val="1741199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Calibri" panose="020F0502020204030204" pitchFamily="34" charset="0"/>
                <a:ea typeface="PMingLiU" panose="02020500000000000000" pitchFamily="18" charset="-120"/>
              </a:rPr>
              <a:t>If these videos are created in house, ask the person to identify themselves with all the information that is shown on the screen so that it is all in the captions. Some caption editing tools are CADET, Amara, Subtitle horse.</a:t>
            </a:r>
          </a:p>
          <a:p>
            <a:r>
              <a:rPr lang="en-US" sz="1800" dirty="0">
                <a:solidFill>
                  <a:srgbClr val="000000"/>
                </a:solidFill>
                <a:effectLst/>
                <a:latin typeface="Calibri" panose="020F0502020204030204" pitchFamily="34" charset="0"/>
                <a:ea typeface="PMingLiU" panose="02020500000000000000" pitchFamily="18" charset="-120"/>
              </a:rPr>
              <a:t>Workarounds – put names of people in description</a:t>
            </a:r>
            <a:endParaRPr lang="en-US" dirty="0"/>
          </a:p>
        </p:txBody>
      </p:sp>
      <p:sp>
        <p:nvSpPr>
          <p:cNvPr id="4" name="Slide Number Placeholder 3"/>
          <p:cNvSpPr>
            <a:spLocks noGrp="1"/>
          </p:cNvSpPr>
          <p:nvPr>
            <p:ph type="sldNum" sz="quarter" idx="5"/>
          </p:nvPr>
        </p:nvSpPr>
        <p:spPr/>
        <p:txBody>
          <a:bodyPr/>
          <a:lstStyle/>
          <a:p>
            <a:fld id="{D98868D1-8D74-44CF-B636-71010629075B}" type="slidenum">
              <a:rPr lang="en-US" smtClean="0"/>
              <a:t>19</a:t>
            </a:fld>
            <a:endParaRPr lang="en-US"/>
          </a:p>
        </p:txBody>
      </p:sp>
    </p:spTree>
    <p:extLst>
      <p:ext uri="{BB962C8B-B14F-4D97-AF65-F5344CB8AC3E}">
        <p14:creationId xmlns:p14="http://schemas.microsoft.com/office/powerpoint/2010/main" val="520435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Notes for Vic: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Remember to start recording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Visual description, lighting, background, light sensitivity.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Questions, things ppl wanted cover.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Troubleshoot if anyone needs help Captions showing up, multi pin showing up.</a:t>
            </a:r>
            <a:br>
              <a:rPr lang="en-US" dirty="0"/>
            </a:br>
            <a:r>
              <a:rPr lang="en-US" dirty="0"/>
              <a:t>*IMPORTANT: As the speaker going over this slide, get familiar with the platform and </a:t>
            </a:r>
            <a:r>
              <a:rPr lang="en-US" b="1" dirty="0"/>
              <a:t>be sure to cover how you want participants to get help.</a:t>
            </a:r>
            <a:endParaRPr lang="en-US" sz="1200" dirty="0">
              <a:solidFill>
                <a:srgbClr val="000000"/>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rPr>
              <a:t>Inclusive presentations include cross-issue collaboration. Please collaborate with your agency’s contact person/people for language access and disability access.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000000"/>
                </a:solidFill>
              </a:rPr>
              <a:t>If possible (not always a part of event workflow when you are a guest speakers) pre-work – provide the slides as a PDF to users at beginning or day before presentation. Also, provide agenda and slides to ASL, this can help them prepare the word choice to match the language. Caveat is depending on contractor, they may not be able to review in advance or get access to it.</a:t>
            </a:r>
          </a:p>
        </p:txBody>
      </p:sp>
      <p:sp>
        <p:nvSpPr>
          <p:cNvPr id="4" name="Slide Number Placeholder 3"/>
          <p:cNvSpPr>
            <a:spLocks noGrp="1"/>
          </p:cNvSpPr>
          <p:nvPr>
            <p:ph type="sldNum" sz="quarter" idx="5"/>
          </p:nvPr>
        </p:nvSpPr>
        <p:spPr/>
        <p:txBody>
          <a:bodyPr/>
          <a:lstStyle/>
          <a:p>
            <a:fld id="{D98868D1-8D74-44CF-B636-71010629075B}" type="slidenum">
              <a:rPr lang="en-US" smtClean="0"/>
              <a:t>2</a:t>
            </a:fld>
            <a:endParaRPr lang="en-US"/>
          </a:p>
        </p:txBody>
      </p:sp>
    </p:spTree>
    <p:extLst>
      <p:ext uri="{BB962C8B-B14F-4D97-AF65-F5344CB8AC3E}">
        <p14:creationId xmlns:p14="http://schemas.microsoft.com/office/powerpoint/2010/main" val="1931074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Keyboard only users can press “Tab” to jump from one item to the next</a:t>
            </a:r>
          </a:p>
          <a:p>
            <a:endParaRPr lang="en-US"/>
          </a:p>
        </p:txBody>
      </p:sp>
      <p:sp>
        <p:nvSpPr>
          <p:cNvPr id="4" name="Slide Number Placeholder 3"/>
          <p:cNvSpPr>
            <a:spLocks noGrp="1"/>
          </p:cNvSpPr>
          <p:nvPr>
            <p:ph type="sldNum" sz="quarter" idx="5"/>
          </p:nvPr>
        </p:nvSpPr>
        <p:spPr/>
        <p:txBody>
          <a:bodyPr/>
          <a:lstStyle/>
          <a:p>
            <a:fld id="{D98868D1-8D74-44CF-B636-71010629075B}" type="slidenum">
              <a:rPr lang="en-US" smtClean="0"/>
              <a:t>20</a:t>
            </a:fld>
            <a:endParaRPr lang="en-US"/>
          </a:p>
        </p:txBody>
      </p:sp>
    </p:spTree>
    <p:extLst>
      <p:ext uri="{BB962C8B-B14F-4D97-AF65-F5344CB8AC3E}">
        <p14:creationId xmlns:p14="http://schemas.microsoft.com/office/powerpoint/2010/main" val="2009423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Systems change. We work on relational partnership, tribal relations, innovative media strategies, digital equity, data for equity, consulting for state agencies. </a:t>
            </a:r>
          </a:p>
        </p:txBody>
      </p:sp>
      <p:sp>
        <p:nvSpPr>
          <p:cNvPr id="4" name="Slide Number Placeholder 3"/>
          <p:cNvSpPr>
            <a:spLocks noGrp="1"/>
          </p:cNvSpPr>
          <p:nvPr>
            <p:ph type="sldNum" sz="quarter" idx="5"/>
          </p:nvPr>
        </p:nvSpPr>
        <p:spPr/>
        <p:txBody>
          <a:bodyPr/>
          <a:lstStyle/>
          <a:p>
            <a:fld id="{D98868D1-8D74-44CF-B636-71010629075B}" type="slidenum">
              <a:rPr lang="en-US" smtClean="0"/>
              <a:t>3</a:t>
            </a:fld>
            <a:endParaRPr lang="en-US"/>
          </a:p>
        </p:txBody>
      </p:sp>
    </p:spTree>
    <p:extLst>
      <p:ext uri="{BB962C8B-B14F-4D97-AF65-F5344CB8AC3E}">
        <p14:creationId xmlns:p14="http://schemas.microsoft.com/office/powerpoint/2010/main" val="334048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99D1"/>
                </a:solidFill>
                <a:hlinkClick r:id="rId3">
                  <a:extLst>
                    <a:ext uri="{A12FA001-AC4F-418D-AE19-62706E023703}">
                      <ahyp:hlinkClr xmlns:ahyp="http://schemas.microsoft.com/office/drawing/2018/hyperlinkcolor" val="tx"/>
                    </a:ext>
                  </a:extLst>
                </a:hlinkClick>
              </a:rPr>
              <a:t>Meet the Team | Office of Equity</a:t>
            </a:r>
            <a:endParaRPr lang="en-US" dirty="0">
              <a:solidFill>
                <a:srgbClr val="0099D1"/>
              </a:solidFill>
            </a:endParaRPr>
          </a:p>
          <a:p>
            <a:pPr marL="171450" indent="-171450">
              <a:buFont typeface="Arial" panose="020B0604020202020204" pitchFamily="34" charset="0"/>
              <a:buChar char="•"/>
            </a:pPr>
            <a:r>
              <a:rPr lang="en-US" dirty="0"/>
              <a:t>Had around 5 staff at beginning of 2023</a:t>
            </a:r>
          </a:p>
          <a:p>
            <a:pPr marL="171450" indent="-171450">
              <a:buFont typeface="Arial" panose="020B0604020202020204" pitchFamily="34" charset="0"/>
              <a:buChar char="•"/>
            </a:pPr>
            <a:r>
              <a:rPr lang="en-US" dirty="0"/>
              <a:t>Variety of backgrounds</a:t>
            </a:r>
          </a:p>
          <a:p>
            <a:pPr marL="171450" indent="-171450">
              <a:buFont typeface="Arial" panose="020B0604020202020204" pitchFamily="34" charset="0"/>
              <a:buChar char="•"/>
            </a:pPr>
            <a:r>
              <a:rPr lang="en-US" dirty="0"/>
              <a:t>Still in progress of updating website. Changing major pieces based on user study with people with disabilities, some areas we can’t access</a:t>
            </a:r>
          </a:p>
        </p:txBody>
      </p:sp>
      <p:sp>
        <p:nvSpPr>
          <p:cNvPr id="4" name="Slide Number Placeholder 3"/>
          <p:cNvSpPr>
            <a:spLocks noGrp="1"/>
          </p:cNvSpPr>
          <p:nvPr>
            <p:ph type="sldNum" sz="quarter" idx="5"/>
          </p:nvPr>
        </p:nvSpPr>
        <p:spPr/>
        <p:txBody>
          <a:bodyPr/>
          <a:lstStyle/>
          <a:p>
            <a:fld id="{D98868D1-8D74-44CF-B636-71010629075B}" type="slidenum">
              <a:rPr lang="en-US" smtClean="0"/>
              <a:t>4</a:t>
            </a:fld>
            <a:endParaRPr lang="en-US"/>
          </a:p>
        </p:txBody>
      </p:sp>
    </p:spTree>
    <p:extLst>
      <p:ext uri="{BB962C8B-B14F-4D97-AF65-F5344CB8AC3E}">
        <p14:creationId xmlns:p14="http://schemas.microsoft.com/office/powerpoint/2010/main" val="1462202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Level setting, don’t get too in the weeds.</a:t>
            </a:r>
          </a:p>
          <a:p>
            <a:r>
              <a:rPr lang="en-US"/>
              <a:t>Adapted from 2 separate trainings that typically have 3 hours of content.</a:t>
            </a:r>
          </a:p>
          <a:p>
            <a:r>
              <a:rPr lang="en-US"/>
              <a:t>Extra slides at end for headings and reading order if there is time and folks are interested.</a:t>
            </a:r>
          </a:p>
        </p:txBody>
      </p:sp>
      <p:sp>
        <p:nvSpPr>
          <p:cNvPr id="4" name="Slide Number Placeholder 3"/>
          <p:cNvSpPr>
            <a:spLocks noGrp="1"/>
          </p:cNvSpPr>
          <p:nvPr>
            <p:ph type="sldNum" sz="quarter" idx="5"/>
          </p:nvPr>
        </p:nvSpPr>
        <p:spPr/>
        <p:txBody>
          <a:bodyPr/>
          <a:lstStyle/>
          <a:p>
            <a:fld id="{D98868D1-8D74-44CF-B636-71010629075B}" type="slidenum">
              <a:rPr lang="en-US" smtClean="0"/>
              <a:t>5</a:t>
            </a:fld>
            <a:endParaRPr lang="en-US"/>
          </a:p>
        </p:txBody>
      </p:sp>
    </p:spTree>
    <p:extLst>
      <p:ext uri="{BB962C8B-B14F-4D97-AF65-F5344CB8AC3E}">
        <p14:creationId xmlns:p14="http://schemas.microsoft.com/office/powerpoint/2010/main" val="954787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Demo link</a:t>
            </a:r>
          </a:p>
          <a:p>
            <a:pPr lvl="0"/>
            <a:r>
              <a:rPr lang="en-US" dirty="0"/>
              <a:t>Any software, device, tool</a:t>
            </a:r>
          </a:p>
          <a:p>
            <a:pPr lvl="0"/>
            <a:r>
              <a:rPr lang="en-US" b="1" dirty="0"/>
              <a:t>Assistive Technology</a:t>
            </a:r>
          </a:p>
          <a:p>
            <a:endParaRPr lang="en-US" dirty="0"/>
          </a:p>
          <a:p>
            <a:r>
              <a:rPr lang="en-US" sz="2000" dirty="0"/>
              <a:t>Alt-text</a:t>
            </a:r>
          </a:p>
          <a:p>
            <a:r>
              <a:rPr lang="en-US" sz="2000" dirty="0"/>
              <a:t>Jump to links</a:t>
            </a:r>
          </a:p>
          <a:p>
            <a:r>
              <a:rPr lang="en-US" sz="2000" dirty="0"/>
              <a:t>Differentiate between links</a:t>
            </a:r>
          </a:p>
          <a:p>
            <a:pPr marL="0" indent="0">
              <a:buNone/>
            </a:pPr>
            <a:r>
              <a:rPr lang="en-US" sz="2000" dirty="0"/>
              <a:t>Anyone can use assistive tech (AT)</a:t>
            </a:r>
          </a:p>
          <a:p>
            <a:r>
              <a:rPr lang="en-US" dirty="0"/>
              <a:t>Simplest terms totally. </a:t>
            </a:r>
          </a:p>
          <a:p>
            <a:r>
              <a:rPr lang="en-US" dirty="0"/>
              <a:t>Workbook – dissertation. So in</a:t>
            </a:r>
          </a:p>
          <a:p>
            <a:r>
              <a:rPr lang="en-US" dirty="0"/>
              <a:t>Popular </a:t>
            </a:r>
            <a:r>
              <a:rPr lang="en-US" dirty="0" err="1"/>
              <a:t>Screenreaders</a:t>
            </a:r>
            <a:r>
              <a:rPr lang="en-US" dirty="0"/>
              <a:t>: - “never seen a screen reader”</a:t>
            </a:r>
          </a:p>
          <a:p>
            <a:r>
              <a:rPr lang="en-US" dirty="0"/>
              <a:t>PC</a:t>
            </a:r>
          </a:p>
          <a:p>
            <a:r>
              <a:rPr lang="en-US" dirty="0"/>
              <a:t>JAWS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What is a “reading order” and why does it matter?</a:t>
            </a:r>
          </a:p>
          <a:p>
            <a:endParaRPr lang="en-US" sz="2000" dirty="0"/>
          </a:p>
          <a:p>
            <a:pPr lvl="1"/>
            <a:r>
              <a:rPr lang="en-US" sz="2000" dirty="0"/>
              <a:t>Blind, low-vision -&gt; screen reader</a:t>
            </a:r>
          </a:p>
          <a:p>
            <a:pPr lvl="2"/>
            <a:r>
              <a:rPr lang="en-US" dirty="0"/>
              <a:t>reads text out loud from a page or document, plus alt 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What do assistive technologies need?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Reading order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(3:33)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https://youtu.be/dEbl5jvLKGQ?si=P9dOOrnIk1V25dvt</a:t>
            </a:r>
          </a:p>
          <a:p>
            <a:r>
              <a:rPr lang="en-US" dirty="0">
                <a:hlinkClick r:id="rId3"/>
              </a:rPr>
              <a:t>Write From Scratch Using Grammarly's Generative AI (youtube.com)</a:t>
            </a:r>
            <a:endParaRPr lang="en-US" dirty="0"/>
          </a:p>
          <a:p>
            <a:r>
              <a:rPr lang="en-US" b="0" i="0" dirty="0">
                <a:effectLst/>
                <a:latin typeface="source-serif-pro"/>
              </a:rPr>
              <a:t>Arthritis limits dexterity and fine motor movements required for operating a mouse.</a:t>
            </a:r>
            <a:endParaRPr lang="en-US" dirty="0"/>
          </a:p>
        </p:txBody>
      </p:sp>
      <p:sp>
        <p:nvSpPr>
          <p:cNvPr id="4" name="Slide Number Placeholder 3"/>
          <p:cNvSpPr>
            <a:spLocks noGrp="1"/>
          </p:cNvSpPr>
          <p:nvPr>
            <p:ph type="sldNum" sz="quarter" idx="5"/>
          </p:nvPr>
        </p:nvSpPr>
        <p:spPr/>
        <p:txBody>
          <a:bodyPr/>
          <a:lstStyle/>
          <a:p>
            <a:fld id="{D1DFDCD5-5F5B-4920-BAE2-5D174CD2E0BF}" type="slidenum">
              <a:rPr lang="en-US" smtClean="0"/>
              <a:t>6</a:t>
            </a:fld>
            <a:endParaRPr lang="en-US"/>
          </a:p>
        </p:txBody>
      </p:sp>
    </p:spTree>
    <p:extLst>
      <p:ext uri="{BB962C8B-B14F-4D97-AF65-F5344CB8AC3E}">
        <p14:creationId xmlns:p14="http://schemas.microsoft.com/office/powerpoint/2010/main" val="2126643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Make the original accessible OR provide alternate format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people with disabilities have </a:t>
            </a:r>
            <a:r>
              <a:rPr lang="en-US" b="1" u="sng"/>
              <a:t>equivalent</a:t>
            </a:r>
            <a:r>
              <a:rPr lang="en-US"/>
              <a:t> access to the same services and content that is available to persons without disabilities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“USER-01” Formerly “Policy 188“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“Web Content Accessibility Standards (WCAG) 2.1 Level AA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D1DFDCD5-5F5B-4920-BAE2-5D174CD2E0BF}" type="slidenum">
              <a:rPr lang="en-US" smtClean="0"/>
              <a:t>7</a:t>
            </a:fld>
            <a:endParaRPr lang="en-US"/>
          </a:p>
        </p:txBody>
      </p:sp>
    </p:spTree>
    <p:extLst>
      <p:ext uri="{BB962C8B-B14F-4D97-AF65-F5344CB8AC3E}">
        <p14:creationId xmlns:p14="http://schemas.microsoft.com/office/powerpoint/2010/main" val="647082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C2789-1C2E-4B6A-FC54-F4BC066807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2550D5-5A82-9E3C-C41A-D9F4523413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51E0C8-9BB3-DD33-55F5-9B6831BA19A2}"/>
              </a:ext>
            </a:extLst>
          </p:cNvPr>
          <p:cNvSpPr>
            <a:spLocks noGrp="1"/>
          </p:cNvSpPr>
          <p:nvPr>
            <p:ph type="body" idx="1"/>
          </p:nvPr>
        </p:nvSpPr>
        <p:spPr/>
        <p:txBody>
          <a:bodyPr/>
          <a:lstStyle/>
          <a:p>
            <a:endParaRPr lang="en-US" dirty="0"/>
          </a:p>
          <a:p>
            <a:endParaRPr lang="en-US" dirty="0"/>
          </a:p>
        </p:txBody>
      </p:sp>
      <p:sp>
        <p:nvSpPr>
          <p:cNvPr id="4" name="Slide Number Placeholder 3">
            <a:extLst>
              <a:ext uri="{FF2B5EF4-FFF2-40B4-BE49-F238E27FC236}">
                <a16:creationId xmlns:a16="http://schemas.microsoft.com/office/drawing/2014/main" id="{35351D58-6E9F-2862-9B42-49977A6CB7A5}"/>
              </a:ext>
            </a:extLst>
          </p:cNvPr>
          <p:cNvSpPr>
            <a:spLocks noGrp="1"/>
          </p:cNvSpPr>
          <p:nvPr>
            <p:ph type="sldNum" sz="quarter" idx="5"/>
          </p:nvPr>
        </p:nvSpPr>
        <p:spPr/>
        <p:txBody>
          <a:bodyPr/>
          <a:lstStyle/>
          <a:p>
            <a:fld id="{D98868D1-8D74-44CF-B636-71010629075B}" type="slidenum">
              <a:rPr lang="en-US" smtClean="0"/>
              <a:t>8</a:t>
            </a:fld>
            <a:endParaRPr lang="en-US"/>
          </a:p>
        </p:txBody>
      </p:sp>
    </p:spTree>
    <p:extLst>
      <p:ext uri="{BB962C8B-B14F-4D97-AF65-F5344CB8AC3E}">
        <p14:creationId xmlns:p14="http://schemas.microsoft.com/office/powerpoint/2010/main" val="1157473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9B45D-0A43-7A88-512B-31AB5F771E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29857A-0CF0-1BBB-69DE-0701FE03A9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236B9D-72CE-67EB-7DF3-27612ED52891}"/>
              </a:ext>
            </a:extLst>
          </p:cNvPr>
          <p:cNvSpPr>
            <a:spLocks noGrp="1"/>
          </p:cNvSpPr>
          <p:nvPr>
            <p:ph type="body" idx="1"/>
          </p:nvPr>
        </p:nvSpPr>
        <p:spPr/>
        <p:txBody>
          <a:bodyPr/>
          <a:lstStyle/>
          <a:p>
            <a:r>
              <a:rPr lang="en-US">
                <a:solidFill>
                  <a:schemeClr val="tx1"/>
                </a:solidFill>
              </a:rPr>
              <a:t>Accessible Color combinations</a:t>
            </a:r>
            <a:endParaRPr lang="en-US">
              <a:hlinkClick r:id="rId3"/>
            </a:endParaRPr>
          </a:p>
          <a:p>
            <a:r>
              <a:rPr lang="en-US">
                <a:hlinkClick r:id="rId3"/>
              </a:rPr>
              <a:t>Accessible Color combos</a:t>
            </a:r>
            <a:endParaRPr lang="en-US"/>
          </a:p>
          <a:p>
            <a:r>
              <a:rPr lang="en-US"/>
              <a:t>Build your own palette </a:t>
            </a:r>
            <a:r>
              <a:rPr lang="en-US">
                <a:hlinkClick r:id="rId4"/>
              </a:rPr>
              <a:t>Accessible color palette builder (toolness.github.io)</a:t>
            </a:r>
            <a:endParaRPr lang="en-US"/>
          </a:p>
          <a:p>
            <a:r>
              <a:rPr lang="en-US"/>
              <a:t>+Digital Accessibility Slide</a:t>
            </a:r>
          </a:p>
          <a:p>
            <a:endParaRPr lang="en-US"/>
          </a:p>
          <a:p>
            <a:endParaRPr lang="en-US"/>
          </a:p>
        </p:txBody>
      </p:sp>
      <p:sp>
        <p:nvSpPr>
          <p:cNvPr id="4" name="Slide Number Placeholder 3">
            <a:extLst>
              <a:ext uri="{FF2B5EF4-FFF2-40B4-BE49-F238E27FC236}">
                <a16:creationId xmlns:a16="http://schemas.microsoft.com/office/drawing/2014/main" id="{C88983EF-BEB1-5AE3-5BC7-D50BF5B22672}"/>
              </a:ext>
            </a:extLst>
          </p:cNvPr>
          <p:cNvSpPr>
            <a:spLocks noGrp="1"/>
          </p:cNvSpPr>
          <p:nvPr>
            <p:ph type="sldNum" sz="quarter" idx="5"/>
          </p:nvPr>
        </p:nvSpPr>
        <p:spPr/>
        <p:txBody>
          <a:bodyPr/>
          <a:lstStyle/>
          <a:p>
            <a:fld id="{D98868D1-8D74-44CF-B636-71010629075B}" type="slidenum">
              <a:rPr lang="en-US" smtClean="0"/>
              <a:t>9</a:t>
            </a:fld>
            <a:endParaRPr lang="en-US"/>
          </a:p>
        </p:txBody>
      </p:sp>
    </p:spTree>
    <p:extLst>
      <p:ext uri="{BB962C8B-B14F-4D97-AF65-F5344CB8AC3E}">
        <p14:creationId xmlns:p14="http://schemas.microsoft.com/office/powerpoint/2010/main" val="13518493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Option 1">
    <p:spTree>
      <p:nvGrpSpPr>
        <p:cNvPr id="1" name=""/>
        <p:cNvGrpSpPr/>
        <p:nvPr/>
      </p:nvGrpSpPr>
      <p:grpSpPr>
        <a:xfrm>
          <a:off x="0" y="0"/>
          <a:ext cx="0" cy="0"/>
          <a:chOff x="0" y="0"/>
          <a:chExt cx="0" cy="0"/>
        </a:xfrm>
      </p:grpSpPr>
      <p:sp>
        <p:nvSpPr>
          <p:cNvPr id="2" name="Title 1"/>
          <p:cNvSpPr>
            <a:spLocks noGrp="1"/>
          </p:cNvSpPr>
          <p:nvPr>
            <p:ph type="ctrTitle"/>
          </p:nvPr>
        </p:nvSpPr>
        <p:spPr>
          <a:xfrm>
            <a:off x="2193552" y="4032775"/>
            <a:ext cx="6264648" cy="901388"/>
          </a:xfrm>
        </p:spPr>
        <p:txBody>
          <a:bodyPr anchor="b">
            <a:normAutofit/>
          </a:bodyPr>
          <a:lstStyle>
            <a:lvl1pPr algn="l">
              <a:defRPr lang="en-US" dirty="0">
                <a:solidFill>
                  <a:srgbClr val="FBFBFB"/>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2193551" y="4934163"/>
            <a:ext cx="6264649" cy="1039853"/>
          </a:xfrm>
        </p:spPr>
        <p:txBody>
          <a:bodyPr>
            <a:normAutofit/>
          </a:bodyPr>
          <a:lstStyle>
            <a:lvl1pPr marL="0" indent="0" algn="l">
              <a:buNone/>
              <a:defRPr lang="en-US" dirty="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BF275850-B71D-490D-965C-ED6AE5531855}" type="slidenum">
              <a:rPr lang="en-US" smtClean="0"/>
              <a:t>‹#›</a:t>
            </a:fld>
            <a:endParaRPr lang="en-US"/>
          </a:p>
        </p:txBody>
      </p:sp>
      <p:sp>
        <p:nvSpPr>
          <p:cNvPr id="11" name="Rectangle 10"/>
          <p:cNvSpPr/>
          <p:nvPr userDrawn="1"/>
        </p:nvSpPr>
        <p:spPr>
          <a:xfrm>
            <a:off x="0" y="7"/>
            <a:ext cx="2286000" cy="2148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descr="Washington State Office of Equity logo">
            <a:extLst>
              <a:ext uri="{FF2B5EF4-FFF2-40B4-BE49-F238E27FC236}">
                <a16:creationId xmlns:a16="http://schemas.microsoft.com/office/drawing/2014/main" id="{157CDA95-7387-45FD-BB7D-EF1837A34C1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1929" y="3800034"/>
            <a:ext cx="1102141" cy="2365150"/>
          </a:xfrm>
          <a:prstGeom prst="rect">
            <a:avLst/>
          </a:prstGeom>
        </p:spPr>
      </p:pic>
    </p:spTree>
    <p:extLst>
      <p:ext uri="{BB962C8B-B14F-4D97-AF65-F5344CB8AC3E}">
        <p14:creationId xmlns:p14="http://schemas.microsoft.com/office/powerpoint/2010/main" val="131765553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ransition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57204" y="2623731"/>
            <a:ext cx="7015250" cy="805270"/>
          </a:xfrm>
        </p:spPr>
        <p:txBody>
          <a:bodyPr>
            <a:normAutofit/>
          </a:bodyPr>
          <a:lstStyle>
            <a:lvl1pPr algn="l">
              <a:defRPr sz="4000">
                <a:solidFill>
                  <a:schemeClr val="bg1"/>
                </a:solidFill>
                <a:latin typeface="+mj-lt"/>
              </a:defRPr>
            </a:lvl1pPr>
          </a:lstStyle>
          <a:p>
            <a:r>
              <a:rPr lang="en-US"/>
              <a:t>Click to edit Master title style</a:t>
            </a:r>
          </a:p>
        </p:txBody>
      </p:sp>
      <p:sp>
        <p:nvSpPr>
          <p:cNvPr id="8" name="Text Placeholder 10"/>
          <p:cNvSpPr>
            <a:spLocks noGrp="1"/>
          </p:cNvSpPr>
          <p:nvPr>
            <p:ph type="body" sz="quarter" idx="13"/>
          </p:nvPr>
        </p:nvSpPr>
        <p:spPr>
          <a:xfrm>
            <a:off x="489347" y="3429000"/>
            <a:ext cx="5998816" cy="572228"/>
          </a:xfrm>
        </p:spPr>
        <p:txBody>
          <a:bodyPr/>
          <a:lstStyle>
            <a:lvl1pPr marL="0" indent="0">
              <a:buNone/>
              <a:defRPr>
                <a:solidFill>
                  <a:schemeClr val="bg1"/>
                </a:solidFill>
              </a:defRPr>
            </a:lvl1pPr>
          </a:lstStyle>
          <a:p>
            <a:pPr lvl="0"/>
            <a:endParaRPr lang="en-US"/>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BF275850-B71D-490D-965C-ED6AE5531855}" type="slidenum">
              <a:rPr lang="en-US" smtClean="0"/>
              <a:pPr/>
              <a:t>‹#›</a:t>
            </a:fld>
            <a:endParaRPr lang="en-US"/>
          </a:p>
        </p:txBody>
      </p:sp>
      <p:pic>
        <p:nvPicPr>
          <p:cNvPr id="9" name="Picture 8" descr="Washington State Office of Equity logo">
            <a:extLst>
              <a:ext uri="{FF2B5EF4-FFF2-40B4-BE49-F238E27FC236}">
                <a16:creationId xmlns:a16="http://schemas.microsoft.com/office/drawing/2014/main" id="{A3ADD551-0966-976D-E94F-A7641502C1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6942" y="1184205"/>
            <a:ext cx="2736942" cy="1216082"/>
          </a:xfrm>
          <a:prstGeom prst="rect">
            <a:avLst/>
          </a:prstGeom>
        </p:spPr>
      </p:pic>
    </p:spTree>
    <p:extLst>
      <p:ext uri="{BB962C8B-B14F-4D97-AF65-F5344CB8AC3E}">
        <p14:creationId xmlns:p14="http://schemas.microsoft.com/office/powerpoint/2010/main" val="1301499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Mission and Vision">
    <p:spTree>
      <p:nvGrpSpPr>
        <p:cNvPr id="1" name=""/>
        <p:cNvGrpSpPr/>
        <p:nvPr/>
      </p:nvGrpSpPr>
      <p:grpSpPr>
        <a:xfrm>
          <a:off x="0" y="0"/>
          <a:ext cx="0" cy="0"/>
          <a:chOff x="0" y="0"/>
          <a:chExt cx="0" cy="0"/>
        </a:xfrm>
      </p:grpSpPr>
      <p:sp>
        <p:nvSpPr>
          <p:cNvPr id="2" name="Title 1"/>
          <p:cNvSpPr>
            <a:spLocks noGrp="1"/>
          </p:cNvSpPr>
          <p:nvPr>
            <p:ph type="title"/>
          </p:nvPr>
        </p:nvSpPr>
        <p:spPr>
          <a:xfrm>
            <a:off x="196436" y="918995"/>
            <a:ext cx="8763788" cy="1836158"/>
          </a:xfrm>
        </p:spPr>
        <p:txBody>
          <a:bodyPr anchor="b"/>
          <a:lstStyle>
            <a:lvl1pPr algn="ctr">
              <a:defRPr>
                <a:solidFill>
                  <a:schemeClr val="bg1"/>
                </a:solidFill>
              </a:defRPr>
            </a:lvl1pPr>
          </a:lstStyle>
          <a:p>
            <a:r>
              <a:rPr lang="en-US"/>
              <a:t>Click to edit Master title style</a:t>
            </a:r>
          </a:p>
        </p:txBody>
      </p:sp>
      <p:sp>
        <p:nvSpPr>
          <p:cNvPr id="3" name="Date Placeholder 2">
            <a:extLst>
              <a:ext uri="{C183D7F6-B498-43B3-948B-1728B52AA6E4}">
                <adec:decorative xmlns:adec="http://schemas.microsoft.com/office/drawing/2017/decorative" val="1"/>
              </a:ext>
            </a:extLst>
          </p:cNvPr>
          <p:cNvSpPr>
            <a:spLocks noGrp="1"/>
          </p:cNvSpPr>
          <p:nvPr>
            <p:ph type="dt" sz="half" idx="10"/>
          </p:nvPr>
        </p:nvSpPr>
        <p:spPr/>
        <p:txBody>
          <a:bodyPr/>
          <a:lstStyle/>
          <a:p>
            <a:endParaRPr lang="en-US"/>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BF275850-B71D-490D-965C-ED6AE5531855}" type="slidenum">
              <a:rPr lang="en-US" smtClean="0"/>
              <a:pPr/>
              <a:t>‹#›</a:t>
            </a:fld>
            <a:endParaRPr lang="en-US"/>
          </a:p>
        </p:txBody>
      </p:sp>
    </p:spTree>
    <p:extLst>
      <p:ext uri="{BB962C8B-B14F-4D97-AF65-F5344CB8AC3E}">
        <p14:creationId xmlns:p14="http://schemas.microsoft.com/office/powerpoint/2010/main" val="1314073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6"/>
            <a:ext cx="8281660" cy="756819"/>
          </a:xfrm>
        </p:spPr>
        <p:txBody>
          <a:bodyPr/>
          <a:lstStyle/>
          <a:p>
            <a:r>
              <a:rPr lang="en-US"/>
              <a:t>Click to edit Master title style</a:t>
            </a:r>
          </a:p>
        </p:txBody>
      </p:sp>
      <p:sp>
        <p:nvSpPr>
          <p:cNvPr id="8" name="Content Placeholder 2"/>
          <p:cNvSpPr>
            <a:spLocks noGrp="1"/>
          </p:cNvSpPr>
          <p:nvPr>
            <p:ph idx="1"/>
          </p:nvPr>
        </p:nvSpPr>
        <p:spPr>
          <a:xfrm>
            <a:off x="461686" y="1535953"/>
            <a:ext cx="8177639" cy="756818"/>
          </a:xfrm>
        </p:spPr>
        <p:txBody>
          <a:bodyPr/>
          <a:lstStyle>
            <a:lvl1pPr marL="0" indent="0">
              <a:buNone/>
              <a:defRPr>
                <a:solidFill>
                  <a:schemeClr val="bg2"/>
                </a:solidFill>
              </a:defRPr>
            </a:lvl1pPr>
          </a:lstStyle>
          <a:p>
            <a:pPr lvl="0"/>
            <a:r>
              <a:rPr lang="en-US"/>
              <a:t>Edit Master text styles</a:t>
            </a:r>
          </a:p>
        </p:txBody>
      </p:sp>
      <p:sp>
        <p:nvSpPr>
          <p:cNvPr id="9" name="SmartArt Placeholder 8"/>
          <p:cNvSpPr>
            <a:spLocks noGrp="1"/>
          </p:cNvSpPr>
          <p:nvPr>
            <p:ph type="dgm" sz="quarter" idx="13"/>
          </p:nvPr>
        </p:nvSpPr>
        <p:spPr>
          <a:xfrm>
            <a:off x="457202" y="2292357"/>
            <a:ext cx="8181975" cy="3978275"/>
          </a:xfrm>
        </p:spPr>
        <p:txBody>
          <a:bodyPr/>
          <a:lstStyle>
            <a:lvl1pPr>
              <a:defRPr>
                <a:solidFill>
                  <a:schemeClr val="bg2"/>
                </a:solidFill>
              </a:defRPr>
            </a:lvl1pPr>
          </a:lstStyle>
          <a:p>
            <a:endParaRPr lang="en-US"/>
          </a:p>
        </p:txBody>
      </p:sp>
      <p:sp>
        <p:nvSpPr>
          <p:cNvPr id="6" name="Date Placeholder 5">
            <a:extLst>
              <a:ext uri="{FF2B5EF4-FFF2-40B4-BE49-F238E27FC236}">
                <a16:creationId xmlns:a16="http://schemas.microsoft.com/office/drawing/2014/main" id="{9D195367-C49B-77BB-FFC3-94BF2791829C}"/>
              </a:ext>
            </a:extLst>
          </p:cNvPr>
          <p:cNvSpPr>
            <a:spLocks noGrp="1"/>
          </p:cNvSpPr>
          <p:nvPr>
            <p:ph type="dt" sz="half" idx="14"/>
          </p:nvPr>
        </p:nvSpPr>
        <p:spPr/>
        <p:txBody>
          <a:bodyPr/>
          <a:lstStyle/>
          <a:p>
            <a:endParaRPr lang="en-US"/>
          </a:p>
        </p:txBody>
      </p:sp>
      <p:sp>
        <p:nvSpPr>
          <p:cNvPr id="7" name="Footer Placeholder 6">
            <a:extLst>
              <a:ext uri="{FF2B5EF4-FFF2-40B4-BE49-F238E27FC236}">
                <a16:creationId xmlns:a16="http://schemas.microsoft.com/office/drawing/2014/main" id="{037E3C28-2136-7478-FB6A-CB5D9F1478AD}"/>
              </a:ext>
            </a:extLst>
          </p:cNvPr>
          <p:cNvSpPr>
            <a:spLocks noGrp="1"/>
          </p:cNvSpPr>
          <p:nvPr>
            <p:ph type="ftr" sz="quarter" idx="15"/>
          </p:nvPr>
        </p:nvSpPr>
        <p:spPr/>
        <p:txBody>
          <a:bodyPr/>
          <a:lstStyle/>
          <a:p>
            <a:endParaRPr lang="en-US"/>
          </a:p>
        </p:txBody>
      </p:sp>
      <p:sp>
        <p:nvSpPr>
          <p:cNvPr id="10" name="Slide Number Placeholder 9">
            <a:extLst>
              <a:ext uri="{FF2B5EF4-FFF2-40B4-BE49-F238E27FC236}">
                <a16:creationId xmlns:a16="http://schemas.microsoft.com/office/drawing/2014/main" id="{67D59C8B-728F-6F6F-DF35-A594F2FD316F}"/>
              </a:ext>
            </a:extLst>
          </p:cNvPr>
          <p:cNvSpPr>
            <a:spLocks noGrp="1"/>
          </p:cNvSpPr>
          <p:nvPr>
            <p:ph type="sldNum" sz="quarter" idx="16"/>
          </p:nvPr>
        </p:nvSpPr>
        <p:spPr/>
        <p:txBody>
          <a:bodyPr/>
          <a:lstStyle/>
          <a:p>
            <a:fld id="{BF275850-B71D-490D-965C-ED6AE5531855}" type="slidenum">
              <a:rPr lang="en-US" smtClean="0"/>
              <a:pPr/>
              <a:t>‹#›</a:t>
            </a:fld>
            <a:endParaRPr lang="en-US"/>
          </a:p>
        </p:txBody>
      </p:sp>
    </p:spTree>
    <p:extLst>
      <p:ext uri="{BB962C8B-B14F-4D97-AF65-F5344CB8AC3E}">
        <p14:creationId xmlns:p14="http://schemas.microsoft.com/office/powerpoint/2010/main" val="4184671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1" y="2921000"/>
            <a:ext cx="6350000" cy="553104"/>
          </a:xfrm>
        </p:spPr>
        <p:txBody>
          <a:bodyPr anchor="b">
            <a:normAutofit/>
          </a:bodyPr>
          <a:lstStyle>
            <a:lvl1pPr algn="l">
              <a:defRPr sz="2800">
                <a:solidFill>
                  <a:schemeClr val="bg2"/>
                </a:solidFill>
              </a:defRPr>
            </a:lvl1pPr>
          </a:lstStyle>
          <a:p>
            <a:r>
              <a:rPr lang="en-US"/>
              <a:t>Access</a:t>
            </a:r>
          </a:p>
        </p:txBody>
      </p:sp>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BF275850-B71D-490D-965C-ED6AE5531855}" type="slidenum">
              <a:rPr lang="en-US" smtClean="0"/>
              <a:t>‹#›</a:t>
            </a:fld>
            <a:endParaRPr lang="en-US"/>
          </a:p>
        </p:txBody>
      </p:sp>
      <p:sp>
        <p:nvSpPr>
          <p:cNvPr id="14" name="Rectangle 13"/>
          <p:cNvSpPr/>
          <p:nvPr userDrawn="1"/>
        </p:nvSpPr>
        <p:spPr>
          <a:xfrm>
            <a:off x="0" y="1"/>
            <a:ext cx="2286000" cy="2148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Content Placeholder 2">
            <a:extLst>
              <a:ext uri="{FF2B5EF4-FFF2-40B4-BE49-F238E27FC236}">
                <a16:creationId xmlns:a16="http://schemas.microsoft.com/office/drawing/2014/main" id="{21F89ED9-E10A-DEC4-8127-19222C1F695F}"/>
              </a:ext>
            </a:extLst>
          </p:cNvPr>
          <p:cNvSpPr>
            <a:spLocks noGrp="1"/>
          </p:cNvSpPr>
          <p:nvPr>
            <p:ph idx="1"/>
          </p:nvPr>
        </p:nvSpPr>
        <p:spPr>
          <a:xfrm>
            <a:off x="457200" y="3474105"/>
            <a:ext cx="6350000" cy="2596496"/>
          </a:xfrm>
        </p:spPr>
        <p:txBody>
          <a:bodyPr>
            <a:normAutofit/>
          </a:bodyPr>
          <a:lstStyle>
            <a:lvl1pPr marL="0" indent="0">
              <a:buNone/>
              <a:defRPr sz="2800">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endParaRPr lang="en-US"/>
          </a:p>
        </p:txBody>
      </p:sp>
    </p:spTree>
    <p:extLst>
      <p:ext uri="{BB962C8B-B14F-4D97-AF65-F5344CB8AC3E}">
        <p14:creationId xmlns:p14="http://schemas.microsoft.com/office/powerpoint/2010/main" val="2837540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spTree>
      <p:nvGrpSpPr>
        <p:cNvPr id="1" name=""/>
        <p:cNvGrpSpPr/>
        <p:nvPr/>
      </p:nvGrpSpPr>
      <p:grpSpPr>
        <a:xfrm>
          <a:off x="0" y="0"/>
          <a:ext cx="0" cy="0"/>
          <a:chOff x="0" y="0"/>
          <a:chExt cx="0" cy="0"/>
        </a:xfrm>
      </p:grpSpPr>
      <p:sp>
        <p:nvSpPr>
          <p:cNvPr id="16" name="Title 1"/>
          <p:cNvSpPr>
            <a:spLocks noGrp="1"/>
          </p:cNvSpPr>
          <p:nvPr>
            <p:ph type="ctrTitle"/>
          </p:nvPr>
        </p:nvSpPr>
        <p:spPr>
          <a:xfrm>
            <a:off x="2193552" y="4026952"/>
            <a:ext cx="6264648" cy="901388"/>
          </a:xfrm>
        </p:spPr>
        <p:txBody>
          <a:bodyPr anchor="b">
            <a:noAutofit/>
          </a:bodyPr>
          <a:lstStyle>
            <a:lvl1pPr algn="l">
              <a:defRPr sz="4000">
                <a:solidFill>
                  <a:srgbClr val="FFFFFF"/>
                </a:solidFill>
              </a:defRPr>
            </a:lvl1pPr>
          </a:lstStyle>
          <a:p>
            <a:r>
              <a:rPr lang="en-US"/>
              <a:t>Click to edit Master title style</a:t>
            </a:r>
          </a:p>
        </p:txBody>
      </p:sp>
      <p:sp>
        <p:nvSpPr>
          <p:cNvPr id="17" name="Subtitle 2"/>
          <p:cNvSpPr>
            <a:spLocks noGrp="1"/>
          </p:cNvSpPr>
          <p:nvPr>
            <p:ph type="subTitle" idx="1"/>
          </p:nvPr>
        </p:nvSpPr>
        <p:spPr>
          <a:xfrm>
            <a:off x="2193551" y="4928340"/>
            <a:ext cx="6264649" cy="1039853"/>
          </a:xfrm>
        </p:spPr>
        <p:txBody>
          <a:bodyPr>
            <a:normAutofit/>
          </a:bodyPr>
          <a:lstStyle>
            <a:lvl1pPr marL="0" indent="0" algn="l">
              <a:buNone/>
              <a:defRPr sz="2400">
                <a:solidFill>
                  <a:srgbClr val="FBFBF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BF275850-B71D-490D-965C-ED6AE5531855}" type="slidenum">
              <a:rPr lang="en-US" smtClean="0"/>
              <a:t>‹#›</a:t>
            </a:fld>
            <a:endParaRPr lang="en-US"/>
          </a:p>
        </p:txBody>
      </p:sp>
      <p:sp>
        <p:nvSpPr>
          <p:cNvPr id="11" name="Rectangle 10"/>
          <p:cNvSpPr/>
          <p:nvPr userDrawn="1"/>
        </p:nvSpPr>
        <p:spPr>
          <a:xfrm>
            <a:off x="0" y="7"/>
            <a:ext cx="2286000" cy="2148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Washington State Office of Equity logo">
            <a:extLst>
              <a:ext uri="{FF2B5EF4-FFF2-40B4-BE49-F238E27FC236}">
                <a16:creationId xmlns:a16="http://schemas.microsoft.com/office/drawing/2014/main" id="{28F8E280-BCBA-3AB4-8076-080DFCFA35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3594654"/>
            <a:ext cx="1106050" cy="2373539"/>
          </a:xfrm>
          <a:prstGeom prst="rect">
            <a:avLst/>
          </a:prstGeom>
        </p:spPr>
      </p:pic>
    </p:spTree>
    <p:extLst>
      <p:ext uri="{BB962C8B-B14F-4D97-AF65-F5344CB8AC3E}">
        <p14:creationId xmlns:p14="http://schemas.microsoft.com/office/powerpoint/2010/main" val="40406500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Washington State Office of Equity logo">
            <a:extLst>
              <a:ext uri="{FF2B5EF4-FFF2-40B4-BE49-F238E27FC236}">
                <a16:creationId xmlns:a16="http://schemas.microsoft.com/office/drawing/2014/main" id="{96BB5345-B70F-053F-7733-10A667977D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3495" y="33556"/>
            <a:ext cx="1958351" cy="869416"/>
          </a:xfrm>
          <a:prstGeom prst="rect">
            <a:avLst/>
          </a:prstGeom>
        </p:spPr>
      </p:pic>
    </p:spTree>
    <p:extLst>
      <p:ext uri="{BB962C8B-B14F-4D97-AF65-F5344CB8AC3E}">
        <p14:creationId xmlns:p14="http://schemas.microsoft.com/office/powerpoint/2010/main" val="292108179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BF275850-B71D-490D-965C-ED6AE5531855}" type="slidenum">
              <a:rPr lang="en-US" smtClean="0"/>
              <a:t>‹#›</a:t>
            </a:fld>
            <a:endParaRPr lang="en-US"/>
          </a:p>
        </p:txBody>
      </p:sp>
    </p:spTree>
    <p:extLst>
      <p:ext uri="{BB962C8B-B14F-4D97-AF65-F5344CB8AC3E}">
        <p14:creationId xmlns:p14="http://schemas.microsoft.com/office/powerpoint/2010/main" val="27527834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457200" y="1825625"/>
            <a:ext cx="40068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33900" y="1825625"/>
            <a:ext cx="4204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C183D7F6-B498-43B3-948B-1728B52AA6E4}">
                <adec:decorative xmlns:adec="http://schemas.microsoft.com/office/drawing/2017/decorative" val="1"/>
              </a:ext>
            </a:extLst>
          </p:cNvPr>
          <p:cNvSpPr>
            <a:spLocks noGrp="1"/>
          </p:cNvSpPr>
          <p:nvPr>
            <p:ph type="dt" sz="half" idx="10"/>
          </p:nvPr>
        </p:nvSpPr>
        <p:spPr/>
        <p:txBody>
          <a:bodyPr/>
          <a:lstStyle/>
          <a:p>
            <a:endParaRPr lang="en-US"/>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endParaRPr lang="en-US"/>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BF275850-B71D-490D-965C-ED6AE5531855}" type="slidenum">
              <a:rPr lang="en-US" smtClean="0"/>
              <a:t>‹#›</a:t>
            </a:fld>
            <a:endParaRPr lang="en-US"/>
          </a:p>
        </p:txBody>
      </p:sp>
      <p:pic>
        <p:nvPicPr>
          <p:cNvPr id="12" name="Picture 11" descr="Washington State Office of Equity logo">
            <a:extLst>
              <a:ext uri="{FF2B5EF4-FFF2-40B4-BE49-F238E27FC236}">
                <a16:creationId xmlns:a16="http://schemas.microsoft.com/office/drawing/2014/main" id="{E9D2C8F3-5065-130C-C135-B6475AD4A2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634" y="70907"/>
            <a:ext cx="2001838" cy="888721"/>
          </a:xfrm>
          <a:prstGeom prst="rect">
            <a:avLst/>
          </a:prstGeom>
        </p:spPr>
      </p:pic>
    </p:spTree>
    <p:extLst>
      <p:ext uri="{BB962C8B-B14F-4D97-AF65-F5344CB8AC3E}">
        <p14:creationId xmlns:p14="http://schemas.microsoft.com/office/powerpoint/2010/main" val="279577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6"/>
            <a:ext cx="8281660" cy="1325563"/>
          </a:xfrm>
        </p:spPr>
        <p:txBody>
          <a:bodyPr/>
          <a:lstStyle>
            <a:lvl1pPr>
              <a:defRPr>
                <a:solidFill>
                  <a:schemeClr val="bg2"/>
                </a:solidFill>
              </a:defRPr>
            </a:lvl1pPr>
          </a:lstStyle>
          <a:p>
            <a:r>
              <a:rPr lang="en-US"/>
              <a:t>Click to edit Master title style</a:t>
            </a:r>
          </a:p>
        </p:txBody>
      </p:sp>
      <p:sp>
        <p:nvSpPr>
          <p:cNvPr id="3" name="Text Placeholder 2"/>
          <p:cNvSpPr>
            <a:spLocks noGrp="1"/>
          </p:cNvSpPr>
          <p:nvPr>
            <p:ph type="body" idx="1"/>
          </p:nvPr>
        </p:nvSpPr>
        <p:spPr>
          <a:xfrm>
            <a:off x="452042" y="1681163"/>
            <a:ext cx="3868340" cy="823912"/>
          </a:xfrm>
        </p:spPr>
        <p:txBody>
          <a:bodyPr anchor="b">
            <a:normAutofit/>
          </a:bodyPr>
          <a:lstStyle>
            <a:lvl1pPr marL="0" indent="0">
              <a:buNone/>
              <a:defRPr sz="2800" b="0">
                <a:solidFill>
                  <a:srgbClr val="000000"/>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51469" y="1681163"/>
            <a:ext cx="3887391" cy="823912"/>
          </a:xfrm>
        </p:spPr>
        <p:txBody>
          <a:bodyPr anchor="b">
            <a:normAutofit/>
          </a:bodyPr>
          <a:lstStyle>
            <a:lvl1pPr marL="0" indent="0">
              <a:buNone/>
              <a:defRPr sz="28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51469"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275850-B71D-490D-965C-ED6AE5531855}" type="slidenum">
              <a:rPr lang="en-US" smtClean="0"/>
              <a:t>‹#›</a:t>
            </a:fld>
            <a:endParaRPr lang="en-US"/>
          </a:p>
        </p:txBody>
      </p:sp>
      <p:pic>
        <p:nvPicPr>
          <p:cNvPr id="13" name="Picture 12" descr="Washington State Office of Equity logo">
            <a:extLst>
              <a:ext uri="{FF2B5EF4-FFF2-40B4-BE49-F238E27FC236}">
                <a16:creationId xmlns:a16="http://schemas.microsoft.com/office/drawing/2014/main" id="{1CB19299-8107-7493-86ED-AF2B72F73EC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87775" y="47310"/>
            <a:ext cx="1958351" cy="869416"/>
          </a:xfrm>
          <a:prstGeom prst="rect">
            <a:avLst/>
          </a:prstGeom>
        </p:spPr>
      </p:pic>
    </p:spTree>
    <p:extLst>
      <p:ext uri="{BB962C8B-B14F-4D97-AF65-F5344CB8AC3E}">
        <p14:creationId xmlns:p14="http://schemas.microsoft.com/office/powerpoint/2010/main" val="317527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ducti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126"/>
            <a:ext cx="8281660" cy="1325563"/>
          </a:xfrm>
        </p:spPr>
        <p:txBody>
          <a:bodyPr/>
          <a:lstStyle>
            <a:lvl1pPr>
              <a:defRPr>
                <a:solidFill>
                  <a:schemeClr val="bg1"/>
                </a:solidFill>
              </a:defRPr>
            </a:lvl1pPr>
          </a:lstStyle>
          <a:p>
            <a:r>
              <a:rPr lang="en-US"/>
              <a:t>Introductions – make a copy of this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275850-B71D-490D-965C-ED6AE5531855}" type="slidenum">
              <a:rPr lang="en-US" smtClean="0"/>
              <a:t>‹#›</a:t>
            </a:fld>
            <a:endParaRPr lang="en-US"/>
          </a:p>
        </p:txBody>
      </p:sp>
      <p:sp>
        <p:nvSpPr>
          <p:cNvPr id="28" name="Text Placeholder 27">
            <a:extLst>
              <a:ext uri="{FF2B5EF4-FFF2-40B4-BE49-F238E27FC236}">
                <a16:creationId xmlns:a16="http://schemas.microsoft.com/office/drawing/2014/main" id="{19058B97-D002-62DE-666C-1AEF6C6E5C45}"/>
              </a:ext>
            </a:extLst>
          </p:cNvPr>
          <p:cNvSpPr>
            <a:spLocks noGrp="1"/>
          </p:cNvSpPr>
          <p:nvPr>
            <p:ph type="body" sz="quarter" idx="20" hasCustomPrompt="1"/>
          </p:nvPr>
        </p:nvSpPr>
        <p:spPr>
          <a:xfrm>
            <a:off x="250825" y="5063620"/>
            <a:ext cx="1787700" cy="434398"/>
          </a:xfrm>
        </p:spPr>
        <p:txBody>
          <a:bodyPr>
            <a:noAutofit/>
          </a:bodyPr>
          <a:lstStyle>
            <a:lvl1pPr marL="0" indent="0" algn="ctr">
              <a:buFontTx/>
              <a:buNone/>
              <a:defRPr sz="2400" b="1">
                <a:latin typeface="+mj-lt"/>
              </a:defRPr>
            </a:lvl1pPr>
            <a:lvl5pPr>
              <a:defRPr/>
            </a:lvl5pPr>
          </a:lstStyle>
          <a:p>
            <a:pPr lvl="0"/>
            <a:r>
              <a:rPr lang="en-US"/>
              <a:t>Name1</a:t>
            </a:r>
          </a:p>
        </p:txBody>
      </p:sp>
      <p:sp>
        <p:nvSpPr>
          <p:cNvPr id="30" name="Text Placeholder 29">
            <a:extLst>
              <a:ext uri="{FF2B5EF4-FFF2-40B4-BE49-F238E27FC236}">
                <a16:creationId xmlns:a16="http://schemas.microsoft.com/office/drawing/2014/main" id="{CF057289-F3A4-BDCF-5470-99A7BE12F7AA}"/>
              </a:ext>
            </a:extLst>
          </p:cNvPr>
          <p:cNvSpPr>
            <a:spLocks noGrp="1"/>
          </p:cNvSpPr>
          <p:nvPr>
            <p:ph type="body" sz="quarter" idx="21" hasCustomPrompt="1"/>
          </p:nvPr>
        </p:nvSpPr>
        <p:spPr>
          <a:xfrm>
            <a:off x="250083" y="5752227"/>
            <a:ext cx="1963738" cy="477837"/>
          </a:xfrm>
        </p:spPr>
        <p:txBody>
          <a:bodyPr>
            <a:normAutofit/>
          </a:bodyPr>
          <a:lstStyle>
            <a:lvl1pPr marL="0" indent="0" algn="ctr">
              <a:buFontTx/>
              <a:buNone/>
              <a:defRPr sz="2000"/>
            </a:lvl1pPr>
            <a:lvl5pPr>
              <a:defRPr/>
            </a:lvl5pPr>
          </a:lstStyle>
          <a:p>
            <a:pPr lvl="0"/>
            <a:r>
              <a:rPr lang="en-US"/>
              <a:t>pronouns1</a:t>
            </a:r>
          </a:p>
        </p:txBody>
      </p:sp>
      <p:sp>
        <p:nvSpPr>
          <p:cNvPr id="11" name="Picture Placeholder 10">
            <a:extLst>
              <a:ext uri="{FF2B5EF4-FFF2-40B4-BE49-F238E27FC236}">
                <a16:creationId xmlns:a16="http://schemas.microsoft.com/office/drawing/2014/main" id="{BD87BC91-5693-1118-1515-5BFF6621F821}"/>
              </a:ext>
            </a:extLst>
          </p:cNvPr>
          <p:cNvSpPr>
            <a:spLocks noGrp="1"/>
          </p:cNvSpPr>
          <p:nvPr>
            <p:ph type="pic" sz="quarter" idx="13"/>
          </p:nvPr>
        </p:nvSpPr>
        <p:spPr>
          <a:xfrm>
            <a:off x="250083" y="2474039"/>
            <a:ext cx="1964611" cy="2441575"/>
          </a:xfrm>
        </p:spPr>
        <p:txBody>
          <a:bodyPr/>
          <a:lstStyle/>
          <a:p>
            <a:endParaRPr lang="en-US"/>
          </a:p>
        </p:txBody>
      </p:sp>
      <p:sp>
        <p:nvSpPr>
          <p:cNvPr id="31" name="Text Placeholder 27">
            <a:extLst>
              <a:ext uri="{FF2B5EF4-FFF2-40B4-BE49-F238E27FC236}">
                <a16:creationId xmlns:a16="http://schemas.microsoft.com/office/drawing/2014/main" id="{AF3D60B0-DF4E-9A0D-33F5-8F7747E7B1D3}"/>
              </a:ext>
            </a:extLst>
          </p:cNvPr>
          <p:cNvSpPr>
            <a:spLocks noGrp="1"/>
          </p:cNvSpPr>
          <p:nvPr>
            <p:ph type="body" sz="quarter" idx="22" hasCustomPrompt="1"/>
          </p:nvPr>
        </p:nvSpPr>
        <p:spPr>
          <a:xfrm>
            <a:off x="2514600" y="5041898"/>
            <a:ext cx="1787700" cy="477838"/>
          </a:xfrm>
        </p:spPr>
        <p:txBody>
          <a:bodyPr>
            <a:noAutofit/>
          </a:bodyPr>
          <a:lstStyle>
            <a:lvl1pPr marL="0" indent="0" algn="ctr">
              <a:buFontTx/>
              <a:buNone/>
              <a:defRPr sz="2400" b="1">
                <a:latin typeface="+mj-lt"/>
              </a:defRPr>
            </a:lvl1pPr>
            <a:lvl5pPr>
              <a:defRPr/>
            </a:lvl5pPr>
          </a:lstStyle>
          <a:p>
            <a:pPr lvl="0"/>
            <a:r>
              <a:rPr lang="en-US"/>
              <a:t>Name2</a:t>
            </a:r>
          </a:p>
        </p:txBody>
      </p:sp>
      <p:sp>
        <p:nvSpPr>
          <p:cNvPr id="32" name="Text Placeholder 29">
            <a:extLst>
              <a:ext uri="{FF2B5EF4-FFF2-40B4-BE49-F238E27FC236}">
                <a16:creationId xmlns:a16="http://schemas.microsoft.com/office/drawing/2014/main" id="{6AE2F772-52E9-C783-B441-9ED46EFC49E6}"/>
              </a:ext>
            </a:extLst>
          </p:cNvPr>
          <p:cNvSpPr>
            <a:spLocks noGrp="1"/>
          </p:cNvSpPr>
          <p:nvPr>
            <p:ph type="body" sz="quarter" idx="23" hasCustomPrompt="1"/>
          </p:nvPr>
        </p:nvSpPr>
        <p:spPr>
          <a:xfrm>
            <a:off x="2513858" y="5752225"/>
            <a:ext cx="1963738" cy="477837"/>
          </a:xfrm>
        </p:spPr>
        <p:txBody>
          <a:bodyPr>
            <a:normAutofit/>
          </a:bodyPr>
          <a:lstStyle>
            <a:lvl1pPr marL="0" indent="0" algn="ctr">
              <a:buFontTx/>
              <a:buNone/>
              <a:defRPr sz="2000"/>
            </a:lvl1pPr>
            <a:lvl5pPr>
              <a:defRPr/>
            </a:lvl5pPr>
          </a:lstStyle>
          <a:p>
            <a:pPr lvl="0"/>
            <a:r>
              <a:rPr lang="en-US"/>
              <a:t>pronouns2</a:t>
            </a:r>
          </a:p>
        </p:txBody>
      </p:sp>
      <p:sp>
        <p:nvSpPr>
          <p:cNvPr id="22" name="Picture Placeholder 10">
            <a:extLst>
              <a:ext uri="{FF2B5EF4-FFF2-40B4-BE49-F238E27FC236}">
                <a16:creationId xmlns:a16="http://schemas.microsoft.com/office/drawing/2014/main" id="{30C7FD83-61A2-3B16-A993-96A75C230B9E}"/>
              </a:ext>
            </a:extLst>
          </p:cNvPr>
          <p:cNvSpPr>
            <a:spLocks noGrp="1"/>
          </p:cNvSpPr>
          <p:nvPr>
            <p:ph type="pic" sz="quarter" idx="17"/>
          </p:nvPr>
        </p:nvSpPr>
        <p:spPr>
          <a:xfrm>
            <a:off x="2411041" y="2474036"/>
            <a:ext cx="1964611" cy="2441575"/>
          </a:xfrm>
        </p:spPr>
        <p:txBody>
          <a:bodyPr/>
          <a:lstStyle/>
          <a:p>
            <a:endParaRPr lang="en-US"/>
          </a:p>
        </p:txBody>
      </p:sp>
      <p:sp>
        <p:nvSpPr>
          <p:cNvPr id="33" name="Text Placeholder 27">
            <a:extLst>
              <a:ext uri="{FF2B5EF4-FFF2-40B4-BE49-F238E27FC236}">
                <a16:creationId xmlns:a16="http://schemas.microsoft.com/office/drawing/2014/main" id="{86FF7AE8-CEE9-0C9C-50C3-4E6FF6B9852E}"/>
              </a:ext>
            </a:extLst>
          </p:cNvPr>
          <p:cNvSpPr>
            <a:spLocks noGrp="1"/>
          </p:cNvSpPr>
          <p:nvPr>
            <p:ph type="body" sz="quarter" idx="24" hasCustomPrompt="1"/>
          </p:nvPr>
        </p:nvSpPr>
        <p:spPr>
          <a:xfrm>
            <a:off x="4640953" y="5025862"/>
            <a:ext cx="1787700" cy="477838"/>
          </a:xfrm>
        </p:spPr>
        <p:txBody>
          <a:bodyPr>
            <a:noAutofit/>
          </a:bodyPr>
          <a:lstStyle>
            <a:lvl1pPr marL="0" indent="0" algn="ctr">
              <a:buFontTx/>
              <a:buNone/>
              <a:defRPr sz="2400" b="1">
                <a:latin typeface="+mj-lt"/>
              </a:defRPr>
            </a:lvl1pPr>
            <a:lvl5pPr>
              <a:defRPr/>
            </a:lvl5pPr>
          </a:lstStyle>
          <a:p>
            <a:pPr lvl="0"/>
            <a:r>
              <a:rPr lang="en-US"/>
              <a:t>Name3</a:t>
            </a:r>
          </a:p>
        </p:txBody>
      </p:sp>
      <p:sp>
        <p:nvSpPr>
          <p:cNvPr id="34" name="Text Placeholder 29">
            <a:extLst>
              <a:ext uri="{FF2B5EF4-FFF2-40B4-BE49-F238E27FC236}">
                <a16:creationId xmlns:a16="http://schemas.microsoft.com/office/drawing/2014/main" id="{3D00D72F-5A2D-359A-FABE-6785CCECEBC4}"/>
              </a:ext>
            </a:extLst>
          </p:cNvPr>
          <p:cNvSpPr>
            <a:spLocks noGrp="1"/>
          </p:cNvSpPr>
          <p:nvPr>
            <p:ph type="body" sz="quarter" idx="25" hasCustomPrompt="1"/>
          </p:nvPr>
        </p:nvSpPr>
        <p:spPr>
          <a:xfrm>
            <a:off x="4640211" y="5736189"/>
            <a:ext cx="1963738" cy="477837"/>
          </a:xfrm>
        </p:spPr>
        <p:txBody>
          <a:bodyPr>
            <a:normAutofit/>
          </a:bodyPr>
          <a:lstStyle>
            <a:lvl1pPr marL="0" indent="0" algn="ctr">
              <a:buFontTx/>
              <a:buNone/>
              <a:defRPr sz="2000"/>
            </a:lvl1pPr>
            <a:lvl5pPr>
              <a:defRPr/>
            </a:lvl5pPr>
          </a:lstStyle>
          <a:p>
            <a:pPr lvl="0"/>
            <a:r>
              <a:rPr lang="en-US"/>
              <a:t>pronouns3</a:t>
            </a:r>
          </a:p>
        </p:txBody>
      </p:sp>
      <p:sp>
        <p:nvSpPr>
          <p:cNvPr id="23" name="Picture Placeholder 10">
            <a:extLst>
              <a:ext uri="{FF2B5EF4-FFF2-40B4-BE49-F238E27FC236}">
                <a16:creationId xmlns:a16="http://schemas.microsoft.com/office/drawing/2014/main" id="{C0C23105-71DC-0AC6-1211-C9AC21463602}"/>
              </a:ext>
            </a:extLst>
          </p:cNvPr>
          <p:cNvSpPr>
            <a:spLocks noGrp="1"/>
          </p:cNvSpPr>
          <p:nvPr>
            <p:ph type="pic" sz="quarter" idx="18"/>
          </p:nvPr>
        </p:nvSpPr>
        <p:spPr>
          <a:xfrm>
            <a:off x="4595977" y="2474036"/>
            <a:ext cx="1964611" cy="2441575"/>
          </a:xfrm>
        </p:spPr>
        <p:txBody>
          <a:bodyPr/>
          <a:lstStyle/>
          <a:p>
            <a:endParaRPr lang="en-US"/>
          </a:p>
        </p:txBody>
      </p:sp>
      <p:sp>
        <p:nvSpPr>
          <p:cNvPr id="35" name="Text Placeholder 27">
            <a:extLst>
              <a:ext uri="{FF2B5EF4-FFF2-40B4-BE49-F238E27FC236}">
                <a16:creationId xmlns:a16="http://schemas.microsoft.com/office/drawing/2014/main" id="{936473D1-33F3-7EE6-1304-CE28AF6F4870}"/>
              </a:ext>
            </a:extLst>
          </p:cNvPr>
          <p:cNvSpPr>
            <a:spLocks noGrp="1"/>
          </p:cNvSpPr>
          <p:nvPr>
            <p:ph type="body" sz="quarter" idx="26" hasCustomPrompt="1"/>
          </p:nvPr>
        </p:nvSpPr>
        <p:spPr>
          <a:xfrm>
            <a:off x="6767306" y="5041898"/>
            <a:ext cx="1787700" cy="477838"/>
          </a:xfrm>
        </p:spPr>
        <p:txBody>
          <a:bodyPr>
            <a:noAutofit/>
          </a:bodyPr>
          <a:lstStyle>
            <a:lvl1pPr marL="0" indent="0" algn="ctr">
              <a:buFontTx/>
              <a:buNone/>
              <a:defRPr sz="2400" b="1">
                <a:latin typeface="+mj-lt"/>
              </a:defRPr>
            </a:lvl1pPr>
            <a:lvl5pPr>
              <a:defRPr/>
            </a:lvl5pPr>
          </a:lstStyle>
          <a:p>
            <a:pPr lvl="0"/>
            <a:r>
              <a:rPr lang="en-US"/>
              <a:t>Name4</a:t>
            </a:r>
          </a:p>
        </p:txBody>
      </p:sp>
      <p:sp>
        <p:nvSpPr>
          <p:cNvPr id="36" name="Text Placeholder 29">
            <a:extLst>
              <a:ext uri="{FF2B5EF4-FFF2-40B4-BE49-F238E27FC236}">
                <a16:creationId xmlns:a16="http://schemas.microsoft.com/office/drawing/2014/main" id="{021BCDDA-96AA-3255-D5CC-ED55F708EB27}"/>
              </a:ext>
            </a:extLst>
          </p:cNvPr>
          <p:cNvSpPr>
            <a:spLocks noGrp="1"/>
          </p:cNvSpPr>
          <p:nvPr>
            <p:ph type="body" sz="quarter" idx="27" hasCustomPrompt="1"/>
          </p:nvPr>
        </p:nvSpPr>
        <p:spPr>
          <a:xfrm>
            <a:off x="6728291" y="5736188"/>
            <a:ext cx="1963738" cy="477837"/>
          </a:xfrm>
        </p:spPr>
        <p:txBody>
          <a:bodyPr>
            <a:normAutofit/>
          </a:bodyPr>
          <a:lstStyle>
            <a:lvl1pPr marL="0" indent="0" algn="ctr">
              <a:buFontTx/>
              <a:buNone/>
              <a:defRPr sz="2000"/>
            </a:lvl1pPr>
            <a:lvl5pPr>
              <a:defRPr/>
            </a:lvl5pPr>
          </a:lstStyle>
          <a:p>
            <a:pPr lvl="0"/>
            <a:r>
              <a:rPr lang="en-US"/>
              <a:t>pronouns4</a:t>
            </a:r>
          </a:p>
        </p:txBody>
      </p:sp>
      <p:sp>
        <p:nvSpPr>
          <p:cNvPr id="24" name="Picture Placeholder 10">
            <a:extLst>
              <a:ext uri="{FF2B5EF4-FFF2-40B4-BE49-F238E27FC236}">
                <a16:creationId xmlns:a16="http://schemas.microsoft.com/office/drawing/2014/main" id="{DD2C607F-6299-B6DC-E75C-8A461C0FC5DA}"/>
              </a:ext>
            </a:extLst>
          </p:cNvPr>
          <p:cNvSpPr>
            <a:spLocks noGrp="1"/>
          </p:cNvSpPr>
          <p:nvPr>
            <p:ph type="pic" sz="quarter" idx="19"/>
          </p:nvPr>
        </p:nvSpPr>
        <p:spPr>
          <a:xfrm>
            <a:off x="6780913" y="2474037"/>
            <a:ext cx="1964611" cy="2441575"/>
          </a:xfrm>
        </p:spPr>
        <p:txBody>
          <a:bodyPr/>
          <a:lstStyle/>
          <a:p>
            <a:endParaRPr lang="en-US"/>
          </a:p>
        </p:txBody>
      </p:sp>
    </p:spTree>
    <p:extLst>
      <p:ext uri="{BB962C8B-B14F-4D97-AF65-F5344CB8AC3E}">
        <p14:creationId xmlns:p14="http://schemas.microsoft.com/office/powerpoint/2010/main" val="423864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275850-B71D-490D-965C-ED6AE5531855}" type="slidenum">
              <a:rPr lang="en-US" smtClean="0"/>
              <a:t>‹#›</a:t>
            </a:fld>
            <a:endParaRPr lang="en-US"/>
          </a:p>
        </p:txBody>
      </p:sp>
      <p:pic>
        <p:nvPicPr>
          <p:cNvPr id="7" name="Picture 6" descr="Washington State Office of Equity logo">
            <a:extLst>
              <a:ext uri="{FF2B5EF4-FFF2-40B4-BE49-F238E27FC236}">
                <a16:creationId xmlns:a16="http://schemas.microsoft.com/office/drawing/2014/main" id="{13783881-9EE9-B27A-E8B6-3CEA51F470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47419" y="36576"/>
            <a:ext cx="1767047" cy="784486"/>
          </a:xfrm>
          <a:prstGeom prst="rect">
            <a:avLst/>
          </a:prstGeom>
        </p:spPr>
      </p:pic>
    </p:spTree>
    <p:extLst>
      <p:ext uri="{BB962C8B-B14F-4D97-AF65-F5344CB8AC3E}">
        <p14:creationId xmlns:p14="http://schemas.microsoft.com/office/powerpoint/2010/main" val="2852176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275850-B71D-490D-965C-ED6AE5531855}" type="slidenum">
              <a:rPr lang="en-US" smtClean="0"/>
              <a:t>‹#›</a:t>
            </a:fld>
            <a:endParaRPr lang="en-US"/>
          </a:p>
        </p:txBody>
      </p:sp>
    </p:spTree>
    <p:extLst>
      <p:ext uri="{BB962C8B-B14F-4D97-AF65-F5344CB8AC3E}">
        <p14:creationId xmlns:p14="http://schemas.microsoft.com/office/powerpoint/2010/main" val="850024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126"/>
            <a:ext cx="828166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457199" y="1825625"/>
            <a:ext cx="828166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C183D7F6-B498-43B3-948B-1728B52AA6E4}">
                <adec:decorative xmlns:adec="http://schemas.microsoft.com/office/drawing/2017/decorative" val="1"/>
              </a:ext>
            </a:extLst>
          </p:cNvPr>
          <p:cNvSpPr>
            <a:spLocks noGrp="1"/>
          </p:cNvSpPr>
          <p:nvPr>
            <p:ph type="dt" sz="half" idx="2"/>
          </p:nvPr>
        </p:nvSpPr>
        <p:spPr>
          <a:xfrm>
            <a:off x="45720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C183D7F6-B498-43B3-948B-1728B52AA6E4}">
                <adec:decorative xmlns:adec="http://schemas.microsoft.com/office/drawing/2017/decorative" val="1"/>
              </a:ext>
            </a:extLst>
          </p:cNvPr>
          <p:cNvSpPr>
            <a:spLocks noGrp="1"/>
          </p:cNvSpPr>
          <p:nvPr>
            <p:ph type="ftr" sz="quarter" idx="3"/>
          </p:nvPr>
        </p:nvSpPr>
        <p:spPr>
          <a:xfrm>
            <a:off x="2943225"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668146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275850-B71D-490D-965C-ED6AE5531855}" type="slidenum">
              <a:rPr lang="en-US" smtClean="0"/>
              <a:pPr/>
              <a:t>‹#›</a:t>
            </a:fld>
            <a:endParaRPr lang="en-US"/>
          </a:p>
        </p:txBody>
      </p:sp>
      <p:sp>
        <p:nvSpPr>
          <p:cNvPr id="7" name="Rectangle 6"/>
          <p:cNvSpPr/>
          <p:nvPr userDrawn="1"/>
        </p:nvSpPr>
        <p:spPr>
          <a:xfrm>
            <a:off x="0" y="7"/>
            <a:ext cx="2286000" cy="2148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userDrawn="1"/>
        </p:nvSpPr>
        <p:spPr>
          <a:xfrm>
            <a:off x="2286000" y="7"/>
            <a:ext cx="2286000" cy="2148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4572000" y="7"/>
            <a:ext cx="2286000" cy="2148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userDrawn="1"/>
        </p:nvSpPr>
        <p:spPr>
          <a:xfrm>
            <a:off x="6858000" y="7"/>
            <a:ext cx="2286000" cy="2148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7583231"/>
      </p:ext>
    </p:extLst>
  </p:cSld>
  <p:clrMap bg1="lt1" tx1="dk1" bg2="lt2" tx2="dk2" accent1="accent1" accent2="accent2" accent3="accent3" accent4="accent4" accent5="accent5" accent6="accent6" hlink="hlink" folHlink="folHlink"/>
  <p:sldLayoutIdLst>
    <p:sldLayoutId id="2147483667" r:id="rId1"/>
    <p:sldLayoutId id="2147483686" r:id="rId2"/>
    <p:sldLayoutId id="2147483668" r:id="rId3"/>
    <p:sldLayoutId id="2147483687" r:id="rId4"/>
    <p:sldLayoutId id="2147483670" r:id="rId5"/>
    <p:sldLayoutId id="2147483671" r:id="rId6"/>
    <p:sldLayoutId id="2147483689" r:id="rId7"/>
    <p:sldLayoutId id="2147483672" r:id="rId8"/>
    <p:sldLayoutId id="2147483673" r:id="rId9"/>
    <p:sldLayoutId id="2147483681" r:id="rId10"/>
    <p:sldLayoutId id="2147483683" r:id="rId11"/>
    <p:sldLayoutId id="2147483663" r:id="rId12"/>
    <p:sldLayoutId id="2147483688" r:id="rId13"/>
  </p:sldLayoutIdLst>
  <p:hf sldNum="0" hdr="0" ftr="0" dt="0"/>
  <p:txStyles>
    <p:titleStyle>
      <a:lvl1pPr algn="l" defTabSz="914400" rtl="0" eaLnBrk="1" latinLnBrk="0" hangingPunct="1">
        <a:lnSpc>
          <a:spcPct val="90000"/>
        </a:lnSpc>
        <a:spcBef>
          <a:spcPct val="0"/>
        </a:spcBef>
        <a:buNone/>
        <a:defRPr sz="40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20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hyperlink" Target="https://webaim.org/resources/contrastchecker/?fcolor=FFFFFF&amp;bcolor=000000" TargetMode="External"/><Relationship Id="rId4" Type="http://schemas.openxmlformats.org/officeDocument/2006/relationships/hyperlink" Target="https://toolness.github.io/accessible-color-matrix/"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affecttheverb.com/disabledandhere/"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hyperlink" Target="https://uxdesign.cc/how-to-write-an-image-description-2f30d3bf5546"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hyperlink" Target="mailto:vic.vong@equity.wa.gov"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hyperlink" Target="https://equity.wa.gov/" TargetMode="External"/><Relationship Id="rId4" Type="http://schemas.openxmlformats.org/officeDocument/2006/relationships/hyperlink" Target="mailto:access@equity.wa.gov"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w3.org/WAI/tutorials/images/decision-tree/" TargetMode="External"/><Relationship Id="rId7" Type="http://schemas.openxmlformats.org/officeDocument/2006/relationships/hyperlink" Target="https://webaim.org/resources/contrastchecker/?fcolor=FFFFFF&amp;bcolor=000000"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hyperlink" Target="https://toolness.github.io/accessible-color-matrix/" TargetMode="External"/><Relationship Id="rId5" Type="http://schemas.openxmlformats.org/officeDocument/2006/relationships/hyperlink" Target="https://www.colorado.edu/digital-accessibility/identity-and-inclusion-alt-text" TargetMode="External"/><Relationship Id="rId4" Type="http://schemas.openxmlformats.org/officeDocument/2006/relationships/hyperlink" Target="https://uxdesign.cc/how-to-write-an-image-description-2f30d3bf5546"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des.wa.gov/services/training/training-professional-accessibility-resources"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https://sbctc.instructure.com/courses/1578604/modules#module_4035934" TargetMode="External"/><Relationship Id="rId5" Type="http://schemas.openxmlformats.org/officeDocument/2006/relationships/hyperlink" Target="https://webaim.org/techniques/powerpoint/" TargetMode="External"/><Relationship Id="rId4" Type="http://schemas.openxmlformats.org/officeDocument/2006/relationships/hyperlink" Target="https://sowa.sumtotal.host/core/pillarRedirect?relyingParty=LM&amp;url=app%2Fmanagement%2FLMS_ActDetails.aspx%3FActivityId%3D1085608%26UserMode%3D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des.wa.gov/services/training/training-professional-accessibility-resources"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s://sbctc.instructure.com/courses/1578604/modules#module_4035934" TargetMode="External"/><Relationship Id="rId5" Type="http://schemas.openxmlformats.org/officeDocument/2006/relationships/hyperlink" Target="https://webaim.org/techniques/powerpoint/" TargetMode="External"/><Relationship Id="rId4" Type="http://schemas.openxmlformats.org/officeDocument/2006/relationships/hyperlink" Target="https://sowa.sumtotal.host/core/pillarRedirect?relyingParty=LM&amp;url=app%2Fmanagement%2FLMS_ActDetails.aspx%3FActivityId%3D1085608%26UserMode%3D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w3.org/WAI/tutorials/images/decision-tree/" TargetMode="External"/><Relationship Id="rId7" Type="http://schemas.openxmlformats.org/officeDocument/2006/relationships/hyperlink" Target="https://webaim.org/resources/contrastchecker/?fcolor=FFFFFF&amp;bcolor=000000"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s://toolness.github.io/accessible-color-matrix/" TargetMode="External"/><Relationship Id="rId5" Type="http://schemas.openxmlformats.org/officeDocument/2006/relationships/hyperlink" Target="https://www.colorado.edu/digital-accessibility/identity-and-inclusion-alt-text" TargetMode="External"/><Relationship Id="rId4" Type="http://schemas.openxmlformats.org/officeDocument/2006/relationships/hyperlink" Target="https://uxdesign.cc/how-to-write-an-image-description-2f30d3bf5546"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equity.wa.gov/contact-us/accessibility-information"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Screen%20Reader%20Demo%20for%20Digital%20Accessibility"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hyperlink" Target="https://youtu.be/dEbl5jvLKGQ?si=mQ4woyTx2Ibhne_V"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0657" y="4032775"/>
            <a:ext cx="6264648" cy="901388"/>
          </a:xfrm>
        </p:spPr>
        <p:txBody>
          <a:bodyPr>
            <a:normAutofit fontScale="90000"/>
          </a:bodyPr>
          <a:lstStyle/>
          <a:p>
            <a:r>
              <a:rPr lang="en-US">
                <a:solidFill>
                  <a:schemeClr val="tx1"/>
                </a:solidFill>
                <a:latin typeface="Arial"/>
                <a:cs typeface="Arial"/>
              </a:rPr>
              <a:t>More [Digitally] Accessible PowerPoints</a:t>
            </a:r>
            <a:endParaRPr lang="en-US">
              <a:solidFill>
                <a:schemeClr val="tx1"/>
              </a:solidFill>
            </a:endParaRPr>
          </a:p>
        </p:txBody>
      </p:sp>
      <p:sp>
        <p:nvSpPr>
          <p:cNvPr id="3" name="Subtitle 2"/>
          <p:cNvSpPr>
            <a:spLocks noGrp="1"/>
          </p:cNvSpPr>
          <p:nvPr>
            <p:ph type="subTitle" idx="1"/>
          </p:nvPr>
        </p:nvSpPr>
        <p:spPr/>
        <p:txBody>
          <a:bodyPr vert="horz" lIns="91440" tIns="45720" rIns="91440" bIns="45720" rtlCol="0" anchor="t">
            <a:normAutofit fontScale="77500" lnSpcReduction="20000"/>
          </a:bodyPr>
          <a:lstStyle/>
          <a:p>
            <a:r>
              <a:rPr lang="en-US">
                <a:solidFill>
                  <a:schemeClr val="tx2"/>
                </a:solidFill>
                <a:latin typeface="Arial"/>
                <a:cs typeface="Arial"/>
              </a:rPr>
              <a:t>Vic Vong. Digital Communications Accessibility Coordinator</a:t>
            </a:r>
          </a:p>
          <a:p>
            <a:r>
              <a:rPr lang="en-US">
                <a:solidFill>
                  <a:schemeClr val="tx2"/>
                </a:solidFill>
                <a:latin typeface="Arial"/>
                <a:cs typeface="Arial"/>
              </a:rPr>
              <a:t>Nov 20, 2024</a:t>
            </a:r>
          </a:p>
        </p:txBody>
      </p:sp>
      <p:pic>
        <p:nvPicPr>
          <p:cNvPr id="6" name="object 10">
            <a:extLst>
              <a:ext uri="{FF2B5EF4-FFF2-40B4-BE49-F238E27FC236}">
                <a16:creationId xmlns:a16="http://schemas.microsoft.com/office/drawing/2014/main" id="{4C78B97E-D0CE-CD0A-4633-DA8C155BA7E6}"/>
              </a:ext>
              <a:ext uri="{C183D7F6-B498-43B3-948B-1728B52AA6E4}">
                <adec:decorative xmlns:adec="http://schemas.microsoft.com/office/drawing/2017/decorative" val="1"/>
              </a:ext>
            </a:extLst>
          </p:cNvPr>
          <p:cNvPicPr/>
          <p:nvPr/>
        </p:nvPicPr>
        <p:blipFill>
          <a:blip r:embed="rId3" cstate="print"/>
          <a:stretch>
            <a:fillRect/>
          </a:stretch>
        </p:blipFill>
        <p:spPr>
          <a:xfrm>
            <a:off x="0" y="0"/>
            <a:ext cx="9144000" cy="3650440"/>
          </a:xfrm>
          <a:prstGeom prst="rect">
            <a:avLst/>
          </a:prstGeom>
        </p:spPr>
      </p:pic>
    </p:spTree>
    <p:extLst>
      <p:ext uri="{BB962C8B-B14F-4D97-AF65-F5344CB8AC3E}">
        <p14:creationId xmlns:p14="http://schemas.microsoft.com/office/powerpoint/2010/main" val="1831828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170" y="303166"/>
            <a:ext cx="8281660" cy="755741"/>
          </a:xfrm>
        </p:spPr>
        <p:txBody>
          <a:bodyPr/>
          <a:lstStyle/>
          <a:p>
            <a:r>
              <a:rPr lang="en-US">
                <a:solidFill>
                  <a:schemeClr val="tx1"/>
                </a:solidFill>
              </a:rPr>
              <a:t>Color contrast</a:t>
            </a:r>
          </a:p>
        </p:txBody>
      </p:sp>
      <p:sp>
        <p:nvSpPr>
          <p:cNvPr id="3" name="Content Placeholder 2"/>
          <p:cNvSpPr>
            <a:spLocks noGrp="1"/>
          </p:cNvSpPr>
          <p:nvPr>
            <p:ph idx="1"/>
          </p:nvPr>
        </p:nvSpPr>
        <p:spPr>
          <a:xfrm>
            <a:off x="255835" y="1388560"/>
            <a:ext cx="8632327" cy="1158698"/>
          </a:xfrm>
        </p:spPr>
        <p:txBody>
          <a:bodyPr>
            <a:normAutofit fontScale="85000" lnSpcReduction="20000"/>
          </a:bodyPr>
          <a:lstStyle/>
          <a:p>
            <a:r>
              <a:rPr lang="en-US" sz="2800">
                <a:solidFill>
                  <a:schemeClr val="tx2"/>
                </a:solidFill>
              </a:rPr>
              <a:t>What color text can I use on light blue background?</a:t>
            </a:r>
          </a:p>
          <a:p>
            <a:r>
              <a:rPr lang="en-US" sz="2800">
                <a:solidFill>
                  <a:schemeClr val="tx2"/>
                </a:solidFill>
              </a:rPr>
              <a:t>What color text can I use on navy blue background?</a:t>
            </a:r>
          </a:p>
          <a:p>
            <a:r>
              <a:rPr lang="en-US" sz="2800">
                <a:solidFill>
                  <a:schemeClr val="tx2"/>
                </a:solidFill>
              </a:rPr>
              <a:t>Normal text - 4.5:1 contrast ratio, larger text - 3:1 ratio</a:t>
            </a:r>
          </a:p>
        </p:txBody>
      </p:sp>
      <p:grpSp>
        <p:nvGrpSpPr>
          <p:cNvPr id="6" name="Group 5" descr="screen shipping of color combinations showing light blue works with black or navy blue text, and navy blue works with light blue or cream text. other combinations are inaccessible, so they are gray boxes with a line through it.">
            <a:extLst>
              <a:ext uri="{FF2B5EF4-FFF2-40B4-BE49-F238E27FC236}">
                <a16:creationId xmlns:a16="http://schemas.microsoft.com/office/drawing/2014/main" id="{B516B7C6-7383-6C2F-2CA3-9126B9F4728C}"/>
              </a:ext>
            </a:extLst>
          </p:cNvPr>
          <p:cNvGrpSpPr/>
          <p:nvPr/>
        </p:nvGrpSpPr>
        <p:grpSpPr>
          <a:xfrm>
            <a:off x="65325" y="2611179"/>
            <a:ext cx="9013349" cy="2858261"/>
            <a:chOff x="729465" y="2256910"/>
            <a:chExt cx="7200699" cy="2009771"/>
          </a:xfrm>
        </p:grpSpPr>
        <p:pic>
          <p:nvPicPr>
            <p:cNvPr id="7" name="Picture 6" descr="screenshot of accessible color combinations.">
              <a:extLst>
                <a:ext uri="{FF2B5EF4-FFF2-40B4-BE49-F238E27FC236}">
                  <a16:creationId xmlns:a16="http://schemas.microsoft.com/office/drawing/2014/main" id="{A3C5041D-F2FD-D9EE-C243-EE301491DD15}"/>
                </a:ext>
              </a:extLst>
            </p:cNvPr>
            <p:cNvPicPr>
              <a:picLocks noChangeAspect="1"/>
            </p:cNvPicPr>
            <p:nvPr/>
          </p:nvPicPr>
          <p:blipFill>
            <a:blip r:embed="rId3"/>
            <a:srcRect r="9804" b="85884"/>
            <a:stretch/>
          </p:blipFill>
          <p:spPr>
            <a:xfrm>
              <a:off x="729465" y="2256910"/>
              <a:ext cx="7200699" cy="660461"/>
            </a:xfrm>
            <a:prstGeom prst="rect">
              <a:avLst/>
            </a:prstGeom>
          </p:spPr>
        </p:pic>
        <p:pic>
          <p:nvPicPr>
            <p:cNvPr id="5" name="Picture 4" descr="screenshot of accessible color combinations.">
              <a:extLst>
                <a:ext uri="{FF2B5EF4-FFF2-40B4-BE49-F238E27FC236}">
                  <a16:creationId xmlns:a16="http://schemas.microsoft.com/office/drawing/2014/main" id="{BFB68796-1C7F-40B2-F353-EF5FBF9DCC4C}"/>
                </a:ext>
              </a:extLst>
            </p:cNvPr>
            <p:cNvPicPr>
              <a:picLocks noChangeAspect="1"/>
            </p:cNvPicPr>
            <p:nvPr/>
          </p:nvPicPr>
          <p:blipFill>
            <a:blip r:embed="rId3"/>
            <a:srcRect t="43897" r="9804" b="27496"/>
            <a:stretch/>
          </p:blipFill>
          <p:spPr>
            <a:xfrm>
              <a:off x="729465" y="2928257"/>
              <a:ext cx="7200699" cy="1338424"/>
            </a:xfrm>
            <a:prstGeom prst="rect">
              <a:avLst/>
            </a:prstGeom>
          </p:spPr>
        </p:pic>
      </p:grpSp>
      <p:sp>
        <p:nvSpPr>
          <p:cNvPr id="4" name="TextBox 3">
            <a:extLst>
              <a:ext uri="{FF2B5EF4-FFF2-40B4-BE49-F238E27FC236}">
                <a16:creationId xmlns:a16="http://schemas.microsoft.com/office/drawing/2014/main" id="{42FB23FC-F1CD-6EA2-F87F-E8886F141E18}"/>
              </a:ext>
            </a:extLst>
          </p:cNvPr>
          <p:cNvSpPr txBox="1"/>
          <p:nvPr/>
        </p:nvSpPr>
        <p:spPr>
          <a:xfrm>
            <a:off x="261302" y="5717343"/>
            <a:ext cx="8817372" cy="830997"/>
          </a:xfrm>
          <a:prstGeom prst="rect">
            <a:avLst/>
          </a:prstGeom>
          <a:solidFill>
            <a:srgbClr val="FCF6DB"/>
          </a:solidFill>
        </p:spPr>
        <p:txBody>
          <a:bodyPr wrap="square" rtlCol="0">
            <a:spAutoFit/>
          </a:bodyPr>
          <a:lstStyle/>
          <a:p>
            <a:pPr marL="342900" indent="-342900">
              <a:buFont typeface="+mj-lt"/>
              <a:buAutoNum type="arabicPeriod"/>
            </a:pPr>
            <a:r>
              <a:rPr lang="en-US" sz="2400" dirty="0">
                <a:solidFill>
                  <a:srgbClr val="004994"/>
                </a:solidFill>
                <a:hlinkClick r:id="rId4">
                  <a:extLst>
                    <a:ext uri="{A12FA001-AC4F-418D-AE19-62706E023703}">
                      <ahyp:hlinkClr xmlns:ahyp="http://schemas.microsoft.com/office/drawing/2018/hyperlinkcolor" val="tx"/>
                    </a:ext>
                  </a:extLst>
                </a:hlinkClick>
              </a:rPr>
              <a:t>Build your own palette</a:t>
            </a:r>
            <a:r>
              <a:rPr lang="en-US" sz="2400" dirty="0">
                <a:solidFill>
                  <a:srgbClr val="004994"/>
                </a:solidFill>
              </a:rPr>
              <a:t> </a:t>
            </a:r>
            <a:r>
              <a:rPr lang="en-US" sz="2400" dirty="0">
                <a:solidFill>
                  <a:srgbClr val="000000"/>
                </a:solidFill>
              </a:rPr>
              <a:t>to find accessible color combinations.</a:t>
            </a:r>
          </a:p>
          <a:p>
            <a:pPr marL="342900" indent="-342900">
              <a:buFont typeface="+mj-lt"/>
              <a:buAutoNum type="arabicPeriod"/>
            </a:pPr>
            <a:r>
              <a:rPr lang="en-US" sz="2400" dirty="0" err="1">
                <a:solidFill>
                  <a:srgbClr val="44688F"/>
                </a:solidFill>
                <a:hlinkClick r:id="rId5">
                  <a:extLst>
                    <a:ext uri="{A12FA001-AC4F-418D-AE19-62706E023703}">
                      <ahyp:hlinkClr xmlns:ahyp="http://schemas.microsoft.com/office/drawing/2018/hyperlinkcolor" val="tx"/>
                    </a:ext>
                  </a:extLst>
                </a:hlinkClick>
              </a:rPr>
              <a:t>WebAIM</a:t>
            </a:r>
            <a:r>
              <a:rPr lang="en-US" sz="2400" dirty="0">
                <a:solidFill>
                  <a:srgbClr val="000000"/>
                </a:solidFill>
                <a:hlinkClick r:id="rId5">
                  <a:extLst>
                    <a:ext uri="{A12FA001-AC4F-418D-AE19-62706E023703}">
                      <ahyp:hlinkClr xmlns:ahyp="http://schemas.microsoft.com/office/drawing/2018/hyperlinkcolor" val="tx"/>
                    </a:ext>
                  </a:extLst>
                </a:hlinkClick>
              </a:rPr>
              <a:t>: Contrast Checker</a:t>
            </a:r>
            <a:endParaRPr lang="en-US" sz="2400" dirty="0">
              <a:solidFill>
                <a:srgbClr val="000000"/>
              </a:solidFill>
            </a:endParaRPr>
          </a:p>
        </p:txBody>
      </p:sp>
    </p:spTree>
    <p:extLst>
      <p:ext uri="{BB962C8B-B14F-4D97-AF65-F5344CB8AC3E}">
        <p14:creationId xmlns:p14="http://schemas.microsoft.com/office/powerpoint/2010/main" val="888901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72A3D-1F18-2D3B-3912-8984758E029B}"/>
              </a:ext>
            </a:extLst>
          </p:cNvPr>
          <p:cNvSpPr>
            <a:spLocks noGrp="1"/>
          </p:cNvSpPr>
          <p:nvPr>
            <p:ph type="title"/>
          </p:nvPr>
        </p:nvSpPr>
        <p:spPr/>
        <p:txBody>
          <a:bodyPr/>
          <a:lstStyle/>
          <a:p>
            <a:r>
              <a:rPr lang="en-US">
                <a:solidFill>
                  <a:schemeClr val="tx1"/>
                </a:solidFill>
              </a:rPr>
              <a:t>“Alt text” or text alternative</a:t>
            </a:r>
          </a:p>
        </p:txBody>
      </p:sp>
      <p:sp>
        <p:nvSpPr>
          <p:cNvPr id="3" name="Content Placeholder 2">
            <a:extLst>
              <a:ext uri="{FF2B5EF4-FFF2-40B4-BE49-F238E27FC236}">
                <a16:creationId xmlns:a16="http://schemas.microsoft.com/office/drawing/2014/main" id="{FCD784D2-B4E5-D8BE-E23F-4CC06C3CCD4C}"/>
              </a:ext>
            </a:extLst>
          </p:cNvPr>
          <p:cNvSpPr>
            <a:spLocks noGrp="1"/>
          </p:cNvSpPr>
          <p:nvPr>
            <p:ph idx="1"/>
          </p:nvPr>
        </p:nvSpPr>
        <p:spPr>
          <a:xfrm>
            <a:off x="210126" y="1862400"/>
            <a:ext cx="8064858" cy="4457360"/>
          </a:xfrm>
        </p:spPr>
        <p:txBody>
          <a:bodyPr>
            <a:normAutofit/>
          </a:bodyPr>
          <a:lstStyle/>
          <a:p>
            <a:pPr marL="0" indent="0">
              <a:buNone/>
            </a:pPr>
            <a:r>
              <a:rPr lang="en-US">
                <a:solidFill>
                  <a:srgbClr val="FBFBFB"/>
                </a:solidFill>
              </a:rPr>
              <a:t>Text description of something visual: photo, graph, </a:t>
            </a:r>
            <a:r>
              <a:rPr lang="en-US" err="1">
                <a:solidFill>
                  <a:srgbClr val="FBFBFB"/>
                </a:solidFill>
              </a:rPr>
              <a:t>etc</a:t>
            </a:r>
            <a:endParaRPr lang="en-US">
              <a:solidFill>
                <a:srgbClr val="FBFBFB"/>
              </a:solidFill>
            </a:endParaRPr>
          </a:p>
          <a:p>
            <a:r>
              <a:rPr lang="en-US">
                <a:solidFill>
                  <a:srgbClr val="FBFBFB"/>
                </a:solidFill>
              </a:rPr>
              <a:t>Support access for: </a:t>
            </a:r>
          </a:p>
          <a:p>
            <a:pPr lvl="1"/>
            <a:r>
              <a:rPr lang="en-US">
                <a:solidFill>
                  <a:srgbClr val="FBFBFB"/>
                </a:solidFill>
              </a:rPr>
              <a:t>low-vision or Blind folks</a:t>
            </a:r>
          </a:p>
          <a:p>
            <a:pPr lvl="1"/>
            <a:r>
              <a:rPr lang="en-US">
                <a:solidFill>
                  <a:srgbClr val="FBFBFB"/>
                </a:solidFill>
              </a:rPr>
              <a:t>limited internet or slow internet</a:t>
            </a:r>
          </a:p>
          <a:p>
            <a:r>
              <a:rPr lang="en-US">
                <a:solidFill>
                  <a:srgbClr val="FBFBFB"/>
                </a:solidFill>
              </a:rPr>
              <a:t>Formula</a:t>
            </a:r>
          </a:p>
          <a:p>
            <a:pPr lvl="1"/>
            <a:r>
              <a:rPr lang="en-US">
                <a:solidFill>
                  <a:srgbClr val="FBFBFB"/>
                </a:solidFill>
              </a:rPr>
              <a:t>“</a:t>
            </a:r>
            <a:r>
              <a:rPr lang="en-US" err="1">
                <a:solidFill>
                  <a:srgbClr val="FBFBFB"/>
                </a:solidFill>
              </a:rPr>
              <a:t>Subject+action+context</a:t>
            </a:r>
            <a:r>
              <a:rPr lang="en-US">
                <a:solidFill>
                  <a:srgbClr val="FBFBFB"/>
                </a:solidFill>
              </a:rPr>
              <a:t>”</a:t>
            </a:r>
          </a:p>
          <a:p>
            <a:endParaRPr lang="en-US">
              <a:solidFill>
                <a:srgbClr val="FBFBFB"/>
              </a:solidFill>
            </a:endParaRPr>
          </a:p>
        </p:txBody>
      </p:sp>
    </p:spTree>
    <p:extLst>
      <p:ext uri="{BB962C8B-B14F-4D97-AF65-F5344CB8AC3E}">
        <p14:creationId xmlns:p14="http://schemas.microsoft.com/office/powerpoint/2010/main" val="321487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C4391-5AC3-65DE-E422-FCDC2DC0D2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AE8F6A-F8BD-5719-3E0B-AE2315060D4D}"/>
              </a:ext>
            </a:extLst>
          </p:cNvPr>
          <p:cNvSpPr>
            <a:spLocks noGrp="1"/>
          </p:cNvSpPr>
          <p:nvPr>
            <p:ph type="title"/>
          </p:nvPr>
        </p:nvSpPr>
        <p:spPr/>
        <p:txBody>
          <a:bodyPr/>
          <a:lstStyle/>
          <a:p>
            <a:r>
              <a:rPr lang="en-US">
                <a:solidFill>
                  <a:schemeClr val="tx1"/>
                </a:solidFill>
              </a:rPr>
              <a:t>“Alt text” example</a:t>
            </a:r>
          </a:p>
        </p:txBody>
      </p:sp>
      <p:sp>
        <p:nvSpPr>
          <p:cNvPr id="3" name="Content Placeholder 2">
            <a:extLst>
              <a:ext uri="{FF2B5EF4-FFF2-40B4-BE49-F238E27FC236}">
                <a16:creationId xmlns:a16="http://schemas.microsoft.com/office/drawing/2014/main" id="{010BB03C-A37D-B8C9-F65B-CF35A3C25151}"/>
              </a:ext>
            </a:extLst>
          </p:cNvPr>
          <p:cNvSpPr>
            <a:spLocks noGrp="1"/>
          </p:cNvSpPr>
          <p:nvPr>
            <p:ph idx="1"/>
          </p:nvPr>
        </p:nvSpPr>
        <p:spPr>
          <a:xfrm>
            <a:off x="210126" y="1862400"/>
            <a:ext cx="4243973" cy="4457360"/>
          </a:xfrm>
        </p:spPr>
        <p:txBody>
          <a:bodyPr vert="horz" lIns="91440" tIns="45720" rIns="91440" bIns="45720" rtlCol="0" anchor="t">
            <a:normAutofit fontScale="92500" lnSpcReduction="20000"/>
          </a:bodyPr>
          <a:lstStyle/>
          <a:p>
            <a:r>
              <a:rPr lang="en-US" dirty="0">
                <a:solidFill>
                  <a:srgbClr val="FBFBFB"/>
                </a:solidFill>
              </a:rPr>
              <a:t>Consensual language</a:t>
            </a:r>
          </a:p>
          <a:p>
            <a:pPr lvl="1"/>
            <a:r>
              <a:rPr lang="en-US" dirty="0">
                <a:solidFill>
                  <a:srgbClr val="0099D1"/>
                </a:solidFill>
                <a:hlinkClick r:id="rId3">
                  <a:extLst>
                    <a:ext uri="{A12FA001-AC4F-418D-AE19-62706E023703}">
                      <ahyp:hlinkClr xmlns:ahyp="http://schemas.microsoft.com/office/drawing/2018/hyperlinkcolor" val="tx"/>
                    </a:ext>
                  </a:extLst>
                </a:hlinkClick>
              </a:rPr>
              <a:t>Disabled And Here</a:t>
            </a:r>
            <a:r>
              <a:rPr lang="en-US" dirty="0">
                <a:solidFill>
                  <a:srgbClr val="0099D1"/>
                </a:solidFill>
              </a:rPr>
              <a:t> </a:t>
            </a:r>
            <a:r>
              <a:rPr lang="en-US" dirty="0">
                <a:solidFill>
                  <a:srgbClr val="FBFBFB"/>
                </a:solidFill>
              </a:rPr>
              <a:t>photoshoot </a:t>
            </a:r>
          </a:p>
          <a:p>
            <a:pPr lvl="1"/>
            <a:r>
              <a:rPr lang="en-US" dirty="0">
                <a:solidFill>
                  <a:srgbClr val="FBFBFB"/>
                </a:solidFill>
              </a:rPr>
              <a:t>designed by disabled people</a:t>
            </a:r>
          </a:p>
          <a:p>
            <a:pPr lvl="1"/>
            <a:r>
              <a:rPr lang="en-US" dirty="0">
                <a:solidFill>
                  <a:srgbClr val="FBFBFB"/>
                </a:solidFill>
              </a:rPr>
              <a:t>features disabled people of color who prefer language of “disabled person” instead of “person with disability.”</a:t>
            </a:r>
          </a:p>
          <a:p>
            <a:r>
              <a:rPr lang="en-US" dirty="0">
                <a:solidFill>
                  <a:srgbClr val="FBFBFB"/>
                </a:solidFill>
              </a:rPr>
              <a:t>Formula</a:t>
            </a:r>
          </a:p>
          <a:p>
            <a:pPr lvl="1"/>
            <a:r>
              <a:rPr lang="en-US" dirty="0">
                <a:solidFill>
                  <a:srgbClr val="0099D1"/>
                </a:solidFill>
                <a:hlinkClick r:id="rId4">
                  <a:extLst>
                    <a:ext uri="{A12FA001-AC4F-418D-AE19-62706E023703}">
                      <ahyp:hlinkClr xmlns:ahyp="http://schemas.microsoft.com/office/drawing/2018/hyperlinkcolor" val="tx"/>
                    </a:ext>
                  </a:extLst>
                </a:hlinkClick>
              </a:rPr>
              <a:t>“</a:t>
            </a:r>
            <a:r>
              <a:rPr lang="en-US" dirty="0" err="1">
                <a:solidFill>
                  <a:srgbClr val="0099D1"/>
                </a:solidFill>
                <a:hlinkClick r:id="rId4">
                  <a:extLst>
                    <a:ext uri="{A12FA001-AC4F-418D-AE19-62706E023703}">
                      <ahyp:hlinkClr xmlns:ahyp="http://schemas.microsoft.com/office/drawing/2018/hyperlinkcolor" val="tx"/>
                    </a:ext>
                  </a:extLst>
                </a:hlinkClick>
              </a:rPr>
              <a:t>Subject+action+context</a:t>
            </a:r>
            <a:r>
              <a:rPr lang="en-US" dirty="0">
                <a:solidFill>
                  <a:srgbClr val="0099D1"/>
                </a:solidFill>
                <a:hlinkClick r:id="rId4">
                  <a:extLst>
                    <a:ext uri="{A12FA001-AC4F-418D-AE19-62706E023703}">
                      <ahyp:hlinkClr xmlns:ahyp="http://schemas.microsoft.com/office/drawing/2018/hyperlinkcolor" val="tx"/>
                    </a:ext>
                  </a:extLst>
                </a:hlinkClick>
              </a:rPr>
              <a:t>”</a:t>
            </a:r>
            <a:endParaRPr lang="en-US" dirty="0">
              <a:solidFill>
                <a:srgbClr val="0099D1"/>
              </a:solidFill>
            </a:endParaRPr>
          </a:p>
          <a:p>
            <a:endParaRPr lang="en-US" dirty="0">
              <a:solidFill>
                <a:srgbClr val="FBFBFB"/>
              </a:solidFill>
            </a:endParaRPr>
          </a:p>
        </p:txBody>
      </p:sp>
      <p:pic>
        <p:nvPicPr>
          <p:cNvPr id="1026" name="Picture 2" descr="Overhead shot of six disabled people of color at a rooftop deck party. An Indigenous Two-Spirit person with a prosthetic leg smiles directly at the camera and gives a thumbs up while everyone else is engaged in conversation.">
            <a:extLst>
              <a:ext uri="{FF2B5EF4-FFF2-40B4-BE49-F238E27FC236}">
                <a16:creationId xmlns:a16="http://schemas.microsoft.com/office/drawing/2014/main" id="{8C7D8D63-9AA8-2276-79DD-8E877FFC41F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0726" r="16402" b="4404"/>
          <a:stretch/>
        </p:blipFill>
        <p:spPr bwMode="auto">
          <a:xfrm>
            <a:off x="4395074" y="1862400"/>
            <a:ext cx="4343786" cy="259274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B76A4E1-5849-3770-EDC4-626C25747348}"/>
              </a:ext>
            </a:extLst>
          </p:cNvPr>
          <p:cNvSpPr txBox="1"/>
          <p:nvPr/>
        </p:nvSpPr>
        <p:spPr>
          <a:xfrm>
            <a:off x="4395074" y="4455149"/>
            <a:ext cx="4343786" cy="2308324"/>
          </a:xfrm>
          <a:prstGeom prst="rect">
            <a:avLst/>
          </a:prstGeom>
          <a:noFill/>
        </p:spPr>
        <p:txBody>
          <a:bodyPr wrap="square" rtlCol="0">
            <a:spAutoFit/>
          </a:bodyPr>
          <a:lstStyle/>
          <a:p>
            <a:r>
              <a:rPr lang="en-US" dirty="0"/>
              <a:t>Photo Credit: </a:t>
            </a:r>
            <a:r>
              <a:rPr lang="en-US" dirty="0">
                <a:solidFill>
                  <a:srgbClr val="00B0F0"/>
                </a:solidFill>
                <a:hlinkClick r:id="rId3">
                  <a:extLst>
                    <a:ext uri="{A12FA001-AC4F-418D-AE19-62706E023703}">
                      <ahyp:hlinkClr xmlns:ahyp="http://schemas.microsoft.com/office/drawing/2018/hyperlinkcolor" val="tx"/>
                    </a:ext>
                  </a:extLst>
                </a:hlinkClick>
              </a:rPr>
              <a:t>Disabled And Here</a:t>
            </a:r>
            <a:r>
              <a:rPr lang="en-US" b="0" i="0" dirty="0">
                <a:effectLst/>
              </a:rPr>
              <a:t>. </a:t>
            </a:r>
          </a:p>
          <a:p>
            <a:r>
              <a:rPr lang="en-US" dirty="0"/>
              <a:t>Alt text: “Overhead shot of </a:t>
            </a:r>
            <a:r>
              <a:rPr lang="en-US" b="1" dirty="0"/>
              <a:t>six disabled people of color</a:t>
            </a:r>
            <a:r>
              <a:rPr lang="en-US" dirty="0"/>
              <a:t> at a rooftop deck party. An Indigenous Two-Spirit person with a prosthetic leg smiles directly at the camera and gives a thumbs up while everyone else is engaged in conversation.”</a:t>
            </a:r>
          </a:p>
        </p:txBody>
      </p:sp>
    </p:spTree>
    <p:extLst>
      <p:ext uri="{BB962C8B-B14F-4D97-AF65-F5344CB8AC3E}">
        <p14:creationId xmlns:p14="http://schemas.microsoft.com/office/powerpoint/2010/main" val="4044205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247" y="1090670"/>
            <a:ext cx="8281660" cy="365125"/>
          </a:xfrm>
        </p:spPr>
        <p:txBody>
          <a:bodyPr>
            <a:normAutofit fontScale="90000"/>
          </a:bodyPr>
          <a:lstStyle/>
          <a:p>
            <a:r>
              <a:rPr kumimoji="1" lang="en-US" altLang="ja-JP">
                <a:solidFill>
                  <a:schemeClr val="tx1"/>
                </a:solidFill>
              </a:rPr>
              <a:t>How to set alt text</a:t>
            </a:r>
            <a:endParaRPr lang="en-US">
              <a:solidFill>
                <a:schemeClr val="tx1"/>
              </a:solidFill>
            </a:endParaRPr>
          </a:p>
        </p:txBody>
      </p:sp>
      <p:sp>
        <p:nvSpPr>
          <p:cNvPr id="3" name="Content Placeholder 2"/>
          <p:cNvSpPr>
            <a:spLocks noGrp="1"/>
          </p:cNvSpPr>
          <p:nvPr>
            <p:ph idx="1"/>
          </p:nvPr>
        </p:nvSpPr>
        <p:spPr>
          <a:xfrm>
            <a:off x="261056" y="2754086"/>
            <a:ext cx="3789647" cy="3967390"/>
          </a:xfrm>
        </p:spPr>
        <p:txBody>
          <a:bodyPr>
            <a:noAutofit/>
          </a:bodyPr>
          <a:lstStyle/>
          <a:p>
            <a:r>
              <a:rPr lang="en-US" altLang="ja-JP" sz="2800">
                <a:solidFill>
                  <a:srgbClr val="FBFBFB"/>
                </a:solidFill>
              </a:rPr>
              <a:t>Right-click the image, click “View Alt Text”. </a:t>
            </a:r>
          </a:p>
          <a:p>
            <a:pPr lvl="1"/>
            <a:r>
              <a:rPr lang="en-US" altLang="ja-JP" sz="2400">
                <a:solidFill>
                  <a:srgbClr val="FBFBFB"/>
                </a:solidFill>
              </a:rPr>
              <a:t>(Keyboard-only users can press “SHIFT+F10”)</a:t>
            </a:r>
          </a:p>
          <a:p>
            <a:r>
              <a:rPr lang="en-US" altLang="ja-JP" sz="2800">
                <a:solidFill>
                  <a:srgbClr val="FBFBFB"/>
                </a:solidFill>
              </a:rPr>
              <a:t>Then type alt text OR Check box for “decorative” if a visual is just for decoration.</a:t>
            </a:r>
          </a:p>
        </p:txBody>
      </p:sp>
      <p:sp>
        <p:nvSpPr>
          <p:cNvPr id="4" name="Arrow: Right 3" descr="Arrow between &quot;view alt text&quot; and screenshot example of view alt text button">
            <a:extLst>
              <a:ext uri="{FF2B5EF4-FFF2-40B4-BE49-F238E27FC236}">
                <a16:creationId xmlns:a16="http://schemas.microsoft.com/office/drawing/2014/main" id="{373A2234-13F9-E32C-0F01-5A94A804711D}"/>
              </a:ext>
              <a:ext uri="{C183D7F6-B498-43B3-948B-1728B52AA6E4}">
                <adec:decorative xmlns:adec="http://schemas.microsoft.com/office/drawing/2017/decorative" val="0"/>
              </a:ext>
            </a:extLst>
          </p:cNvPr>
          <p:cNvSpPr/>
          <p:nvPr/>
        </p:nvSpPr>
        <p:spPr>
          <a:xfrm rot="18393212">
            <a:off x="3773709" y="2452440"/>
            <a:ext cx="1202076" cy="77056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screenshot of menu item &quot;View Alt Text&quot;">
            <a:extLst>
              <a:ext uri="{FF2B5EF4-FFF2-40B4-BE49-F238E27FC236}">
                <a16:creationId xmlns:a16="http://schemas.microsoft.com/office/drawing/2014/main" id="{486533AE-D06E-4575-8BB7-8ADCF1A976B9}"/>
              </a:ext>
            </a:extLst>
          </p:cNvPr>
          <p:cNvPicPr>
            <a:picLocks noChangeAspect="1"/>
          </p:cNvPicPr>
          <p:nvPr/>
        </p:nvPicPr>
        <p:blipFill>
          <a:blip r:embed="rId3"/>
          <a:stretch>
            <a:fillRect/>
          </a:stretch>
        </p:blipFill>
        <p:spPr>
          <a:xfrm>
            <a:off x="3659427" y="1397003"/>
            <a:ext cx="5402379" cy="8547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Arrow: Right 15" descr="Arrow between &quot;alt text&quot; and screenshot example of alt text box">
            <a:extLst>
              <a:ext uri="{FF2B5EF4-FFF2-40B4-BE49-F238E27FC236}">
                <a16:creationId xmlns:a16="http://schemas.microsoft.com/office/drawing/2014/main" id="{E390DAA2-FE2E-82CD-9811-75A03FE38580}"/>
              </a:ext>
              <a:ext uri="{C183D7F6-B498-43B3-948B-1728B52AA6E4}">
                <adec:decorative xmlns:adec="http://schemas.microsoft.com/office/drawing/2017/decorative" val="0"/>
              </a:ext>
            </a:extLst>
          </p:cNvPr>
          <p:cNvSpPr/>
          <p:nvPr/>
        </p:nvSpPr>
        <p:spPr>
          <a:xfrm>
            <a:off x="3516684" y="5192608"/>
            <a:ext cx="1202076" cy="77056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screenshot of alt text panel with box to type in description and checkbox to mark as decorative">
            <a:extLst>
              <a:ext uri="{FF2B5EF4-FFF2-40B4-BE49-F238E27FC236}">
                <a16:creationId xmlns:a16="http://schemas.microsoft.com/office/drawing/2014/main" id="{5F0FDC00-DCEE-EADB-8211-DCAC138501AE}"/>
              </a:ext>
            </a:extLst>
          </p:cNvPr>
          <p:cNvPicPr>
            <a:picLocks noChangeAspect="1"/>
          </p:cNvPicPr>
          <p:nvPr/>
        </p:nvPicPr>
        <p:blipFill>
          <a:blip r:embed="rId4"/>
          <a:stretch>
            <a:fillRect/>
          </a:stretch>
        </p:blipFill>
        <p:spPr>
          <a:xfrm>
            <a:off x="4927622" y="2355165"/>
            <a:ext cx="3507676" cy="45022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62034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Thank you!</a:t>
            </a:r>
          </a:p>
        </p:txBody>
      </p:sp>
      <p:sp>
        <p:nvSpPr>
          <p:cNvPr id="3" name="Subtitle 2"/>
          <p:cNvSpPr>
            <a:spLocks noGrp="1"/>
          </p:cNvSpPr>
          <p:nvPr>
            <p:ph idx="1"/>
          </p:nvPr>
        </p:nvSpPr>
        <p:spPr>
          <a:xfrm>
            <a:off x="457201" y="3592286"/>
            <a:ext cx="6350000" cy="1665514"/>
          </a:xfrm>
          <a:solidFill>
            <a:srgbClr val="FCF6DB"/>
          </a:solidFill>
        </p:spPr>
        <p:txBody>
          <a:bodyPr vert="horz" lIns="91440" tIns="45720" rIns="91440" bIns="45720" rtlCol="0" anchor="t">
            <a:normAutofit/>
          </a:bodyPr>
          <a:lstStyle/>
          <a:p>
            <a:pPr marL="342900" indent="-342900">
              <a:buFont typeface="Arial" panose="020B0604020202020204" pitchFamily="34" charset="0"/>
              <a:buChar char="•"/>
            </a:pPr>
            <a:r>
              <a:rPr lang="en-US" sz="2000">
                <a:solidFill>
                  <a:srgbClr val="000000"/>
                </a:solidFill>
                <a:latin typeface="Arial"/>
                <a:cs typeface="Arial"/>
              </a:rPr>
              <a:t>Email: </a:t>
            </a:r>
            <a:r>
              <a:rPr lang="en-US" sz="2000">
                <a:latin typeface="Arial"/>
                <a:cs typeface="Arial"/>
                <a:hlinkClick r:id="rId3"/>
              </a:rPr>
              <a:t>vic.vong@equity.wa.gov</a:t>
            </a:r>
            <a:endParaRPr lang="en-US" sz="2000">
              <a:latin typeface="Arial"/>
              <a:cs typeface="Arial"/>
            </a:endParaRPr>
          </a:p>
          <a:p>
            <a:pPr marL="342900" indent="-342900">
              <a:buFont typeface="Arial" panose="020B0604020202020204" pitchFamily="34" charset="0"/>
              <a:buChar char="•"/>
            </a:pPr>
            <a:r>
              <a:rPr lang="en-US" sz="2000">
                <a:solidFill>
                  <a:srgbClr val="000000"/>
                </a:solidFill>
                <a:latin typeface="Arial"/>
                <a:cs typeface="Arial"/>
              </a:rPr>
              <a:t>Email for access requests</a:t>
            </a:r>
            <a:r>
              <a:rPr lang="en-US" sz="2000">
                <a:latin typeface="Arial"/>
                <a:cs typeface="Arial"/>
              </a:rPr>
              <a:t>: </a:t>
            </a:r>
            <a:r>
              <a:rPr lang="en-US" sz="2000">
                <a:latin typeface="Arial"/>
                <a:cs typeface="Arial"/>
                <a:hlinkClick r:id="rId4"/>
              </a:rPr>
              <a:t>access@equity.wa.gov</a:t>
            </a:r>
            <a:endParaRPr lang="en-US" sz="2000">
              <a:latin typeface="Arial"/>
              <a:cs typeface="Arial"/>
            </a:endParaRPr>
          </a:p>
          <a:p>
            <a:pPr marL="342900" indent="-342900">
              <a:buFont typeface="Arial" panose="020B0604020202020204" pitchFamily="34" charset="0"/>
              <a:buChar char="•"/>
            </a:pPr>
            <a:r>
              <a:rPr lang="en-US" sz="2000">
                <a:solidFill>
                  <a:schemeClr val="tx1"/>
                </a:solidFill>
                <a:latin typeface="Arial"/>
                <a:cs typeface="Arial"/>
              </a:rPr>
              <a:t>Visit our social media channels and subscribe to newsletter – links in footer of website </a:t>
            </a:r>
            <a:r>
              <a:rPr lang="en-US" sz="2000">
                <a:latin typeface="Arial"/>
                <a:cs typeface="Arial"/>
                <a:hlinkClick r:id="rId5"/>
              </a:rPr>
              <a:t>equity.wa.gov </a:t>
            </a:r>
            <a:endParaRPr lang="en-US" sz="2000">
              <a:latin typeface="Arial"/>
              <a:cs typeface="Arial"/>
            </a:endParaRPr>
          </a:p>
        </p:txBody>
      </p:sp>
      <p:pic>
        <p:nvPicPr>
          <p:cNvPr id="5" name="Picture 4" descr="Washington State Office of Equity logo">
            <a:extLst>
              <a:ext uri="{FF2B5EF4-FFF2-40B4-BE49-F238E27FC236}">
                <a16:creationId xmlns:a16="http://schemas.microsoft.com/office/drawing/2014/main" id="{756CED62-0BDE-A39C-8B83-262AC8D404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8276" y="1378490"/>
            <a:ext cx="3471608" cy="1542510"/>
          </a:xfrm>
          <a:prstGeom prst="rect">
            <a:avLst/>
          </a:prstGeom>
        </p:spPr>
      </p:pic>
    </p:spTree>
    <p:extLst>
      <p:ext uri="{BB962C8B-B14F-4D97-AF65-F5344CB8AC3E}">
        <p14:creationId xmlns:p14="http://schemas.microsoft.com/office/powerpoint/2010/main" val="15454783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4BBD6-8F29-905F-69E0-41461F902B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FE6931-C10B-C763-6AF1-268EABEFE009}"/>
              </a:ext>
            </a:extLst>
          </p:cNvPr>
          <p:cNvSpPr>
            <a:spLocks noGrp="1"/>
          </p:cNvSpPr>
          <p:nvPr>
            <p:ph type="title"/>
          </p:nvPr>
        </p:nvSpPr>
        <p:spPr/>
        <p:txBody>
          <a:bodyPr>
            <a:normAutofit fontScale="90000"/>
          </a:bodyPr>
          <a:lstStyle/>
          <a:p>
            <a:r>
              <a:rPr lang="en-US" dirty="0">
                <a:solidFill>
                  <a:srgbClr val="FBFBFB"/>
                </a:solidFill>
              </a:rPr>
              <a:t>Resources on Alt text, Color Contrast (duplicate for dark mode view)</a:t>
            </a:r>
          </a:p>
        </p:txBody>
      </p:sp>
      <p:sp>
        <p:nvSpPr>
          <p:cNvPr id="3" name="Content Placeholder 2">
            <a:extLst>
              <a:ext uri="{FF2B5EF4-FFF2-40B4-BE49-F238E27FC236}">
                <a16:creationId xmlns:a16="http://schemas.microsoft.com/office/drawing/2014/main" id="{DF945BDB-3CE7-BE00-A300-1181B22378A3}"/>
              </a:ext>
            </a:extLst>
          </p:cNvPr>
          <p:cNvSpPr>
            <a:spLocks noGrp="1"/>
          </p:cNvSpPr>
          <p:nvPr>
            <p:ph idx="1"/>
          </p:nvPr>
        </p:nvSpPr>
        <p:spPr>
          <a:noFill/>
        </p:spPr>
        <p:txBody>
          <a:bodyPr>
            <a:normAutofit fontScale="92500" lnSpcReduction="10000"/>
          </a:bodyPr>
          <a:lstStyle/>
          <a:p>
            <a:pPr marL="514350" indent="-514350" algn="l">
              <a:buFont typeface="+mj-lt"/>
              <a:buAutoNum type="arabicPeriod"/>
            </a:pPr>
            <a:r>
              <a:rPr lang="en-US" b="0" i="0" dirty="0">
                <a:solidFill>
                  <a:srgbClr val="FCF6DB"/>
                </a:solidFill>
                <a:effectLst/>
              </a:rPr>
              <a:t>Alt text</a:t>
            </a:r>
          </a:p>
          <a:p>
            <a:pPr marL="971550" lvl="1" indent="-514350">
              <a:buFont typeface="+mj-lt"/>
              <a:buAutoNum type="arabicPeriod"/>
            </a:pPr>
            <a:r>
              <a:rPr lang="en-US" dirty="0">
                <a:solidFill>
                  <a:srgbClr val="0099D1"/>
                </a:solidFill>
                <a:hlinkClick r:id="rId3">
                  <a:extLst>
                    <a:ext uri="{A12FA001-AC4F-418D-AE19-62706E023703}">
                      <ahyp:hlinkClr xmlns:ahyp="http://schemas.microsoft.com/office/drawing/2018/hyperlinkcolor" val="tx"/>
                    </a:ext>
                  </a:extLst>
                </a:hlinkClick>
              </a:rPr>
              <a:t>An alt Decision Tree | Web Accessibility Initiative (WAI) | W3C</a:t>
            </a:r>
            <a:endParaRPr lang="en-US" dirty="0">
              <a:solidFill>
                <a:srgbClr val="44688F"/>
              </a:solidFill>
              <a:hlinkClick r:id="rId4">
                <a:extLst>
                  <a:ext uri="{A12FA001-AC4F-418D-AE19-62706E023703}">
                    <ahyp:hlinkClr xmlns:ahyp="http://schemas.microsoft.com/office/drawing/2018/hyperlinkcolor" val="tx"/>
                  </a:ext>
                </a:extLst>
              </a:hlinkClick>
            </a:endParaRPr>
          </a:p>
          <a:p>
            <a:pPr marL="971550" lvl="1" indent="-514350">
              <a:buFont typeface="+mj-lt"/>
              <a:buAutoNum type="arabicPeriod"/>
            </a:pPr>
            <a:r>
              <a:rPr lang="en-US" dirty="0">
                <a:solidFill>
                  <a:srgbClr val="0099D1"/>
                </a:solidFill>
                <a:hlinkClick r:id="rId4">
                  <a:extLst>
                    <a:ext uri="{A12FA001-AC4F-418D-AE19-62706E023703}">
                      <ahyp:hlinkClr xmlns:ahyp="http://schemas.microsoft.com/office/drawing/2018/hyperlinkcolor" val="tx"/>
                    </a:ext>
                  </a:extLst>
                </a:hlinkClick>
              </a:rPr>
              <a:t>How to write an image description | by Alex Chen | UX Collective (uxdesign.cc)</a:t>
            </a:r>
            <a:endParaRPr lang="en-US" dirty="0">
              <a:solidFill>
                <a:srgbClr val="0099D1"/>
              </a:solidFill>
            </a:endParaRPr>
          </a:p>
          <a:p>
            <a:pPr marL="971550" lvl="1" indent="-514350">
              <a:buFont typeface="+mj-lt"/>
              <a:buAutoNum type="arabicPeriod"/>
            </a:pPr>
            <a:r>
              <a:rPr lang="en-US" dirty="0">
                <a:solidFill>
                  <a:srgbClr val="0099D1"/>
                </a:solidFill>
                <a:hlinkClick r:id="rId5">
                  <a:extLst>
                    <a:ext uri="{A12FA001-AC4F-418D-AE19-62706E023703}">
                      <ahyp:hlinkClr xmlns:ahyp="http://schemas.microsoft.com/office/drawing/2018/hyperlinkcolor" val="tx"/>
                    </a:ext>
                  </a:extLst>
                </a:hlinkClick>
              </a:rPr>
              <a:t>Identity and Inclusion in Alt Text | Digital Accessibility Office | University of Colorado Boulder</a:t>
            </a:r>
            <a:endParaRPr lang="en-US" b="0" i="0" dirty="0">
              <a:solidFill>
                <a:srgbClr val="0099D1"/>
              </a:solidFill>
              <a:effectLst/>
            </a:endParaRPr>
          </a:p>
          <a:p>
            <a:pPr marL="514350" indent="-514350" algn="l">
              <a:buFont typeface="+mj-lt"/>
              <a:buAutoNum type="arabicPeriod"/>
            </a:pPr>
            <a:r>
              <a:rPr lang="en-US" b="0" i="0" dirty="0">
                <a:solidFill>
                  <a:srgbClr val="FCF6DB"/>
                </a:solidFill>
                <a:effectLst/>
              </a:rPr>
              <a:t>Color contrast</a:t>
            </a:r>
          </a:p>
          <a:p>
            <a:pPr marL="800100" lvl="1" indent="-342900">
              <a:buFont typeface="+mj-lt"/>
              <a:buAutoNum type="arabicPeriod"/>
            </a:pPr>
            <a:r>
              <a:rPr lang="en-US" sz="2400" dirty="0">
                <a:solidFill>
                  <a:srgbClr val="FCF6DB"/>
                </a:solidFill>
                <a:hlinkClick r:id="rId6">
                  <a:extLst>
                    <a:ext uri="{A12FA001-AC4F-418D-AE19-62706E023703}">
                      <ahyp:hlinkClr xmlns:ahyp="http://schemas.microsoft.com/office/drawing/2018/hyperlinkcolor" val="tx"/>
                    </a:ext>
                  </a:extLst>
                </a:hlinkClick>
              </a:rPr>
              <a:t>Build your own palette</a:t>
            </a:r>
            <a:r>
              <a:rPr lang="en-US" sz="2400" dirty="0">
                <a:solidFill>
                  <a:srgbClr val="FCF6DB"/>
                </a:solidFill>
              </a:rPr>
              <a:t> to find accessible color combinations.</a:t>
            </a:r>
            <a:endParaRPr lang="en-US" sz="2400" dirty="0">
              <a:solidFill>
                <a:srgbClr val="0099D1"/>
              </a:solidFill>
            </a:endParaRPr>
          </a:p>
          <a:p>
            <a:pPr marL="800100" lvl="1" indent="-342900">
              <a:buFont typeface="+mj-lt"/>
              <a:buAutoNum type="arabicPeriod"/>
            </a:pPr>
            <a:r>
              <a:rPr lang="en-US" sz="2400" dirty="0" err="1">
                <a:solidFill>
                  <a:srgbClr val="0099D1"/>
                </a:solidFill>
                <a:hlinkClick r:id="rId7">
                  <a:extLst>
                    <a:ext uri="{A12FA001-AC4F-418D-AE19-62706E023703}">
                      <ahyp:hlinkClr xmlns:ahyp="http://schemas.microsoft.com/office/drawing/2018/hyperlinkcolor" val="tx"/>
                    </a:ext>
                  </a:extLst>
                </a:hlinkClick>
              </a:rPr>
              <a:t>WebAIM</a:t>
            </a:r>
            <a:r>
              <a:rPr lang="en-US" sz="2400" dirty="0">
                <a:solidFill>
                  <a:srgbClr val="0099D1"/>
                </a:solidFill>
                <a:hlinkClick r:id="rId7">
                  <a:extLst>
                    <a:ext uri="{A12FA001-AC4F-418D-AE19-62706E023703}">
                      <ahyp:hlinkClr xmlns:ahyp="http://schemas.microsoft.com/office/drawing/2018/hyperlinkcolor" val="tx"/>
                    </a:ext>
                  </a:extLst>
                </a:hlinkClick>
              </a:rPr>
              <a:t>: Contrast Checker</a:t>
            </a:r>
            <a:endParaRPr lang="en-US" sz="2400" dirty="0">
              <a:solidFill>
                <a:srgbClr val="0099D1"/>
              </a:solidFill>
            </a:endParaRPr>
          </a:p>
          <a:p>
            <a:pPr marL="971550" lvl="1" indent="-514350">
              <a:buFont typeface="+mj-lt"/>
              <a:buAutoNum type="arabicPeriod"/>
            </a:pPr>
            <a:endParaRPr lang="en-US" b="0" i="0" dirty="0">
              <a:solidFill>
                <a:schemeClr val="tx2"/>
              </a:solidFill>
              <a:effectLst/>
            </a:endParaRPr>
          </a:p>
          <a:p>
            <a:pPr marL="514350" indent="-514350" algn="l">
              <a:buFont typeface="+mj-lt"/>
              <a:buAutoNum type="arabicPeriod"/>
            </a:pPr>
            <a:endParaRPr lang="en-US" b="0" i="0" dirty="0">
              <a:solidFill>
                <a:schemeClr val="tx2"/>
              </a:solidFill>
              <a:effectLst/>
            </a:endParaRPr>
          </a:p>
        </p:txBody>
      </p:sp>
    </p:spTree>
    <p:extLst>
      <p:ext uri="{BB962C8B-B14F-4D97-AF65-F5344CB8AC3E}">
        <p14:creationId xmlns:p14="http://schemas.microsoft.com/office/powerpoint/2010/main" val="15970527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1BA16-C36B-644C-9AA5-D031D3998ED5}"/>
              </a:ext>
            </a:extLst>
          </p:cNvPr>
          <p:cNvSpPr>
            <a:spLocks noGrp="1"/>
          </p:cNvSpPr>
          <p:nvPr>
            <p:ph type="title"/>
          </p:nvPr>
        </p:nvSpPr>
        <p:spPr/>
        <p:txBody>
          <a:bodyPr/>
          <a:lstStyle/>
          <a:p>
            <a:r>
              <a:rPr lang="en-US">
                <a:solidFill>
                  <a:srgbClr val="FBFBFB"/>
                </a:solidFill>
              </a:rPr>
              <a:t>Resources on PowerPoint Accessibility</a:t>
            </a:r>
          </a:p>
        </p:txBody>
      </p:sp>
      <p:sp>
        <p:nvSpPr>
          <p:cNvPr id="3" name="Content Placeholder 2">
            <a:extLst>
              <a:ext uri="{FF2B5EF4-FFF2-40B4-BE49-F238E27FC236}">
                <a16:creationId xmlns:a16="http://schemas.microsoft.com/office/drawing/2014/main" id="{6885465D-9F04-8CC1-F4D4-82E7965569F5}"/>
              </a:ext>
            </a:extLst>
          </p:cNvPr>
          <p:cNvSpPr>
            <a:spLocks noGrp="1"/>
          </p:cNvSpPr>
          <p:nvPr>
            <p:ph idx="1"/>
          </p:nvPr>
        </p:nvSpPr>
        <p:spPr>
          <a:solidFill>
            <a:srgbClr val="FCF6DB"/>
          </a:solidFill>
        </p:spPr>
        <p:txBody>
          <a:bodyPr>
            <a:normAutofit fontScale="70000" lnSpcReduction="20000"/>
          </a:bodyPr>
          <a:lstStyle/>
          <a:p>
            <a:pPr marL="514350" indent="-514350" algn="l">
              <a:buFont typeface="+mj-lt"/>
              <a:buAutoNum type="arabicPeriod"/>
            </a:pPr>
            <a:r>
              <a:rPr lang="en-US" b="0" i="0" dirty="0">
                <a:effectLst/>
              </a:rPr>
              <a:t>The Learning Center </a:t>
            </a:r>
            <a:r>
              <a:rPr lang="en-US" dirty="0">
                <a:solidFill>
                  <a:schemeClr val="bg1"/>
                </a:solidFill>
                <a:hlinkClick r:id="rId3">
                  <a:extLst>
                    <a:ext uri="{A12FA001-AC4F-418D-AE19-62706E023703}">
                      <ahyp:hlinkClr xmlns:ahyp="http://schemas.microsoft.com/office/drawing/2018/hyperlinkcolor" val="tx"/>
                    </a:ext>
                  </a:extLst>
                </a:hlinkClick>
              </a:rPr>
              <a:t>Professional Accessibility Resources | Department of Enterprise Services (DES)</a:t>
            </a:r>
            <a:endParaRPr lang="en-US" dirty="0">
              <a:solidFill>
                <a:schemeClr val="bg1"/>
              </a:solidFill>
            </a:endParaRPr>
          </a:p>
          <a:p>
            <a:pPr marL="971550" lvl="1" indent="-514350">
              <a:buFont typeface="+mj-lt"/>
              <a:buAutoNum type="arabicPeriod"/>
            </a:pPr>
            <a:r>
              <a:rPr lang="en-US" b="0" i="0" dirty="0" err="1">
                <a:solidFill>
                  <a:srgbClr val="44688F"/>
                </a:solidFill>
                <a:effectLst/>
                <a:hlinkClick r:id="rId4">
                  <a:extLst>
                    <a:ext uri="{A12FA001-AC4F-418D-AE19-62706E023703}">
                      <ahyp:hlinkClr xmlns:ahyp="http://schemas.microsoft.com/office/drawing/2018/hyperlinkcolor" val="tx"/>
                    </a:ext>
                  </a:extLst>
                </a:hlinkClick>
              </a:rPr>
              <a:t>Deeplink</a:t>
            </a:r>
            <a:r>
              <a:rPr lang="en-US" b="0" i="0" dirty="0">
                <a:solidFill>
                  <a:schemeClr val="tx2"/>
                </a:solidFill>
                <a:effectLst/>
                <a:hlinkClick r:id="rId4">
                  <a:extLst>
                    <a:ext uri="{A12FA001-AC4F-418D-AE19-62706E023703}">
                      <ahyp:hlinkClr xmlns:ahyp="http://schemas.microsoft.com/office/drawing/2018/hyperlinkcolor" val="tx"/>
                    </a:ext>
                  </a:extLst>
                </a:hlinkClick>
              </a:rPr>
              <a:t> </a:t>
            </a:r>
            <a:r>
              <a:rPr lang="en-US" b="0" i="0" dirty="0">
                <a:effectLst/>
                <a:hlinkClick r:id="rId4">
                  <a:extLst>
                    <a:ext uri="{A12FA001-AC4F-418D-AE19-62706E023703}">
                      <ahyp:hlinkClr xmlns:ahyp="http://schemas.microsoft.com/office/drawing/2018/hyperlinkcolor" val="tx"/>
                    </a:ext>
                  </a:extLst>
                </a:hlinkClick>
              </a:rPr>
              <a:t>for PowerPoint training</a:t>
            </a:r>
            <a:r>
              <a:rPr lang="en-US" b="0" i="0" dirty="0">
                <a:effectLst/>
              </a:rPr>
              <a:t> - You may need to be logged into the Learning Center in order to view this link, but you can also find it on the page listed above. Code: </a:t>
            </a:r>
            <a:r>
              <a:rPr lang="en-US" b="0" i="0" dirty="0" err="1">
                <a:effectLst/>
              </a:rPr>
              <a:t>PPT_Accessibility</a:t>
            </a:r>
            <a:endParaRPr lang="en-US" b="0" i="0" dirty="0">
              <a:effectLst/>
            </a:endParaRPr>
          </a:p>
          <a:p>
            <a:pPr marL="514350" indent="-514350" algn="l">
              <a:buFont typeface="+mj-lt"/>
              <a:buAutoNum type="arabicPeriod"/>
            </a:pPr>
            <a:r>
              <a:rPr lang="en-US" dirty="0" err="1">
                <a:solidFill>
                  <a:schemeClr val="bg1"/>
                </a:solidFill>
                <a:hlinkClick r:id="rId5">
                  <a:extLst>
                    <a:ext uri="{A12FA001-AC4F-418D-AE19-62706E023703}">
                      <ahyp:hlinkClr xmlns:ahyp="http://schemas.microsoft.com/office/drawing/2018/hyperlinkcolor" val="tx"/>
                    </a:ext>
                  </a:extLst>
                </a:hlinkClick>
              </a:rPr>
              <a:t>WebAIM</a:t>
            </a:r>
            <a:r>
              <a:rPr lang="en-US" dirty="0">
                <a:solidFill>
                  <a:schemeClr val="bg1"/>
                </a:solidFill>
                <a:hlinkClick r:id="rId5">
                  <a:extLst>
                    <a:ext uri="{A12FA001-AC4F-418D-AE19-62706E023703}">
                      <ahyp:hlinkClr xmlns:ahyp="http://schemas.microsoft.com/office/drawing/2018/hyperlinkcolor" val="tx"/>
                    </a:ext>
                  </a:extLst>
                </a:hlinkClick>
              </a:rPr>
              <a:t>: PowerPoint Accessibility</a:t>
            </a:r>
            <a:endParaRPr lang="en-US" dirty="0">
              <a:solidFill>
                <a:schemeClr val="bg1"/>
              </a:solidFill>
            </a:endParaRPr>
          </a:p>
          <a:p>
            <a:pPr marL="514350" indent="-514350" algn="l">
              <a:buFont typeface="+mj-lt"/>
              <a:buAutoNum type="arabicPeriod"/>
            </a:pPr>
            <a:r>
              <a:rPr lang="en-US" b="0" i="0" dirty="0">
                <a:effectLst/>
              </a:rPr>
              <a:t>Note: your agency’s accessibility guidelines may vary. </a:t>
            </a:r>
            <a:r>
              <a:rPr lang="en-US" dirty="0"/>
              <a:t>Ask your agency’s training lead </a:t>
            </a:r>
            <a:r>
              <a:rPr lang="en-US" b="0" i="0" dirty="0">
                <a:effectLst/>
              </a:rPr>
              <a:t>and/or accessibility </a:t>
            </a:r>
            <a:r>
              <a:rPr lang="en-US" dirty="0"/>
              <a:t>manager</a:t>
            </a:r>
            <a:r>
              <a:rPr lang="en-US" b="0" i="0" dirty="0">
                <a:effectLst/>
              </a:rPr>
              <a:t>. Some DES courses may have a fee and require you to get approval from your supervisor to register.</a:t>
            </a:r>
          </a:p>
          <a:p>
            <a:pPr marL="514350" indent="-514350">
              <a:buFont typeface="+mj-lt"/>
              <a:buAutoNum type="arabicPeriod"/>
            </a:pPr>
            <a:r>
              <a:rPr lang="en-US" dirty="0">
                <a:solidFill>
                  <a:schemeClr val="bg1"/>
                </a:solidFill>
                <a:hlinkClick r:id="rId6">
                  <a:extLst>
                    <a:ext uri="{A12FA001-AC4F-418D-AE19-62706E023703}">
                      <ahyp:hlinkClr xmlns:ahyp="http://schemas.microsoft.com/office/drawing/2018/hyperlinkcolor" val="tx"/>
                    </a:ext>
                  </a:extLst>
                </a:hlinkClick>
              </a:rPr>
              <a:t>Course Modules: SBCTC's Library of Accessibility Resources</a:t>
            </a:r>
            <a:r>
              <a:rPr lang="en-US" dirty="0"/>
              <a:t> </a:t>
            </a:r>
            <a:r>
              <a:rPr lang="en-US" b="0" i="0" dirty="0">
                <a:effectLst/>
                <a:latin typeface="Roboto" panose="02000000000000000000" pitchFamily="2" charset="0"/>
              </a:rPr>
              <a:t>Washington State Board for Community and Technical Colleges</a:t>
            </a:r>
          </a:p>
          <a:p>
            <a:pPr marL="971550" lvl="1" indent="-514350">
              <a:buFont typeface="+mj-lt"/>
              <a:buAutoNum type="arabicPeriod"/>
            </a:pPr>
            <a:r>
              <a:rPr lang="en-US" dirty="0"/>
              <a:t>Publicly available, no log-in required</a:t>
            </a:r>
          </a:p>
          <a:p>
            <a:pPr marL="514350" indent="-514350">
              <a:buFont typeface="+mj-lt"/>
              <a:buAutoNum type="arabicPeriod"/>
            </a:pPr>
            <a:r>
              <a:rPr lang="en-US" dirty="0"/>
              <a:t>LinkedIn Learning</a:t>
            </a:r>
          </a:p>
        </p:txBody>
      </p:sp>
    </p:spTree>
    <p:extLst>
      <p:ext uri="{BB962C8B-B14F-4D97-AF65-F5344CB8AC3E}">
        <p14:creationId xmlns:p14="http://schemas.microsoft.com/office/powerpoint/2010/main" val="1809222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757D1-333E-502C-843D-C945DDE608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611454-81B3-D0D4-2526-98CBFBB9BD41}"/>
              </a:ext>
            </a:extLst>
          </p:cNvPr>
          <p:cNvSpPr>
            <a:spLocks noGrp="1"/>
          </p:cNvSpPr>
          <p:nvPr>
            <p:ph type="title"/>
          </p:nvPr>
        </p:nvSpPr>
        <p:spPr/>
        <p:txBody>
          <a:bodyPr>
            <a:normAutofit fontScale="90000"/>
          </a:bodyPr>
          <a:lstStyle/>
          <a:p>
            <a:r>
              <a:rPr lang="en-US" dirty="0">
                <a:solidFill>
                  <a:srgbClr val="FBFBFB"/>
                </a:solidFill>
              </a:rPr>
              <a:t>Resources on PowerPoint Accessibility (duplicate for dark view)</a:t>
            </a:r>
          </a:p>
        </p:txBody>
      </p:sp>
      <p:sp>
        <p:nvSpPr>
          <p:cNvPr id="3" name="Content Placeholder 2">
            <a:extLst>
              <a:ext uri="{FF2B5EF4-FFF2-40B4-BE49-F238E27FC236}">
                <a16:creationId xmlns:a16="http://schemas.microsoft.com/office/drawing/2014/main" id="{86004B52-312E-69BD-B69D-85EA4A2C093A}"/>
              </a:ext>
            </a:extLst>
          </p:cNvPr>
          <p:cNvSpPr>
            <a:spLocks noGrp="1"/>
          </p:cNvSpPr>
          <p:nvPr>
            <p:ph idx="1"/>
          </p:nvPr>
        </p:nvSpPr>
        <p:spPr>
          <a:noFill/>
        </p:spPr>
        <p:txBody>
          <a:bodyPr>
            <a:normAutofit fontScale="70000" lnSpcReduction="20000"/>
          </a:bodyPr>
          <a:lstStyle/>
          <a:p>
            <a:pPr marL="514350" indent="-514350" algn="l">
              <a:buFont typeface="+mj-lt"/>
              <a:buAutoNum type="arabicPeriod"/>
            </a:pPr>
            <a:r>
              <a:rPr lang="en-US" b="0" i="0" dirty="0">
                <a:solidFill>
                  <a:schemeClr val="tx1"/>
                </a:solidFill>
                <a:effectLst/>
              </a:rPr>
              <a:t>The Learning Center </a:t>
            </a:r>
            <a:r>
              <a:rPr lang="en-US" dirty="0">
                <a:solidFill>
                  <a:srgbClr val="0099D1"/>
                </a:solidFill>
                <a:hlinkClick r:id="rId3">
                  <a:extLst>
                    <a:ext uri="{A12FA001-AC4F-418D-AE19-62706E023703}">
                      <ahyp:hlinkClr xmlns:ahyp="http://schemas.microsoft.com/office/drawing/2018/hyperlinkcolor" val="tx"/>
                    </a:ext>
                  </a:extLst>
                </a:hlinkClick>
              </a:rPr>
              <a:t>Professional Accessibility Resources | Department of Enterprise Services (DES)</a:t>
            </a:r>
            <a:endParaRPr lang="en-US" dirty="0">
              <a:solidFill>
                <a:srgbClr val="0099D1"/>
              </a:solidFill>
            </a:endParaRPr>
          </a:p>
          <a:p>
            <a:pPr marL="971550" lvl="1" indent="-514350">
              <a:buFont typeface="+mj-lt"/>
              <a:buAutoNum type="arabicPeriod"/>
            </a:pPr>
            <a:r>
              <a:rPr lang="en-US" b="0" i="0" dirty="0" err="1">
                <a:solidFill>
                  <a:srgbClr val="0099D1"/>
                </a:solidFill>
                <a:effectLst/>
                <a:hlinkClick r:id="rId4">
                  <a:extLst>
                    <a:ext uri="{A12FA001-AC4F-418D-AE19-62706E023703}">
                      <ahyp:hlinkClr xmlns:ahyp="http://schemas.microsoft.com/office/drawing/2018/hyperlinkcolor" val="tx"/>
                    </a:ext>
                  </a:extLst>
                </a:hlinkClick>
              </a:rPr>
              <a:t>Deeplink</a:t>
            </a:r>
            <a:r>
              <a:rPr lang="en-US" b="0" i="0" dirty="0">
                <a:solidFill>
                  <a:srgbClr val="0099D1"/>
                </a:solidFill>
                <a:effectLst/>
                <a:hlinkClick r:id="rId4">
                  <a:extLst>
                    <a:ext uri="{A12FA001-AC4F-418D-AE19-62706E023703}">
                      <ahyp:hlinkClr xmlns:ahyp="http://schemas.microsoft.com/office/drawing/2018/hyperlinkcolor" val="tx"/>
                    </a:ext>
                  </a:extLst>
                </a:hlinkClick>
              </a:rPr>
              <a:t> for PowerPoint training</a:t>
            </a:r>
            <a:r>
              <a:rPr lang="en-US" b="0" i="0" dirty="0">
                <a:solidFill>
                  <a:srgbClr val="0099D1"/>
                </a:solidFill>
                <a:effectLst/>
              </a:rPr>
              <a:t> </a:t>
            </a:r>
            <a:r>
              <a:rPr lang="en-US" b="0" i="0" dirty="0">
                <a:solidFill>
                  <a:schemeClr val="tx1"/>
                </a:solidFill>
                <a:effectLst/>
              </a:rPr>
              <a:t>- You may need to be logged into the Learning Center in order to view this link, but you can also find it on the page listed above. Code: </a:t>
            </a:r>
            <a:r>
              <a:rPr lang="en-US" b="0" i="0" dirty="0" err="1">
                <a:solidFill>
                  <a:schemeClr val="tx1"/>
                </a:solidFill>
                <a:effectLst/>
              </a:rPr>
              <a:t>PPT_Accessibility</a:t>
            </a:r>
            <a:endParaRPr lang="en-US" b="0" i="0" dirty="0">
              <a:solidFill>
                <a:schemeClr val="tx1"/>
              </a:solidFill>
              <a:effectLst/>
            </a:endParaRPr>
          </a:p>
          <a:p>
            <a:pPr marL="514350" indent="-514350" algn="l">
              <a:buFont typeface="+mj-lt"/>
              <a:buAutoNum type="arabicPeriod"/>
            </a:pPr>
            <a:r>
              <a:rPr lang="en-US" dirty="0" err="1">
                <a:solidFill>
                  <a:srgbClr val="0099D1"/>
                </a:solidFill>
                <a:hlinkClick r:id="rId5">
                  <a:extLst>
                    <a:ext uri="{A12FA001-AC4F-418D-AE19-62706E023703}">
                      <ahyp:hlinkClr xmlns:ahyp="http://schemas.microsoft.com/office/drawing/2018/hyperlinkcolor" val="tx"/>
                    </a:ext>
                  </a:extLst>
                </a:hlinkClick>
              </a:rPr>
              <a:t>WebAIM</a:t>
            </a:r>
            <a:r>
              <a:rPr lang="en-US" dirty="0">
                <a:solidFill>
                  <a:srgbClr val="0099D1"/>
                </a:solidFill>
                <a:hlinkClick r:id="rId5">
                  <a:extLst>
                    <a:ext uri="{A12FA001-AC4F-418D-AE19-62706E023703}">
                      <ahyp:hlinkClr xmlns:ahyp="http://schemas.microsoft.com/office/drawing/2018/hyperlinkcolor" val="tx"/>
                    </a:ext>
                  </a:extLst>
                </a:hlinkClick>
              </a:rPr>
              <a:t>: PowerPoint Accessibility</a:t>
            </a:r>
            <a:endParaRPr lang="en-US" dirty="0">
              <a:solidFill>
                <a:srgbClr val="0099D1"/>
              </a:solidFill>
            </a:endParaRPr>
          </a:p>
          <a:p>
            <a:pPr marL="514350" indent="-514350" algn="l">
              <a:buFont typeface="+mj-lt"/>
              <a:buAutoNum type="arabicPeriod"/>
            </a:pPr>
            <a:r>
              <a:rPr lang="en-US" b="0" i="0" dirty="0">
                <a:solidFill>
                  <a:schemeClr val="tx1"/>
                </a:solidFill>
                <a:effectLst/>
              </a:rPr>
              <a:t>Note: your agency’s accessibility guidelines may vary. </a:t>
            </a:r>
            <a:r>
              <a:rPr lang="en-US" dirty="0">
                <a:solidFill>
                  <a:schemeClr val="tx1"/>
                </a:solidFill>
              </a:rPr>
              <a:t>Ask your agency’s training lead </a:t>
            </a:r>
            <a:r>
              <a:rPr lang="en-US" b="0" i="0" dirty="0">
                <a:solidFill>
                  <a:schemeClr val="tx1"/>
                </a:solidFill>
                <a:effectLst/>
              </a:rPr>
              <a:t>and/or accessibility </a:t>
            </a:r>
            <a:r>
              <a:rPr lang="en-US" dirty="0">
                <a:solidFill>
                  <a:schemeClr val="tx1"/>
                </a:solidFill>
              </a:rPr>
              <a:t>manager</a:t>
            </a:r>
            <a:r>
              <a:rPr lang="en-US" b="0" i="0" dirty="0">
                <a:solidFill>
                  <a:schemeClr val="tx1"/>
                </a:solidFill>
                <a:effectLst/>
              </a:rPr>
              <a:t>. Some DES courses may have a fee and require you to get approval from your supervisor to register.</a:t>
            </a:r>
          </a:p>
          <a:p>
            <a:pPr marL="514350" indent="-514350">
              <a:buFont typeface="+mj-lt"/>
              <a:buAutoNum type="arabicPeriod"/>
            </a:pPr>
            <a:r>
              <a:rPr lang="en-US" dirty="0">
                <a:solidFill>
                  <a:srgbClr val="0099D1"/>
                </a:solidFill>
                <a:hlinkClick r:id="rId6">
                  <a:extLst>
                    <a:ext uri="{A12FA001-AC4F-418D-AE19-62706E023703}">
                      <ahyp:hlinkClr xmlns:ahyp="http://schemas.microsoft.com/office/drawing/2018/hyperlinkcolor" val="tx"/>
                    </a:ext>
                  </a:extLst>
                </a:hlinkClick>
              </a:rPr>
              <a:t>Course Modules: SBCTC's Library of Accessibility Resources</a:t>
            </a:r>
            <a:r>
              <a:rPr lang="en-US" dirty="0">
                <a:solidFill>
                  <a:srgbClr val="0099D1"/>
                </a:solidFill>
              </a:rPr>
              <a:t> </a:t>
            </a:r>
            <a:r>
              <a:rPr lang="en-US" b="0" i="0" dirty="0">
                <a:solidFill>
                  <a:schemeClr val="tx1"/>
                </a:solidFill>
                <a:effectLst/>
                <a:latin typeface="Roboto" panose="02000000000000000000" pitchFamily="2" charset="0"/>
              </a:rPr>
              <a:t>Washington State Board for Community and Technical Colleges</a:t>
            </a:r>
          </a:p>
          <a:p>
            <a:pPr marL="971550" lvl="1" indent="-514350">
              <a:buFont typeface="+mj-lt"/>
              <a:buAutoNum type="arabicPeriod"/>
            </a:pPr>
            <a:r>
              <a:rPr lang="en-US" dirty="0">
                <a:solidFill>
                  <a:schemeClr val="tx1"/>
                </a:solidFill>
              </a:rPr>
              <a:t>Publicly available, no log-in required</a:t>
            </a:r>
          </a:p>
          <a:p>
            <a:pPr marL="514350" indent="-514350">
              <a:buFont typeface="+mj-lt"/>
              <a:buAutoNum type="arabicPeriod"/>
            </a:pPr>
            <a:r>
              <a:rPr lang="en-US" dirty="0">
                <a:solidFill>
                  <a:schemeClr val="tx1"/>
                </a:solidFill>
              </a:rPr>
              <a:t>LinkedIn Learning</a:t>
            </a:r>
          </a:p>
        </p:txBody>
      </p:sp>
    </p:spTree>
    <p:extLst>
      <p:ext uri="{BB962C8B-B14F-4D97-AF65-F5344CB8AC3E}">
        <p14:creationId xmlns:p14="http://schemas.microsoft.com/office/powerpoint/2010/main" val="4114085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00F6B-DD04-33F5-D5F7-A9D7E48C37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E0BB66-F615-582A-C376-7E45336D692D}"/>
              </a:ext>
            </a:extLst>
          </p:cNvPr>
          <p:cNvSpPr>
            <a:spLocks noGrp="1"/>
          </p:cNvSpPr>
          <p:nvPr>
            <p:ph type="title"/>
          </p:nvPr>
        </p:nvSpPr>
        <p:spPr/>
        <p:txBody>
          <a:bodyPr/>
          <a:lstStyle/>
          <a:p>
            <a:r>
              <a:rPr lang="en-US">
                <a:solidFill>
                  <a:srgbClr val="FBFBFB"/>
                </a:solidFill>
              </a:rPr>
              <a:t>Resources on Alt text, Color Contrast</a:t>
            </a:r>
          </a:p>
        </p:txBody>
      </p:sp>
      <p:sp>
        <p:nvSpPr>
          <p:cNvPr id="3" name="Content Placeholder 2">
            <a:extLst>
              <a:ext uri="{FF2B5EF4-FFF2-40B4-BE49-F238E27FC236}">
                <a16:creationId xmlns:a16="http://schemas.microsoft.com/office/drawing/2014/main" id="{D75511C3-D736-12FF-960C-03DCCC8AB8C5}"/>
              </a:ext>
            </a:extLst>
          </p:cNvPr>
          <p:cNvSpPr>
            <a:spLocks noGrp="1"/>
          </p:cNvSpPr>
          <p:nvPr>
            <p:ph idx="1"/>
          </p:nvPr>
        </p:nvSpPr>
        <p:spPr>
          <a:solidFill>
            <a:srgbClr val="FCF6DB"/>
          </a:solidFill>
        </p:spPr>
        <p:txBody>
          <a:bodyPr>
            <a:normAutofit fontScale="92500" lnSpcReduction="10000"/>
          </a:bodyPr>
          <a:lstStyle/>
          <a:p>
            <a:pPr marL="514350" indent="-514350" algn="l">
              <a:buFont typeface="+mj-lt"/>
              <a:buAutoNum type="arabicPeriod"/>
            </a:pPr>
            <a:r>
              <a:rPr lang="en-US" b="0" i="0">
                <a:effectLst/>
              </a:rPr>
              <a:t>Alt text</a:t>
            </a:r>
          </a:p>
          <a:p>
            <a:pPr marL="971550" lvl="1" indent="-514350">
              <a:buFont typeface="+mj-lt"/>
              <a:buAutoNum type="arabicPeriod"/>
            </a:pPr>
            <a:r>
              <a:rPr lang="en-US">
                <a:hlinkClick r:id="rId3"/>
              </a:rPr>
              <a:t>An alt Decision Tree | Web Accessibility Initiative (WAI) | W3C</a:t>
            </a:r>
            <a:endParaRPr lang="en-US">
              <a:hlinkClick r:id="rId4"/>
            </a:endParaRPr>
          </a:p>
          <a:p>
            <a:pPr marL="971550" lvl="1" indent="-514350">
              <a:buFont typeface="+mj-lt"/>
              <a:buAutoNum type="arabicPeriod"/>
            </a:pPr>
            <a:r>
              <a:rPr lang="en-US">
                <a:hlinkClick r:id="rId4"/>
              </a:rPr>
              <a:t>How to write an image description | by Alex Chen | UX Collective (uxdesign.cc)</a:t>
            </a:r>
            <a:endParaRPr lang="en-US"/>
          </a:p>
          <a:p>
            <a:pPr marL="971550" lvl="1" indent="-514350">
              <a:buFont typeface="+mj-lt"/>
              <a:buAutoNum type="arabicPeriod"/>
            </a:pPr>
            <a:r>
              <a:rPr lang="en-US">
                <a:hlinkClick r:id="rId5"/>
              </a:rPr>
              <a:t>Identity and Inclusion in Alt Text | Digital Accessibility Office | University of Colorado Boulder</a:t>
            </a:r>
            <a:endParaRPr lang="en-US" b="0" i="0">
              <a:solidFill>
                <a:schemeClr val="tx2"/>
              </a:solidFill>
              <a:effectLst/>
            </a:endParaRPr>
          </a:p>
          <a:p>
            <a:pPr marL="514350" indent="-514350" algn="l">
              <a:buFont typeface="+mj-lt"/>
              <a:buAutoNum type="arabicPeriod"/>
            </a:pPr>
            <a:r>
              <a:rPr lang="en-US" b="0" i="0">
                <a:effectLst/>
              </a:rPr>
              <a:t>Color contrast</a:t>
            </a:r>
          </a:p>
          <a:p>
            <a:pPr marL="800100" lvl="1" indent="-342900">
              <a:buFont typeface="+mj-lt"/>
              <a:buAutoNum type="arabicPeriod"/>
            </a:pPr>
            <a:r>
              <a:rPr lang="en-US" sz="2400">
                <a:hlinkClick r:id="rId6">
                  <a:extLst>
                    <a:ext uri="{A12FA001-AC4F-418D-AE19-62706E023703}">
                      <ahyp:hlinkClr xmlns:ahyp="http://schemas.microsoft.com/office/drawing/2018/hyperlinkcolor" val="tx"/>
                    </a:ext>
                  </a:extLst>
                </a:hlinkClick>
              </a:rPr>
              <a:t>Build your own palette</a:t>
            </a:r>
            <a:r>
              <a:rPr lang="en-US" sz="2400"/>
              <a:t> to find accessible color combinations.</a:t>
            </a:r>
          </a:p>
          <a:p>
            <a:pPr marL="800100" lvl="1" indent="-342900">
              <a:buFont typeface="+mj-lt"/>
              <a:buAutoNum type="arabicPeriod"/>
            </a:pPr>
            <a:r>
              <a:rPr lang="en-US" sz="2400" err="1">
                <a:hlinkClick r:id="rId7"/>
              </a:rPr>
              <a:t>WebAIM</a:t>
            </a:r>
            <a:r>
              <a:rPr lang="en-US" sz="2400">
                <a:hlinkClick r:id="rId7"/>
              </a:rPr>
              <a:t>: Contrast Checker</a:t>
            </a:r>
            <a:endParaRPr lang="en-US" sz="2400"/>
          </a:p>
          <a:p>
            <a:pPr marL="971550" lvl="1" indent="-514350">
              <a:buFont typeface="+mj-lt"/>
              <a:buAutoNum type="arabicPeriod"/>
            </a:pPr>
            <a:endParaRPr lang="en-US" b="0" i="0">
              <a:solidFill>
                <a:schemeClr val="tx2"/>
              </a:solidFill>
              <a:effectLst/>
            </a:endParaRPr>
          </a:p>
          <a:p>
            <a:pPr marL="514350" indent="-514350" algn="l">
              <a:buFont typeface="+mj-lt"/>
              <a:buAutoNum type="arabicPeriod"/>
            </a:pPr>
            <a:endParaRPr lang="en-US" b="0" i="0">
              <a:solidFill>
                <a:schemeClr val="tx2"/>
              </a:solidFill>
              <a:effectLst/>
            </a:endParaRPr>
          </a:p>
        </p:txBody>
      </p:sp>
    </p:spTree>
    <p:extLst>
      <p:ext uri="{BB962C8B-B14F-4D97-AF65-F5344CB8AC3E}">
        <p14:creationId xmlns:p14="http://schemas.microsoft.com/office/powerpoint/2010/main" val="3473698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7"/>
            <a:ext cx="8281660" cy="604358"/>
          </a:xfrm>
        </p:spPr>
        <p:txBody>
          <a:bodyPr>
            <a:normAutofit fontScale="90000"/>
          </a:bodyPr>
          <a:lstStyle/>
          <a:p>
            <a:r>
              <a:rPr kumimoji="1" lang="en-US" altLang="ja-JP">
                <a:solidFill>
                  <a:schemeClr val="tx1"/>
                </a:solidFill>
              </a:rPr>
              <a:t>Headings</a:t>
            </a:r>
            <a:endParaRPr lang="en-US">
              <a:solidFill>
                <a:schemeClr val="tx1"/>
              </a:solidFill>
            </a:endParaRPr>
          </a:p>
        </p:txBody>
      </p:sp>
      <p:sp>
        <p:nvSpPr>
          <p:cNvPr id="3" name="Content Placeholder 2"/>
          <p:cNvSpPr>
            <a:spLocks noGrp="1"/>
          </p:cNvSpPr>
          <p:nvPr>
            <p:ph idx="1"/>
          </p:nvPr>
        </p:nvSpPr>
        <p:spPr>
          <a:xfrm>
            <a:off x="280929" y="1221267"/>
            <a:ext cx="8281661" cy="4351338"/>
          </a:xfrm>
          <a:solidFill>
            <a:srgbClr val="000000"/>
          </a:solidFill>
          <a:ln>
            <a:solidFill>
              <a:schemeClr val="accent1">
                <a:hueOff val="0"/>
                <a:satOff val="0"/>
                <a:lumOff val="0"/>
              </a:schemeClr>
            </a:solidFill>
          </a:ln>
        </p:spPr>
        <p:txBody>
          <a:bodyPr>
            <a:noAutofit/>
          </a:bodyPr>
          <a:lstStyle/>
          <a:p>
            <a:r>
              <a:rPr lang="en-US" altLang="ja-JP" sz="2800" dirty="0">
                <a:solidFill>
                  <a:srgbClr val="FCF6DB"/>
                </a:solidFill>
              </a:rPr>
              <a:t>Write </a:t>
            </a:r>
            <a:r>
              <a:rPr lang="en-US" altLang="ja-JP" sz="2800" b="1" dirty="0">
                <a:solidFill>
                  <a:srgbClr val="FCF6DB"/>
                </a:solidFill>
              </a:rPr>
              <a:t>headline</a:t>
            </a:r>
            <a:r>
              <a:rPr lang="en-US" altLang="ja-JP" sz="2800" dirty="0">
                <a:solidFill>
                  <a:srgbClr val="FCF6DB"/>
                </a:solidFill>
              </a:rPr>
              <a:t> to communicate the topic of the slide</a:t>
            </a:r>
          </a:p>
          <a:p>
            <a:pPr lvl="1"/>
            <a:r>
              <a:rPr lang="en-US" sz="2400" dirty="0">
                <a:solidFill>
                  <a:srgbClr val="FCF6DB"/>
                </a:solidFill>
              </a:rPr>
              <a:t>Use </a:t>
            </a:r>
            <a:r>
              <a:rPr lang="en-US" sz="2400" b="1" dirty="0">
                <a:solidFill>
                  <a:srgbClr val="FCF6DB"/>
                </a:solidFill>
              </a:rPr>
              <a:t>existing title boxes </a:t>
            </a:r>
            <a:r>
              <a:rPr lang="en-US" sz="2400" dirty="0">
                <a:solidFill>
                  <a:srgbClr val="FCF6DB"/>
                </a:solidFill>
              </a:rPr>
              <a:t>on every slide. They are tagged properly as “Headings” for screen readers to scan through</a:t>
            </a:r>
          </a:p>
          <a:p>
            <a:pPr lvl="1"/>
            <a:r>
              <a:rPr lang="en-US" altLang="ja-JP" sz="2400" dirty="0">
                <a:solidFill>
                  <a:srgbClr val="FCF6DB"/>
                </a:solidFill>
              </a:rPr>
              <a:t>If you add any new text boxes, </a:t>
            </a:r>
            <a:r>
              <a:rPr lang="en-US" altLang="ja-JP" sz="2400" b="1" dirty="0">
                <a:solidFill>
                  <a:srgbClr val="FCF6DB"/>
                </a:solidFill>
              </a:rPr>
              <a:t>you must manually adjust reading order</a:t>
            </a:r>
            <a:r>
              <a:rPr lang="en-US" altLang="ja-JP" sz="2400" dirty="0">
                <a:solidFill>
                  <a:srgbClr val="FCF6DB"/>
                </a:solidFill>
              </a:rPr>
              <a:t>.</a:t>
            </a:r>
            <a:endParaRPr lang="ja-JP" altLang="en-US" sz="2000" dirty="0">
              <a:solidFill>
                <a:srgbClr val="FCF6DB"/>
              </a:solidFill>
            </a:endParaRPr>
          </a:p>
        </p:txBody>
      </p:sp>
    </p:spTree>
    <p:extLst>
      <p:ext uri="{BB962C8B-B14F-4D97-AF65-F5344CB8AC3E}">
        <p14:creationId xmlns:p14="http://schemas.microsoft.com/office/powerpoint/2010/main" val="787954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C6DF6-C8FF-CF95-F5F6-D9F45C21A116}"/>
              </a:ext>
            </a:extLst>
          </p:cNvPr>
          <p:cNvSpPr>
            <a:spLocks noGrp="1"/>
          </p:cNvSpPr>
          <p:nvPr>
            <p:ph type="ctrTitle"/>
          </p:nvPr>
        </p:nvSpPr>
        <p:spPr>
          <a:xfrm>
            <a:off x="3440101" y="231732"/>
            <a:ext cx="5922150" cy="805442"/>
          </a:xfrm>
        </p:spPr>
        <p:txBody>
          <a:bodyPr anchor="ctr">
            <a:normAutofit/>
          </a:bodyPr>
          <a:lstStyle/>
          <a:p>
            <a:r>
              <a:rPr lang="en-US" sz="3200"/>
              <a:t>Access</a:t>
            </a:r>
          </a:p>
        </p:txBody>
      </p:sp>
      <p:sp>
        <p:nvSpPr>
          <p:cNvPr id="4" name="Content Placeholder 3">
            <a:extLst>
              <a:ext uri="{FF2B5EF4-FFF2-40B4-BE49-F238E27FC236}">
                <a16:creationId xmlns:a16="http://schemas.microsoft.com/office/drawing/2014/main" id="{87870381-D916-64A2-BCC5-8A6AE12381D3}"/>
              </a:ext>
            </a:extLst>
          </p:cNvPr>
          <p:cNvSpPr>
            <a:spLocks noGrp="1"/>
          </p:cNvSpPr>
          <p:nvPr>
            <p:ph idx="1"/>
          </p:nvPr>
        </p:nvSpPr>
        <p:spPr>
          <a:xfrm>
            <a:off x="468086" y="1037174"/>
            <a:ext cx="8352342" cy="5699343"/>
          </a:xfrm>
        </p:spPr>
        <p:txBody>
          <a:bodyPr>
            <a:normAutofit lnSpcReduction="10000"/>
          </a:bodyPr>
          <a:lstStyle/>
          <a:p>
            <a:pPr lvl="0"/>
            <a:r>
              <a:rPr lang="en-US" sz="2400" b="1" dirty="0"/>
              <a:t>We will:</a:t>
            </a:r>
          </a:p>
          <a:p>
            <a:pPr marL="342900" lvl="0" indent="-342900">
              <a:buFont typeface="Arial" panose="020B0604020202020204" pitchFamily="34" charset="0"/>
              <a:buChar char="•"/>
            </a:pPr>
            <a:r>
              <a:rPr lang="en-US" sz="2400" dirty="0"/>
              <a:t>Monitor chat</a:t>
            </a:r>
          </a:p>
          <a:p>
            <a:pPr marL="342900" lvl="0" indent="-342900">
              <a:buFont typeface="Arial" panose="020B0604020202020204" pitchFamily="34" charset="0"/>
              <a:buChar char="•"/>
            </a:pPr>
            <a:r>
              <a:rPr lang="en-US" sz="2400" dirty="0"/>
              <a:t>Include important points from the presentation during screen shares</a:t>
            </a:r>
          </a:p>
          <a:p>
            <a:pPr marL="342900" lvl="0" indent="-342900">
              <a:buFont typeface="Arial" panose="020B0604020202020204" pitchFamily="34" charset="0"/>
              <a:buChar char="•"/>
            </a:pPr>
            <a:r>
              <a:rPr lang="en-US" sz="2400" dirty="0"/>
              <a:t>Describe acronyms when needed to understand takeaway</a:t>
            </a:r>
          </a:p>
          <a:p>
            <a:pPr lvl="0"/>
            <a:r>
              <a:rPr lang="en-US" sz="2400" b="1" dirty="0"/>
              <a:t>We ask that you:</a:t>
            </a:r>
            <a:endParaRPr lang="en-US" sz="2400" dirty="0"/>
          </a:p>
          <a:p>
            <a:pPr marL="342900" lvl="0" indent="-342900">
              <a:buFont typeface="Arial" panose="020B0604020202020204" pitchFamily="34" charset="0"/>
              <a:buChar char="•"/>
            </a:pPr>
            <a:r>
              <a:rPr lang="en-US" sz="2400" dirty="0"/>
              <a:t>Share your name before speaking.</a:t>
            </a:r>
          </a:p>
          <a:p>
            <a:pPr marL="342900" lvl="0" indent="-342900">
              <a:buFont typeface="Arial" panose="020B0604020202020204" pitchFamily="34" charset="0"/>
              <a:buChar char="•"/>
            </a:pPr>
            <a:r>
              <a:rPr lang="en-US" sz="2400" dirty="0"/>
              <a:t>Feel free to stretch, stand, or whatever works best for you to participate.</a:t>
            </a:r>
          </a:p>
          <a:p>
            <a:pPr marL="342900" lvl="0" indent="-342900">
              <a:buFont typeface="Arial" panose="020B0604020202020204" pitchFamily="34" charset="0"/>
              <a:buChar char="•"/>
            </a:pPr>
            <a:r>
              <a:rPr lang="en-US" sz="2400" dirty="0"/>
              <a:t>Tell us if you need help</a:t>
            </a:r>
          </a:p>
          <a:p>
            <a:pPr lvl="0"/>
            <a:r>
              <a:rPr lang="en-US" sz="2400" dirty="0"/>
              <a:t>Visit our </a:t>
            </a:r>
            <a:r>
              <a:rPr lang="en-US" sz="2400" dirty="0">
                <a:solidFill>
                  <a:srgbClr val="00B0F0"/>
                </a:solidFill>
                <a:hlinkClick r:id="rId3">
                  <a:extLst>
                    <a:ext uri="{A12FA001-AC4F-418D-AE19-62706E023703}">
                      <ahyp:hlinkClr xmlns:ahyp="http://schemas.microsoft.com/office/drawing/2018/hyperlinkcolor" val="tx"/>
                    </a:ext>
                  </a:extLst>
                </a:hlinkClick>
              </a:rPr>
              <a:t>website</a:t>
            </a:r>
            <a:r>
              <a:rPr lang="en-US" sz="2400" dirty="0"/>
              <a:t> (equity.wa.gov, then “Contact Us” &gt; “Accessibility Info”) for more info on digital accessibility approach.</a:t>
            </a:r>
          </a:p>
        </p:txBody>
      </p:sp>
    </p:spTree>
    <p:extLst>
      <p:ext uri="{BB962C8B-B14F-4D97-AF65-F5344CB8AC3E}">
        <p14:creationId xmlns:p14="http://schemas.microsoft.com/office/powerpoint/2010/main" val="2895655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45E8271-E4D1-4BFF-D798-270775FB907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605392" y="1970393"/>
            <a:ext cx="3591379" cy="179054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6" name="Title 5">
            <a:extLst>
              <a:ext uri="{FF2B5EF4-FFF2-40B4-BE49-F238E27FC236}">
                <a16:creationId xmlns:a16="http://schemas.microsoft.com/office/drawing/2014/main" id="{E0FC4793-E880-6F09-1009-77C453F0E789}"/>
              </a:ext>
            </a:extLst>
          </p:cNvPr>
          <p:cNvSpPr>
            <a:spLocks noGrp="1"/>
          </p:cNvSpPr>
          <p:nvPr>
            <p:ph type="title"/>
          </p:nvPr>
        </p:nvSpPr>
        <p:spPr>
          <a:xfrm>
            <a:off x="852775" y="271293"/>
            <a:ext cx="7044316" cy="1330841"/>
          </a:xfrm>
        </p:spPr>
        <p:txBody>
          <a:bodyPr>
            <a:normAutofit/>
          </a:bodyPr>
          <a:lstStyle/>
          <a:p>
            <a:r>
              <a:rPr lang="en-US">
                <a:solidFill>
                  <a:srgbClr val="FBFBFB"/>
                </a:solidFill>
              </a:rPr>
              <a:t>How do I set reading order?</a:t>
            </a:r>
          </a:p>
        </p:txBody>
      </p:sp>
      <p:sp>
        <p:nvSpPr>
          <p:cNvPr id="7" name="Content Placeholder 6">
            <a:extLst>
              <a:ext uri="{FF2B5EF4-FFF2-40B4-BE49-F238E27FC236}">
                <a16:creationId xmlns:a16="http://schemas.microsoft.com/office/drawing/2014/main" id="{9EF3727B-01AD-CED6-5CA8-8120D550D1EE}"/>
              </a:ext>
            </a:extLst>
          </p:cNvPr>
          <p:cNvSpPr>
            <a:spLocks noGrp="1"/>
          </p:cNvSpPr>
          <p:nvPr>
            <p:ph idx="1"/>
          </p:nvPr>
        </p:nvSpPr>
        <p:spPr>
          <a:xfrm>
            <a:off x="852775" y="1610816"/>
            <a:ext cx="3685835" cy="2361112"/>
          </a:xfrm>
        </p:spPr>
        <p:txBody>
          <a:bodyPr>
            <a:normAutofit fontScale="92500" lnSpcReduction="10000"/>
          </a:bodyPr>
          <a:lstStyle/>
          <a:p>
            <a:pPr marL="0" indent="0">
              <a:buNone/>
            </a:pPr>
            <a:r>
              <a:rPr lang="en-US" sz="2000">
                <a:solidFill>
                  <a:schemeClr val="tx1"/>
                </a:solidFill>
              </a:rPr>
              <a:t>Open the Reading order panel:</a:t>
            </a:r>
          </a:p>
          <a:p>
            <a:pPr marL="0" indent="0">
              <a:buNone/>
            </a:pPr>
            <a:r>
              <a:rPr lang="en-US" sz="2000">
                <a:solidFill>
                  <a:schemeClr val="tx1"/>
                </a:solidFill>
              </a:rPr>
              <a:t>Click “</a:t>
            </a:r>
            <a:r>
              <a:rPr lang="en-US" sz="2000" b="1">
                <a:solidFill>
                  <a:schemeClr val="tx1"/>
                </a:solidFill>
              </a:rPr>
              <a:t>Accessibility: Investigate</a:t>
            </a:r>
            <a:r>
              <a:rPr lang="en-US" sz="2000">
                <a:solidFill>
                  <a:schemeClr val="tx1"/>
                </a:solidFill>
              </a:rPr>
              <a:t>” on the bottom of PowerPoint &gt;</a:t>
            </a:r>
            <a:r>
              <a:rPr lang="en-US" sz="2000" b="1">
                <a:solidFill>
                  <a:schemeClr val="tx1"/>
                </a:solidFill>
              </a:rPr>
              <a:t>Check reading order</a:t>
            </a:r>
          </a:p>
          <a:p>
            <a:pPr marL="0" indent="0">
              <a:buNone/>
            </a:pPr>
            <a:r>
              <a:rPr lang="en-US" sz="2000">
                <a:solidFill>
                  <a:schemeClr val="tx1"/>
                </a:solidFill>
              </a:rPr>
              <a:t>OR</a:t>
            </a:r>
          </a:p>
          <a:p>
            <a:pPr marL="0" indent="0">
              <a:buNone/>
            </a:pPr>
            <a:r>
              <a:rPr lang="en-US" sz="2000">
                <a:solidFill>
                  <a:schemeClr val="tx1"/>
                </a:solidFill>
              </a:rPr>
              <a:t>Select “</a:t>
            </a:r>
            <a:r>
              <a:rPr lang="en-US" sz="2000" b="1">
                <a:solidFill>
                  <a:schemeClr val="tx1"/>
                </a:solidFill>
              </a:rPr>
              <a:t>reading order panel”</a:t>
            </a:r>
            <a:r>
              <a:rPr lang="en-US" sz="2000">
                <a:solidFill>
                  <a:schemeClr val="tx1"/>
                </a:solidFill>
              </a:rPr>
              <a:t> from search bar.</a:t>
            </a:r>
          </a:p>
        </p:txBody>
      </p:sp>
      <p:pic>
        <p:nvPicPr>
          <p:cNvPr id="13" name="Picture 12" descr="reading order screenshot showing items including title, text box, picture.">
            <a:extLst>
              <a:ext uri="{FF2B5EF4-FFF2-40B4-BE49-F238E27FC236}">
                <a16:creationId xmlns:a16="http://schemas.microsoft.com/office/drawing/2014/main" id="{DAA2148B-F272-6F49-FB91-DABC850D9EDA}"/>
              </a:ext>
            </a:extLst>
          </p:cNvPr>
          <p:cNvPicPr>
            <a:picLocks noChangeAspect="1"/>
          </p:cNvPicPr>
          <p:nvPr/>
        </p:nvPicPr>
        <p:blipFill>
          <a:blip r:embed="rId4"/>
          <a:stretch>
            <a:fillRect/>
          </a:stretch>
        </p:blipFill>
        <p:spPr>
          <a:xfrm>
            <a:off x="897100" y="4072573"/>
            <a:ext cx="3515216" cy="2562583"/>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5" name="TextBox 14">
            <a:extLst>
              <a:ext uri="{FF2B5EF4-FFF2-40B4-BE49-F238E27FC236}">
                <a16:creationId xmlns:a16="http://schemas.microsoft.com/office/drawing/2014/main" id="{83F4658E-F3EE-4AA5-543C-FA5E39E3BD0A}"/>
              </a:ext>
            </a:extLst>
          </p:cNvPr>
          <p:cNvSpPr txBox="1"/>
          <p:nvPr/>
        </p:nvSpPr>
        <p:spPr>
          <a:xfrm>
            <a:off x="4412316" y="4090785"/>
            <a:ext cx="4611654" cy="2246769"/>
          </a:xfrm>
          <a:prstGeom prst="rect">
            <a:avLst/>
          </a:prstGeom>
          <a:noFill/>
        </p:spPr>
        <p:txBody>
          <a:bodyPr wrap="square">
            <a:spAutoFit/>
          </a:bodyPr>
          <a:lstStyle/>
          <a:p>
            <a:pPr marL="285750" indent="-285750">
              <a:buFont typeface="Arial" panose="020B0604020202020204" pitchFamily="34" charset="0"/>
              <a:buChar char="•"/>
            </a:pPr>
            <a:r>
              <a:rPr lang="en-US" sz="2000"/>
              <a:t>Click and drag items from top (first to be read) to bottom (last to be read) by screen reader.</a:t>
            </a:r>
          </a:p>
          <a:p>
            <a:pPr marL="285750" indent="-285750">
              <a:buFont typeface="Arial" panose="020B0604020202020204" pitchFamily="34" charset="0"/>
              <a:buChar char="•"/>
            </a:pPr>
            <a:r>
              <a:rPr lang="en-US" sz="2000"/>
              <a:t>Always put the title first</a:t>
            </a:r>
          </a:p>
          <a:p>
            <a:pPr marL="285750" indent="-285750">
              <a:buFont typeface="Arial" panose="020B0604020202020204" pitchFamily="34" charset="0"/>
              <a:buChar char="•"/>
            </a:pPr>
            <a:r>
              <a:rPr lang="en-US" sz="2000"/>
              <a:t>Uncheck the box to mark an object as decorative, it will be skipped by screen readers</a:t>
            </a:r>
          </a:p>
        </p:txBody>
      </p:sp>
      <p:cxnSp>
        <p:nvCxnSpPr>
          <p:cNvPr id="19" name="Straight Connector 18">
            <a:extLst>
              <a:ext uri="{FF2B5EF4-FFF2-40B4-BE49-F238E27FC236}">
                <a16:creationId xmlns:a16="http://schemas.microsoft.com/office/drawing/2014/main" id="{34119A40-5ED7-34E8-BE2D-645C32987EA0}"/>
              </a:ext>
              <a:ext uri="{C183D7F6-B498-43B3-948B-1728B52AA6E4}">
                <adec:decorative xmlns:adec="http://schemas.microsoft.com/office/drawing/2017/decorative" val="1"/>
              </a:ext>
            </a:extLst>
          </p:cNvPr>
          <p:cNvCxnSpPr/>
          <p:nvPr/>
        </p:nvCxnSpPr>
        <p:spPr>
          <a:xfrm>
            <a:off x="319368" y="3971928"/>
            <a:ext cx="866179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1413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6"/>
            <a:ext cx="6350000" cy="1325563"/>
          </a:xfrm>
        </p:spPr>
        <p:txBody>
          <a:bodyPr/>
          <a:lstStyle/>
          <a:p>
            <a:r>
              <a:rPr lang="en-US">
                <a:solidFill>
                  <a:srgbClr val="FBFBFB"/>
                </a:solidFill>
              </a:rPr>
              <a:t>Recap</a:t>
            </a:r>
          </a:p>
        </p:txBody>
      </p:sp>
      <p:sp>
        <p:nvSpPr>
          <p:cNvPr id="3" name="Content Placeholder 2"/>
          <p:cNvSpPr>
            <a:spLocks noGrp="1"/>
          </p:cNvSpPr>
          <p:nvPr>
            <p:ph idx="1"/>
          </p:nvPr>
        </p:nvSpPr>
        <p:spPr>
          <a:xfrm>
            <a:off x="457199" y="1825624"/>
            <a:ext cx="7135403" cy="2256519"/>
          </a:xfrm>
        </p:spPr>
        <p:txBody>
          <a:bodyPr vert="horz" lIns="91440" tIns="45720" rIns="91440" bIns="45720" rtlCol="0" anchor="t">
            <a:normAutofit lnSpcReduction="10000"/>
          </a:bodyPr>
          <a:lstStyle/>
          <a:p>
            <a:r>
              <a:rPr lang="en-US" sz="2800">
                <a:solidFill>
                  <a:srgbClr val="FBFBFB"/>
                </a:solidFill>
              </a:rPr>
              <a:t>Choose a sans serif font (Arial, Calibri)</a:t>
            </a:r>
          </a:p>
          <a:p>
            <a:r>
              <a:rPr lang="en-US" sz="2800">
                <a:solidFill>
                  <a:srgbClr val="FBFBFB"/>
                </a:solidFill>
              </a:rPr>
              <a:t>Body text sizes aren’t any smaller than </a:t>
            </a:r>
            <a:r>
              <a:rPr lang="en-US" sz="2800" b="1">
                <a:solidFill>
                  <a:srgbClr val="FBFBFB"/>
                </a:solidFill>
              </a:rPr>
              <a:t>20pt</a:t>
            </a:r>
            <a:endParaRPr lang="en-US" sz="2800" b="1">
              <a:solidFill>
                <a:srgbClr val="FBFBFB"/>
              </a:solidFill>
              <a:cs typeface="Arial"/>
            </a:endParaRPr>
          </a:p>
          <a:p>
            <a:r>
              <a:rPr lang="en-US" sz="2800">
                <a:solidFill>
                  <a:srgbClr val="FBFBFB"/>
                </a:solidFill>
              </a:rPr>
              <a:t>Text colors have adequate color contrast</a:t>
            </a:r>
            <a:endParaRPr lang="en-US" sz="2800">
              <a:solidFill>
                <a:srgbClr val="FBFBFB"/>
              </a:solidFill>
              <a:cs typeface="Arial"/>
            </a:endParaRPr>
          </a:p>
          <a:p>
            <a:r>
              <a:rPr lang="en-US" sz="2800">
                <a:solidFill>
                  <a:srgbClr val="FBFBFB"/>
                </a:solidFill>
              </a:rPr>
              <a:t>Language and company are set</a:t>
            </a:r>
            <a:endParaRPr lang="en-US" sz="2800">
              <a:solidFill>
                <a:srgbClr val="FBFBFB"/>
              </a:solidFill>
              <a:cs typeface="Arial"/>
            </a:endParaRPr>
          </a:p>
        </p:txBody>
      </p:sp>
    </p:spTree>
    <p:extLst>
      <p:ext uri="{BB962C8B-B14F-4D97-AF65-F5344CB8AC3E}">
        <p14:creationId xmlns:p14="http://schemas.microsoft.com/office/powerpoint/2010/main" val="1433405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0106" y="1592842"/>
            <a:ext cx="8763788" cy="1836158"/>
          </a:xfrm>
        </p:spPr>
        <p:txBody>
          <a:bodyPr/>
          <a:lstStyle/>
          <a:p>
            <a:r>
              <a:rPr lang="en-US">
                <a:solidFill>
                  <a:schemeClr val="bg2"/>
                </a:solidFill>
              </a:rPr>
              <a:t>Equity’s mission and vision</a:t>
            </a:r>
          </a:p>
        </p:txBody>
      </p:sp>
      <p:sp>
        <p:nvSpPr>
          <p:cNvPr id="6" name="TextBox 5"/>
          <p:cNvSpPr txBox="1"/>
          <p:nvPr/>
        </p:nvSpPr>
        <p:spPr>
          <a:xfrm>
            <a:off x="457201" y="3789095"/>
            <a:ext cx="3933092" cy="2677656"/>
          </a:xfrm>
          <a:prstGeom prst="rect">
            <a:avLst/>
          </a:prstGeom>
          <a:noFill/>
        </p:spPr>
        <p:txBody>
          <a:bodyPr wrap="square" rtlCol="0">
            <a:spAutoFit/>
          </a:bodyPr>
          <a:lstStyle/>
          <a:p>
            <a:r>
              <a:rPr lang="en-US" sz="2400" b="1">
                <a:solidFill>
                  <a:schemeClr val="bg2"/>
                </a:solidFill>
                <a:latin typeface="+mj-lt"/>
              </a:rPr>
              <a:t>Our Mission</a:t>
            </a:r>
          </a:p>
          <a:p>
            <a:r>
              <a:rPr lang="en-US" sz="2400">
                <a:solidFill>
                  <a:schemeClr val="bg2"/>
                </a:solidFill>
              </a:rPr>
              <a:t>Everyone in Washington has full access to the opportunities, power, and resources they need to flourish and achieve their full potential.</a:t>
            </a:r>
          </a:p>
        </p:txBody>
      </p:sp>
      <p:sp>
        <p:nvSpPr>
          <p:cNvPr id="4" name="TextBox 3"/>
          <p:cNvSpPr txBox="1"/>
          <p:nvPr/>
        </p:nvSpPr>
        <p:spPr>
          <a:xfrm>
            <a:off x="4589237" y="3789095"/>
            <a:ext cx="4184445" cy="2677656"/>
          </a:xfrm>
          <a:prstGeom prst="rect">
            <a:avLst/>
          </a:prstGeom>
          <a:noFill/>
        </p:spPr>
        <p:txBody>
          <a:bodyPr wrap="square" rtlCol="0">
            <a:spAutoFit/>
          </a:bodyPr>
          <a:lstStyle/>
          <a:p>
            <a:r>
              <a:rPr lang="en-US" sz="2400" b="1">
                <a:solidFill>
                  <a:schemeClr val="bg2"/>
                </a:solidFill>
                <a:latin typeface="+mj-lt"/>
              </a:rPr>
              <a:t>Our Vision</a:t>
            </a:r>
          </a:p>
          <a:p>
            <a:r>
              <a:rPr lang="en-US" sz="2400">
                <a:solidFill>
                  <a:schemeClr val="bg2"/>
                </a:solidFill>
              </a:rPr>
              <a:t>Promote equitable access to opportunities, power, and resources across government that reduce disparities and improve outcomes statewide.</a:t>
            </a:r>
          </a:p>
        </p:txBody>
      </p:sp>
      <p:pic>
        <p:nvPicPr>
          <p:cNvPr id="5" name="Picture 4">
            <a:extLst>
              <a:ext uri="{FF2B5EF4-FFF2-40B4-BE49-F238E27FC236}">
                <a16:creationId xmlns:a16="http://schemas.microsoft.com/office/drawing/2014/main" id="{C0D82B4B-C9CC-F68C-75AB-EFC67CDF04F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9959" y="570474"/>
            <a:ext cx="4358556" cy="1934993"/>
          </a:xfrm>
          <a:prstGeom prst="rect">
            <a:avLst/>
          </a:prstGeom>
        </p:spPr>
      </p:pic>
    </p:spTree>
    <p:extLst>
      <p:ext uri="{BB962C8B-B14F-4D97-AF65-F5344CB8AC3E}">
        <p14:creationId xmlns:p14="http://schemas.microsoft.com/office/powerpoint/2010/main" val="1757095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52C43F4-AA2D-90F1-388B-14F41B6399C5}"/>
              </a:ext>
            </a:extLst>
          </p:cNvPr>
          <p:cNvSpPr>
            <a:spLocks noGrp="1"/>
          </p:cNvSpPr>
          <p:nvPr>
            <p:ph type="title" idx="4294967295"/>
          </p:nvPr>
        </p:nvSpPr>
        <p:spPr>
          <a:xfrm>
            <a:off x="431799" y="232200"/>
            <a:ext cx="8280400" cy="863600"/>
          </a:xfrm>
        </p:spPr>
        <p:txBody>
          <a:bodyPr/>
          <a:lstStyle/>
          <a:p>
            <a:r>
              <a:rPr lang="en-US">
                <a:solidFill>
                  <a:srgbClr val="FBFBFB"/>
                </a:solidFill>
              </a:rPr>
              <a:t>Office of Equity Staff collage</a:t>
            </a:r>
          </a:p>
        </p:txBody>
      </p:sp>
      <p:graphicFrame>
        <p:nvGraphicFramePr>
          <p:cNvPr id="4" name="Object 3" descr="Office of Equity November 2024 collage of staff headshots. A variety of ethnicities, skin tones, religions, gender expressions are represented.">
            <a:extLst>
              <a:ext uri="{FF2B5EF4-FFF2-40B4-BE49-F238E27FC236}">
                <a16:creationId xmlns:a16="http://schemas.microsoft.com/office/drawing/2014/main" id="{1387CA5C-C528-829F-4E3A-D2D664C824D2}"/>
              </a:ext>
            </a:extLst>
          </p:cNvPr>
          <p:cNvGraphicFramePr>
            <a:graphicFrameLocks noChangeAspect="1"/>
          </p:cNvGraphicFramePr>
          <p:nvPr>
            <p:extLst>
              <p:ext uri="{D42A27DB-BD31-4B8C-83A1-F6EECF244321}">
                <p14:modId xmlns:p14="http://schemas.microsoft.com/office/powerpoint/2010/main" val="3114810914"/>
              </p:ext>
            </p:extLst>
          </p:nvPr>
        </p:nvGraphicFramePr>
        <p:xfrm>
          <a:off x="1058638" y="1196059"/>
          <a:ext cx="7026723" cy="5429741"/>
        </p:xfrm>
        <a:graphic>
          <a:graphicData uri="http://schemas.openxmlformats.org/presentationml/2006/ole">
            <mc:AlternateContent xmlns:mc="http://schemas.openxmlformats.org/markup-compatibility/2006">
              <mc:Choice xmlns:v="urn:schemas-microsoft-com:vml" Requires="v">
                <p:oleObj name="Acrobat Document" r:id="rId3" imgW="5029099" imgH="3886200" progId="Acrobat.Document.DC">
                  <p:embed/>
                </p:oleObj>
              </mc:Choice>
              <mc:Fallback>
                <p:oleObj name="Acrobat Document" r:id="rId3" imgW="5029099" imgH="3886200" progId="Acrobat.Document.DC">
                  <p:embed/>
                  <p:pic>
                    <p:nvPicPr>
                      <p:cNvPr id="4" name="Object 3" descr="Office of Equity November 2024 collage of staff headshots. A variety of ethnicities, skin tones, religions, gender expressions are represented.">
                        <a:extLst>
                          <a:ext uri="{FF2B5EF4-FFF2-40B4-BE49-F238E27FC236}">
                            <a16:creationId xmlns:a16="http://schemas.microsoft.com/office/drawing/2014/main" id="{1387CA5C-C528-829F-4E3A-D2D664C824D2}"/>
                          </a:ext>
                        </a:extLst>
                      </p:cNvPr>
                      <p:cNvPicPr/>
                      <p:nvPr/>
                    </p:nvPicPr>
                    <p:blipFill>
                      <a:blip r:embed="rId4"/>
                      <a:stretch>
                        <a:fillRect/>
                      </a:stretch>
                    </p:blipFill>
                    <p:spPr>
                      <a:xfrm>
                        <a:off x="1058638" y="1196059"/>
                        <a:ext cx="7026723" cy="5429741"/>
                      </a:xfrm>
                      <a:prstGeom prst="rect">
                        <a:avLst/>
                      </a:prstGeom>
                    </p:spPr>
                  </p:pic>
                </p:oleObj>
              </mc:Fallback>
            </mc:AlternateContent>
          </a:graphicData>
        </a:graphic>
      </p:graphicFrame>
    </p:spTree>
    <p:extLst>
      <p:ext uri="{BB962C8B-B14F-4D97-AF65-F5344CB8AC3E}">
        <p14:creationId xmlns:p14="http://schemas.microsoft.com/office/powerpoint/2010/main" val="2972528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BFBFB"/>
                </a:solidFill>
              </a:rPr>
              <a:t>Objectives</a:t>
            </a:r>
          </a:p>
        </p:txBody>
      </p:sp>
      <p:sp>
        <p:nvSpPr>
          <p:cNvPr id="3" name="Content Placeholder 2"/>
          <p:cNvSpPr>
            <a:spLocks noGrp="1"/>
          </p:cNvSpPr>
          <p:nvPr>
            <p:ph idx="1"/>
          </p:nvPr>
        </p:nvSpPr>
        <p:spPr/>
        <p:txBody>
          <a:bodyPr/>
          <a:lstStyle/>
          <a:p>
            <a:r>
              <a:rPr lang="en-US" dirty="0">
                <a:solidFill>
                  <a:srgbClr val="FBFBFB"/>
                </a:solidFill>
              </a:rPr>
              <a:t>Introduce digital accessibility</a:t>
            </a:r>
          </a:p>
          <a:p>
            <a:r>
              <a:rPr lang="en-US" dirty="0">
                <a:solidFill>
                  <a:srgbClr val="FBFBFB"/>
                </a:solidFill>
              </a:rPr>
              <a:t>Introduce PowerPoint accessibility basic concepts</a:t>
            </a:r>
          </a:p>
          <a:p>
            <a:pPr lvl="1"/>
            <a:r>
              <a:rPr lang="en-US" dirty="0">
                <a:solidFill>
                  <a:srgbClr val="FBFBFB"/>
                </a:solidFill>
              </a:rPr>
              <a:t>Accessibility Checker</a:t>
            </a:r>
          </a:p>
          <a:p>
            <a:pPr lvl="1"/>
            <a:r>
              <a:rPr lang="en-US" dirty="0">
                <a:solidFill>
                  <a:srgbClr val="FBFBFB"/>
                </a:solidFill>
              </a:rPr>
              <a:t>Color contrast</a:t>
            </a:r>
          </a:p>
          <a:p>
            <a:pPr lvl="1"/>
            <a:r>
              <a:rPr lang="en-US" dirty="0">
                <a:solidFill>
                  <a:srgbClr val="FBFBFB"/>
                </a:solidFill>
              </a:rPr>
              <a:t>Alt text</a:t>
            </a:r>
          </a:p>
          <a:p>
            <a:r>
              <a:rPr lang="en-US" dirty="0">
                <a:solidFill>
                  <a:srgbClr val="FBFBFB"/>
                </a:solidFill>
              </a:rPr>
              <a:t>Share resources for further learning</a:t>
            </a:r>
          </a:p>
        </p:txBody>
      </p:sp>
    </p:spTree>
    <p:extLst>
      <p:ext uri="{BB962C8B-B14F-4D97-AF65-F5344CB8AC3E}">
        <p14:creationId xmlns:p14="http://schemas.microsoft.com/office/powerpoint/2010/main" val="3193109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09576-F78E-5AB4-3647-1E8AB6AE9D04}"/>
              </a:ext>
            </a:extLst>
          </p:cNvPr>
          <p:cNvSpPr>
            <a:spLocks noGrp="1"/>
          </p:cNvSpPr>
          <p:nvPr>
            <p:ph type="title"/>
          </p:nvPr>
        </p:nvSpPr>
        <p:spPr/>
        <p:txBody>
          <a:bodyPr anchor="t">
            <a:normAutofit/>
          </a:bodyPr>
          <a:lstStyle/>
          <a:p>
            <a:r>
              <a:rPr lang="en-US" sz="3000">
                <a:solidFill>
                  <a:schemeClr val="tx2"/>
                </a:solidFill>
              </a:rPr>
              <a:t>What is assistive technology (AT)?</a:t>
            </a:r>
          </a:p>
        </p:txBody>
      </p:sp>
      <p:sp>
        <p:nvSpPr>
          <p:cNvPr id="4" name="Content Placeholder 3">
            <a:extLst>
              <a:ext uri="{FF2B5EF4-FFF2-40B4-BE49-F238E27FC236}">
                <a16:creationId xmlns:a16="http://schemas.microsoft.com/office/drawing/2014/main" id="{D9CAA71F-DC23-7D7E-4730-40FDD16EA21A}"/>
              </a:ext>
            </a:extLst>
          </p:cNvPr>
          <p:cNvSpPr>
            <a:spLocks noGrp="1"/>
          </p:cNvSpPr>
          <p:nvPr>
            <p:ph idx="1"/>
          </p:nvPr>
        </p:nvSpPr>
        <p:spPr>
          <a:xfrm>
            <a:off x="457199" y="1825625"/>
            <a:ext cx="8281661" cy="2452461"/>
          </a:xfrm>
        </p:spPr>
        <p:txBody>
          <a:bodyPr>
            <a:normAutofit lnSpcReduction="10000"/>
          </a:bodyPr>
          <a:lstStyle/>
          <a:p>
            <a:pPr lvl="1"/>
            <a:r>
              <a:rPr lang="en-US" dirty="0">
                <a:solidFill>
                  <a:srgbClr val="FBFBFB"/>
                </a:solidFill>
              </a:rPr>
              <a:t>Tools that help people with disabilities to navigate the physical world and the digital world.</a:t>
            </a:r>
          </a:p>
          <a:p>
            <a:pPr lvl="1"/>
            <a:r>
              <a:rPr lang="en-US" sz="2800" dirty="0">
                <a:solidFill>
                  <a:schemeClr val="tx1"/>
                </a:solidFill>
              </a:rPr>
              <a:t>Example: screen readers can support Blind or low vision folks</a:t>
            </a:r>
          </a:p>
          <a:p>
            <a:pPr lvl="2"/>
            <a:r>
              <a:rPr lang="en-US" dirty="0">
                <a:highlight>
                  <a:srgbClr val="FFFF00"/>
                </a:highlight>
                <a:hlinkClick r:id="rId3"/>
              </a:rPr>
              <a:t>Video (3:32) Demo</a:t>
            </a:r>
            <a:endParaRPr lang="en-US" dirty="0">
              <a:highlight>
                <a:srgbClr val="FFFF00"/>
              </a:highlight>
            </a:endParaRPr>
          </a:p>
        </p:txBody>
      </p:sp>
      <p:pic>
        <p:nvPicPr>
          <p:cNvPr id="7" name="Picture 6" descr="Screencap preview of screen reader demo video for digital accessibility">
            <a:hlinkClick r:id="rId4"/>
            <a:extLst>
              <a:ext uri="{FF2B5EF4-FFF2-40B4-BE49-F238E27FC236}">
                <a16:creationId xmlns:a16="http://schemas.microsoft.com/office/drawing/2014/main" id="{CF96B43F-F461-2999-38C5-1C7E2982DCCD}"/>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4906587" y="3946811"/>
            <a:ext cx="3780214" cy="2330857"/>
          </a:xfrm>
          <a:prstGeom prst="rect">
            <a:avLst/>
          </a:prstGeom>
        </p:spPr>
      </p:pic>
    </p:spTree>
    <p:extLst>
      <p:ext uri="{BB962C8B-B14F-4D97-AF65-F5344CB8AC3E}">
        <p14:creationId xmlns:p14="http://schemas.microsoft.com/office/powerpoint/2010/main" val="2832058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5AA97-6D81-75C1-BEE2-1A00FD82E806}"/>
              </a:ext>
            </a:extLst>
          </p:cNvPr>
          <p:cNvSpPr>
            <a:spLocks noGrp="1"/>
          </p:cNvSpPr>
          <p:nvPr>
            <p:ph type="title"/>
          </p:nvPr>
        </p:nvSpPr>
        <p:spPr/>
        <p:txBody>
          <a:bodyPr>
            <a:normAutofit/>
          </a:bodyPr>
          <a:lstStyle/>
          <a:p>
            <a:r>
              <a:rPr lang="en-US">
                <a:solidFill>
                  <a:schemeClr val="tx1"/>
                </a:solidFill>
              </a:rPr>
              <a:t>Why digital accessibility?</a:t>
            </a:r>
          </a:p>
        </p:txBody>
      </p:sp>
      <p:sp>
        <p:nvSpPr>
          <p:cNvPr id="4" name="Content Placeholder 3">
            <a:extLst>
              <a:ext uri="{FF2B5EF4-FFF2-40B4-BE49-F238E27FC236}">
                <a16:creationId xmlns:a16="http://schemas.microsoft.com/office/drawing/2014/main" id="{32668C96-18D8-5B7A-6CE7-0BBCF022DA91}"/>
              </a:ext>
            </a:extLst>
          </p:cNvPr>
          <p:cNvSpPr>
            <a:spLocks noGrp="1"/>
          </p:cNvSpPr>
          <p:nvPr>
            <p:ph idx="1"/>
          </p:nvPr>
        </p:nvSpPr>
        <p:spPr/>
        <p:txBody>
          <a:bodyPr>
            <a:normAutofit lnSpcReduction="10000"/>
          </a:bodyPr>
          <a:lstStyle/>
          <a:p>
            <a:r>
              <a:rPr lang="en-US">
                <a:solidFill>
                  <a:srgbClr val="FBFBFB"/>
                </a:solidFill>
              </a:rPr>
              <a:t>Many state services and info online</a:t>
            </a:r>
          </a:p>
          <a:p>
            <a:pPr lvl="1"/>
            <a:r>
              <a:rPr lang="en-US">
                <a:solidFill>
                  <a:srgbClr val="FBFBFB"/>
                </a:solidFill>
              </a:rPr>
              <a:t>Employees with disabilities</a:t>
            </a:r>
          </a:p>
          <a:p>
            <a:pPr lvl="1"/>
            <a:r>
              <a:rPr lang="en-US">
                <a:solidFill>
                  <a:srgbClr val="FBFBFB"/>
                </a:solidFill>
              </a:rPr>
              <a:t>Members of public with disabilities</a:t>
            </a:r>
          </a:p>
          <a:p>
            <a:r>
              <a:rPr lang="en-US">
                <a:solidFill>
                  <a:srgbClr val="FBFBFB"/>
                </a:solidFill>
              </a:rPr>
              <a:t>State policy USER-01</a:t>
            </a:r>
          </a:p>
          <a:p>
            <a:pPr lvl="1"/>
            <a:r>
              <a:rPr lang="en-US">
                <a:solidFill>
                  <a:srgbClr val="FBFBFB"/>
                </a:solidFill>
              </a:rPr>
              <a:t>people with disabilities have “</a:t>
            </a:r>
            <a:r>
              <a:rPr lang="en-US" b="1">
                <a:solidFill>
                  <a:srgbClr val="FBFBFB"/>
                </a:solidFill>
              </a:rPr>
              <a:t>equivalent access</a:t>
            </a:r>
            <a:r>
              <a:rPr lang="en-US">
                <a:solidFill>
                  <a:srgbClr val="FBFBFB"/>
                </a:solidFill>
              </a:rPr>
              <a:t> to the same services and content” that is available to persons without disabilities</a:t>
            </a:r>
          </a:p>
          <a:p>
            <a:pPr lvl="1"/>
            <a:r>
              <a:rPr lang="en-US"/>
              <a:t>Web Content Accessibility Standards (WCAG) 2.1 Level AA</a:t>
            </a:r>
          </a:p>
          <a:p>
            <a:pPr lvl="2"/>
            <a:r>
              <a:rPr lang="en-US"/>
              <a:t>compatible with assistive technology</a:t>
            </a:r>
            <a:endParaRPr lang="en-US">
              <a:solidFill>
                <a:srgbClr val="FBFBFB"/>
              </a:solidFill>
            </a:endParaRPr>
          </a:p>
          <a:p>
            <a:pPr lvl="1"/>
            <a:endParaRPr lang="en-US">
              <a:solidFill>
                <a:srgbClr val="FBFBFB"/>
              </a:solidFill>
            </a:endParaRPr>
          </a:p>
        </p:txBody>
      </p:sp>
    </p:spTree>
    <p:extLst>
      <p:ext uri="{BB962C8B-B14F-4D97-AF65-F5344CB8AC3E}">
        <p14:creationId xmlns:p14="http://schemas.microsoft.com/office/powerpoint/2010/main" val="3421744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7C2C5-FA48-3F7B-3A58-516134CC70FC}"/>
            </a:ext>
          </a:extLst>
        </p:cNvPr>
        <p:cNvGrpSpPr/>
        <p:nvPr/>
      </p:nvGrpSpPr>
      <p:grpSpPr>
        <a:xfrm>
          <a:off x="0" y="0"/>
          <a:ext cx="0" cy="0"/>
          <a:chOff x="0" y="0"/>
          <a:chExt cx="0" cy="0"/>
        </a:xfrm>
      </p:grpSpPr>
      <p:pic>
        <p:nvPicPr>
          <p:cNvPr id="16" name="Picture 15" descr="Screenshot of Microsoft interface, arrow and oval pointing to &quot;Accessibility Investigate&quot;">
            <a:extLst>
              <a:ext uri="{FF2B5EF4-FFF2-40B4-BE49-F238E27FC236}">
                <a16:creationId xmlns:a16="http://schemas.microsoft.com/office/drawing/2014/main" id="{0991EFAC-7573-C55F-6293-3BEFE0C8FCD0}"/>
              </a:ext>
            </a:extLst>
          </p:cNvPr>
          <p:cNvPicPr>
            <a:picLocks noChangeAspect="1"/>
          </p:cNvPicPr>
          <p:nvPr/>
        </p:nvPicPr>
        <p:blipFill>
          <a:blip r:embed="rId3"/>
          <a:stretch>
            <a:fillRect/>
          </a:stretch>
        </p:blipFill>
        <p:spPr>
          <a:xfrm>
            <a:off x="32383" y="1382788"/>
            <a:ext cx="9144000" cy="5457751"/>
          </a:xfrm>
          <a:prstGeom prst="roundRect">
            <a:avLst>
              <a:gd name="adj" fmla="val 8594"/>
            </a:avLst>
          </a:prstGeom>
          <a:solidFill>
            <a:srgbClr val="FFFFFF">
              <a:shade val="85000"/>
            </a:srgbClr>
          </a:solidFill>
          <a:ln w="9525">
            <a:solidFill>
              <a:schemeClr val="tx1"/>
            </a:solidFill>
          </a:ln>
          <a:effectLst>
            <a:reflection blurRad="12700" stA="38000" endPos="28000" dist="5000" dir="5400000" sy="-100000" algn="bl" rotWithShape="0"/>
          </a:effectLst>
        </p:spPr>
      </p:pic>
      <p:sp>
        <p:nvSpPr>
          <p:cNvPr id="2" name="Title 1">
            <a:extLst>
              <a:ext uri="{FF2B5EF4-FFF2-40B4-BE49-F238E27FC236}">
                <a16:creationId xmlns:a16="http://schemas.microsoft.com/office/drawing/2014/main" id="{2DE2EB15-28E4-4E73-36B6-6F3BED68DC32}"/>
              </a:ext>
            </a:extLst>
          </p:cNvPr>
          <p:cNvSpPr>
            <a:spLocks noGrp="1"/>
          </p:cNvSpPr>
          <p:nvPr>
            <p:ph type="title"/>
          </p:nvPr>
        </p:nvSpPr>
        <p:spPr>
          <a:xfrm>
            <a:off x="343725" y="141375"/>
            <a:ext cx="8281660" cy="621147"/>
          </a:xfrm>
        </p:spPr>
        <p:txBody>
          <a:bodyPr>
            <a:normAutofit/>
          </a:bodyPr>
          <a:lstStyle/>
          <a:p>
            <a:r>
              <a:rPr lang="en-US" sz="2800" dirty="0">
                <a:solidFill>
                  <a:schemeClr val="tx1"/>
                </a:solidFill>
              </a:rPr>
              <a:t>Run the Accessibility Checker</a:t>
            </a:r>
          </a:p>
        </p:txBody>
      </p:sp>
      <p:sp>
        <p:nvSpPr>
          <p:cNvPr id="3" name="Content Placeholder 2">
            <a:extLst>
              <a:ext uri="{FF2B5EF4-FFF2-40B4-BE49-F238E27FC236}">
                <a16:creationId xmlns:a16="http://schemas.microsoft.com/office/drawing/2014/main" id="{57C6C380-9874-AC2F-F345-04DF8F568057}"/>
              </a:ext>
            </a:extLst>
          </p:cNvPr>
          <p:cNvSpPr>
            <a:spLocks noGrp="1"/>
          </p:cNvSpPr>
          <p:nvPr>
            <p:ph idx="1"/>
          </p:nvPr>
        </p:nvSpPr>
        <p:spPr>
          <a:xfrm>
            <a:off x="223452" y="700549"/>
            <a:ext cx="8697095" cy="755742"/>
          </a:xfrm>
        </p:spPr>
        <p:txBody>
          <a:bodyPr>
            <a:normAutofit fontScale="85000" lnSpcReduction="20000"/>
          </a:bodyPr>
          <a:lstStyle/>
          <a:p>
            <a:r>
              <a:rPr lang="en-US" sz="1800" dirty="0">
                <a:solidFill>
                  <a:schemeClr val="tx2"/>
                </a:solidFill>
              </a:rPr>
              <a:t>Select “Accessibility: Investigate” on bottom panel</a:t>
            </a:r>
          </a:p>
          <a:p>
            <a:r>
              <a:rPr lang="en-US" sz="1800" dirty="0">
                <a:solidFill>
                  <a:schemeClr val="tx2"/>
                </a:solidFill>
              </a:rPr>
              <a:t>OR Navigate File &gt; Info &gt; Inspect Document. Click the Check for Issues dropdown arrow. Select the Check Accessibility option. </a:t>
            </a:r>
          </a:p>
        </p:txBody>
      </p:sp>
      <p:sp>
        <p:nvSpPr>
          <p:cNvPr id="10" name="Arrow: Right 9">
            <a:extLst>
              <a:ext uri="{FF2B5EF4-FFF2-40B4-BE49-F238E27FC236}">
                <a16:creationId xmlns:a16="http://schemas.microsoft.com/office/drawing/2014/main" id="{F052CB8D-9A82-17F6-72D5-1CE437954AD9}"/>
              </a:ext>
              <a:ext uri="{C183D7F6-B498-43B3-948B-1728B52AA6E4}">
                <adec:decorative xmlns:adec="http://schemas.microsoft.com/office/drawing/2017/decorative" val="1"/>
              </a:ext>
            </a:extLst>
          </p:cNvPr>
          <p:cNvSpPr/>
          <p:nvPr/>
        </p:nvSpPr>
        <p:spPr>
          <a:xfrm rot="7876180">
            <a:off x="2503900" y="5352174"/>
            <a:ext cx="2265528" cy="586854"/>
          </a:xfrm>
          <a:prstGeom prst="righ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B0BAEF2-EA64-0BA9-8B2C-EB0C6452B94A}"/>
              </a:ext>
              <a:ext uri="{C183D7F6-B498-43B3-948B-1728B52AA6E4}">
                <adec:decorative xmlns:adec="http://schemas.microsoft.com/office/drawing/2017/decorative" val="1"/>
              </a:ext>
            </a:extLst>
          </p:cNvPr>
          <p:cNvSpPr/>
          <p:nvPr/>
        </p:nvSpPr>
        <p:spPr>
          <a:xfrm>
            <a:off x="431170" y="6565900"/>
            <a:ext cx="3603009" cy="360340"/>
          </a:xfrm>
          <a:prstGeom prst="ellipse">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3465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6D867-8FC6-1735-6C64-13E6ECC2DE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C8200E-26D2-FA5F-D573-CBB85AF6BB17}"/>
              </a:ext>
            </a:extLst>
          </p:cNvPr>
          <p:cNvSpPr>
            <a:spLocks noGrp="1"/>
          </p:cNvSpPr>
          <p:nvPr>
            <p:ph type="title"/>
          </p:nvPr>
        </p:nvSpPr>
        <p:spPr>
          <a:xfrm>
            <a:off x="431170" y="303167"/>
            <a:ext cx="8281660" cy="577076"/>
          </a:xfrm>
        </p:spPr>
        <p:txBody>
          <a:bodyPr>
            <a:normAutofit fontScale="90000"/>
          </a:bodyPr>
          <a:lstStyle/>
          <a:p>
            <a:r>
              <a:rPr lang="en-US" dirty="0">
                <a:solidFill>
                  <a:schemeClr val="tx1"/>
                </a:solidFill>
              </a:rPr>
              <a:t>Accessibility Checker</a:t>
            </a:r>
          </a:p>
        </p:txBody>
      </p:sp>
      <p:sp>
        <p:nvSpPr>
          <p:cNvPr id="3" name="Content Placeholder 2">
            <a:extLst>
              <a:ext uri="{FF2B5EF4-FFF2-40B4-BE49-F238E27FC236}">
                <a16:creationId xmlns:a16="http://schemas.microsoft.com/office/drawing/2014/main" id="{F1120610-9C84-71EB-C1F6-537E5D669960}"/>
              </a:ext>
            </a:extLst>
          </p:cNvPr>
          <p:cNvSpPr>
            <a:spLocks noGrp="1"/>
          </p:cNvSpPr>
          <p:nvPr>
            <p:ph idx="1"/>
          </p:nvPr>
        </p:nvSpPr>
        <p:spPr>
          <a:xfrm>
            <a:off x="100902" y="800594"/>
            <a:ext cx="8697095" cy="755742"/>
          </a:xfrm>
        </p:spPr>
        <p:txBody>
          <a:bodyPr>
            <a:normAutofit/>
          </a:bodyPr>
          <a:lstStyle/>
          <a:p>
            <a:pPr marL="0" indent="0">
              <a:buNone/>
            </a:pPr>
            <a:r>
              <a:rPr lang="en-US" sz="1800" dirty="0">
                <a:solidFill>
                  <a:schemeClr val="tx2"/>
                </a:solidFill>
              </a:rPr>
              <a:t>Panel pops up on right of screen</a:t>
            </a:r>
          </a:p>
          <a:p>
            <a:pPr marL="0" indent="0">
              <a:buNone/>
            </a:pPr>
            <a:r>
              <a:rPr lang="en-US" sz="1800" dirty="0">
                <a:solidFill>
                  <a:schemeClr val="tx2"/>
                </a:solidFill>
              </a:rPr>
              <a:t>Select Reading Order, Slide title, or alt text in “Screen Reader” Panel</a:t>
            </a:r>
          </a:p>
        </p:txBody>
      </p:sp>
      <p:grpSp>
        <p:nvGrpSpPr>
          <p:cNvPr id="13" name="Group 12" descr="Screenshot of Microsoft interface after clicking &quot;Accessibility: Investigate&quot;. On the right it the accessibility assistant, on the top middle there's the screen reader pane with buttons for Slide Title, Reading Order Pane, and Alt text.">
            <a:extLst>
              <a:ext uri="{FF2B5EF4-FFF2-40B4-BE49-F238E27FC236}">
                <a16:creationId xmlns:a16="http://schemas.microsoft.com/office/drawing/2014/main" id="{8DE72809-6D61-E50D-6337-C834294545DA}"/>
              </a:ext>
            </a:extLst>
          </p:cNvPr>
          <p:cNvGrpSpPr/>
          <p:nvPr/>
        </p:nvGrpSpPr>
        <p:grpSpPr>
          <a:xfrm>
            <a:off x="0" y="1671974"/>
            <a:ext cx="9144000" cy="5083720"/>
            <a:chOff x="100902" y="1692679"/>
            <a:chExt cx="9144000" cy="5083720"/>
          </a:xfrm>
        </p:grpSpPr>
        <p:pic>
          <p:nvPicPr>
            <p:cNvPr id="8" name="Picture 7">
              <a:extLst>
                <a:ext uri="{FF2B5EF4-FFF2-40B4-BE49-F238E27FC236}">
                  <a16:creationId xmlns:a16="http://schemas.microsoft.com/office/drawing/2014/main" id="{A55787A4-2346-7F93-78FC-D2BFAAF59E04}"/>
                </a:ext>
              </a:extLst>
            </p:cNvPr>
            <p:cNvPicPr>
              <a:picLocks noChangeAspect="1"/>
            </p:cNvPicPr>
            <p:nvPr/>
          </p:nvPicPr>
          <p:blipFill>
            <a:blip r:embed="rId3"/>
            <a:stretch>
              <a:fillRect/>
            </a:stretch>
          </p:blipFill>
          <p:spPr>
            <a:xfrm>
              <a:off x="100902" y="1692679"/>
              <a:ext cx="9144000" cy="50837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Oval 10">
              <a:extLst>
                <a:ext uri="{FF2B5EF4-FFF2-40B4-BE49-F238E27FC236}">
                  <a16:creationId xmlns:a16="http://schemas.microsoft.com/office/drawing/2014/main" id="{AB257ED0-DC83-9860-5D0A-5103AD559DEF}"/>
                </a:ext>
              </a:extLst>
            </p:cNvPr>
            <p:cNvSpPr/>
            <p:nvPr/>
          </p:nvSpPr>
          <p:spPr>
            <a:xfrm>
              <a:off x="3147056" y="1692679"/>
              <a:ext cx="2463800" cy="1079500"/>
            </a:xfrm>
            <a:prstGeom prst="ellipse">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B796B8C-AF39-485F-02EF-0847735CE96E}"/>
                </a:ext>
              </a:extLst>
            </p:cNvPr>
            <p:cNvSpPr/>
            <p:nvPr/>
          </p:nvSpPr>
          <p:spPr>
            <a:xfrm>
              <a:off x="6362003" y="2232429"/>
              <a:ext cx="2711504" cy="3191783"/>
            </a:xfrm>
            <a:prstGeom prst="ellipse">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37556828"/>
      </p:ext>
    </p:extLst>
  </p:cSld>
  <p:clrMapOvr>
    <a:masterClrMapping/>
  </p:clrMapOvr>
</p:sld>
</file>

<file path=ppt/theme/theme1.xml><?xml version="1.0" encoding="utf-8"?>
<a:theme xmlns:a="http://schemas.openxmlformats.org/drawingml/2006/main" name="Office Theme">
  <a:themeElements>
    <a:clrScheme name="Custom 4">
      <a:dk1>
        <a:srgbClr val="0A4A6C"/>
      </a:dk1>
      <a:lt1>
        <a:srgbClr val="FCF6DB"/>
      </a:lt1>
      <a:dk2>
        <a:srgbClr val="6C3B78"/>
      </a:dk2>
      <a:lt2>
        <a:srgbClr val="FCF6DB"/>
      </a:lt2>
      <a:accent1>
        <a:srgbClr val="80A8CE"/>
      </a:accent1>
      <a:accent2>
        <a:srgbClr val="29871D"/>
      </a:accent2>
      <a:accent3>
        <a:srgbClr val="75BBE1"/>
      </a:accent3>
      <a:accent4>
        <a:srgbClr val="FFCF10"/>
      </a:accent4>
      <a:accent5>
        <a:srgbClr val="754D21"/>
      </a:accent5>
      <a:accent6>
        <a:srgbClr val="135756"/>
      </a:accent6>
      <a:hlink>
        <a:srgbClr val="44688F"/>
      </a:hlink>
      <a:folHlink>
        <a:srgbClr val="F2632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b0eec0ae-c80f-4b35-b8d0-926fd5609f46">
      <Terms xmlns="http://schemas.microsoft.com/office/infopath/2007/PartnerControls"/>
    </lcf76f155ced4ddcb4097134ff3c332f>
    <_ip_UnifiedCompliancePolicyProperties xmlns="http://schemas.microsoft.com/sharepoint/v3" xsi:nil="true"/>
    <TaxCatchAll xmlns="61ae6c2a-13f6-489c-9ffa-4f82e0b6a62f" xsi:nil="true"/>
    <AgencyFollow_x002d_UpConsultation xmlns="b0eec0ae-c80f-4b35-b8d0-926fd5609f4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D925D12EFE95644982DF1A287906805" ma:contentTypeVersion="21" ma:contentTypeDescription="Create a new document." ma:contentTypeScope="" ma:versionID="3137de3582a9da43459c66cdbb91bd08">
  <xsd:schema xmlns:xsd="http://www.w3.org/2001/XMLSchema" xmlns:xs="http://www.w3.org/2001/XMLSchema" xmlns:p="http://schemas.microsoft.com/office/2006/metadata/properties" xmlns:ns1="http://schemas.microsoft.com/sharepoint/v3" xmlns:ns2="b0eec0ae-c80f-4b35-b8d0-926fd5609f46" xmlns:ns3="61ae6c2a-13f6-489c-9ffa-4f82e0b6a62f" targetNamespace="http://schemas.microsoft.com/office/2006/metadata/properties" ma:root="true" ma:fieldsID="57ced1037a9d7117a6ca2dc27d24ae7a" ns1:_="" ns2:_="" ns3:_="">
    <xsd:import namespace="http://schemas.microsoft.com/sharepoint/v3"/>
    <xsd:import namespace="b0eec0ae-c80f-4b35-b8d0-926fd5609f46"/>
    <xsd:import namespace="61ae6c2a-13f6-489c-9ffa-4f82e0b6a62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1:_ip_UnifiedCompliancePolicyProperties" minOccurs="0"/>
                <xsd:element ref="ns1:_ip_UnifiedCompliancePolicyUIAction"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AgencyFollow_x002d_UpConsult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eec0ae-c80f-4b35-b8d0-926fd5609f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AgencyFollow_x002d_UpConsultation" ma:index="26" nillable="true" ma:displayName="Agency Follow-Up Consultation" ma:format="Dropdown" ma:internalName="AgencyFollow_x002d_UpConsultat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1ae6c2a-13f6-489c-9ffa-4f82e0b6a62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460502f-0018-4534-8e9d-9fdca4860dc5}" ma:internalName="TaxCatchAll" ma:showField="CatchAllData" ma:web="61ae6c2a-13f6-489c-9ffa-4f82e0b6a62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172D94-B4B9-46D2-9B0E-6E5872CF941E}">
  <ds:schemaRefs>
    <ds:schemaRef ds:uri="http://schemas.microsoft.com/office/2006/documentManagement/types"/>
    <ds:schemaRef ds:uri="b0eec0ae-c80f-4b35-b8d0-926fd5609f46"/>
    <ds:schemaRef ds:uri="61ae6c2a-13f6-489c-9ffa-4f82e0b6a62f"/>
    <ds:schemaRef ds:uri="http://purl.org/dc/terms/"/>
    <ds:schemaRef ds:uri="http://schemas.openxmlformats.org/package/2006/metadata/core-properties"/>
    <ds:schemaRef ds:uri="http://purl.org/dc/elements/1.1/"/>
    <ds:schemaRef ds:uri="http://purl.org/dc/dcmitype/"/>
    <ds:schemaRef ds:uri="http://schemas.microsoft.com/office/infopath/2007/PartnerControls"/>
    <ds:schemaRef ds:uri="http://schemas.microsoft.com/sharepoint/v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857F99A-99F0-4D76-BD13-660F07F79173}">
  <ds:schemaRefs>
    <ds:schemaRef ds:uri="61ae6c2a-13f6-489c-9ffa-4f82e0b6a62f"/>
    <ds:schemaRef ds:uri="b0eec0ae-c80f-4b35-b8d0-926fd5609f4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6CE2622-BB8F-4EAB-A99C-B9D1DA7851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1488</TotalTime>
  <Words>2296</Words>
  <Application>Microsoft Office PowerPoint</Application>
  <PresentationFormat>On-screen Show (4:3)</PresentationFormat>
  <Paragraphs>232</Paragraphs>
  <Slides>21</Slides>
  <Notes>20</Notes>
  <HiddenSlides>1</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Open Sans</vt:lpstr>
      <vt:lpstr>Roboto</vt:lpstr>
      <vt:lpstr>source-serif-pro</vt:lpstr>
      <vt:lpstr>Office Theme</vt:lpstr>
      <vt:lpstr>Acrobat Document</vt:lpstr>
      <vt:lpstr>More [Digitally] Accessible PowerPoints</vt:lpstr>
      <vt:lpstr>Access</vt:lpstr>
      <vt:lpstr>Equity’s mission and vision</vt:lpstr>
      <vt:lpstr>Office of Equity Staff collage</vt:lpstr>
      <vt:lpstr>Objectives</vt:lpstr>
      <vt:lpstr>What is assistive technology (AT)?</vt:lpstr>
      <vt:lpstr>Why digital accessibility?</vt:lpstr>
      <vt:lpstr>Run the Accessibility Checker</vt:lpstr>
      <vt:lpstr>Accessibility Checker</vt:lpstr>
      <vt:lpstr>Color contrast</vt:lpstr>
      <vt:lpstr>“Alt text” or text alternative</vt:lpstr>
      <vt:lpstr>“Alt text” example</vt:lpstr>
      <vt:lpstr>How to set alt text</vt:lpstr>
      <vt:lpstr>Thank you!</vt:lpstr>
      <vt:lpstr>Resources on Alt text, Color Contrast (duplicate for dark mode view)</vt:lpstr>
      <vt:lpstr>Resources on PowerPoint Accessibility</vt:lpstr>
      <vt:lpstr>Resources on PowerPoint Accessibility (duplicate for dark view)</vt:lpstr>
      <vt:lpstr>Resources on Alt text, Color Contrast</vt:lpstr>
      <vt:lpstr>Headings</vt:lpstr>
      <vt:lpstr>How do I set reading order?</vt:lpstr>
      <vt:lpstr>Recap</vt:lpstr>
    </vt:vector>
  </TitlesOfParts>
  <Company>Washington State Office of Equity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External PowerPoint Presentation for LEAN CoP</dc:title>
  <dc:subject>Digitally Accessible Powerpoints</dc:subject>
  <dc:creator>V Vong</dc:creator>
  <cp:lastModifiedBy>Cooper, John (Results)</cp:lastModifiedBy>
  <cp:revision>3</cp:revision>
  <cp:lastPrinted>2024-11-13T00:09:38Z</cp:lastPrinted>
  <dcterms:created xsi:type="dcterms:W3CDTF">2020-12-18T18:32:02Z</dcterms:created>
  <dcterms:modified xsi:type="dcterms:W3CDTF">2024-11-14T22:30:15Z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0x010100CD925D12EFE95644982DF1A287906805</vt:lpwstr>
  </property>
  <property fmtid="{D5CDD505-2E9C-101B-9397-08002B2CF9AE}" pid="3" name="_dlc_DocIdItemGuid">
    <vt:lpwstr>f56c3d77-ae6b-451c-8b69-fe2747d221b7</vt:lpwstr>
  </property>
  <property fmtid="{D5CDD505-2E9C-101B-9397-08002B2CF9AE}" pid="4" name="MediaServiceImageTags">
    <vt:lpwstr/>
  </property>
</Properties>
</file>