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00FFFF"/>
    <a:srgbClr val="C7B66F"/>
    <a:srgbClr val="F3D143"/>
    <a:srgbClr val="EDF145"/>
    <a:srgbClr val="7AE0E0"/>
    <a:srgbClr val="BCE2E0"/>
    <a:srgbClr val="660033"/>
    <a:srgbClr val="FFFFFF"/>
    <a:srgbClr val="B870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314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1CA38E-65BF-4CBA-BDDF-8E31815835CE}" type="datetimeFigureOut">
              <a:rPr lang="en-US" smtClean="0"/>
              <a:t>4/7/2025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228E36-2474-4981-A646-9631FAEFD536}" type="slidenum">
              <a:rPr lang="en-US" smtClean="0"/>
              <a:t>‹#›</a:t>
            </a:fld>
            <a:endParaRPr lang="en-US"/>
          </a:p>
        </p:txBody>
      </p:sp>
    </p:spTree>
    <p:extLst>
      <p:ext uri="{BB962C8B-B14F-4D97-AF65-F5344CB8AC3E}">
        <p14:creationId xmlns:p14="http://schemas.microsoft.com/office/powerpoint/2010/main" val="2026066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5DF60F-07B3-43DE-B6D7-B89FCAB4B928}" type="slidenum">
              <a:rPr lang="en-US" smtClean="0"/>
              <a:t>1</a:t>
            </a:fld>
            <a:endParaRPr lang="en-US"/>
          </a:p>
        </p:txBody>
      </p:sp>
    </p:spTree>
    <p:extLst>
      <p:ext uri="{BB962C8B-B14F-4D97-AF65-F5344CB8AC3E}">
        <p14:creationId xmlns:p14="http://schemas.microsoft.com/office/powerpoint/2010/main" val="3474011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0816C9-18F5-4F90-A28F-A594029A1CEB}"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C7B9A-1F9C-4048-99C5-B6C06043458E}" type="slidenum">
              <a:rPr lang="en-US" smtClean="0"/>
              <a:t>‹#›</a:t>
            </a:fld>
            <a:endParaRPr lang="en-US"/>
          </a:p>
        </p:txBody>
      </p:sp>
    </p:spTree>
    <p:extLst>
      <p:ext uri="{BB962C8B-B14F-4D97-AF65-F5344CB8AC3E}">
        <p14:creationId xmlns:p14="http://schemas.microsoft.com/office/powerpoint/2010/main" val="4019389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0816C9-18F5-4F90-A28F-A594029A1CEB}"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C7B9A-1F9C-4048-99C5-B6C06043458E}" type="slidenum">
              <a:rPr lang="en-US" smtClean="0"/>
              <a:t>‹#›</a:t>
            </a:fld>
            <a:endParaRPr lang="en-US"/>
          </a:p>
        </p:txBody>
      </p:sp>
    </p:spTree>
    <p:extLst>
      <p:ext uri="{BB962C8B-B14F-4D97-AF65-F5344CB8AC3E}">
        <p14:creationId xmlns:p14="http://schemas.microsoft.com/office/powerpoint/2010/main" val="3362704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0816C9-18F5-4F90-A28F-A594029A1CEB}"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C7B9A-1F9C-4048-99C5-B6C06043458E}" type="slidenum">
              <a:rPr lang="en-US" smtClean="0"/>
              <a:t>‹#›</a:t>
            </a:fld>
            <a:endParaRPr lang="en-US"/>
          </a:p>
        </p:txBody>
      </p:sp>
    </p:spTree>
    <p:extLst>
      <p:ext uri="{BB962C8B-B14F-4D97-AF65-F5344CB8AC3E}">
        <p14:creationId xmlns:p14="http://schemas.microsoft.com/office/powerpoint/2010/main" val="259601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0816C9-18F5-4F90-A28F-A594029A1CEB}"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C7B9A-1F9C-4048-99C5-B6C06043458E}" type="slidenum">
              <a:rPr lang="en-US" smtClean="0"/>
              <a:t>‹#›</a:t>
            </a:fld>
            <a:endParaRPr lang="en-US"/>
          </a:p>
        </p:txBody>
      </p:sp>
    </p:spTree>
    <p:extLst>
      <p:ext uri="{BB962C8B-B14F-4D97-AF65-F5344CB8AC3E}">
        <p14:creationId xmlns:p14="http://schemas.microsoft.com/office/powerpoint/2010/main" val="660877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0816C9-18F5-4F90-A28F-A594029A1CEB}"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C7B9A-1F9C-4048-99C5-B6C06043458E}" type="slidenum">
              <a:rPr lang="en-US" smtClean="0"/>
              <a:t>‹#›</a:t>
            </a:fld>
            <a:endParaRPr lang="en-US"/>
          </a:p>
        </p:txBody>
      </p:sp>
    </p:spTree>
    <p:extLst>
      <p:ext uri="{BB962C8B-B14F-4D97-AF65-F5344CB8AC3E}">
        <p14:creationId xmlns:p14="http://schemas.microsoft.com/office/powerpoint/2010/main" val="263636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0816C9-18F5-4F90-A28F-A594029A1CEB}"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C7B9A-1F9C-4048-99C5-B6C06043458E}" type="slidenum">
              <a:rPr lang="en-US" smtClean="0"/>
              <a:t>‹#›</a:t>
            </a:fld>
            <a:endParaRPr lang="en-US"/>
          </a:p>
        </p:txBody>
      </p:sp>
    </p:spTree>
    <p:extLst>
      <p:ext uri="{BB962C8B-B14F-4D97-AF65-F5344CB8AC3E}">
        <p14:creationId xmlns:p14="http://schemas.microsoft.com/office/powerpoint/2010/main" val="1709945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0816C9-18F5-4F90-A28F-A594029A1CEB}"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5C7B9A-1F9C-4048-99C5-B6C06043458E}" type="slidenum">
              <a:rPr lang="en-US" smtClean="0"/>
              <a:t>‹#›</a:t>
            </a:fld>
            <a:endParaRPr lang="en-US"/>
          </a:p>
        </p:txBody>
      </p:sp>
    </p:spTree>
    <p:extLst>
      <p:ext uri="{BB962C8B-B14F-4D97-AF65-F5344CB8AC3E}">
        <p14:creationId xmlns:p14="http://schemas.microsoft.com/office/powerpoint/2010/main" val="2336802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0816C9-18F5-4F90-A28F-A594029A1CEB}" type="datetimeFigureOut">
              <a:rPr lang="en-US" smtClean="0"/>
              <a:t>4/7/2025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5C7B9A-1F9C-4048-99C5-B6C06043458E}" type="slidenum">
              <a:rPr lang="en-US" smtClean="0"/>
              <a:t>‹#›</a:t>
            </a:fld>
            <a:endParaRPr lang="en-US"/>
          </a:p>
        </p:txBody>
      </p:sp>
    </p:spTree>
    <p:extLst>
      <p:ext uri="{BB962C8B-B14F-4D97-AF65-F5344CB8AC3E}">
        <p14:creationId xmlns:p14="http://schemas.microsoft.com/office/powerpoint/2010/main" val="1117809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0816C9-18F5-4F90-A28F-A594029A1CEB}" type="datetimeFigureOut">
              <a:rPr lang="en-US" smtClean="0"/>
              <a:t>4/7/2025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5C7B9A-1F9C-4048-99C5-B6C06043458E}" type="slidenum">
              <a:rPr lang="en-US" smtClean="0"/>
              <a:t>‹#›</a:t>
            </a:fld>
            <a:endParaRPr lang="en-US"/>
          </a:p>
        </p:txBody>
      </p:sp>
    </p:spTree>
    <p:extLst>
      <p:ext uri="{BB962C8B-B14F-4D97-AF65-F5344CB8AC3E}">
        <p14:creationId xmlns:p14="http://schemas.microsoft.com/office/powerpoint/2010/main" val="1395490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0816C9-18F5-4F90-A28F-A594029A1CEB}"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C7B9A-1F9C-4048-99C5-B6C06043458E}" type="slidenum">
              <a:rPr lang="en-US" smtClean="0"/>
              <a:t>‹#›</a:t>
            </a:fld>
            <a:endParaRPr lang="en-US"/>
          </a:p>
        </p:txBody>
      </p:sp>
    </p:spTree>
    <p:extLst>
      <p:ext uri="{BB962C8B-B14F-4D97-AF65-F5344CB8AC3E}">
        <p14:creationId xmlns:p14="http://schemas.microsoft.com/office/powerpoint/2010/main" val="2159231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0816C9-18F5-4F90-A28F-A594029A1CEB}"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C7B9A-1F9C-4048-99C5-B6C06043458E}" type="slidenum">
              <a:rPr lang="en-US" smtClean="0"/>
              <a:t>‹#›</a:t>
            </a:fld>
            <a:endParaRPr lang="en-US"/>
          </a:p>
        </p:txBody>
      </p:sp>
    </p:spTree>
    <p:extLst>
      <p:ext uri="{BB962C8B-B14F-4D97-AF65-F5344CB8AC3E}">
        <p14:creationId xmlns:p14="http://schemas.microsoft.com/office/powerpoint/2010/main" val="2448083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0D0816C9-18F5-4F90-A28F-A594029A1CEB}" type="datetimeFigureOut">
              <a:rPr lang="en-US" smtClean="0"/>
              <a:t>4/7/2025</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C65C7B9A-1F9C-4048-99C5-B6C06043458E}" type="slidenum">
              <a:rPr lang="en-US" smtClean="0"/>
              <a:t>‹#›</a:t>
            </a:fld>
            <a:endParaRPr lang="en-US"/>
          </a:p>
        </p:txBody>
      </p:sp>
    </p:spTree>
    <p:extLst>
      <p:ext uri="{BB962C8B-B14F-4D97-AF65-F5344CB8AC3E}">
        <p14:creationId xmlns:p14="http://schemas.microsoft.com/office/powerpoint/2010/main" val="37965987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talia.Mazzara@gov.wa.gov" TargetMode="External"/><Relationship Id="rId3" Type="http://schemas.openxmlformats.org/officeDocument/2006/relationships/image" Target="../media/image1.jpeg"/><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theresa.dew@gov.wa.gov" TargetMode="External"/><Relationship Id="rId5" Type="http://schemas.openxmlformats.org/officeDocument/2006/relationships/hyperlink" Target="mailto:talia.mazzara@gov.wa.gov" TargetMode="External"/><Relationship Id="rId4" Type="http://schemas.openxmlformats.org/officeDocument/2006/relationships/hyperlink" Target="https://www.youtube.com/watch?v=U7c4jWKZWmY&amp;feature=youtu.be" TargetMode="External"/><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4.png"/><Relationship Id="rId7" Type="http://schemas.openxmlformats.org/officeDocument/2006/relationships/hyperlink" Target="https://view.officeapps.live.com/op/view.aspx?src=https%3A%2F%2Fresults.wa.gov%2Fsites%2Fdefault%2Ffiles%2FArizonaMgmtSystem.pptx&amp;wdOrigin=BROWSELINK" TargetMode="External"/><Relationship Id="rId2" Type="http://schemas.openxmlformats.org/officeDocument/2006/relationships/hyperlink" Target="https://us02web.zoom.us/j/85386724896" TargetMode="External"/><Relationship Id="rId1" Type="http://schemas.openxmlformats.org/officeDocument/2006/relationships/slideLayout" Target="../slideLayouts/slideLayout2.xml"/><Relationship Id="rId6" Type="http://schemas.openxmlformats.org/officeDocument/2006/relationships/hyperlink" Target="https://view.officeapps.live.com/op/view.aspx?src=https%3A%2F%2Fresults.wa.gov%2Fsites%2Fdefault%2Ffiles%2FPowerPoint%2520How%2520To%2520Final%25203.12.25.pptx&amp;wdOrigin=BROWSELINK" TargetMode="External"/><Relationship Id="rId5" Type="http://schemas.openxmlformats.org/officeDocument/2006/relationships/hyperlink" Target="https://www.youtube.com/watch?v=45Y8QZvZHek"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31A09646-C3CA-6A95-DE42-E12D839D52BD}"/>
              </a:ext>
              <a:ext uri="{C183D7F6-B498-43B3-948B-1728B52AA6E4}">
                <adec:decorative xmlns:adec="http://schemas.microsoft.com/office/drawing/2017/decorative" val="1"/>
              </a:ext>
            </a:extLst>
          </p:cNvPr>
          <p:cNvSpPr>
            <a:spLocks noGrp="1"/>
          </p:cNvSpPr>
          <p:nvPr>
            <p:ph type="ctrTitle"/>
          </p:nvPr>
        </p:nvSpPr>
        <p:spPr>
          <a:xfrm>
            <a:off x="514350" y="-3183467"/>
            <a:ext cx="5829300" cy="3183467"/>
          </a:xfrm>
        </p:spPr>
        <p:txBody>
          <a:bodyPr vert="horz" lIns="91440" tIns="45720" rIns="91440" bIns="45720" rtlCol="0" anchor="b">
            <a:normAutofit/>
          </a:bodyPr>
          <a:lstStyle/>
          <a:p>
            <a:r>
              <a:rPr lang="en-US" dirty="0"/>
              <a:t>The Blast Newsletter</a:t>
            </a:r>
          </a:p>
        </p:txBody>
      </p:sp>
      <p:sp>
        <p:nvSpPr>
          <p:cNvPr id="48" name="TextBox 47">
            <a:extLst>
              <a:ext uri="{FF2B5EF4-FFF2-40B4-BE49-F238E27FC236}">
                <a16:creationId xmlns:a16="http://schemas.microsoft.com/office/drawing/2014/main" id="{3F6DCE4F-FE9F-695A-2469-31359089FCD9}"/>
              </a:ext>
            </a:extLst>
          </p:cNvPr>
          <p:cNvSpPr txBox="1"/>
          <p:nvPr/>
        </p:nvSpPr>
        <p:spPr>
          <a:xfrm>
            <a:off x="228566" y="317835"/>
            <a:ext cx="4231007" cy="1836850"/>
          </a:xfrm>
          <a:prstGeom prst="rect">
            <a:avLst/>
          </a:prstGeom>
          <a:noFill/>
        </p:spPr>
        <p:txBody>
          <a:bodyPr wrap="square" rtlCol="0">
            <a:spAutoFit/>
          </a:bodyPr>
          <a:lstStyle/>
          <a:p>
            <a:pPr>
              <a:lnSpc>
                <a:spcPct val="80000"/>
              </a:lnSpc>
            </a:pPr>
            <a:r>
              <a:rPr lang="en-US" sz="4853" b="1" cap="all"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The blast</a:t>
            </a:r>
          </a:p>
          <a:p>
            <a:r>
              <a:rPr lang="en-US" sz="1767" b="1" dirty="0">
                <a:latin typeface="Century Gothic" panose="020B0502020202020204" pitchFamily="34" charset="0"/>
                <a:ea typeface="MS Mincho" panose="02020609040205080304" pitchFamily="49" charset="-128"/>
                <a:cs typeface="Times New Roman" panose="02020603050405020304" pitchFamily="18" charset="0"/>
              </a:rPr>
              <a:t>ENTERPRISE-WIDE CONTINUOUS IMPROVEMENT COMMUNITY OF PRACTICE</a:t>
            </a:r>
          </a:p>
          <a:p>
            <a:pPr>
              <a:spcBef>
                <a:spcPts val="1060"/>
              </a:spcBef>
            </a:pPr>
            <a:r>
              <a:rPr lang="en-US" sz="1236" b="1"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ISSUE NO. 27 | MARCH 2025 </a:t>
            </a:r>
            <a:endParaRPr lang="en-US" sz="1236" b="1" dirty="0">
              <a:solidFill>
                <a:srgbClr val="006666"/>
              </a:solidFill>
            </a:endParaRPr>
          </a:p>
        </p:txBody>
      </p:sp>
      <p:grpSp>
        <p:nvGrpSpPr>
          <p:cNvPr id="49" name="Group 48">
            <a:extLst>
              <a:ext uri="{FF2B5EF4-FFF2-40B4-BE49-F238E27FC236}">
                <a16:creationId xmlns:a16="http://schemas.microsoft.com/office/drawing/2014/main" id="{66BDFF19-C0B6-9D11-158D-4AB194A057D5}"/>
              </a:ext>
              <a:ext uri="{C183D7F6-B498-43B3-948B-1728B52AA6E4}">
                <adec:decorative xmlns:adec="http://schemas.microsoft.com/office/drawing/2017/decorative" val="1"/>
              </a:ext>
            </a:extLst>
          </p:cNvPr>
          <p:cNvGrpSpPr/>
          <p:nvPr/>
        </p:nvGrpSpPr>
        <p:grpSpPr>
          <a:xfrm>
            <a:off x="4634367" y="233261"/>
            <a:ext cx="2092138" cy="1408550"/>
            <a:chOff x="0" y="0"/>
            <a:chExt cx="2371090" cy="1557565"/>
          </a:xfrm>
        </p:grpSpPr>
        <p:pic>
          <p:nvPicPr>
            <p:cNvPr id="50" name="image1.jpeg">
              <a:extLst>
                <a:ext uri="{FF2B5EF4-FFF2-40B4-BE49-F238E27FC236}">
                  <a16:creationId xmlns:a16="http://schemas.microsoft.com/office/drawing/2014/main" id="{4BDB5961-3DEB-A4E3-4EB1-B16EEE186715}"/>
                </a:ext>
              </a:extLst>
            </p:cNvPr>
            <p:cNvPicPr>
              <a:picLocks noChangeAspect="1"/>
            </p:cNvPicPr>
            <p:nvPr/>
          </p:nvPicPr>
          <p:blipFill>
            <a:blip r:embed="rId3" cstate="print"/>
            <a:stretch>
              <a:fillRect/>
            </a:stretch>
          </p:blipFill>
          <p:spPr>
            <a:xfrm>
              <a:off x="0" y="0"/>
              <a:ext cx="2371090" cy="984250"/>
            </a:xfrm>
            <a:prstGeom prst="rect">
              <a:avLst/>
            </a:prstGeom>
          </p:spPr>
        </p:pic>
        <p:sp>
          <p:nvSpPr>
            <p:cNvPr id="51" name="TextBox 45">
              <a:extLst>
                <a:ext uri="{FF2B5EF4-FFF2-40B4-BE49-F238E27FC236}">
                  <a16:creationId xmlns:a16="http://schemas.microsoft.com/office/drawing/2014/main" id="{4A5D2117-F545-3067-EC33-D0BD3B4BFD6E}"/>
                </a:ext>
              </a:extLst>
            </p:cNvPr>
            <p:cNvSpPr txBox="1"/>
            <p:nvPr/>
          </p:nvSpPr>
          <p:spPr>
            <a:xfrm>
              <a:off x="136892" y="947965"/>
              <a:ext cx="2143125" cy="609600"/>
            </a:xfrm>
            <a:prstGeom prst="rect">
              <a:avLst/>
            </a:prstGeom>
            <a:noFill/>
          </p:spPr>
          <p:txBody>
            <a:bodyPr wrap="square" lIns="80683" tIns="40341" rIns="80683" bIns="40341" rtlCol="0" anchor="t">
              <a:noAutofit/>
            </a:bodyPr>
            <a:lstStyle/>
            <a:p>
              <a:pPr>
                <a:lnSpc>
                  <a:spcPct val="115000"/>
                </a:lnSpc>
                <a:spcBef>
                  <a:spcPts val="884"/>
                </a:spcBef>
                <a:spcAft>
                  <a:spcPts val="884"/>
                </a:spcAft>
              </a:pPr>
              <a:r>
                <a:rPr lang="en-US" sz="795" b="1" i="1" dirty="0">
                  <a:solidFill>
                    <a:srgbClr val="2683C6"/>
                  </a:solidFill>
                  <a:latin typeface="Century Gothic" panose="020B0502020202020204" pitchFamily="34" charset="0"/>
                  <a:ea typeface="MS Mincho" panose="02020609040205080304" pitchFamily="49" charset="-128"/>
                  <a:cs typeface="Times New Roman" panose="02020603050405020304" pitchFamily="18" charset="0"/>
                </a:rPr>
                <a:t>Transparency </a:t>
              </a:r>
              <a:r>
                <a:rPr lang="en-US" sz="795" b="1" i="1" dirty="0">
                  <a:latin typeface="Century Gothic" panose="020B0502020202020204" pitchFamily="34" charset="0"/>
                  <a:ea typeface="MS Mincho" panose="02020609040205080304" pitchFamily="49" charset="-128"/>
                  <a:cs typeface="Times New Roman" panose="02020603050405020304" pitchFamily="18" charset="0"/>
                </a:rPr>
                <a:t>-</a:t>
              </a:r>
              <a:r>
                <a:rPr lang="en-US" sz="795" b="1" i="1" dirty="0">
                  <a:solidFill>
                    <a:srgbClr val="000000"/>
                  </a:solidFill>
                  <a:latin typeface="Century Gothic" panose="020B0502020202020204" pitchFamily="34" charset="0"/>
                  <a:ea typeface="MS Mincho" panose="02020609040205080304" pitchFamily="49" charset="-128"/>
                  <a:cs typeface="Times New Roman" panose="02020603050405020304" pitchFamily="18" charset="0"/>
                </a:rPr>
                <a:t> </a:t>
              </a:r>
              <a:r>
                <a:rPr lang="en-US" sz="795" b="1" i="1" dirty="0">
                  <a:solidFill>
                    <a:srgbClr val="FF7C80"/>
                  </a:solidFill>
                  <a:latin typeface="Century Gothic" panose="020B0502020202020204" pitchFamily="34" charset="0"/>
                  <a:ea typeface="MS Mincho" panose="02020609040205080304" pitchFamily="49" charset="-128"/>
                  <a:cs typeface="Times New Roman" panose="02020603050405020304" pitchFamily="18" charset="0"/>
                </a:rPr>
                <a:t>Innovation</a:t>
              </a:r>
              <a:r>
                <a:rPr lang="en-US" sz="795" b="1" i="1" dirty="0">
                  <a:solidFill>
                    <a:srgbClr val="000000"/>
                  </a:solidFill>
                  <a:latin typeface="Century Gothic" panose="020B0502020202020204" pitchFamily="34" charset="0"/>
                  <a:ea typeface="MS Mincho" panose="02020609040205080304" pitchFamily="49" charset="-128"/>
                  <a:cs typeface="Times New Roman" panose="02020603050405020304" pitchFamily="18" charset="0"/>
                </a:rPr>
                <a:t> </a:t>
              </a:r>
              <a:r>
                <a:rPr lang="en-US" sz="795" b="1" i="1" dirty="0">
                  <a:latin typeface="Century Gothic" panose="020B0502020202020204" pitchFamily="34" charset="0"/>
                  <a:ea typeface="MS Mincho" panose="02020609040205080304" pitchFamily="49" charset="-128"/>
                  <a:cs typeface="Times New Roman" panose="02020603050405020304" pitchFamily="18" charset="0"/>
                </a:rPr>
                <a:t>-</a:t>
              </a:r>
              <a:r>
                <a:rPr lang="en-US" sz="795" b="1" i="1" dirty="0">
                  <a:solidFill>
                    <a:srgbClr val="000000"/>
                  </a:solidFill>
                  <a:latin typeface="Century Gothic" panose="020B0502020202020204" pitchFamily="34" charset="0"/>
                  <a:ea typeface="MS Mincho" panose="02020609040205080304" pitchFamily="49" charset="-128"/>
                  <a:cs typeface="Times New Roman" panose="02020603050405020304" pitchFamily="18" charset="0"/>
                </a:rPr>
                <a:t> </a:t>
              </a:r>
              <a:r>
                <a:rPr lang="en-US" sz="795" b="1" i="1" dirty="0">
                  <a:solidFill>
                    <a:srgbClr val="8A880E"/>
                  </a:solidFill>
                  <a:latin typeface="Century Gothic" panose="020B0502020202020204" pitchFamily="34" charset="0"/>
                  <a:ea typeface="MS Mincho" panose="02020609040205080304" pitchFamily="49" charset="-128"/>
                  <a:cs typeface="Times New Roman" panose="02020603050405020304" pitchFamily="18" charset="0"/>
                </a:rPr>
                <a:t>Results</a:t>
              </a:r>
              <a:endParaRPr lang="en-US" sz="927" dirty="0">
                <a:latin typeface="Century Gothic" panose="020B0502020202020204" pitchFamily="34" charset="0"/>
                <a:ea typeface="MS Mincho" panose="02020609040205080304" pitchFamily="49" charset="-128"/>
                <a:cs typeface="Times New Roman" panose="02020603050405020304" pitchFamily="18" charset="0"/>
              </a:endParaRPr>
            </a:p>
          </p:txBody>
        </p:sp>
      </p:grpSp>
      <p:sp>
        <p:nvSpPr>
          <p:cNvPr id="55" name="TextBox 54" descr="Coming soon: 2024 workshops&#10;&#10;You spoke and we heard – Results Washington is excited to announce that we will host three in-person workshops this year to provide opportunities for the community to network as well as bring hands-on, group learning back into our way of life. Although we won’t have a hybrid option for these meetings, we will continue hosting our CoP meetings each month to offer a virtual learning option for those who aren’t able to make the workshops.&#10;&#10;We still have some logistics to finalize, but here’s a sneak peek at what you can expect:&#10;&#10;Workshops held in April, July, and August&#10;April and August in Olympia; July in Eastern/Central Washington&#10;We’re looking for champions to help us plan our offsite workshop – let us know if you’re interested!&#10;Networking luncheons will be provided&#10;Teachings in data visualization, Lean tools, and strategic planning&#10;A small fee to confirm your spot&#10;&#10;More details to come – be on the look out! ">
            <a:extLst>
              <a:ext uri="{FF2B5EF4-FFF2-40B4-BE49-F238E27FC236}">
                <a16:creationId xmlns:a16="http://schemas.microsoft.com/office/drawing/2014/main" id="{7EC7E124-3586-D84A-2D6F-77FE13A817CD}"/>
              </a:ext>
            </a:extLst>
          </p:cNvPr>
          <p:cNvSpPr txBox="1"/>
          <p:nvPr/>
        </p:nvSpPr>
        <p:spPr>
          <a:xfrm>
            <a:off x="285418" y="4645788"/>
            <a:ext cx="4117302" cy="338558"/>
          </a:xfrm>
          <a:prstGeom prst="rect">
            <a:avLst/>
          </a:prstGeom>
          <a:noFill/>
        </p:spPr>
        <p:txBody>
          <a:bodyPr wrap="square" lIns="91440" tIns="45722" rIns="91440" bIns="45722" rtlCol="0" anchor="t">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sz="1600" dirty="0">
                <a:latin typeface="Century Gothic" panose="020B0502020202020204" pitchFamily="34" charset="0"/>
              </a:rPr>
              <a:t> </a:t>
            </a:r>
            <a:endParaRPr lang="en-US" sz="1100" i="1" dirty="0">
              <a:solidFill>
                <a:srgbClr val="373737"/>
              </a:solidFill>
              <a:latin typeface="Century Gothic" panose="020B0502020202020204" pitchFamily="34" charset="0"/>
            </a:endParaRPr>
          </a:p>
        </p:txBody>
      </p:sp>
      <p:sp>
        <p:nvSpPr>
          <p:cNvPr id="4" name="Rectangle 3" descr="WHAT YOU MISSED&#10;&#10;At our January CoP meeting, we were grateful to have Vanessa Palomino with the Office of Financial Management (OFM) share all about Gracious Space and how to have meaningful conversations with your coworkers to address conflict and build relationships. &#10;&#10;For more information, see the recapped story on page 2!&#10;&#10;LOOKING AHEAD &#10;&#10;Mark your calendars and check out what we have in store for you at our February CoP meeting on page 2.&#10;&#10;QUESTIONS?&#10;&#10;For questions on The Blast, the CoP, or to present a teaching or project share this year, contact:&#10;Talia Mazzara, Results WA Senior Performance Advisor&#10;&#10;Theresa Dew, Results WA Senior Performance Advisor">
            <a:extLst>
              <a:ext uri="{FF2B5EF4-FFF2-40B4-BE49-F238E27FC236}">
                <a16:creationId xmlns:a16="http://schemas.microsoft.com/office/drawing/2014/main" id="{0068B091-C4CF-3686-F9F9-AD01C0C4C2DD}"/>
              </a:ext>
            </a:extLst>
          </p:cNvPr>
          <p:cNvSpPr/>
          <p:nvPr/>
        </p:nvSpPr>
        <p:spPr>
          <a:xfrm>
            <a:off x="4359557" y="2154685"/>
            <a:ext cx="2486251" cy="6989315"/>
          </a:xfrm>
          <a:prstGeom prst="rect">
            <a:avLst/>
          </a:prstGeom>
          <a:solidFill>
            <a:srgbClr val="65214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a:lnSpc>
                <a:spcPct val="115000"/>
              </a:lnSpc>
              <a:spcBef>
                <a:spcPts val="884"/>
              </a:spcBef>
              <a:spcAft>
                <a:spcPts val="533"/>
              </a:spcAft>
            </a:pPr>
            <a:r>
              <a:rPr lang="en-US" sz="1200" b="1"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WHAT YOU MISSED</a:t>
            </a:r>
            <a:br>
              <a:rPr lang="en-US" sz="1200" b="1"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br>
            <a:br>
              <a:rPr lang="en-US" sz="1240" b="1"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b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At our March CoP, we heard from </a:t>
            </a:r>
            <a:r>
              <a:rPr lang="en-US" sz="1100" b="1"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Jeannie Bowen </a:t>
            </a: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with Results Washington, who presented on Powering Up Your PowerPoint, and </a:t>
            </a:r>
            <a:r>
              <a:rPr lang="en-US" sz="1100" b="1" dirty="0" err="1">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MarthaJane</a:t>
            </a:r>
            <a:r>
              <a:rPr lang="en-US" sz="1100" b="1"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 Vincent </a:t>
            </a: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with the Arizona Government Transformation Office, who shared on Influencing Culture.</a:t>
            </a:r>
            <a:br>
              <a:rPr lang="en-US" sz="1100" b="1" dirty="0">
                <a:solidFill>
                  <a:schemeClr val="bg1"/>
                </a:solidFill>
                <a:highlight>
                  <a:srgbClr val="FFFF00"/>
                </a:highlight>
                <a:latin typeface="Century Gothic" panose="020B0502020202020204" pitchFamily="34" charset="0"/>
                <a:ea typeface="MS Mincho" panose="02020609040205080304" pitchFamily="49" charset="-128"/>
                <a:cs typeface="Times New Roman" panose="02020603050405020304" pitchFamily="18" charset="0"/>
              </a:rPr>
            </a:br>
            <a:br>
              <a:rPr lang="en-US" sz="1100" dirty="0">
                <a:solidFill>
                  <a:schemeClr val="bg1"/>
                </a:solidFill>
                <a:effectLst/>
                <a:latin typeface="Century Gothic" panose="020B0502020202020204" pitchFamily="34" charset="0"/>
                <a:ea typeface="Aptos" panose="020B0004020202020204" pitchFamily="34" charset="0"/>
                <a:cs typeface="Aptos" panose="020B0004020202020204" pitchFamily="34" charset="0"/>
              </a:rPr>
            </a:b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See page 2 for more!</a:t>
            </a:r>
            <a:b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br>
            <a:b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br>
            <a:r>
              <a:rPr lang="en-US" sz="1200" b="1"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REFLECTIONS SERIES </a:t>
            </a:r>
            <a:br>
              <a:rPr lang="en-US" sz="1236" b="1"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br>
              <a:rPr lang="en-US" sz="1236" b="1"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r>
              <a:rPr lang="en-US" sz="1100" dirty="0">
                <a:solidFill>
                  <a:schemeClr val="bg1"/>
                </a:solidFill>
                <a:latin typeface="Century Gothic" panose="020B0502020202020204" pitchFamily="34" charset="0"/>
              </a:rPr>
              <a:t>Click</a:t>
            </a:r>
            <a:r>
              <a:rPr lang="en-US" sz="1100" dirty="0">
                <a:solidFill>
                  <a:srgbClr val="C1FFFF"/>
                </a:solidFill>
                <a:latin typeface="Century Gothic" panose="020B0502020202020204" pitchFamily="34" charset="0"/>
              </a:rPr>
              <a:t> </a:t>
            </a:r>
            <a:r>
              <a:rPr lang="en-US" sz="1100" dirty="0">
                <a:solidFill>
                  <a:srgbClr val="7DE9FF"/>
                </a:solidFill>
                <a:latin typeface="Century Gothic" panose="020B0502020202020204" pitchFamily="34" charset="0"/>
                <a:hlinkClick r:id="rId4">
                  <a:extLst>
                    <a:ext uri="{A12FA001-AC4F-418D-AE19-62706E023703}">
                      <ahyp:hlinkClr xmlns:ahyp="http://schemas.microsoft.com/office/drawing/2018/hyperlinkcolor" val="tx"/>
                    </a:ext>
                  </a:extLst>
                </a:hlinkClick>
              </a:rPr>
              <a:t>here</a:t>
            </a:r>
            <a:r>
              <a:rPr lang="en-US" sz="1100" dirty="0">
                <a:solidFill>
                  <a:srgbClr val="C1FFFF"/>
                </a:solidFill>
                <a:latin typeface="Century Gothic" panose="020B0502020202020204" pitchFamily="34" charset="0"/>
              </a:rPr>
              <a:t> </a:t>
            </a:r>
            <a:r>
              <a:rPr lang="en-US" sz="1100" dirty="0">
                <a:solidFill>
                  <a:schemeClr val="bg1"/>
                </a:solidFill>
                <a:latin typeface="Century Gothic" panose="020B0502020202020204" pitchFamily="34" charset="0"/>
              </a:rPr>
              <a:t>to watch our Reflections Series, featuring </a:t>
            </a:r>
            <a:br>
              <a:rPr lang="en-US" sz="1100" dirty="0">
                <a:solidFill>
                  <a:schemeClr val="bg1"/>
                </a:solidFill>
                <a:latin typeface="Century Gothic" panose="020B0502020202020204" pitchFamily="34" charset="0"/>
              </a:rPr>
            </a:br>
            <a:r>
              <a:rPr lang="en-US" sz="1100" b="1" dirty="0">
                <a:solidFill>
                  <a:schemeClr val="bg1"/>
                </a:solidFill>
                <a:latin typeface="Century Gothic" panose="020B0502020202020204" pitchFamily="34" charset="0"/>
              </a:rPr>
              <a:t>Rain Carei</a:t>
            </a:r>
            <a:r>
              <a:rPr lang="en-US" sz="1100" dirty="0">
                <a:solidFill>
                  <a:schemeClr val="bg1"/>
                </a:solidFill>
                <a:latin typeface="Century Gothic" panose="020B0502020202020204" pitchFamily="34" charset="0"/>
              </a:rPr>
              <a:t>, with the Department of Corrections, as she </a:t>
            </a:r>
            <a:r>
              <a:rPr lang="en-US" sz="1100" b="0" i="0" dirty="0">
                <a:effectLst/>
                <a:latin typeface="Century Gothic" panose="020B0502020202020204" pitchFamily="34" charset="0"/>
              </a:rPr>
              <a:t>shares her experience with improving outcomes and enhancing well-being for both staff and clients.</a:t>
            </a:r>
            <a:br>
              <a:rPr lang="en-US" sz="1100" dirty="0">
                <a:solidFill>
                  <a:schemeClr val="bg2"/>
                </a:solidFill>
                <a:highlight>
                  <a:srgbClr val="FFFF00"/>
                </a:highlight>
                <a:latin typeface="Century Gothic" panose="020B0502020202020204" pitchFamily="34" charset="0"/>
                <a:ea typeface="MS Mincho" panose="02020609040205080304" pitchFamily="49" charset="-128"/>
                <a:cs typeface="Times New Roman" panose="02020603050405020304" pitchFamily="18" charset="0"/>
              </a:rPr>
            </a:br>
            <a:br>
              <a:rPr lang="en-US" sz="1100"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br>
            <a:r>
              <a:rPr lang="en-US" sz="1200" b="1" cap="all"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Questions?</a:t>
            </a:r>
            <a:br>
              <a:rPr lang="en-US" sz="1588" b="1" cap="all"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b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For questions on The Blast, the CoP, or to present a teaching or project share, contact:</a:t>
            </a:r>
          </a:p>
          <a:p>
            <a:r>
              <a:rPr lang="en-US" sz="1100" b="1" u="sng" dirty="0">
                <a:solidFill>
                  <a:srgbClr val="B5FBFD"/>
                </a:solidFill>
                <a:latin typeface="Century Gothic" panose="020B0502020202020204" pitchFamily="34" charset="0"/>
                <a:ea typeface="MS Mincho" panose="02020609040205080304" pitchFamily="49" charset="-128"/>
                <a:cs typeface="Times New Roman" panose="02020603050405020304" pitchFamily="18" charset="0"/>
                <a:hlinkClick r:id="rId5">
                  <a:extLst>
                    <a:ext uri="{A12FA001-AC4F-418D-AE19-62706E023703}">
                      <ahyp:hlinkClr xmlns:ahyp="http://schemas.microsoft.com/office/drawing/2018/hyperlinkcolor" val="tx"/>
                    </a:ext>
                  </a:extLst>
                </a:hlinkClick>
              </a:rPr>
              <a:t>Talia Mazzara</a:t>
            </a:r>
            <a:r>
              <a:rPr lang="en-US" sz="1100"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t>, </a:t>
            </a: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Results WA Senior Performance Advisor</a:t>
            </a:r>
          </a:p>
          <a:p>
            <a:r>
              <a:rPr lang="en-US" sz="1100" b="1" u="sng" dirty="0">
                <a:solidFill>
                  <a:srgbClr val="B5FBFD"/>
                </a:solidFill>
                <a:latin typeface="Century Gothic" panose="020B0502020202020204" pitchFamily="34" charset="0"/>
                <a:ea typeface="MS Mincho" panose="02020609040205080304" pitchFamily="49" charset="-128"/>
                <a:cs typeface="Times New Roman" panose="02020603050405020304" pitchFamily="18" charset="0"/>
                <a:hlinkClick r:id="rId6">
                  <a:extLst>
                    <a:ext uri="{A12FA001-AC4F-418D-AE19-62706E023703}">
                      <ahyp:hlinkClr xmlns:ahyp="http://schemas.microsoft.com/office/drawing/2018/hyperlinkcolor" val="tx"/>
                    </a:ext>
                  </a:extLst>
                </a:hlinkClick>
              </a:rPr>
              <a:t>Theresa Dew</a:t>
            </a:r>
            <a:r>
              <a:rPr lang="en-US" sz="1100" dirty="0">
                <a:solidFill>
                  <a:schemeClr val="bg2"/>
                </a:solidFill>
                <a:latin typeface="Century Gothic" panose="020B0502020202020204" pitchFamily="34" charset="0"/>
                <a:ea typeface="MS Mincho" panose="02020609040205080304" pitchFamily="49" charset="-128"/>
                <a:cs typeface="Times New Roman" panose="02020603050405020304" pitchFamily="18" charset="0"/>
              </a:rPr>
              <a:t>, </a:t>
            </a: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Results WA Senior Performance Advisor</a:t>
            </a:r>
          </a:p>
        </p:txBody>
      </p:sp>
      <p:cxnSp>
        <p:nvCxnSpPr>
          <p:cNvPr id="63" name="Straight Connector 62">
            <a:extLst>
              <a:ext uri="{FF2B5EF4-FFF2-40B4-BE49-F238E27FC236}">
                <a16:creationId xmlns:a16="http://schemas.microsoft.com/office/drawing/2014/main" id="{6F38F2EF-FF88-3891-3983-718F65AB565F}"/>
              </a:ext>
              <a:ext uri="{C183D7F6-B498-43B3-948B-1728B52AA6E4}">
                <adec:decorative xmlns:adec="http://schemas.microsoft.com/office/drawing/2017/decorative" val="1"/>
              </a:ext>
            </a:extLst>
          </p:cNvPr>
          <p:cNvCxnSpPr>
            <a:cxnSpLocks/>
          </p:cNvCxnSpPr>
          <p:nvPr/>
        </p:nvCxnSpPr>
        <p:spPr>
          <a:xfrm flipV="1">
            <a:off x="4402720" y="7236419"/>
            <a:ext cx="1352954" cy="1043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D005C018-87C0-63A0-2229-D8ADE7643F9E}"/>
              </a:ext>
              <a:ext uri="{C183D7F6-B498-43B3-948B-1728B52AA6E4}">
                <adec:decorative xmlns:adec="http://schemas.microsoft.com/office/drawing/2017/decorative" val="1"/>
              </a:ext>
            </a:extLst>
          </p:cNvPr>
          <p:cNvGrpSpPr/>
          <p:nvPr/>
        </p:nvGrpSpPr>
        <p:grpSpPr>
          <a:xfrm>
            <a:off x="1" y="5754694"/>
            <a:ext cx="229721" cy="3308251"/>
            <a:chOff x="3756025" y="3200718"/>
            <a:chExt cx="260350" cy="3656965"/>
          </a:xfrm>
          <a:solidFill>
            <a:srgbClr val="C88800"/>
          </a:solidFill>
        </p:grpSpPr>
        <p:sp>
          <p:nvSpPr>
            <p:cNvPr id="6" name="Rectangle 5">
              <a:extLst>
                <a:ext uri="{FF2B5EF4-FFF2-40B4-BE49-F238E27FC236}">
                  <a16:creationId xmlns:a16="http://schemas.microsoft.com/office/drawing/2014/main" id="{95BE8E08-222F-DD16-5928-8EC6C59E6A55}"/>
                </a:ext>
              </a:extLst>
            </p:cNvPr>
            <p:cNvSpPr>
              <a:spLocks noChangeArrowheads="1"/>
            </p:cNvSpPr>
            <p:nvPr/>
          </p:nvSpPr>
          <p:spPr bwMode="auto">
            <a:xfrm>
              <a:off x="3756025" y="678910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7" name="Rectangle 6">
              <a:extLst>
                <a:ext uri="{FF2B5EF4-FFF2-40B4-BE49-F238E27FC236}">
                  <a16:creationId xmlns:a16="http://schemas.microsoft.com/office/drawing/2014/main" id="{6C841C6B-56C5-6F5D-670F-F589D58FA0FE}"/>
                </a:ext>
              </a:extLst>
            </p:cNvPr>
            <p:cNvSpPr>
              <a:spLocks noChangeArrowheads="1"/>
            </p:cNvSpPr>
            <p:nvPr/>
          </p:nvSpPr>
          <p:spPr bwMode="auto">
            <a:xfrm>
              <a:off x="3756025" y="6639878"/>
              <a:ext cx="260350" cy="647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8" name="Rectangle 7">
              <a:extLst>
                <a:ext uri="{FF2B5EF4-FFF2-40B4-BE49-F238E27FC236}">
                  <a16:creationId xmlns:a16="http://schemas.microsoft.com/office/drawing/2014/main" id="{1ACBF407-8B8D-781F-8926-E81A6BFCF8D1}"/>
                </a:ext>
              </a:extLst>
            </p:cNvPr>
            <p:cNvSpPr>
              <a:spLocks noChangeArrowheads="1"/>
            </p:cNvSpPr>
            <p:nvPr/>
          </p:nvSpPr>
          <p:spPr bwMode="auto">
            <a:xfrm>
              <a:off x="3756025" y="648747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9" name="Rectangle 8">
              <a:extLst>
                <a:ext uri="{FF2B5EF4-FFF2-40B4-BE49-F238E27FC236}">
                  <a16:creationId xmlns:a16="http://schemas.microsoft.com/office/drawing/2014/main" id="{3EBA8372-6B32-0132-4114-0371B0293529}"/>
                </a:ext>
              </a:extLst>
            </p:cNvPr>
            <p:cNvSpPr>
              <a:spLocks noChangeArrowheads="1"/>
            </p:cNvSpPr>
            <p:nvPr/>
          </p:nvSpPr>
          <p:spPr bwMode="auto">
            <a:xfrm>
              <a:off x="3756025" y="633825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0" name="Rectangle 9">
              <a:extLst>
                <a:ext uri="{FF2B5EF4-FFF2-40B4-BE49-F238E27FC236}">
                  <a16:creationId xmlns:a16="http://schemas.microsoft.com/office/drawing/2014/main" id="{7026AD52-85CD-315C-1DE3-76D085AD9E65}"/>
                </a:ext>
              </a:extLst>
            </p:cNvPr>
            <p:cNvSpPr>
              <a:spLocks noChangeArrowheads="1"/>
            </p:cNvSpPr>
            <p:nvPr/>
          </p:nvSpPr>
          <p:spPr bwMode="auto">
            <a:xfrm>
              <a:off x="3756025" y="618902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1" name="Rectangle 10">
              <a:extLst>
                <a:ext uri="{FF2B5EF4-FFF2-40B4-BE49-F238E27FC236}">
                  <a16:creationId xmlns:a16="http://schemas.microsoft.com/office/drawing/2014/main" id="{FEC9A956-4EC7-BDEA-2B63-D2BC229C1CCA}"/>
                </a:ext>
              </a:extLst>
            </p:cNvPr>
            <p:cNvSpPr>
              <a:spLocks noChangeArrowheads="1"/>
            </p:cNvSpPr>
            <p:nvPr/>
          </p:nvSpPr>
          <p:spPr bwMode="auto">
            <a:xfrm>
              <a:off x="3756025" y="604107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2" name="Rectangle 11">
              <a:extLst>
                <a:ext uri="{FF2B5EF4-FFF2-40B4-BE49-F238E27FC236}">
                  <a16:creationId xmlns:a16="http://schemas.microsoft.com/office/drawing/2014/main" id="{79CB8F34-9F83-80F5-5C48-2267E7DB85A3}"/>
                </a:ext>
              </a:extLst>
            </p:cNvPr>
            <p:cNvSpPr>
              <a:spLocks noChangeArrowheads="1"/>
            </p:cNvSpPr>
            <p:nvPr/>
          </p:nvSpPr>
          <p:spPr bwMode="auto">
            <a:xfrm>
              <a:off x="3756025" y="589184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3" name="Rectangle 12">
              <a:extLst>
                <a:ext uri="{FF2B5EF4-FFF2-40B4-BE49-F238E27FC236}">
                  <a16:creationId xmlns:a16="http://schemas.microsoft.com/office/drawing/2014/main" id="{2E4770B6-6E07-17C5-712D-62E77C607EC7}"/>
                </a:ext>
              </a:extLst>
            </p:cNvPr>
            <p:cNvSpPr>
              <a:spLocks noChangeArrowheads="1"/>
            </p:cNvSpPr>
            <p:nvPr/>
          </p:nvSpPr>
          <p:spPr bwMode="auto">
            <a:xfrm>
              <a:off x="3756025" y="574008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4" name="Rectangle 13">
              <a:extLst>
                <a:ext uri="{FF2B5EF4-FFF2-40B4-BE49-F238E27FC236}">
                  <a16:creationId xmlns:a16="http://schemas.microsoft.com/office/drawing/2014/main" id="{75CFF943-900C-D359-51BD-BF1CA3552FE6}"/>
                </a:ext>
              </a:extLst>
            </p:cNvPr>
            <p:cNvSpPr>
              <a:spLocks noChangeArrowheads="1"/>
            </p:cNvSpPr>
            <p:nvPr/>
          </p:nvSpPr>
          <p:spPr bwMode="auto">
            <a:xfrm>
              <a:off x="3756025" y="559085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5" name="Rectangle 14">
              <a:extLst>
                <a:ext uri="{FF2B5EF4-FFF2-40B4-BE49-F238E27FC236}">
                  <a16:creationId xmlns:a16="http://schemas.microsoft.com/office/drawing/2014/main" id="{16DB90E7-A96A-CF63-86EC-89A3EEA2640B}"/>
                </a:ext>
              </a:extLst>
            </p:cNvPr>
            <p:cNvSpPr>
              <a:spLocks noChangeArrowheads="1"/>
            </p:cNvSpPr>
            <p:nvPr/>
          </p:nvSpPr>
          <p:spPr bwMode="auto">
            <a:xfrm>
              <a:off x="3756025" y="544163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6" name="Rectangle 15">
              <a:extLst>
                <a:ext uri="{FF2B5EF4-FFF2-40B4-BE49-F238E27FC236}">
                  <a16:creationId xmlns:a16="http://schemas.microsoft.com/office/drawing/2014/main" id="{B5DC4D60-0A8E-1481-90B4-C48047D66197}"/>
                </a:ext>
              </a:extLst>
            </p:cNvPr>
            <p:cNvSpPr>
              <a:spLocks noChangeArrowheads="1"/>
            </p:cNvSpPr>
            <p:nvPr/>
          </p:nvSpPr>
          <p:spPr bwMode="auto">
            <a:xfrm>
              <a:off x="3756025" y="529367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7" name="Rectangle 16">
              <a:extLst>
                <a:ext uri="{FF2B5EF4-FFF2-40B4-BE49-F238E27FC236}">
                  <a16:creationId xmlns:a16="http://schemas.microsoft.com/office/drawing/2014/main" id="{2B5A22CA-FDD6-E693-BB3F-7A18A6677EF4}"/>
                </a:ext>
              </a:extLst>
            </p:cNvPr>
            <p:cNvSpPr>
              <a:spLocks noChangeArrowheads="1"/>
            </p:cNvSpPr>
            <p:nvPr/>
          </p:nvSpPr>
          <p:spPr bwMode="auto">
            <a:xfrm>
              <a:off x="3756025" y="514445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8" name="Rectangle 17">
              <a:extLst>
                <a:ext uri="{FF2B5EF4-FFF2-40B4-BE49-F238E27FC236}">
                  <a16:creationId xmlns:a16="http://schemas.microsoft.com/office/drawing/2014/main" id="{CD7CF701-D39C-D38B-F83B-AB101813D36A}"/>
                </a:ext>
              </a:extLst>
            </p:cNvPr>
            <p:cNvSpPr>
              <a:spLocks noChangeArrowheads="1"/>
            </p:cNvSpPr>
            <p:nvPr/>
          </p:nvSpPr>
          <p:spPr bwMode="auto">
            <a:xfrm>
              <a:off x="3756025" y="4996498"/>
              <a:ext cx="260350" cy="647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9" name="Rectangle 18">
              <a:extLst>
                <a:ext uri="{FF2B5EF4-FFF2-40B4-BE49-F238E27FC236}">
                  <a16:creationId xmlns:a16="http://schemas.microsoft.com/office/drawing/2014/main" id="{36EECDBA-A38C-00A5-346C-28A19CFFF399}"/>
                </a:ext>
              </a:extLst>
            </p:cNvPr>
            <p:cNvSpPr>
              <a:spLocks noChangeArrowheads="1"/>
            </p:cNvSpPr>
            <p:nvPr/>
          </p:nvSpPr>
          <p:spPr bwMode="auto">
            <a:xfrm>
              <a:off x="3756025" y="484346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0" name="Rectangle 19">
              <a:extLst>
                <a:ext uri="{FF2B5EF4-FFF2-40B4-BE49-F238E27FC236}">
                  <a16:creationId xmlns:a16="http://schemas.microsoft.com/office/drawing/2014/main" id="{1FC5028F-738F-58F5-88EA-1A6E2EAC6FD5}"/>
                </a:ext>
              </a:extLst>
            </p:cNvPr>
            <p:cNvSpPr>
              <a:spLocks noChangeArrowheads="1"/>
            </p:cNvSpPr>
            <p:nvPr/>
          </p:nvSpPr>
          <p:spPr bwMode="auto">
            <a:xfrm>
              <a:off x="3756025" y="469550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1" name="Rectangle 20">
              <a:extLst>
                <a:ext uri="{FF2B5EF4-FFF2-40B4-BE49-F238E27FC236}">
                  <a16:creationId xmlns:a16="http://schemas.microsoft.com/office/drawing/2014/main" id="{B554465E-FDB8-6A40-8DFE-A8156BDAFD52}"/>
                </a:ext>
              </a:extLst>
            </p:cNvPr>
            <p:cNvSpPr>
              <a:spLocks noChangeArrowheads="1"/>
            </p:cNvSpPr>
            <p:nvPr/>
          </p:nvSpPr>
          <p:spPr bwMode="auto">
            <a:xfrm>
              <a:off x="3756025" y="454628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2" name="Rectangle 21">
              <a:extLst>
                <a:ext uri="{FF2B5EF4-FFF2-40B4-BE49-F238E27FC236}">
                  <a16:creationId xmlns:a16="http://schemas.microsoft.com/office/drawing/2014/main" id="{B49780C0-2E46-923F-3E26-74B4060FD37C}"/>
                </a:ext>
              </a:extLst>
            </p:cNvPr>
            <p:cNvSpPr>
              <a:spLocks noChangeArrowheads="1"/>
            </p:cNvSpPr>
            <p:nvPr/>
          </p:nvSpPr>
          <p:spPr bwMode="auto">
            <a:xfrm>
              <a:off x="3756025" y="439705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3" name="Rectangle 22">
              <a:extLst>
                <a:ext uri="{FF2B5EF4-FFF2-40B4-BE49-F238E27FC236}">
                  <a16:creationId xmlns:a16="http://schemas.microsoft.com/office/drawing/2014/main" id="{B329CF97-E59F-9395-3585-66A8AFFBEB47}"/>
                </a:ext>
              </a:extLst>
            </p:cNvPr>
            <p:cNvSpPr>
              <a:spLocks noChangeArrowheads="1"/>
            </p:cNvSpPr>
            <p:nvPr/>
          </p:nvSpPr>
          <p:spPr bwMode="auto">
            <a:xfrm>
              <a:off x="3756025" y="4249103"/>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4" name="Rectangle 23">
              <a:extLst>
                <a:ext uri="{FF2B5EF4-FFF2-40B4-BE49-F238E27FC236}">
                  <a16:creationId xmlns:a16="http://schemas.microsoft.com/office/drawing/2014/main" id="{716DFBBD-338B-E0F4-26D6-48D25A211E76}"/>
                </a:ext>
              </a:extLst>
            </p:cNvPr>
            <p:cNvSpPr>
              <a:spLocks noChangeArrowheads="1"/>
            </p:cNvSpPr>
            <p:nvPr/>
          </p:nvSpPr>
          <p:spPr bwMode="auto">
            <a:xfrm>
              <a:off x="3756025" y="409606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5" name="Rectangle 24">
              <a:extLst>
                <a:ext uri="{FF2B5EF4-FFF2-40B4-BE49-F238E27FC236}">
                  <a16:creationId xmlns:a16="http://schemas.microsoft.com/office/drawing/2014/main" id="{BC5F0901-4891-1F29-6159-5620DFDAAA5B}"/>
                </a:ext>
              </a:extLst>
            </p:cNvPr>
            <p:cNvSpPr>
              <a:spLocks noChangeArrowheads="1"/>
            </p:cNvSpPr>
            <p:nvPr/>
          </p:nvSpPr>
          <p:spPr bwMode="auto">
            <a:xfrm>
              <a:off x="3756025" y="3948113"/>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6" name="Rectangle 25">
              <a:extLst>
                <a:ext uri="{FF2B5EF4-FFF2-40B4-BE49-F238E27FC236}">
                  <a16:creationId xmlns:a16="http://schemas.microsoft.com/office/drawing/2014/main" id="{90D21BF7-D9FD-A1FF-7109-618B0CCC143F}"/>
                </a:ext>
              </a:extLst>
            </p:cNvPr>
            <p:cNvSpPr>
              <a:spLocks noChangeArrowheads="1"/>
            </p:cNvSpPr>
            <p:nvPr/>
          </p:nvSpPr>
          <p:spPr bwMode="auto">
            <a:xfrm>
              <a:off x="3756025" y="379888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7" name="Rectangle 26">
              <a:extLst>
                <a:ext uri="{FF2B5EF4-FFF2-40B4-BE49-F238E27FC236}">
                  <a16:creationId xmlns:a16="http://schemas.microsoft.com/office/drawing/2014/main" id="{8303C754-F852-E374-3E33-4A949192C0A6}"/>
                </a:ext>
              </a:extLst>
            </p:cNvPr>
            <p:cNvSpPr>
              <a:spLocks noChangeArrowheads="1"/>
            </p:cNvSpPr>
            <p:nvPr/>
          </p:nvSpPr>
          <p:spPr bwMode="auto">
            <a:xfrm>
              <a:off x="3756025" y="364966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8" name="Rectangle 27">
              <a:extLst>
                <a:ext uri="{FF2B5EF4-FFF2-40B4-BE49-F238E27FC236}">
                  <a16:creationId xmlns:a16="http://schemas.microsoft.com/office/drawing/2014/main" id="{C6E75616-38F7-3493-205B-4DADEF5F8D85}"/>
                </a:ext>
              </a:extLst>
            </p:cNvPr>
            <p:cNvSpPr>
              <a:spLocks noChangeArrowheads="1"/>
            </p:cNvSpPr>
            <p:nvPr/>
          </p:nvSpPr>
          <p:spPr bwMode="auto">
            <a:xfrm>
              <a:off x="3756025" y="350170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9" name="Rectangle 28">
              <a:extLst>
                <a:ext uri="{FF2B5EF4-FFF2-40B4-BE49-F238E27FC236}">
                  <a16:creationId xmlns:a16="http://schemas.microsoft.com/office/drawing/2014/main" id="{56DE1569-F406-9A90-BFB2-6849489362BC}"/>
                </a:ext>
              </a:extLst>
            </p:cNvPr>
            <p:cNvSpPr>
              <a:spLocks noChangeArrowheads="1"/>
            </p:cNvSpPr>
            <p:nvPr/>
          </p:nvSpPr>
          <p:spPr bwMode="auto">
            <a:xfrm>
              <a:off x="3756025" y="334803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30" name="Rectangle 29">
              <a:extLst>
                <a:ext uri="{FF2B5EF4-FFF2-40B4-BE49-F238E27FC236}">
                  <a16:creationId xmlns:a16="http://schemas.microsoft.com/office/drawing/2014/main" id="{62839C4D-70F7-54D7-1CE4-33041FDE27B3}"/>
                </a:ext>
              </a:extLst>
            </p:cNvPr>
            <p:cNvSpPr>
              <a:spLocks noChangeArrowheads="1"/>
            </p:cNvSpPr>
            <p:nvPr/>
          </p:nvSpPr>
          <p:spPr bwMode="auto">
            <a:xfrm>
              <a:off x="3756025" y="320071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grpSp>
      <p:sp>
        <p:nvSpPr>
          <p:cNvPr id="32" name="Rectangle 31">
            <a:extLst>
              <a:ext uri="{FF2B5EF4-FFF2-40B4-BE49-F238E27FC236}">
                <a16:creationId xmlns:a16="http://schemas.microsoft.com/office/drawing/2014/main" id="{48039957-677A-E4D9-CBF6-3D219725CEC9}"/>
              </a:ext>
              <a:ext uri="{C183D7F6-B498-43B3-948B-1728B52AA6E4}">
                <adec:decorative xmlns:adec="http://schemas.microsoft.com/office/drawing/2017/decorative" val="1"/>
              </a:ext>
            </a:extLst>
          </p:cNvPr>
          <p:cNvSpPr/>
          <p:nvPr/>
        </p:nvSpPr>
        <p:spPr>
          <a:xfrm>
            <a:off x="90764" y="5260464"/>
            <a:ext cx="673550" cy="62041"/>
          </a:xfrm>
          <a:prstGeom prst="rect">
            <a:avLst/>
          </a:prstGeom>
          <a:solidFill>
            <a:srgbClr val="652143"/>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588" dirty="0"/>
          </a:p>
        </p:txBody>
      </p:sp>
      <p:cxnSp>
        <p:nvCxnSpPr>
          <p:cNvPr id="3" name="Straight Connector 2">
            <a:extLst>
              <a:ext uri="{FF2B5EF4-FFF2-40B4-BE49-F238E27FC236}">
                <a16:creationId xmlns:a16="http://schemas.microsoft.com/office/drawing/2014/main" id="{6BFFC23A-0DEB-7E1E-A53F-F8FDA8DE7259}"/>
              </a:ext>
              <a:ext uri="{C183D7F6-B498-43B3-948B-1728B52AA6E4}">
                <adec:decorative xmlns:adec="http://schemas.microsoft.com/office/drawing/2017/decorative" val="1"/>
              </a:ext>
            </a:extLst>
          </p:cNvPr>
          <p:cNvCxnSpPr>
            <a:cxnSpLocks/>
          </p:cNvCxnSpPr>
          <p:nvPr/>
        </p:nvCxnSpPr>
        <p:spPr>
          <a:xfrm>
            <a:off x="4395619" y="5092525"/>
            <a:ext cx="135295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42" name="Picture 41">
            <a:extLst>
              <a:ext uri="{FF2B5EF4-FFF2-40B4-BE49-F238E27FC236}">
                <a16:creationId xmlns:a16="http://schemas.microsoft.com/office/drawing/2014/main" id="{C028C2D6-22CB-323C-AED8-5C1E75410A53}"/>
              </a:ext>
            </a:extLst>
          </p:cNvPr>
          <p:cNvPicPr>
            <a:picLocks noChangeAspect="1"/>
          </p:cNvPicPr>
          <p:nvPr/>
        </p:nvPicPr>
        <p:blipFill>
          <a:blip r:embed="rId7"/>
          <a:stretch>
            <a:fillRect/>
          </a:stretch>
        </p:blipFill>
        <p:spPr>
          <a:xfrm>
            <a:off x="6216388" y="4777939"/>
            <a:ext cx="638456" cy="638456"/>
          </a:xfrm>
          <a:prstGeom prst="rect">
            <a:avLst/>
          </a:prstGeom>
          <a:effectLst>
            <a:glow rad="38100">
              <a:schemeClr val="bg2">
                <a:alpha val="91000"/>
              </a:schemeClr>
            </a:glow>
          </a:effectLst>
        </p:spPr>
      </p:pic>
      <p:sp>
        <p:nvSpPr>
          <p:cNvPr id="5" name="TextBox 4">
            <a:extLst>
              <a:ext uri="{FF2B5EF4-FFF2-40B4-BE49-F238E27FC236}">
                <a16:creationId xmlns:a16="http://schemas.microsoft.com/office/drawing/2014/main" id="{DEB4266E-0066-0F1D-17EA-7F8F8FE806ED}"/>
              </a:ext>
            </a:extLst>
          </p:cNvPr>
          <p:cNvSpPr txBox="1"/>
          <p:nvPr/>
        </p:nvSpPr>
        <p:spPr>
          <a:xfrm>
            <a:off x="221465" y="4572000"/>
            <a:ext cx="4174154" cy="4632037"/>
          </a:xfrm>
          <a:prstGeom prst="rect">
            <a:avLst/>
          </a:prstGeom>
          <a:noFill/>
        </p:spPr>
        <p:txBody>
          <a:bodyPr wrap="square">
            <a:spAutoFit/>
          </a:bodyPr>
          <a:lstStyle/>
          <a:p>
            <a:pPr algn="ctr">
              <a:buNone/>
            </a:pPr>
            <a:br>
              <a:rPr lang="en-US" sz="1400" b="1" dirty="0">
                <a:latin typeface="Century Gothic" panose="020B0502020202020204" pitchFamily="34" charset="0"/>
              </a:rPr>
            </a:br>
            <a:r>
              <a:rPr lang="en-US" sz="1400" b="1" dirty="0">
                <a:latin typeface="Century Gothic" panose="020B0502020202020204" pitchFamily="34" charset="0"/>
              </a:rPr>
              <a:t>Step Up and Share your presentation with our Continuous Improvement CoP!</a:t>
            </a:r>
          </a:p>
          <a:p>
            <a:pPr algn="ctr">
              <a:buNone/>
            </a:pPr>
            <a:endParaRPr lang="en-US" sz="1150" dirty="0">
              <a:latin typeface="Century Gothic" panose="020B0502020202020204" pitchFamily="34" charset="0"/>
            </a:endParaRPr>
          </a:p>
          <a:p>
            <a:pPr algn="ctr">
              <a:buNone/>
            </a:pPr>
            <a:r>
              <a:rPr lang="en-US" sz="1150" dirty="0">
                <a:latin typeface="Century Gothic" panose="020B0502020202020204" pitchFamily="34" charset="0"/>
              </a:rPr>
              <a:t>If you are receiving this, you are a valued contributing member of our Community of Practice (CoP) for continuous improvement—you understand the value of collaboration and learning from one another. Now, we’re looking for members like you to step up and present!</a:t>
            </a:r>
          </a:p>
          <a:p>
            <a:pPr algn="ctr">
              <a:buNone/>
            </a:pPr>
            <a:r>
              <a:rPr lang="en-US" sz="1150" dirty="0">
                <a:latin typeface="Century Gothic" panose="020B0502020202020204" pitchFamily="34" charset="0"/>
              </a:rPr>
              <a:t>Have you led a great improvement project? Learned a valuable lesson from a project management or continuous improvement methodology? Your insights can help others across the enterprise grow and improve. Whether you have a polished presentation or just an idea to workshop, we’d love for you to share your knowledge.</a:t>
            </a:r>
          </a:p>
          <a:p>
            <a:pPr algn="ctr">
              <a:buNone/>
            </a:pPr>
            <a:r>
              <a:rPr lang="en-US" sz="1150" dirty="0">
                <a:latin typeface="Century Gothic" panose="020B0502020202020204" pitchFamily="34" charset="0"/>
              </a:rPr>
              <a:t>Presenting is a great way to </a:t>
            </a:r>
            <a:r>
              <a:rPr lang="en-US" sz="1150" b="1" dirty="0">
                <a:latin typeface="Century Gothic" panose="020B0502020202020204" pitchFamily="34" charset="0"/>
              </a:rPr>
              <a:t>connect</a:t>
            </a:r>
            <a:r>
              <a:rPr lang="en-US" sz="1150" dirty="0">
                <a:latin typeface="Century Gothic" panose="020B0502020202020204" pitchFamily="34" charset="0"/>
              </a:rPr>
              <a:t>, </a:t>
            </a:r>
            <a:r>
              <a:rPr lang="en-US" sz="1150" b="1" dirty="0">
                <a:latin typeface="Century Gothic" panose="020B0502020202020204" pitchFamily="34" charset="0"/>
              </a:rPr>
              <a:t>inspire</a:t>
            </a:r>
            <a:r>
              <a:rPr lang="en-US" sz="1150" dirty="0">
                <a:latin typeface="Century Gothic" panose="020B0502020202020204" pitchFamily="34" charset="0"/>
              </a:rPr>
              <a:t>, and </a:t>
            </a:r>
            <a:r>
              <a:rPr lang="en-US" sz="1150" b="1" dirty="0">
                <a:latin typeface="Century Gothic" panose="020B0502020202020204" pitchFamily="34" charset="0"/>
              </a:rPr>
              <a:t>leave a lasting impact</a:t>
            </a:r>
            <a:r>
              <a:rPr lang="en-US" sz="1150" dirty="0">
                <a:latin typeface="Century Gothic" panose="020B0502020202020204" pitchFamily="34" charset="0"/>
              </a:rPr>
              <a:t>. You don’t have to be an expert—just willing to share your experiences and spark discussions.</a:t>
            </a:r>
          </a:p>
          <a:p>
            <a:pPr algn="ctr">
              <a:buNone/>
            </a:pPr>
            <a:r>
              <a:rPr lang="en-US" sz="1150" dirty="0">
                <a:latin typeface="Century Gothic" panose="020B0502020202020204" pitchFamily="34" charset="0"/>
              </a:rPr>
              <a:t>Interested? It’s easy to get started. Reach out to Talia at </a:t>
            </a:r>
            <a:r>
              <a:rPr lang="en-US" sz="1150" dirty="0">
                <a:latin typeface="Century Gothic" panose="020B0502020202020204" pitchFamily="34" charset="0"/>
                <a:hlinkClick r:id="rId8"/>
              </a:rPr>
              <a:t>talia.mazzara@gov.wa.gov</a:t>
            </a:r>
            <a:r>
              <a:rPr lang="en-US" sz="1150" dirty="0">
                <a:latin typeface="Century Gothic" panose="020B0502020202020204" pitchFamily="34" charset="0"/>
              </a:rPr>
              <a:t>, and she’ll contact you to get the conversation going!</a:t>
            </a:r>
          </a:p>
          <a:p>
            <a:pPr algn="ctr"/>
            <a:r>
              <a:rPr lang="en-US" sz="1150" dirty="0">
                <a:latin typeface="Century Gothic" panose="020B0502020202020204" pitchFamily="34" charset="0"/>
              </a:rPr>
              <a:t>Let’s keep the momentum going and continue driving improvement together!</a:t>
            </a:r>
          </a:p>
        </p:txBody>
      </p:sp>
      <p:pic>
        <p:nvPicPr>
          <p:cNvPr id="35" name="Picture 34">
            <a:extLst>
              <a:ext uri="{FF2B5EF4-FFF2-40B4-BE49-F238E27FC236}">
                <a16:creationId xmlns:a16="http://schemas.microsoft.com/office/drawing/2014/main" id="{1A4410EB-20FE-E4A0-5DDE-2FBA326D3488}"/>
              </a:ext>
            </a:extLst>
          </p:cNvPr>
          <p:cNvPicPr>
            <a:picLocks noChangeAspect="1"/>
          </p:cNvPicPr>
          <p:nvPr/>
        </p:nvPicPr>
        <p:blipFill>
          <a:blip r:embed="rId9"/>
          <a:srcRect l="2313" t="4058" r="2749"/>
          <a:stretch/>
        </p:blipFill>
        <p:spPr>
          <a:xfrm>
            <a:off x="0" y="2245004"/>
            <a:ext cx="4350521" cy="2513972"/>
          </a:xfrm>
          <a:prstGeom prst="rect">
            <a:avLst/>
          </a:prstGeom>
        </p:spPr>
      </p:pic>
    </p:spTree>
    <p:extLst>
      <p:ext uri="{BB962C8B-B14F-4D97-AF65-F5344CB8AC3E}">
        <p14:creationId xmlns:p14="http://schemas.microsoft.com/office/powerpoint/2010/main" val="9392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a:extLst>
              <a:ext uri="{FF2B5EF4-FFF2-40B4-BE49-F238E27FC236}">
                <a16:creationId xmlns:a16="http://schemas.microsoft.com/office/drawing/2014/main" id="{0093E9C2-64E4-2FAC-7DF9-DCBD5C9E1340}"/>
              </a:ext>
            </a:extLst>
          </p:cNvPr>
          <p:cNvSpPr txBox="1"/>
          <p:nvPr/>
        </p:nvSpPr>
        <p:spPr>
          <a:xfrm>
            <a:off x="4623805" y="4143739"/>
            <a:ext cx="1962869" cy="1138773"/>
          </a:xfrm>
          <a:prstGeom prst="rect">
            <a:avLst/>
          </a:prstGeom>
          <a:solidFill>
            <a:srgbClr val="D8DCD6"/>
          </a:solidFill>
          <a:ln w="60325">
            <a:solidFill>
              <a:schemeClr val="accent5">
                <a:lumMod val="20000"/>
                <a:lumOff val="80000"/>
              </a:schemeClr>
            </a:solidFill>
            <a:prstDash val="dashDot"/>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E2841"/>
                </a:solidFill>
                <a:effectLst/>
                <a:uLnTx/>
                <a:uFillTx/>
                <a:latin typeface="Cavolini" panose="03000502040302020204" pitchFamily="66" charset="0"/>
                <a:ea typeface="MS Mincho" panose="02020609040205080304" pitchFamily="49" charset="-128"/>
                <a:cs typeface="Cavolini" panose="03000502040302020204" pitchFamily="66" charset="0"/>
              </a:rPr>
              <a:t>Click the play button below to watch the March CoP presentation!</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6A7129"/>
              </a:solidFill>
              <a:effectLst/>
              <a:highlight>
                <a:srgbClr val="FFFF00"/>
              </a:highlight>
              <a:uLnTx/>
              <a:uFillTx/>
              <a:latin typeface="Cavolini" panose="03000502040302020204" pitchFamily="66" charset="0"/>
              <a:ea typeface="MS Mincho" panose="02020609040205080304" pitchFamily="49" charset="-128"/>
              <a:cs typeface="Cavolini" panose="03000502040302020204" pitchFamily="66"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6A7129"/>
              </a:solidFill>
              <a:effectLst/>
              <a:uLnTx/>
              <a:uFillTx/>
              <a:latin typeface="Cavolini" panose="03000502040302020204" pitchFamily="66" charset="0"/>
              <a:ea typeface="+mn-ea"/>
              <a:cs typeface="Cavolini" panose="03000502040302020204" pitchFamily="66" charset="0"/>
            </a:endParaRPr>
          </a:p>
        </p:txBody>
      </p:sp>
      <p:sp>
        <p:nvSpPr>
          <p:cNvPr id="56" name="Title 55">
            <a:extLst>
              <a:ext uri="{FF2B5EF4-FFF2-40B4-BE49-F238E27FC236}">
                <a16:creationId xmlns:a16="http://schemas.microsoft.com/office/drawing/2014/main" id="{0C080B67-F22C-4A7E-03C6-25F2E2A1BA4D}"/>
              </a:ext>
              <a:ext uri="{C183D7F6-B498-43B3-948B-1728B52AA6E4}">
                <adec:decorative xmlns:adec="http://schemas.microsoft.com/office/drawing/2017/decorative" val="1"/>
              </a:ext>
            </a:extLst>
          </p:cNvPr>
          <p:cNvSpPr>
            <a:spLocks noGrp="1"/>
          </p:cNvSpPr>
          <p:nvPr>
            <p:ph type="title"/>
          </p:nvPr>
        </p:nvSpPr>
        <p:spPr>
          <a:xfrm>
            <a:off x="471488" y="-1767417"/>
            <a:ext cx="5915025" cy="1767417"/>
          </a:xfrm>
        </p:spPr>
        <p:txBody>
          <a:bodyPr vert="horz" lIns="91440" tIns="45720" rIns="91440" bIns="45720" rtlCol="0" anchor="b">
            <a:normAutofit/>
          </a:bodyPr>
          <a:lstStyle/>
          <a:p>
            <a:r>
              <a:rPr lang="en-US" dirty="0"/>
              <a:t>The Blast Newsletter – Page 2</a:t>
            </a:r>
          </a:p>
        </p:txBody>
      </p:sp>
      <p:sp>
        <p:nvSpPr>
          <p:cNvPr id="63" name="TextBox 62">
            <a:extLst>
              <a:ext uri="{FF2B5EF4-FFF2-40B4-BE49-F238E27FC236}">
                <a16:creationId xmlns:a16="http://schemas.microsoft.com/office/drawing/2014/main" id="{B150F710-8CCD-1727-B067-8D2192F58E4B}"/>
              </a:ext>
              <a:ext uri="{C183D7F6-B498-43B3-948B-1728B52AA6E4}">
                <adec:decorative xmlns:adec="http://schemas.microsoft.com/office/drawing/2017/decorative" val="0"/>
              </a:ext>
            </a:extLst>
          </p:cNvPr>
          <p:cNvSpPr txBox="1"/>
          <p:nvPr/>
        </p:nvSpPr>
        <p:spPr>
          <a:xfrm>
            <a:off x="-179465" y="68275"/>
            <a:ext cx="4036921" cy="282513"/>
          </a:xfrm>
          <a:prstGeom prst="rect">
            <a:avLst/>
          </a:prstGeom>
          <a:noFill/>
        </p:spPr>
        <p:txBody>
          <a:bodyPr wrap="square" lIns="242048" rtlCol="0">
            <a:spAutoFit/>
          </a:bodyPr>
          <a:lstStyle/>
          <a:p>
            <a:pPr marL="0" marR="0" lvl="0" indent="0" algn="l" defTabSz="457200" rtl="0" eaLnBrk="1" fontAlgn="auto" latinLnBrk="0" hangingPunct="1">
              <a:lnSpc>
                <a:spcPct val="100000"/>
              </a:lnSpc>
              <a:spcBef>
                <a:spcPts val="1060"/>
              </a:spcBef>
              <a:spcAft>
                <a:spcPts val="0"/>
              </a:spcAft>
              <a:buClrTx/>
              <a:buSzTx/>
              <a:buFontTx/>
              <a:buNone/>
              <a:tabLst/>
              <a:defRPr/>
            </a:pPr>
            <a:r>
              <a:rPr kumimoji="0" lang="en-US" sz="1236" b="1" i="0" u="none" strike="noStrike" kern="1200" cap="none"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ISSUE NO. 27 | </a:t>
            </a:r>
            <a:r>
              <a:rPr lang="en-US" sz="1236" b="1"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MARCH</a:t>
            </a:r>
            <a:r>
              <a:rPr kumimoji="0" lang="en-US" sz="1236" b="1" i="0" u="none" strike="noStrike" kern="1200" cap="none"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 2025 </a:t>
            </a:r>
            <a:endParaRPr kumimoji="0" lang="en-US" sz="1236" b="1" i="0" u="none" strike="noStrike" kern="1200" cap="none" spc="0" normalizeH="0" baseline="0" noProof="0" dirty="0">
              <a:ln>
                <a:noFill/>
              </a:ln>
              <a:solidFill>
                <a:srgbClr val="006666"/>
              </a:solidFill>
              <a:effectLst/>
              <a:uLnTx/>
              <a:uFillTx/>
              <a:latin typeface="Aptos" panose="02110004020202020204"/>
              <a:ea typeface="+mn-ea"/>
              <a:cs typeface="+mn-cs"/>
            </a:endParaRPr>
          </a:p>
        </p:txBody>
      </p:sp>
      <p:sp>
        <p:nvSpPr>
          <p:cNvPr id="69" name="TextBox 68">
            <a:extLst>
              <a:ext uri="{FF2B5EF4-FFF2-40B4-BE49-F238E27FC236}">
                <a16:creationId xmlns:a16="http://schemas.microsoft.com/office/drawing/2014/main" id="{76DCC1B1-10F2-2CE9-B119-80A515B78FA5}"/>
              </a:ext>
            </a:extLst>
          </p:cNvPr>
          <p:cNvSpPr txBox="1"/>
          <p:nvPr/>
        </p:nvSpPr>
        <p:spPr>
          <a:xfrm>
            <a:off x="-53781" y="5601012"/>
            <a:ext cx="2412172" cy="3982999"/>
          </a:xfrm>
          <a:prstGeom prst="rect">
            <a:avLst/>
          </a:prstGeom>
          <a:noFill/>
        </p:spPr>
        <p:txBody>
          <a:bodyPr wrap="square" tIns="242048" rtlCol="0">
            <a:spAutoFit/>
          </a:bodyPr>
          <a:lstStyle/>
          <a:p>
            <a:pPr marL="0" marR="0" lvl="0" indent="0" algn="l" defTabSz="457200" rtl="0" eaLnBrk="1" fontAlgn="auto" latinLnBrk="0" hangingPunct="1">
              <a:lnSpc>
                <a:spcPct val="100000"/>
              </a:lnSpc>
              <a:spcBef>
                <a:spcPts val="0"/>
              </a:spcBef>
              <a:spcAft>
                <a:spcPts val="1060"/>
              </a:spcAft>
              <a:buClrTx/>
              <a:buSzTx/>
              <a:buFontTx/>
              <a:buNone/>
              <a:tabLst/>
              <a:defRPr/>
            </a:pPr>
            <a:r>
              <a:rPr kumimoji="0" lang="en-US" sz="1588"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COMING UP NEXT</a:t>
            </a:r>
            <a:br>
              <a:rPr kumimoji="0" lang="en-US" sz="1200" b="0" i="1" u="none" strike="noStrike" kern="1200" cap="none" spc="0" normalizeH="0" baseline="0" noProof="0" dirty="0">
                <a:ln>
                  <a:noFill/>
                </a:ln>
                <a:solidFill>
                  <a:srgbClr val="808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endParaRPr kumimoji="0" lang="en-US" sz="1200" b="0" i="1" u="none" strike="noStrike" kern="1200" cap="none" spc="0" normalizeH="0" baseline="0" noProof="0" dirty="0">
              <a:ln>
                <a:noFill/>
              </a:ln>
              <a:solidFill>
                <a:srgbClr val="808000"/>
              </a:solidFill>
              <a:effectLst/>
              <a:highlight>
                <a:srgbClr val="FFFF00"/>
              </a:highligh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April 15th, 2025</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10:30 a.m. – 12:00 p.m.</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2"/>
              </a:rPr>
              <a:t>Zoom Meeting</a:t>
            </a:r>
            <a:endPar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Topics:</a:t>
            </a:r>
            <a:endParaRPr kumimoji="0" lang="en-US" sz="13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050" i="0" dirty="0">
                <a:solidFill>
                  <a:srgbClr val="434341"/>
                </a:solidFill>
                <a:effectLst/>
                <a:latin typeface="Century Gothic" panose="020B0502020202020204" pitchFamily="34" charset="0"/>
              </a:rPr>
              <a:t>Dynamic System Development Methodology (DSDM) and the Lake Burien Transitional Care Facility Project</a:t>
            </a:r>
          </a:p>
          <a:p>
            <a:pPr marL="0" marR="40341" lvl="0" indent="0" algn="ctr" defTabSz="457200" rtl="0" eaLnBrk="1" fontAlgn="auto" latinLnBrk="0" hangingPunct="1">
              <a:lnSpc>
                <a:spcPct val="115000"/>
              </a:lnSpc>
              <a:spcBef>
                <a:spcPts val="0"/>
              </a:spcBef>
              <a:spcAft>
                <a:spcPts val="0"/>
              </a:spcAft>
              <a:buClrTx/>
              <a:buSzTx/>
              <a:buFontTx/>
              <a:buNone/>
              <a:tabLst/>
              <a:defRPr/>
            </a:pPr>
            <a:br>
              <a:rPr kumimoji="0" lang="en-US" sz="1050" b="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rPr>
            </a:br>
            <a:r>
              <a:rPr kumimoji="0" lang="en-US" sz="1050" b="1"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rPr>
              <a:t>Sumeda Madhuri| DSHS,</a:t>
            </a: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050" b="1" dirty="0">
                <a:solidFill>
                  <a:srgbClr val="434341"/>
                </a:solidFill>
                <a:latin typeface="Century Gothic" panose="020B0502020202020204" pitchFamily="34" charset="0"/>
              </a:rPr>
              <a:t>Developmental Disabilities Administration</a:t>
            </a:r>
            <a:endParaRPr kumimoji="0" lang="en-US" sz="1050" b="1"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434341"/>
              </a:solidFill>
              <a:effectLst/>
              <a:highlight>
                <a:srgbClr val="FFFF00"/>
              </a:highlight>
              <a:uLnTx/>
              <a:uFillTx/>
              <a:latin typeface="Century Gothic" panose="020B0502020202020204" pitchFamily="34" charset="0"/>
              <a:ea typeface="+mn-ea"/>
              <a:cs typeface="+mn-cs"/>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34341"/>
              </a:solidFill>
              <a:effectLst/>
              <a:highlight>
                <a:srgbClr val="FFFF00"/>
              </a:highlight>
              <a:uLnTx/>
              <a:uFillTx/>
              <a:latin typeface="Century Gothic" panose="020B0502020202020204" pitchFamily="34" charset="0"/>
              <a:ea typeface="+mn-ea"/>
              <a:cs typeface="+mn-cs"/>
            </a:endParaRPr>
          </a:p>
        </p:txBody>
      </p:sp>
      <p:sp>
        <p:nvSpPr>
          <p:cNvPr id="2" name="Rectangle 1">
            <a:extLst>
              <a:ext uri="{FF2B5EF4-FFF2-40B4-BE49-F238E27FC236}">
                <a16:creationId xmlns:a16="http://schemas.microsoft.com/office/drawing/2014/main" id="{A70B8FD8-7467-3317-DC9C-A762AE449254}"/>
              </a:ext>
              <a:ext uri="{C183D7F6-B498-43B3-948B-1728B52AA6E4}">
                <adec:decorative xmlns:adec="http://schemas.microsoft.com/office/drawing/2017/decorative" val="1"/>
              </a:ext>
            </a:extLst>
          </p:cNvPr>
          <p:cNvSpPr/>
          <p:nvPr/>
        </p:nvSpPr>
        <p:spPr>
          <a:xfrm>
            <a:off x="367896" y="6098352"/>
            <a:ext cx="546999" cy="693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grpSp>
        <p:nvGrpSpPr>
          <p:cNvPr id="46" name="Group 45">
            <a:extLst>
              <a:ext uri="{FF2B5EF4-FFF2-40B4-BE49-F238E27FC236}">
                <a16:creationId xmlns:a16="http://schemas.microsoft.com/office/drawing/2014/main" id="{3479C812-3654-BA5D-FB96-885664F38808}"/>
              </a:ext>
              <a:ext uri="{C183D7F6-B498-43B3-948B-1728B52AA6E4}">
                <adec:decorative xmlns:adec="http://schemas.microsoft.com/office/drawing/2017/decorative" val="1"/>
              </a:ext>
            </a:extLst>
          </p:cNvPr>
          <p:cNvGrpSpPr/>
          <p:nvPr/>
        </p:nvGrpSpPr>
        <p:grpSpPr>
          <a:xfrm>
            <a:off x="6627719" y="5729517"/>
            <a:ext cx="230281" cy="3018567"/>
            <a:chOff x="3755708" y="3239135"/>
            <a:chExt cx="260985" cy="3430270"/>
          </a:xfrm>
          <a:solidFill>
            <a:srgbClr val="C7B66F"/>
          </a:solidFill>
        </p:grpSpPr>
        <p:sp>
          <p:nvSpPr>
            <p:cNvPr id="22" name="Rectangle 21">
              <a:extLst>
                <a:ext uri="{FF2B5EF4-FFF2-40B4-BE49-F238E27FC236}">
                  <a16:creationId xmlns:a16="http://schemas.microsoft.com/office/drawing/2014/main" id="{2D348DC2-3EC8-C8DB-12CC-5BBBB33B2643}"/>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28C2C085-C8D6-A4A2-C7F6-704A1272274E}"/>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4E127BA6-B193-2D10-C293-0AB1319A608F}"/>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EA35CA1C-EC28-30E6-CC9E-458207F463CA}"/>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681538A5-1DA3-CD5A-BD1A-0FF6DF322D36}"/>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Rectangle 26">
              <a:extLst>
                <a:ext uri="{FF2B5EF4-FFF2-40B4-BE49-F238E27FC236}">
                  <a16:creationId xmlns:a16="http://schemas.microsoft.com/office/drawing/2014/main" id="{3BBE4195-E784-8799-3372-3C4D53C950C3}"/>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A55B2607-8E18-F65E-CBA0-2FAF331F325B}"/>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9" name="Rectangle 28">
              <a:extLst>
                <a:ext uri="{FF2B5EF4-FFF2-40B4-BE49-F238E27FC236}">
                  <a16:creationId xmlns:a16="http://schemas.microsoft.com/office/drawing/2014/main" id="{DACF63C6-3B20-3889-3495-7F21E10F7113}"/>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FA7C1BE3-7D57-BFD0-3E83-3D2FCACF3B00}"/>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1" name="Rectangle 30">
              <a:extLst>
                <a:ext uri="{FF2B5EF4-FFF2-40B4-BE49-F238E27FC236}">
                  <a16:creationId xmlns:a16="http://schemas.microsoft.com/office/drawing/2014/main" id="{DA643F35-4909-C37C-CD1C-B6716226FD19}"/>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Rectangle 31">
              <a:extLst>
                <a:ext uri="{FF2B5EF4-FFF2-40B4-BE49-F238E27FC236}">
                  <a16:creationId xmlns:a16="http://schemas.microsoft.com/office/drawing/2014/main" id="{48E4F85C-0BD1-2B4C-0328-CEF8FADB46C3}"/>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3" name="Rectangle 32">
              <a:extLst>
                <a:ext uri="{FF2B5EF4-FFF2-40B4-BE49-F238E27FC236}">
                  <a16:creationId xmlns:a16="http://schemas.microsoft.com/office/drawing/2014/main" id="{FCDEE4A0-A377-375A-BF98-CF1655AC64E9}"/>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4" name="Rectangle 33">
              <a:extLst>
                <a:ext uri="{FF2B5EF4-FFF2-40B4-BE49-F238E27FC236}">
                  <a16:creationId xmlns:a16="http://schemas.microsoft.com/office/drawing/2014/main" id="{C9DD4404-86B3-0650-59E7-736C0B625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5" name="Rectangle 34">
              <a:extLst>
                <a:ext uri="{FF2B5EF4-FFF2-40B4-BE49-F238E27FC236}">
                  <a16:creationId xmlns:a16="http://schemas.microsoft.com/office/drawing/2014/main" id="{9C697AF6-456D-D003-1138-A29323C5E351}"/>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6" name="Rectangle 35">
              <a:extLst>
                <a:ext uri="{FF2B5EF4-FFF2-40B4-BE49-F238E27FC236}">
                  <a16:creationId xmlns:a16="http://schemas.microsoft.com/office/drawing/2014/main" id="{9093E005-7A8C-FFE6-B486-395E2F9E5D48}"/>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7" name="Rectangle 36">
              <a:extLst>
                <a:ext uri="{FF2B5EF4-FFF2-40B4-BE49-F238E27FC236}">
                  <a16:creationId xmlns:a16="http://schemas.microsoft.com/office/drawing/2014/main" id="{EAC9B74E-098A-EA39-71B8-AF51357F58AC}"/>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8" name="Rectangle 37">
              <a:extLst>
                <a:ext uri="{FF2B5EF4-FFF2-40B4-BE49-F238E27FC236}">
                  <a16:creationId xmlns:a16="http://schemas.microsoft.com/office/drawing/2014/main" id="{4E9C54D3-5EC0-6719-A5B9-2BD9B0EA78A9}"/>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9" name="Rectangle 38">
              <a:extLst>
                <a:ext uri="{FF2B5EF4-FFF2-40B4-BE49-F238E27FC236}">
                  <a16:creationId xmlns:a16="http://schemas.microsoft.com/office/drawing/2014/main" id="{1B343784-5F07-FB40-5610-61A175EAA3F1}"/>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0" name="Rectangle 39">
              <a:extLst>
                <a:ext uri="{FF2B5EF4-FFF2-40B4-BE49-F238E27FC236}">
                  <a16:creationId xmlns:a16="http://schemas.microsoft.com/office/drawing/2014/main" id="{A5467E8B-84AE-BF5B-94B1-3B52FE08136A}"/>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1" name="Rectangle 40">
              <a:extLst>
                <a:ext uri="{FF2B5EF4-FFF2-40B4-BE49-F238E27FC236}">
                  <a16:creationId xmlns:a16="http://schemas.microsoft.com/office/drawing/2014/main" id="{A01AD45B-35E2-0F4B-10B9-91CA595D2B7B}"/>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2" name="Rectangle 41">
              <a:extLst>
                <a:ext uri="{FF2B5EF4-FFF2-40B4-BE49-F238E27FC236}">
                  <a16:creationId xmlns:a16="http://schemas.microsoft.com/office/drawing/2014/main" id="{18FA5014-CD63-B208-D4E7-4036C24C0607}"/>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3" name="Rectangle 42">
              <a:extLst>
                <a:ext uri="{FF2B5EF4-FFF2-40B4-BE49-F238E27FC236}">
                  <a16:creationId xmlns:a16="http://schemas.microsoft.com/office/drawing/2014/main" id="{0A692BAE-6A9E-3069-BBF2-48EAE49626E0}"/>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4" name="Rectangle 43">
              <a:extLst>
                <a:ext uri="{FF2B5EF4-FFF2-40B4-BE49-F238E27FC236}">
                  <a16:creationId xmlns:a16="http://schemas.microsoft.com/office/drawing/2014/main" id="{DE2949E9-D564-5F4F-A199-68F2A33DC5EA}"/>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5" name="Rectangle 44">
              <a:extLst>
                <a:ext uri="{FF2B5EF4-FFF2-40B4-BE49-F238E27FC236}">
                  <a16:creationId xmlns:a16="http://schemas.microsoft.com/office/drawing/2014/main" id="{E98BA64E-0EAF-D928-EDF8-7E996E6CD2ED}"/>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pic>
        <p:nvPicPr>
          <p:cNvPr id="53" name="Picture 52">
            <a:extLst>
              <a:ext uri="{FF2B5EF4-FFF2-40B4-BE49-F238E27FC236}">
                <a16:creationId xmlns:a16="http://schemas.microsoft.com/office/drawing/2014/main" id="{EAC68B54-8FDB-C2A9-45A1-57BA0E7BF655}"/>
              </a:ext>
              <a:ext uri="{C183D7F6-B498-43B3-948B-1728B52AA6E4}">
                <adec:decorative xmlns:adec="http://schemas.microsoft.com/office/drawing/2017/decorative" val="1"/>
              </a:ext>
            </a:extLst>
          </p:cNvPr>
          <p:cNvPicPr>
            <a:picLocks noChangeAspect="1"/>
          </p:cNvPicPr>
          <p:nvPr/>
        </p:nvPicPr>
        <p:blipFill>
          <a:blip r:embed="rId3">
            <a:duotone>
              <a:schemeClr val="accent3">
                <a:shade val="45000"/>
                <a:satMod val="135000"/>
              </a:schemeClr>
              <a:prstClr val="white"/>
            </a:duotone>
          </a:blip>
          <a:stretch>
            <a:fillRect/>
          </a:stretch>
        </p:blipFill>
        <p:spPr>
          <a:xfrm flipV="1">
            <a:off x="231159" y="6229996"/>
            <a:ext cx="240329" cy="240329"/>
          </a:xfrm>
          <a:prstGeom prst="rect">
            <a:avLst/>
          </a:prstGeom>
        </p:spPr>
      </p:pic>
      <p:pic>
        <p:nvPicPr>
          <p:cNvPr id="1026" name="Picture 2" descr="Backhand index pointing right">
            <a:extLst>
              <a:ext uri="{FF2B5EF4-FFF2-40B4-BE49-F238E27FC236}">
                <a16:creationId xmlns:a16="http://schemas.microsoft.com/office/drawing/2014/main" id="{B0E99140-A896-5334-F0F2-6F4BE7906E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752163">
            <a:off x="5255736" y="4911021"/>
            <a:ext cx="200421" cy="200421"/>
          </a:xfrm>
          <a:prstGeom prst="rect">
            <a:avLst/>
          </a:prstGeom>
          <a:noFill/>
          <a:extLst>
            <a:ext uri="{909E8E84-426E-40DD-AFC4-6F175D3DCCD1}">
              <a14:hiddenFill xmlns:a14="http://schemas.microsoft.com/office/drawing/2010/main">
                <a:solidFill>
                  <a:srgbClr val="FFFFFF"/>
                </a:solidFill>
              </a14:hiddenFill>
            </a:ext>
          </a:extLst>
        </p:spPr>
      </p:pic>
      <p:sp>
        <p:nvSpPr>
          <p:cNvPr id="19" name="Action Button: Go Forward or Next 18" descr="Icon of a play button with recording linked to the icon for viewing.">
            <a:hlinkClick r:id="rId5"/>
            <a:extLst>
              <a:ext uri="{FF2B5EF4-FFF2-40B4-BE49-F238E27FC236}">
                <a16:creationId xmlns:a16="http://schemas.microsoft.com/office/drawing/2014/main" id="{88333DE2-3569-C7B4-4C27-45CEB19E288B}"/>
              </a:ext>
              <a:ext uri="{C183D7F6-B498-43B3-948B-1728B52AA6E4}">
                <adec:decorative xmlns:adec="http://schemas.microsoft.com/office/drawing/2017/decorative" val="0"/>
              </a:ext>
            </a:extLst>
          </p:cNvPr>
          <p:cNvSpPr/>
          <p:nvPr/>
        </p:nvSpPr>
        <p:spPr>
          <a:xfrm>
            <a:off x="5590259" y="4911880"/>
            <a:ext cx="250759" cy="209738"/>
          </a:xfrm>
          <a:prstGeom prst="actionButtonForwardNext">
            <a:avLst/>
          </a:prstGeom>
          <a:solidFill>
            <a:srgbClr val="E5D8EA"/>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grpSp>
        <p:nvGrpSpPr>
          <p:cNvPr id="6" name="Group 5">
            <a:extLst>
              <a:ext uri="{FF2B5EF4-FFF2-40B4-BE49-F238E27FC236}">
                <a16:creationId xmlns:a16="http://schemas.microsoft.com/office/drawing/2014/main" id="{2501C7E5-F465-2928-E9EA-6FEC05F56704}"/>
              </a:ext>
              <a:ext uri="{C183D7F6-B498-43B3-948B-1728B52AA6E4}">
                <adec:decorative xmlns:adec="http://schemas.microsoft.com/office/drawing/2017/decorative" val="1"/>
              </a:ext>
            </a:extLst>
          </p:cNvPr>
          <p:cNvGrpSpPr/>
          <p:nvPr/>
        </p:nvGrpSpPr>
        <p:grpSpPr>
          <a:xfrm>
            <a:off x="3886147" y="2472740"/>
            <a:ext cx="490027" cy="3018567"/>
            <a:chOff x="3755708" y="3239135"/>
            <a:chExt cx="260985" cy="3430270"/>
          </a:xfrm>
          <a:solidFill>
            <a:srgbClr val="C7B66F"/>
          </a:solidFill>
        </p:grpSpPr>
        <p:sp>
          <p:nvSpPr>
            <p:cNvPr id="20" name="Rectangle 19">
              <a:extLst>
                <a:ext uri="{FF2B5EF4-FFF2-40B4-BE49-F238E27FC236}">
                  <a16:creationId xmlns:a16="http://schemas.microsoft.com/office/drawing/2014/main" id="{DB4C1F04-C350-1407-2B8D-34A29BEE0B4F}"/>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77D81C23-728E-0630-998C-6C70091CA25F}"/>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8" name="Rectangle 47">
              <a:extLst>
                <a:ext uri="{FF2B5EF4-FFF2-40B4-BE49-F238E27FC236}">
                  <a16:creationId xmlns:a16="http://schemas.microsoft.com/office/drawing/2014/main" id="{1CC76174-96F3-A546-4C29-BEA79F97FE8E}"/>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9" name="Rectangle 48">
              <a:extLst>
                <a:ext uri="{FF2B5EF4-FFF2-40B4-BE49-F238E27FC236}">
                  <a16:creationId xmlns:a16="http://schemas.microsoft.com/office/drawing/2014/main" id="{C0A39C84-71ED-CD8E-0D13-3917BA8B27FE}"/>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0" name="Rectangle 49">
              <a:extLst>
                <a:ext uri="{FF2B5EF4-FFF2-40B4-BE49-F238E27FC236}">
                  <a16:creationId xmlns:a16="http://schemas.microsoft.com/office/drawing/2014/main" id="{0DF206BE-615B-FDAA-7C16-B4DF9BB8BD93}"/>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1" name="Rectangle 50">
              <a:extLst>
                <a:ext uri="{FF2B5EF4-FFF2-40B4-BE49-F238E27FC236}">
                  <a16:creationId xmlns:a16="http://schemas.microsoft.com/office/drawing/2014/main" id="{DC08334A-2C5A-88A5-8471-1517D53BCCCF}"/>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4" name="Rectangle 53">
              <a:extLst>
                <a:ext uri="{FF2B5EF4-FFF2-40B4-BE49-F238E27FC236}">
                  <a16:creationId xmlns:a16="http://schemas.microsoft.com/office/drawing/2014/main" id="{280302E1-D7B7-B966-8B6E-E3C4125F4C97}"/>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5" name="Rectangle 54">
              <a:extLst>
                <a:ext uri="{FF2B5EF4-FFF2-40B4-BE49-F238E27FC236}">
                  <a16:creationId xmlns:a16="http://schemas.microsoft.com/office/drawing/2014/main" id="{4A19BCFA-5C0D-7538-6FB7-CB1E11C0E978}"/>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7" name="Rectangle 56">
              <a:extLst>
                <a:ext uri="{FF2B5EF4-FFF2-40B4-BE49-F238E27FC236}">
                  <a16:creationId xmlns:a16="http://schemas.microsoft.com/office/drawing/2014/main" id="{430563D1-8D9C-70DA-17F9-5A28B60FB817}"/>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8" name="Rectangle 57">
              <a:extLst>
                <a:ext uri="{FF2B5EF4-FFF2-40B4-BE49-F238E27FC236}">
                  <a16:creationId xmlns:a16="http://schemas.microsoft.com/office/drawing/2014/main" id="{9E998328-8C7F-CC89-E593-5A0BF96AF27B}"/>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0" name="Rectangle 59">
              <a:extLst>
                <a:ext uri="{FF2B5EF4-FFF2-40B4-BE49-F238E27FC236}">
                  <a16:creationId xmlns:a16="http://schemas.microsoft.com/office/drawing/2014/main" id="{6BC0068C-E77E-3303-A8D5-A276689BAC51}"/>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1" name="Rectangle 60">
              <a:extLst>
                <a:ext uri="{FF2B5EF4-FFF2-40B4-BE49-F238E27FC236}">
                  <a16:creationId xmlns:a16="http://schemas.microsoft.com/office/drawing/2014/main" id="{DFB55938-6D04-CDA7-90BA-5B74DC12A9BA}"/>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2" name="Rectangle 61">
              <a:extLst>
                <a:ext uri="{FF2B5EF4-FFF2-40B4-BE49-F238E27FC236}">
                  <a16:creationId xmlns:a16="http://schemas.microsoft.com/office/drawing/2014/main" id="{F832D0FA-272A-46BC-DE1B-E566B8C7B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4" name="Rectangle 63">
              <a:extLst>
                <a:ext uri="{FF2B5EF4-FFF2-40B4-BE49-F238E27FC236}">
                  <a16:creationId xmlns:a16="http://schemas.microsoft.com/office/drawing/2014/main" id="{85215DCC-8D97-5479-1782-2278929F4390}"/>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5" name="Rectangle 64">
              <a:extLst>
                <a:ext uri="{FF2B5EF4-FFF2-40B4-BE49-F238E27FC236}">
                  <a16:creationId xmlns:a16="http://schemas.microsoft.com/office/drawing/2014/main" id="{E61BE467-9A06-CCF3-E74D-4783FD434CBC}"/>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6" name="Rectangle 65">
              <a:extLst>
                <a:ext uri="{FF2B5EF4-FFF2-40B4-BE49-F238E27FC236}">
                  <a16:creationId xmlns:a16="http://schemas.microsoft.com/office/drawing/2014/main" id="{42708021-E91E-CE8E-DDFB-216C52CD347A}"/>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7" name="Rectangle 66">
              <a:extLst>
                <a:ext uri="{FF2B5EF4-FFF2-40B4-BE49-F238E27FC236}">
                  <a16:creationId xmlns:a16="http://schemas.microsoft.com/office/drawing/2014/main" id="{09609766-9E9F-F936-136B-BFB151552716}"/>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8" name="Rectangle 67">
              <a:extLst>
                <a:ext uri="{FF2B5EF4-FFF2-40B4-BE49-F238E27FC236}">
                  <a16:creationId xmlns:a16="http://schemas.microsoft.com/office/drawing/2014/main" id="{5F1E9D28-EB28-7B54-C592-E224D11E6652}"/>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0" name="Rectangle 69">
              <a:extLst>
                <a:ext uri="{FF2B5EF4-FFF2-40B4-BE49-F238E27FC236}">
                  <a16:creationId xmlns:a16="http://schemas.microsoft.com/office/drawing/2014/main" id="{08149B28-5C5C-7426-6B4D-3221E44EEAFD}"/>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1" name="Rectangle 70">
              <a:extLst>
                <a:ext uri="{FF2B5EF4-FFF2-40B4-BE49-F238E27FC236}">
                  <a16:creationId xmlns:a16="http://schemas.microsoft.com/office/drawing/2014/main" id="{64C5263A-5022-C14E-CEE5-6CF0A6A85BB0}"/>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2" name="Rectangle 71">
              <a:extLst>
                <a:ext uri="{FF2B5EF4-FFF2-40B4-BE49-F238E27FC236}">
                  <a16:creationId xmlns:a16="http://schemas.microsoft.com/office/drawing/2014/main" id="{951079B3-02CA-AF49-1604-E2F381D2856E}"/>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3" name="Rectangle 72">
              <a:extLst>
                <a:ext uri="{FF2B5EF4-FFF2-40B4-BE49-F238E27FC236}">
                  <a16:creationId xmlns:a16="http://schemas.microsoft.com/office/drawing/2014/main" id="{C1B86EC9-777D-0ACC-BE54-DD301BFD4F3B}"/>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4" name="Rectangle 73">
              <a:extLst>
                <a:ext uri="{FF2B5EF4-FFF2-40B4-BE49-F238E27FC236}">
                  <a16:creationId xmlns:a16="http://schemas.microsoft.com/office/drawing/2014/main" id="{7D306864-6BC2-86F9-5A31-D42ACC2ECACD}"/>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5" name="Rectangle 74">
              <a:extLst>
                <a:ext uri="{FF2B5EF4-FFF2-40B4-BE49-F238E27FC236}">
                  <a16:creationId xmlns:a16="http://schemas.microsoft.com/office/drawing/2014/main" id="{C0D7CE3B-DF30-32C8-DFE7-C7024F67089C}"/>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4" name="Rectangle 3">
            <a:extLst>
              <a:ext uri="{FF2B5EF4-FFF2-40B4-BE49-F238E27FC236}">
                <a16:creationId xmlns:a16="http://schemas.microsoft.com/office/drawing/2014/main" id="{F5F8049D-5F8A-4570-8E88-708FC84D52CB}"/>
              </a:ext>
            </a:extLst>
          </p:cNvPr>
          <p:cNvSpPr/>
          <p:nvPr/>
        </p:nvSpPr>
        <p:spPr>
          <a:xfrm>
            <a:off x="-4251" y="350445"/>
            <a:ext cx="4250884" cy="5336283"/>
          </a:xfrm>
          <a:prstGeom prst="rect">
            <a:avLst/>
          </a:prstGeom>
          <a:solidFill>
            <a:srgbClr val="BA88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br>
              <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br>
            <a:endPar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200" b="1" dirty="0">
              <a:solidFill>
                <a:prstClr val="black"/>
              </a:solidFill>
              <a:latin typeface="Century Gothic" panose="020B0502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200" b="1" noProof="0" dirty="0">
              <a:solidFill>
                <a:prstClr val="black"/>
              </a:solidFill>
              <a:latin typeface="Century Gothic" panose="020B0502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POWER UP YOUR POWERPOINT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050" b="1" dirty="0">
              <a:solidFill>
                <a:prstClr val="black"/>
              </a:solidFill>
              <a:latin typeface="Century Gothic" panose="020B0502020202020204" pitchFamily="34" charset="0"/>
            </a:endParaRPr>
          </a:p>
          <a:p>
            <a:r>
              <a:rPr lang="en-US" sz="1050" b="1" dirty="0">
                <a:solidFill>
                  <a:schemeClr val="tx1">
                    <a:lumMod val="95000"/>
                    <a:lumOff val="5000"/>
                  </a:schemeClr>
                </a:solidFill>
                <a:latin typeface="Century Gothic" panose="020B0502020202020204" pitchFamily="34" charset="0"/>
              </a:rPr>
              <a:t>Jeannie Bowen</a:t>
            </a:r>
            <a:r>
              <a:rPr lang="en-US" sz="1050" dirty="0">
                <a:solidFill>
                  <a:schemeClr val="tx1">
                    <a:lumMod val="95000"/>
                    <a:lumOff val="5000"/>
                  </a:schemeClr>
                </a:solidFill>
                <a:latin typeface="Century Gothic" panose="020B0502020202020204" pitchFamily="34" charset="0"/>
              </a:rPr>
              <a:t> of Results Washington recently delivered an outstanding presentation titled "Power Up Your PowerPoint," where she shared a wealth of tools and techniques to elevate the quality and effectiveness of presentations. Her session provided invaluable insights into creating visually appealing and seamlessly flowing slides, leaving attendees well-equipped and inspired to enhance their own presentations.</a:t>
            </a:r>
          </a:p>
          <a:p>
            <a:endParaRPr lang="en-US" sz="1050" dirty="0">
              <a:solidFill>
                <a:schemeClr val="tx1">
                  <a:lumMod val="95000"/>
                  <a:lumOff val="5000"/>
                </a:schemeClr>
              </a:solidFill>
              <a:latin typeface="Century Gothic" panose="020B0502020202020204" pitchFamily="34" charset="0"/>
            </a:endParaRPr>
          </a:p>
          <a:p>
            <a:pPr algn="ctr"/>
            <a:r>
              <a:rPr lang="en-US" sz="1050" b="1" dirty="0">
                <a:solidFill>
                  <a:schemeClr val="tx1">
                    <a:lumMod val="95000"/>
                    <a:lumOff val="5000"/>
                  </a:schemeClr>
                </a:solidFill>
                <a:latin typeface="Century Gothic" panose="020B0502020202020204" pitchFamily="34" charset="0"/>
              </a:rPr>
              <a:t>A few of the helpful topics discussed:</a:t>
            </a:r>
          </a:p>
          <a:p>
            <a:pPr algn="ctr"/>
            <a:r>
              <a:rPr lang="en-US" sz="900" i="1" dirty="0">
                <a:solidFill>
                  <a:schemeClr val="tx1">
                    <a:lumMod val="95000"/>
                    <a:lumOff val="5000"/>
                  </a:schemeClr>
                </a:solidFill>
                <a:latin typeface="Century Gothic" panose="020B0502020202020204" pitchFamily="34" charset="0"/>
              </a:rPr>
              <a:t>(Note: see the slide deck for thorough breakdown of each)</a:t>
            </a:r>
          </a:p>
          <a:p>
            <a:endParaRPr lang="en-US" sz="1000" dirty="0">
              <a:solidFill>
                <a:schemeClr val="tx1">
                  <a:lumMod val="95000"/>
                  <a:lumOff val="5000"/>
                </a:schemeClr>
              </a:solidFill>
              <a:latin typeface="Century Gothic" panose="020B0502020202020204" pitchFamily="34" charset="0"/>
            </a:endParaRPr>
          </a:p>
          <a:p>
            <a:pPr marL="171450" indent="-171450">
              <a:buFont typeface="Arial" panose="020B0604020202020204" pitchFamily="34" charset="0"/>
              <a:buChar char="•"/>
            </a:pPr>
            <a:r>
              <a:rPr lang="en-US" sz="1000" dirty="0">
                <a:solidFill>
                  <a:schemeClr val="tx1">
                    <a:lumMod val="95000"/>
                    <a:lumOff val="5000"/>
                  </a:schemeClr>
                </a:solidFill>
                <a:latin typeface="Century Gothic" panose="020B0502020202020204" pitchFamily="34" charset="0"/>
              </a:rPr>
              <a:t>Build accessibility into your presentation from the beginning</a:t>
            </a:r>
          </a:p>
          <a:p>
            <a:pPr marL="171450" indent="-171450">
              <a:buFont typeface="Arial" panose="020B0604020202020204" pitchFamily="34" charset="0"/>
              <a:buChar char="•"/>
            </a:pPr>
            <a:r>
              <a:rPr lang="en-US" sz="1000" dirty="0">
                <a:solidFill>
                  <a:schemeClr val="tx1">
                    <a:lumMod val="95000"/>
                    <a:lumOff val="5000"/>
                  </a:schemeClr>
                </a:solidFill>
                <a:latin typeface="Century Gothic" panose="020B0502020202020204" pitchFamily="34" charset="0"/>
              </a:rPr>
              <a:t>Select a font that is easy to read &amp; visually appealing</a:t>
            </a:r>
          </a:p>
          <a:p>
            <a:pPr marL="171450" indent="-171450">
              <a:buFont typeface="Arial" panose="020B0604020202020204" pitchFamily="34" charset="0"/>
              <a:buChar char="•"/>
            </a:pPr>
            <a:r>
              <a:rPr lang="en-US" sz="1000" dirty="0">
                <a:solidFill>
                  <a:schemeClr val="tx1">
                    <a:lumMod val="95000"/>
                    <a:lumOff val="5000"/>
                  </a:schemeClr>
                </a:solidFill>
                <a:latin typeface="Century Gothic" panose="020B0502020202020204" pitchFamily="34" charset="0"/>
              </a:rPr>
              <a:t>Embed a custom color palette; a good place to start is your orgs branding colors</a:t>
            </a:r>
          </a:p>
          <a:p>
            <a:pPr marL="171450" indent="-171450">
              <a:buFont typeface="Arial" panose="020B0604020202020204" pitchFamily="34" charset="0"/>
              <a:buChar char="•"/>
            </a:pPr>
            <a:r>
              <a:rPr lang="en-US" sz="1000" dirty="0">
                <a:solidFill>
                  <a:schemeClr val="tx1">
                    <a:lumMod val="95000"/>
                    <a:lumOff val="5000"/>
                  </a:schemeClr>
                </a:solidFill>
                <a:latin typeface="Century Gothic" panose="020B0502020202020204" pitchFamily="34" charset="0"/>
              </a:rPr>
              <a:t>Make your slides more engaging by including icons and graphics~ Free sources shared in the presentation!</a:t>
            </a:r>
          </a:p>
          <a:p>
            <a:pPr marL="171450" indent="-171450">
              <a:buFont typeface="Arial" panose="020B0604020202020204" pitchFamily="34" charset="0"/>
              <a:buChar char="•"/>
            </a:pPr>
            <a:r>
              <a:rPr lang="en-US" sz="1000" dirty="0">
                <a:solidFill>
                  <a:schemeClr val="tx1">
                    <a:lumMod val="95000"/>
                    <a:lumOff val="5000"/>
                  </a:schemeClr>
                </a:solidFill>
                <a:latin typeface="Century Gothic" panose="020B0502020202020204" pitchFamily="34" charset="0"/>
              </a:rPr>
              <a:t>A good slide design and information organization is important to creating consistency and flow of the information</a:t>
            </a:r>
          </a:p>
          <a:p>
            <a:pPr marL="171450" indent="-171450">
              <a:buFont typeface="Arial" panose="020B0604020202020204" pitchFamily="34" charset="0"/>
              <a:buChar char="•"/>
            </a:pPr>
            <a:r>
              <a:rPr lang="en-US" sz="1000" dirty="0">
                <a:solidFill>
                  <a:schemeClr val="tx1">
                    <a:lumMod val="95000"/>
                    <a:lumOff val="5000"/>
                  </a:schemeClr>
                </a:solidFill>
                <a:latin typeface="Century Gothic" panose="020B0502020202020204" pitchFamily="34" charset="0"/>
              </a:rPr>
              <a:t>So many infographics and templates shared- </a:t>
            </a:r>
            <a:r>
              <a:rPr lang="en-US" sz="1000" dirty="0">
                <a:solidFill>
                  <a:srgbClr val="7AE0E0"/>
                </a:solidFill>
                <a:latin typeface="Century Gothic" panose="020B0502020202020204" pitchFamily="34" charset="0"/>
                <a:hlinkClick r:id="rId6">
                  <a:extLst>
                    <a:ext uri="{A12FA001-AC4F-418D-AE19-62706E023703}">
                      <ahyp:hlinkClr xmlns:ahyp="http://schemas.microsoft.com/office/drawing/2018/hyperlinkcolor" val="tx"/>
                    </a:ext>
                  </a:extLst>
                </a:hlinkClick>
              </a:rPr>
              <a:t>click here to view the presentation!</a:t>
            </a:r>
            <a:endParaRPr lang="en-US" sz="1000" dirty="0">
              <a:solidFill>
                <a:srgbClr val="7AE0E0"/>
              </a:solidFill>
              <a:latin typeface="Century Gothic" panose="020B0502020202020204" pitchFamily="34" charset="0"/>
            </a:endParaRPr>
          </a:p>
          <a:p>
            <a:endParaRPr lang="en-US" sz="1050" dirty="0">
              <a:solidFill>
                <a:schemeClr val="tx1">
                  <a:lumMod val="95000"/>
                  <a:lumOff val="5000"/>
                </a:schemeClr>
              </a:solidFill>
              <a:latin typeface="Century Gothic" panose="020B0502020202020204" pitchFamily="34" charset="0"/>
            </a:endParaRPr>
          </a:p>
          <a:p>
            <a:r>
              <a:rPr lang="en-US" sz="1050" dirty="0">
                <a:solidFill>
                  <a:schemeClr val="tx1">
                    <a:lumMod val="95000"/>
                    <a:lumOff val="5000"/>
                  </a:schemeClr>
                </a:solidFill>
                <a:latin typeface="Century Gothic" panose="020B0502020202020204" pitchFamily="34" charset="0"/>
              </a:rPr>
              <a:t>Jeannie’s session was an invaluable experience, filled with practical, tangible takeaways that left attendees energized and ready to enhance their PowerPoint skills.</a:t>
            </a:r>
          </a:p>
          <a:p>
            <a:r>
              <a:rPr lang="en-US" sz="1050" dirty="0">
                <a:solidFill>
                  <a:schemeClr val="tx1">
                    <a:lumMod val="95000"/>
                    <a:lumOff val="5000"/>
                  </a:schemeClr>
                </a:solidFill>
                <a:latin typeface="Century Gothic" panose="020B0502020202020204" pitchFamily="34" charset="0"/>
              </a:rPr>
              <a:t>Whether you're a beginner or an experienced presenter, applying these techniques will undoubtedly elevate your slides and captivate your audience!</a:t>
            </a:r>
          </a:p>
          <a:p>
            <a:endParaRPr lang="en-US" sz="1100" dirty="0">
              <a:solidFill>
                <a:schemeClr val="tx1">
                  <a:lumMod val="95000"/>
                  <a:lumOff val="5000"/>
                </a:schemeClr>
              </a:solidFill>
              <a:latin typeface="Century Gothic" panose="020B0502020202020204" pitchFamily="34" charset="0"/>
            </a:endParaRPr>
          </a:p>
          <a:p>
            <a:endParaRPr lang="en-US" sz="1100" dirty="0">
              <a:solidFill>
                <a:schemeClr val="tx1">
                  <a:lumMod val="95000"/>
                  <a:lumOff val="5000"/>
                </a:schemeClr>
              </a:solidFill>
              <a:latin typeface="Century Gothic" panose="020B0502020202020204" pitchFamily="34" charset="0"/>
            </a:endParaRPr>
          </a:p>
          <a:p>
            <a:endParaRPr lang="en-US" sz="1100" dirty="0">
              <a:solidFill>
                <a:schemeClr val="tx1">
                  <a:lumMod val="95000"/>
                  <a:lumOff val="5000"/>
                </a:schemeClr>
              </a:solidFill>
              <a:latin typeface="Century Gothic" panose="020B0502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000" b="1" dirty="0">
              <a:solidFill>
                <a:prstClr val="black"/>
              </a:solidFill>
              <a:highlight>
                <a:srgbClr val="FFFF00"/>
              </a:highlight>
              <a:latin typeface="Century Gothic" panose="020B0502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black"/>
              </a:solidFill>
              <a:effectLst/>
              <a:highlight>
                <a:srgbClr val="FFFF00"/>
              </a:highlight>
              <a:uLnTx/>
              <a:uFillTx/>
              <a:latin typeface="Century Gothic" panose="020B0502020202020204" pitchFamily="34" charset="0"/>
              <a:ea typeface="Aptos" panose="020B0004020202020204" pitchFamily="34" charset="0"/>
              <a:cs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Aptos" panose="020B0004020202020204" pitchFamily="34" charset="0"/>
            </a:endParaRPr>
          </a:p>
        </p:txBody>
      </p:sp>
      <p:sp>
        <p:nvSpPr>
          <p:cNvPr id="52" name="Rectangle 51">
            <a:extLst>
              <a:ext uri="{FF2B5EF4-FFF2-40B4-BE49-F238E27FC236}">
                <a16:creationId xmlns:a16="http://schemas.microsoft.com/office/drawing/2014/main" id="{593C7CB6-AB65-1E61-52F7-0CDB94C4E295}"/>
              </a:ext>
            </a:extLst>
          </p:cNvPr>
          <p:cNvSpPr/>
          <p:nvPr/>
        </p:nvSpPr>
        <p:spPr>
          <a:xfrm>
            <a:off x="2308861" y="5676113"/>
            <a:ext cx="4549140" cy="3467887"/>
          </a:xfrm>
          <a:prstGeom prst="rect">
            <a:avLst/>
          </a:prstGeom>
          <a:solidFill>
            <a:srgbClr val="660033"/>
          </a:solidFill>
          <a:ln>
            <a:noFill/>
          </a:ln>
          <a:scene3d>
            <a:camera prst="orthographicFront"/>
            <a:lightRig rig="threePt" dir="t"/>
          </a:scene3d>
          <a:sp3d extrusionH="76200">
            <a:bevelB w="31750" h="88900"/>
            <a:extrusionClr>
              <a:srgbClr val="660066"/>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242048" rIns="242048" bIns="242048"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15000"/>
              </a:lnSpc>
              <a:spcBef>
                <a:spcPts val="1588"/>
              </a:spcBef>
              <a:spcAft>
                <a:spcPts val="884"/>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Century Gothic" panose="020B0502020202020204" pitchFamily="34" charset="0"/>
                <a:ea typeface="+mn-ea"/>
                <a:cs typeface="+mn-cs"/>
              </a:rPr>
              <a:t>ARIZONA MANAGEMENT SYSTEM: INFLUENCING CULTURE</a:t>
            </a:r>
            <a:endParaRPr kumimoji="0" lang="en-US" sz="1100" b="1" i="0" u="none" strike="noStrike" kern="1200" cap="none" spc="0" normalizeH="0" baseline="0" noProof="0" dirty="0">
              <a:ln>
                <a:noFill/>
              </a:ln>
              <a:solidFill>
                <a:srgbClr val="FFFFFF"/>
              </a:solidFill>
              <a:effectLst/>
              <a:uLnTx/>
              <a:uFillTx/>
              <a:latin typeface="Century Gothic" panose="020B0502020202020204" pitchFamily="34" charset="0"/>
              <a:ea typeface="MS Mincho" panose="02020609040205080304" pitchFamily="49" charset="-128"/>
              <a:cs typeface="Calibri"/>
            </a:endParaRPr>
          </a:p>
          <a:p>
            <a:pPr>
              <a:buNone/>
            </a:pPr>
            <a:r>
              <a:rPr lang="en-US" sz="1000" b="1" dirty="0" err="1">
                <a:latin typeface="Century Gothic" panose="020B0502020202020204" pitchFamily="34" charset="0"/>
              </a:rPr>
              <a:t>MarthaJane</a:t>
            </a:r>
            <a:r>
              <a:rPr lang="en-US" sz="1000" b="1" dirty="0">
                <a:latin typeface="Century Gothic" panose="020B0502020202020204" pitchFamily="34" charset="0"/>
              </a:rPr>
              <a:t> Vincent </a:t>
            </a:r>
            <a:r>
              <a:rPr lang="en-US" sz="1000" dirty="0">
                <a:latin typeface="Century Gothic" panose="020B0502020202020204" pitchFamily="34" charset="0"/>
              </a:rPr>
              <a:t>delivered an insightful session on the Arizona Management System (AMS), a structured, outcomes-driven approach that connects Arizona’s long-term goals to the daily work of state employees. A few key insights were: </a:t>
            </a:r>
            <a:br>
              <a:rPr lang="en-US" sz="1000" dirty="0">
                <a:latin typeface="Century Gothic" panose="020B0502020202020204" pitchFamily="34" charset="0"/>
              </a:rPr>
            </a:br>
            <a:r>
              <a:rPr lang="en-US" sz="1000" b="1" dirty="0">
                <a:solidFill>
                  <a:srgbClr val="00FFFF"/>
                </a:solidFill>
                <a:latin typeface="Century Gothic" panose="020B0502020202020204" pitchFamily="34" charset="0"/>
              </a:rPr>
              <a:t>Transforming Government Services:</a:t>
            </a:r>
            <a:r>
              <a:rPr lang="en-US" sz="1000" dirty="0">
                <a:solidFill>
                  <a:srgbClr val="00FFFF"/>
                </a:solidFill>
                <a:latin typeface="Century Gothic" panose="020B0502020202020204" pitchFamily="34" charset="0"/>
              </a:rPr>
              <a:t> </a:t>
            </a:r>
            <a:r>
              <a:rPr lang="en-US" sz="1000" dirty="0" err="1">
                <a:latin typeface="Century Gothic" panose="020B0502020202020204" pitchFamily="34" charset="0"/>
              </a:rPr>
              <a:t>MarthaJane</a:t>
            </a:r>
            <a:r>
              <a:rPr lang="en-US" sz="1000" dirty="0">
                <a:latin typeface="Century Gothic" panose="020B0502020202020204" pitchFamily="34" charset="0"/>
              </a:rPr>
              <a:t> shared real-world examples of AMS in action, including significant reductions in service backlogs, fewer hours spent at motor vehicle departments, and improved recognition and efficiency of online services. </a:t>
            </a:r>
            <a:r>
              <a:rPr lang="en-US" sz="1000" b="1" dirty="0">
                <a:solidFill>
                  <a:srgbClr val="00FFFF"/>
                </a:solidFill>
                <a:latin typeface="Century Gothic" panose="020B0502020202020204" pitchFamily="34" charset="0"/>
              </a:rPr>
              <a:t>Shaping Workplace Culture:</a:t>
            </a:r>
            <a:r>
              <a:rPr lang="en-US" sz="1000" dirty="0">
                <a:solidFill>
                  <a:srgbClr val="00FFFF"/>
                </a:solidFill>
                <a:latin typeface="Century Gothic" panose="020B0502020202020204" pitchFamily="34" charset="0"/>
              </a:rPr>
              <a:t> </a:t>
            </a:r>
            <a:r>
              <a:rPr lang="en-US" sz="1000" dirty="0">
                <a:latin typeface="Century Gothic" panose="020B0502020202020204" pitchFamily="34" charset="0"/>
              </a:rPr>
              <a:t>Through intentional, continuous improvement efforts, AMS has transformed workplace culture, fostering innovation and efficiency across state agencies.</a:t>
            </a:r>
          </a:p>
          <a:p>
            <a:r>
              <a:rPr lang="en-US" sz="1000" b="1" dirty="0">
                <a:solidFill>
                  <a:srgbClr val="00FFFF"/>
                </a:solidFill>
                <a:latin typeface="Century Gothic" panose="020B0502020202020204" pitchFamily="34" charset="0"/>
              </a:rPr>
              <a:t>Recognized Excellence:</a:t>
            </a:r>
            <a:r>
              <a:rPr lang="en-US" sz="1000" dirty="0">
                <a:solidFill>
                  <a:srgbClr val="00FFFF"/>
                </a:solidFill>
                <a:latin typeface="Century Gothic" panose="020B0502020202020204" pitchFamily="34" charset="0"/>
              </a:rPr>
              <a:t> </a:t>
            </a:r>
            <a:r>
              <a:rPr lang="en-US" sz="1000" dirty="0">
                <a:latin typeface="Century Gothic" panose="020B0502020202020204" pitchFamily="34" charset="0"/>
              </a:rPr>
              <a:t>The AMS approach has led to multiple government excellence awards, showcasing the system’s effectiveness in improving public services.</a:t>
            </a:r>
          </a:p>
          <a:p>
            <a:r>
              <a:rPr lang="en-US" sz="1000" dirty="0">
                <a:latin typeface="Century Gothic" panose="020B0502020202020204" pitchFamily="34" charset="0"/>
              </a:rPr>
              <a:t>The presentation underscored the profound impact of AMS in making government operations more effective, inspiring attendees to embrace continuous improvement for lasting change.  </a:t>
            </a:r>
          </a:p>
          <a:p>
            <a:pPr algn="ctr"/>
            <a:r>
              <a:rPr lang="en-US" sz="1000" dirty="0">
                <a:solidFill>
                  <a:srgbClr val="CCFFFF"/>
                </a:solidFill>
                <a:latin typeface="Century Gothic" panose="020B0502020202020204" pitchFamily="34" charset="0"/>
                <a:hlinkClick r:id="rId7">
                  <a:extLst>
                    <a:ext uri="{A12FA001-AC4F-418D-AE19-62706E023703}">
                      <ahyp:hlinkClr xmlns:ahyp="http://schemas.microsoft.com/office/drawing/2018/hyperlinkcolor" val="tx"/>
                    </a:ext>
                  </a:extLst>
                </a:hlinkClick>
              </a:rPr>
              <a:t>Click here to view the presentation!</a:t>
            </a:r>
            <a:endParaRPr lang="en-US" sz="1000" dirty="0">
              <a:solidFill>
                <a:srgbClr val="CCFFFF"/>
              </a:solidFill>
              <a:latin typeface="Century Gothic" panose="020B0502020202020204" pitchFamily="34" charset="0"/>
            </a:endParaRPr>
          </a:p>
        </p:txBody>
      </p:sp>
      <p:pic>
        <p:nvPicPr>
          <p:cNvPr id="8" name="Picture 7">
            <a:extLst>
              <a:ext uri="{FF2B5EF4-FFF2-40B4-BE49-F238E27FC236}">
                <a16:creationId xmlns:a16="http://schemas.microsoft.com/office/drawing/2014/main" id="{33D714C1-8A9B-644E-0185-3EE01217041A}"/>
              </a:ext>
            </a:extLst>
          </p:cNvPr>
          <p:cNvPicPr>
            <a:picLocks noChangeAspect="1"/>
          </p:cNvPicPr>
          <p:nvPr/>
        </p:nvPicPr>
        <p:blipFill>
          <a:blip r:embed="rId8"/>
          <a:stretch>
            <a:fillRect/>
          </a:stretch>
        </p:blipFill>
        <p:spPr>
          <a:xfrm>
            <a:off x="4230285" y="772125"/>
            <a:ext cx="2627716" cy="3162600"/>
          </a:xfrm>
          <a:prstGeom prst="rect">
            <a:avLst/>
          </a:prstGeom>
        </p:spPr>
      </p:pic>
      <p:sp>
        <p:nvSpPr>
          <p:cNvPr id="10" name="TextBox 9">
            <a:extLst>
              <a:ext uri="{FF2B5EF4-FFF2-40B4-BE49-F238E27FC236}">
                <a16:creationId xmlns:a16="http://schemas.microsoft.com/office/drawing/2014/main" id="{5C538860-6471-2949-7AA7-73D1A56780B3}"/>
              </a:ext>
            </a:extLst>
          </p:cNvPr>
          <p:cNvSpPr txBox="1"/>
          <p:nvPr/>
        </p:nvSpPr>
        <p:spPr>
          <a:xfrm>
            <a:off x="3971294" y="240437"/>
            <a:ext cx="2992170"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accent1">
                    <a:lumMod val="75000"/>
                  </a:schemeClr>
                </a:solidFill>
                <a:effectLst/>
                <a:uLnTx/>
                <a:uFillTx/>
                <a:latin typeface="Cavolini" panose="03000502040302020204" pitchFamily="66" charset="0"/>
                <a:cs typeface="Cavolini" panose="03000502040302020204" pitchFamily="66" charset="0"/>
              </a:rPr>
              <a:t>Excellent Resource </a:t>
            </a:r>
            <a:br>
              <a:rPr kumimoji="0" lang="en-US" sz="1400" b="1" i="0" u="none" strike="noStrike" kern="1200" cap="none" spc="0" normalizeH="0" baseline="0" noProof="0" dirty="0">
                <a:ln>
                  <a:noFill/>
                </a:ln>
                <a:solidFill>
                  <a:schemeClr val="accent1">
                    <a:lumMod val="75000"/>
                  </a:schemeClr>
                </a:solidFill>
                <a:effectLst/>
                <a:uLnTx/>
                <a:uFillTx/>
                <a:latin typeface="Cavolini" panose="03000502040302020204" pitchFamily="66" charset="0"/>
                <a:cs typeface="Cavolini" panose="03000502040302020204" pitchFamily="66" charset="0"/>
              </a:rPr>
            </a:br>
            <a:r>
              <a:rPr kumimoji="0" lang="en-US" sz="1400" b="1" i="0" u="none" strike="noStrike" kern="1200" cap="none" spc="0" normalizeH="0" baseline="0" noProof="0" dirty="0">
                <a:ln>
                  <a:noFill/>
                </a:ln>
                <a:solidFill>
                  <a:schemeClr val="accent1">
                    <a:lumMod val="75000"/>
                  </a:schemeClr>
                </a:solidFill>
                <a:effectLst/>
                <a:uLnTx/>
                <a:uFillTx/>
                <a:latin typeface="Cavolini" panose="03000502040302020204" pitchFamily="66" charset="0"/>
                <a:cs typeface="Cavolini" panose="03000502040302020204" pitchFamily="66" charset="0"/>
              </a:rPr>
              <a:t>Alert! </a:t>
            </a:r>
          </a:p>
        </p:txBody>
      </p:sp>
      <p:sp>
        <p:nvSpPr>
          <p:cNvPr id="11" name="Arrow: Down 10">
            <a:extLst>
              <a:ext uri="{FF2B5EF4-FFF2-40B4-BE49-F238E27FC236}">
                <a16:creationId xmlns:a16="http://schemas.microsoft.com/office/drawing/2014/main" id="{CE7FBB90-5C96-6E96-9419-7F85FB30A985}"/>
              </a:ext>
            </a:extLst>
          </p:cNvPr>
          <p:cNvSpPr/>
          <p:nvPr/>
        </p:nvSpPr>
        <p:spPr>
          <a:xfrm rot="1139878">
            <a:off x="5807544" y="522210"/>
            <a:ext cx="179531" cy="204318"/>
          </a:xfrm>
          <a:prstGeom prst="downArrow">
            <a:avLst/>
          </a:prstGeom>
          <a:solidFill>
            <a:srgbClr val="FF0000"/>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5586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4152</TotalTime>
  <Words>812</Words>
  <Application>Microsoft Office PowerPoint</Application>
  <PresentationFormat>On-screen Show (4:3)</PresentationFormat>
  <Paragraphs>61</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Aptos Display</vt:lpstr>
      <vt:lpstr>Arial</vt:lpstr>
      <vt:lpstr>Cavolini</vt:lpstr>
      <vt:lpstr>Century Gothic</vt:lpstr>
      <vt:lpstr>Office Theme</vt:lpstr>
      <vt:lpstr>The Blast Newsletter</vt:lpstr>
      <vt:lpstr>The Blast Newsletter – Page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Mazzara, Talia (Results)</dc:creator>
  <cp:lastModifiedBy>Cooper, John (Results)</cp:lastModifiedBy>
  <cp:revision>3</cp:revision>
  <dcterms:created xsi:type="dcterms:W3CDTF">2025-03-24T22:18:45Z</dcterms:created>
  <dcterms:modified xsi:type="dcterms:W3CDTF">2025-04-07T22:26:48Z</dcterms:modified>
</cp:coreProperties>
</file>