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7"/>
  </p:notesMasterIdLst>
  <p:sldIdLst>
    <p:sldId id="257" r:id="rId5"/>
    <p:sldId id="258" r:id="rId6"/>
  </p:sldIdLst>
  <p:sldSz cx="6858000" cy="9144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838F0"/>
    <a:srgbClr val="B5FBFD"/>
    <a:srgbClr val="99FF33"/>
    <a:srgbClr val="C9C9F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00" autoAdjust="0"/>
    <p:restoredTop sz="94660"/>
  </p:normalViewPr>
  <p:slideViewPr>
    <p:cSldViewPr snapToGrid="0">
      <p:cViewPr varScale="1">
        <p:scale>
          <a:sx n="89" d="100"/>
          <a:sy n="89" d="100"/>
        </p:scale>
        <p:origin x="2784" y="17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4399A2A-1200-4A71-BDB2-2E276968BC2D}" type="datetimeFigureOut">
              <a:rPr lang="en-US" smtClean="0"/>
              <a:t>1/24/2025</a:t>
            </a:fld>
            <a:endParaRPr lang="en-US"/>
          </a:p>
        </p:txBody>
      </p:sp>
      <p:sp>
        <p:nvSpPr>
          <p:cNvPr id="4" name="Slide Image Placeholder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B9D7937-D597-47DB-B3E8-01611D4CE6DF}" type="slidenum">
              <a:rPr lang="en-US" smtClean="0"/>
              <a:t>‹#›</a:t>
            </a:fld>
            <a:endParaRPr lang="en-US"/>
          </a:p>
        </p:txBody>
      </p:sp>
    </p:spTree>
    <p:extLst>
      <p:ext uri="{BB962C8B-B14F-4D97-AF65-F5344CB8AC3E}">
        <p14:creationId xmlns:p14="http://schemas.microsoft.com/office/powerpoint/2010/main" val="22314198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35DF60F-07B3-43DE-B6D7-B89FCAB4B928}" type="slidenum">
              <a:rPr lang="en-US" smtClean="0"/>
              <a:t>1</a:t>
            </a:fld>
            <a:endParaRPr lang="en-US"/>
          </a:p>
        </p:txBody>
      </p:sp>
    </p:spTree>
    <p:extLst>
      <p:ext uri="{BB962C8B-B14F-4D97-AF65-F5344CB8AC3E}">
        <p14:creationId xmlns:p14="http://schemas.microsoft.com/office/powerpoint/2010/main" val="34740112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5EAD013-91E5-4ECD-9369-BCEAD077FFE9}" type="datetimeFigureOut">
              <a:rPr lang="en-US" smtClean="0"/>
              <a:t>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47045D-AB9A-4510-BA1C-29B5A480F477}" type="slidenum">
              <a:rPr lang="en-US" smtClean="0"/>
              <a:t>‹#›</a:t>
            </a:fld>
            <a:endParaRPr lang="en-US"/>
          </a:p>
        </p:txBody>
      </p:sp>
    </p:spTree>
    <p:extLst>
      <p:ext uri="{BB962C8B-B14F-4D97-AF65-F5344CB8AC3E}">
        <p14:creationId xmlns:p14="http://schemas.microsoft.com/office/powerpoint/2010/main" val="32836055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5EAD013-91E5-4ECD-9369-BCEAD077FFE9}" type="datetimeFigureOut">
              <a:rPr lang="en-US" smtClean="0"/>
              <a:t>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47045D-AB9A-4510-BA1C-29B5A480F477}" type="slidenum">
              <a:rPr lang="en-US" smtClean="0"/>
              <a:t>‹#›</a:t>
            </a:fld>
            <a:endParaRPr lang="en-US"/>
          </a:p>
        </p:txBody>
      </p:sp>
    </p:spTree>
    <p:extLst>
      <p:ext uri="{BB962C8B-B14F-4D97-AF65-F5344CB8AC3E}">
        <p14:creationId xmlns:p14="http://schemas.microsoft.com/office/powerpoint/2010/main" val="1426961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5EAD013-91E5-4ECD-9369-BCEAD077FFE9}" type="datetimeFigureOut">
              <a:rPr lang="en-US" smtClean="0"/>
              <a:t>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47045D-AB9A-4510-BA1C-29B5A480F477}" type="slidenum">
              <a:rPr lang="en-US" smtClean="0"/>
              <a:t>‹#›</a:t>
            </a:fld>
            <a:endParaRPr lang="en-US"/>
          </a:p>
        </p:txBody>
      </p:sp>
    </p:spTree>
    <p:extLst>
      <p:ext uri="{BB962C8B-B14F-4D97-AF65-F5344CB8AC3E}">
        <p14:creationId xmlns:p14="http://schemas.microsoft.com/office/powerpoint/2010/main" val="26273633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5EAD013-91E5-4ECD-9369-BCEAD077FFE9}" type="datetimeFigureOut">
              <a:rPr lang="en-US" smtClean="0"/>
              <a:t>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47045D-AB9A-4510-BA1C-29B5A480F477}" type="slidenum">
              <a:rPr lang="en-US" smtClean="0"/>
              <a:t>‹#›</a:t>
            </a:fld>
            <a:endParaRPr lang="en-US"/>
          </a:p>
        </p:txBody>
      </p:sp>
    </p:spTree>
    <p:extLst>
      <p:ext uri="{BB962C8B-B14F-4D97-AF65-F5344CB8AC3E}">
        <p14:creationId xmlns:p14="http://schemas.microsoft.com/office/powerpoint/2010/main" val="8870486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5EAD013-91E5-4ECD-9369-BCEAD077FFE9}" type="datetimeFigureOut">
              <a:rPr lang="en-US" smtClean="0"/>
              <a:t>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47045D-AB9A-4510-BA1C-29B5A480F477}" type="slidenum">
              <a:rPr lang="en-US" smtClean="0"/>
              <a:t>‹#›</a:t>
            </a:fld>
            <a:endParaRPr lang="en-US"/>
          </a:p>
        </p:txBody>
      </p:sp>
    </p:spTree>
    <p:extLst>
      <p:ext uri="{BB962C8B-B14F-4D97-AF65-F5344CB8AC3E}">
        <p14:creationId xmlns:p14="http://schemas.microsoft.com/office/powerpoint/2010/main" val="1137721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5EAD013-91E5-4ECD-9369-BCEAD077FFE9}" type="datetimeFigureOut">
              <a:rPr lang="en-US" smtClean="0"/>
              <a:t>1/24/2025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47045D-AB9A-4510-BA1C-29B5A480F477}" type="slidenum">
              <a:rPr lang="en-US" smtClean="0"/>
              <a:t>‹#›</a:t>
            </a:fld>
            <a:endParaRPr lang="en-US"/>
          </a:p>
        </p:txBody>
      </p:sp>
    </p:spTree>
    <p:extLst>
      <p:ext uri="{BB962C8B-B14F-4D97-AF65-F5344CB8AC3E}">
        <p14:creationId xmlns:p14="http://schemas.microsoft.com/office/powerpoint/2010/main" val="29094817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5EAD013-91E5-4ECD-9369-BCEAD077FFE9}" type="datetimeFigureOut">
              <a:rPr lang="en-US" smtClean="0"/>
              <a:t>1/24/2025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E47045D-AB9A-4510-BA1C-29B5A480F477}" type="slidenum">
              <a:rPr lang="en-US" smtClean="0"/>
              <a:t>‹#›</a:t>
            </a:fld>
            <a:endParaRPr lang="en-US"/>
          </a:p>
        </p:txBody>
      </p:sp>
    </p:spTree>
    <p:extLst>
      <p:ext uri="{BB962C8B-B14F-4D97-AF65-F5344CB8AC3E}">
        <p14:creationId xmlns:p14="http://schemas.microsoft.com/office/powerpoint/2010/main" val="10884488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5EAD013-91E5-4ECD-9369-BCEAD077FFE9}" type="datetimeFigureOut">
              <a:rPr lang="en-US" smtClean="0"/>
              <a:t>1/24/2025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E47045D-AB9A-4510-BA1C-29B5A480F477}" type="slidenum">
              <a:rPr lang="en-US" smtClean="0"/>
              <a:t>‹#›</a:t>
            </a:fld>
            <a:endParaRPr lang="en-US"/>
          </a:p>
        </p:txBody>
      </p:sp>
    </p:spTree>
    <p:extLst>
      <p:ext uri="{BB962C8B-B14F-4D97-AF65-F5344CB8AC3E}">
        <p14:creationId xmlns:p14="http://schemas.microsoft.com/office/powerpoint/2010/main" val="27757679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EAD013-91E5-4ECD-9369-BCEAD077FFE9}" type="datetimeFigureOut">
              <a:rPr lang="en-US" smtClean="0"/>
              <a:t>1/24/2025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E47045D-AB9A-4510-BA1C-29B5A480F477}" type="slidenum">
              <a:rPr lang="en-US" smtClean="0"/>
              <a:t>‹#›</a:t>
            </a:fld>
            <a:endParaRPr lang="en-US"/>
          </a:p>
        </p:txBody>
      </p:sp>
    </p:spTree>
    <p:extLst>
      <p:ext uri="{BB962C8B-B14F-4D97-AF65-F5344CB8AC3E}">
        <p14:creationId xmlns:p14="http://schemas.microsoft.com/office/powerpoint/2010/main" val="8533808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F5EAD013-91E5-4ECD-9369-BCEAD077FFE9}" type="datetimeFigureOut">
              <a:rPr lang="en-US" smtClean="0"/>
              <a:t>1/24/2025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47045D-AB9A-4510-BA1C-29B5A480F477}" type="slidenum">
              <a:rPr lang="en-US" smtClean="0"/>
              <a:t>‹#›</a:t>
            </a:fld>
            <a:endParaRPr lang="en-US"/>
          </a:p>
        </p:txBody>
      </p:sp>
    </p:spTree>
    <p:extLst>
      <p:ext uri="{BB962C8B-B14F-4D97-AF65-F5344CB8AC3E}">
        <p14:creationId xmlns:p14="http://schemas.microsoft.com/office/powerpoint/2010/main" val="18436517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F5EAD013-91E5-4ECD-9369-BCEAD077FFE9}" type="datetimeFigureOut">
              <a:rPr lang="en-US" smtClean="0"/>
              <a:t>1/24/2025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47045D-AB9A-4510-BA1C-29B5A480F477}" type="slidenum">
              <a:rPr lang="en-US" smtClean="0"/>
              <a:t>‹#›</a:t>
            </a:fld>
            <a:endParaRPr lang="en-US"/>
          </a:p>
        </p:txBody>
      </p:sp>
    </p:spTree>
    <p:extLst>
      <p:ext uri="{BB962C8B-B14F-4D97-AF65-F5344CB8AC3E}">
        <p14:creationId xmlns:p14="http://schemas.microsoft.com/office/powerpoint/2010/main" val="39929488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82000"/>
                  </a:schemeClr>
                </a:solidFill>
              </a:defRPr>
            </a:lvl1pPr>
          </a:lstStyle>
          <a:p>
            <a:fld id="{F5EAD013-91E5-4ECD-9369-BCEAD077FFE9}" type="datetimeFigureOut">
              <a:rPr lang="en-US" smtClean="0"/>
              <a:t>1/24/2025</a:t>
            </a:fld>
            <a:endParaRPr 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82000"/>
                  </a:schemeClr>
                </a:solidFill>
              </a:defRPr>
            </a:lvl1pPr>
          </a:lstStyle>
          <a:p>
            <a:fld id="{EE47045D-AB9A-4510-BA1C-29B5A480F477}" type="slidenum">
              <a:rPr lang="en-US" smtClean="0"/>
              <a:t>‹#›</a:t>
            </a:fld>
            <a:endParaRPr lang="en-US"/>
          </a:p>
        </p:txBody>
      </p:sp>
    </p:spTree>
    <p:extLst>
      <p:ext uri="{BB962C8B-B14F-4D97-AF65-F5344CB8AC3E}">
        <p14:creationId xmlns:p14="http://schemas.microsoft.com/office/powerpoint/2010/main" val="285405378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image" Target="../media/image1.jpeg"/><Relationship Id="rId7"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mailto:theresa.dew@gov.wa.gov" TargetMode="External"/><Relationship Id="rId5" Type="http://schemas.openxmlformats.org/officeDocument/2006/relationships/hyperlink" Target="mailto:talia.mazzara@gov.wa.gov" TargetMode="External"/><Relationship Id="rId4" Type="http://schemas.openxmlformats.org/officeDocument/2006/relationships/hyperlink" Target="https://www.youtube.com/watch?v=Q7y_VZu9e1Y" TargetMode="External"/><Relationship Id="rId9" Type="http://schemas.openxmlformats.org/officeDocument/2006/relationships/image" Target="../media/image4.png"/></Relationships>
</file>

<file path=ppt/slides/_rels/slide2.xml.rels><?xml version="1.0" encoding="UTF-8" standalone="yes"?>
<Relationships xmlns="http://schemas.openxmlformats.org/package/2006/relationships"><Relationship Id="rId8" Type="http://schemas.openxmlformats.org/officeDocument/2006/relationships/hyperlink" Target="https://view.officeapps.live.com/op/view.aspx?src=https%3A%2F%2Fresults.wa.gov%2Fsites%2Fdefault%2Ffiles%2FBeyond%2520Resolutions%2520Action%2520Plan%25201.14.25.docx&amp;wdOrigin=BROWSELINK" TargetMode="External"/><Relationship Id="rId3" Type="http://schemas.openxmlformats.org/officeDocument/2006/relationships/hyperlink" Target="https://app.smartsheet.com/b/form/565e2643571d4be98b87235718d68e6e" TargetMode="External"/><Relationship Id="rId7" Type="http://schemas.openxmlformats.org/officeDocument/2006/relationships/hyperlink" Target="https://view.officeapps.live.com/op/view.aspx?src=https%3A%2F%2Fresults.wa.gov%2Fsites%2Fdefault%2Ffiles%2FBeyond%2520Resolutions%2520The%2520science%2520of%2520building%2520lasting%2520habits%25201.14.25.pptx&amp;wdOrigin=BROWSELINK" TargetMode="External"/><Relationship Id="rId2" Type="http://schemas.openxmlformats.org/officeDocument/2006/relationships/hyperlink" Target="https://us02web.zoom.us/j/85386724896" TargetMode="External"/><Relationship Id="rId1" Type="http://schemas.openxmlformats.org/officeDocument/2006/relationships/slideLayout" Target="../slideLayouts/slideLayout2.xml"/><Relationship Id="rId6" Type="http://schemas.openxmlformats.org/officeDocument/2006/relationships/hyperlink" Target="https://www.youtube.com/watch?v=BwKv1YJ3x0M" TargetMode="External"/><Relationship Id="rId5" Type="http://schemas.openxmlformats.org/officeDocument/2006/relationships/image" Target="../media/image6.png"/><Relationship Id="rId4" Type="http://schemas.openxmlformats.org/officeDocument/2006/relationships/image" Target="../media/image5.png"/><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Title 32">
            <a:extLst>
              <a:ext uri="{FF2B5EF4-FFF2-40B4-BE49-F238E27FC236}">
                <a16:creationId xmlns:a16="http://schemas.microsoft.com/office/drawing/2014/main" id="{31A09646-C3CA-6A95-DE42-E12D839D52BD}"/>
              </a:ext>
              <a:ext uri="{C183D7F6-B498-43B3-948B-1728B52AA6E4}">
                <adec:decorative xmlns:adec="http://schemas.microsoft.com/office/drawing/2017/decorative" val="1"/>
              </a:ext>
            </a:extLst>
          </p:cNvPr>
          <p:cNvSpPr>
            <a:spLocks noGrp="1"/>
          </p:cNvSpPr>
          <p:nvPr>
            <p:ph type="ctrTitle"/>
          </p:nvPr>
        </p:nvSpPr>
        <p:spPr>
          <a:xfrm>
            <a:off x="514350" y="-3183467"/>
            <a:ext cx="5829300" cy="3183467"/>
          </a:xfrm>
        </p:spPr>
        <p:txBody>
          <a:bodyPr vert="horz" lIns="91440" tIns="45720" rIns="91440" bIns="45720" rtlCol="0" anchor="b">
            <a:normAutofit/>
          </a:bodyPr>
          <a:lstStyle/>
          <a:p>
            <a:r>
              <a:rPr lang="en-US" dirty="0"/>
              <a:t>The Blast Newsletter</a:t>
            </a:r>
          </a:p>
        </p:txBody>
      </p:sp>
      <p:sp>
        <p:nvSpPr>
          <p:cNvPr id="48" name="TextBox 47">
            <a:extLst>
              <a:ext uri="{FF2B5EF4-FFF2-40B4-BE49-F238E27FC236}">
                <a16:creationId xmlns:a16="http://schemas.microsoft.com/office/drawing/2014/main" id="{3F6DCE4F-FE9F-695A-2469-31359089FCD9}"/>
              </a:ext>
            </a:extLst>
          </p:cNvPr>
          <p:cNvSpPr txBox="1"/>
          <p:nvPr/>
        </p:nvSpPr>
        <p:spPr>
          <a:xfrm>
            <a:off x="228566" y="317835"/>
            <a:ext cx="4231007" cy="1836850"/>
          </a:xfrm>
          <a:prstGeom prst="rect">
            <a:avLst/>
          </a:prstGeom>
          <a:noFill/>
        </p:spPr>
        <p:txBody>
          <a:bodyPr wrap="square" rtlCol="0">
            <a:spAutoFit/>
          </a:bodyPr>
          <a:lstStyle/>
          <a:p>
            <a:pPr>
              <a:lnSpc>
                <a:spcPct val="80000"/>
              </a:lnSpc>
            </a:pPr>
            <a:r>
              <a:rPr lang="en-US" sz="4853" b="1" cap="all" dirty="0">
                <a:solidFill>
                  <a:srgbClr val="006666"/>
                </a:solidFill>
                <a:latin typeface="Century Gothic" panose="020B0502020202020204" pitchFamily="34" charset="0"/>
                <a:ea typeface="MS Mincho" panose="02020609040205080304" pitchFamily="49" charset="-128"/>
                <a:cs typeface="Times New Roman" panose="02020603050405020304" pitchFamily="18" charset="0"/>
              </a:rPr>
              <a:t>The blast</a:t>
            </a:r>
          </a:p>
          <a:p>
            <a:r>
              <a:rPr lang="en-US" sz="1767" b="1" dirty="0">
                <a:latin typeface="Century Gothic" panose="020B0502020202020204" pitchFamily="34" charset="0"/>
                <a:ea typeface="MS Mincho" panose="02020609040205080304" pitchFamily="49" charset="-128"/>
                <a:cs typeface="Times New Roman" panose="02020603050405020304" pitchFamily="18" charset="0"/>
              </a:rPr>
              <a:t>ENTERPRISE-WIDE CONTINUOUS IMPROVEMENT COMMUNITY OF PRACTICE</a:t>
            </a:r>
          </a:p>
          <a:p>
            <a:pPr>
              <a:spcBef>
                <a:spcPts val="1060"/>
              </a:spcBef>
            </a:pPr>
            <a:r>
              <a:rPr lang="en-US" sz="1236" b="1" dirty="0">
                <a:solidFill>
                  <a:srgbClr val="006666"/>
                </a:solidFill>
                <a:latin typeface="Century Gothic" panose="020B0502020202020204" pitchFamily="34" charset="0"/>
                <a:ea typeface="MS Mincho" panose="02020609040205080304" pitchFamily="49" charset="-128"/>
                <a:cs typeface="Times New Roman" panose="02020603050405020304" pitchFamily="18" charset="0"/>
              </a:rPr>
              <a:t>ISSUE NO. 25 | JANUARY 2025 </a:t>
            </a:r>
            <a:endParaRPr lang="en-US" sz="1236" b="1" dirty="0">
              <a:solidFill>
                <a:srgbClr val="006666"/>
              </a:solidFill>
            </a:endParaRPr>
          </a:p>
        </p:txBody>
      </p:sp>
      <p:grpSp>
        <p:nvGrpSpPr>
          <p:cNvPr id="49" name="Group 48">
            <a:extLst>
              <a:ext uri="{FF2B5EF4-FFF2-40B4-BE49-F238E27FC236}">
                <a16:creationId xmlns:a16="http://schemas.microsoft.com/office/drawing/2014/main" id="{66BDFF19-C0B6-9D11-158D-4AB194A057D5}"/>
              </a:ext>
              <a:ext uri="{C183D7F6-B498-43B3-948B-1728B52AA6E4}">
                <adec:decorative xmlns:adec="http://schemas.microsoft.com/office/drawing/2017/decorative" val="1"/>
              </a:ext>
            </a:extLst>
          </p:cNvPr>
          <p:cNvGrpSpPr/>
          <p:nvPr/>
        </p:nvGrpSpPr>
        <p:grpSpPr>
          <a:xfrm>
            <a:off x="4634367" y="233261"/>
            <a:ext cx="2092138" cy="1408550"/>
            <a:chOff x="0" y="0"/>
            <a:chExt cx="2371090" cy="1557565"/>
          </a:xfrm>
        </p:grpSpPr>
        <p:pic>
          <p:nvPicPr>
            <p:cNvPr id="50" name="image1.jpeg">
              <a:extLst>
                <a:ext uri="{FF2B5EF4-FFF2-40B4-BE49-F238E27FC236}">
                  <a16:creationId xmlns:a16="http://schemas.microsoft.com/office/drawing/2014/main" id="{4BDB5961-3DEB-A4E3-4EB1-B16EEE186715}"/>
                </a:ext>
              </a:extLst>
            </p:cNvPr>
            <p:cNvPicPr>
              <a:picLocks noChangeAspect="1"/>
            </p:cNvPicPr>
            <p:nvPr/>
          </p:nvPicPr>
          <p:blipFill>
            <a:blip r:embed="rId3" cstate="print"/>
            <a:stretch>
              <a:fillRect/>
            </a:stretch>
          </p:blipFill>
          <p:spPr>
            <a:xfrm>
              <a:off x="0" y="0"/>
              <a:ext cx="2371090" cy="984250"/>
            </a:xfrm>
            <a:prstGeom prst="rect">
              <a:avLst/>
            </a:prstGeom>
          </p:spPr>
        </p:pic>
        <p:sp>
          <p:nvSpPr>
            <p:cNvPr id="51" name="TextBox 45">
              <a:extLst>
                <a:ext uri="{FF2B5EF4-FFF2-40B4-BE49-F238E27FC236}">
                  <a16:creationId xmlns:a16="http://schemas.microsoft.com/office/drawing/2014/main" id="{4A5D2117-F545-3067-EC33-D0BD3B4BFD6E}"/>
                </a:ext>
              </a:extLst>
            </p:cNvPr>
            <p:cNvSpPr txBox="1"/>
            <p:nvPr/>
          </p:nvSpPr>
          <p:spPr>
            <a:xfrm>
              <a:off x="136892" y="947965"/>
              <a:ext cx="2143125" cy="609600"/>
            </a:xfrm>
            <a:prstGeom prst="rect">
              <a:avLst/>
            </a:prstGeom>
            <a:noFill/>
          </p:spPr>
          <p:txBody>
            <a:bodyPr wrap="square" lIns="80683" tIns="40341" rIns="80683" bIns="40341" rtlCol="0" anchor="t">
              <a:noAutofit/>
            </a:bodyPr>
            <a:lstStyle/>
            <a:p>
              <a:pPr>
                <a:lnSpc>
                  <a:spcPct val="115000"/>
                </a:lnSpc>
                <a:spcBef>
                  <a:spcPts val="884"/>
                </a:spcBef>
                <a:spcAft>
                  <a:spcPts val="884"/>
                </a:spcAft>
              </a:pPr>
              <a:r>
                <a:rPr lang="en-US" sz="795" b="1" i="1" dirty="0">
                  <a:solidFill>
                    <a:srgbClr val="2683C6"/>
                  </a:solidFill>
                  <a:latin typeface="Century Gothic" panose="020B0502020202020204" pitchFamily="34" charset="0"/>
                  <a:ea typeface="MS Mincho" panose="02020609040205080304" pitchFamily="49" charset="-128"/>
                  <a:cs typeface="Times New Roman" panose="02020603050405020304" pitchFamily="18" charset="0"/>
                </a:rPr>
                <a:t>Transparency </a:t>
              </a:r>
              <a:r>
                <a:rPr lang="en-US" sz="795" b="1" i="1" dirty="0">
                  <a:latin typeface="Century Gothic" panose="020B0502020202020204" pitchFamily="34" charset="0"/>
                  <a:ea typeface="MS Mincho" panose="02020609040205080304" pitchFamily="49" charset="-128"/>
                  <a:cs typeface="Times New Roman" panose="02020603050405020304" pitchFamily="18" charset="0"/>
                </a:rPr>
                <a:t>-</a:t>
              </a:r>
              <a:r>
                <a:rPr lang="en-US" sz="795" b="1" i="1" dirty="0">
                  <a:solidFill>
                    <a:srgbClr val="000000"/>
                  </a:solidFill>
                  <a:latin typeface="Century Gothic" panose="020B0502020202020204" pitchFamily="34" charset="0"/>
                  <a:ea typeface="MS Mincho" panose="02020609040205080304" pitchFamily="49" charset="-128"/>
                  <a:cs typeface="Times New Roman" panose="02020603050405020304" pitchFamily="18" charset="0"/>
                </a:rPr>
                <a:t> </a:t>
              </a:r>
              <a:r>
                <a:rPr lang="en-US" sz="795" b="1" i="1" dirty="0">
                  <a:solidFill>
                    <a:srgbClr val="FF7C80"/>
                  </a:solidFill>
                  <a:latin typeface="Century Gothic" panose="020B0502020202020204" pitchFamily="34" charset="0"/>
                  <a:ea typeface="MS Mincho" panose="02020609040205080304" pitchFamily="49" charset="-128"/>
                  <a:cs typeface="Times New Roman" panose="02020603050405020304" pitchFamily="18" charset="0"/>
                </a:rPr>
                <a:t>Innovation</a:t>
              </a:r>
              <a:r>
                <a:rPr lang="en-US" sz="795" b="1" i="1" dirty="0">
                  <a:solidFill>
                    <a:srgbClr val="000000"/>
                  </a:solidFill>
                  <a:latin typeface="Century Gothic" panose="020B0502020202020204" pitchFamily="34" charset="0"/>
                  <a:ea typeface="MS Mincho" panose="02020609040205080304" pitchFamily="49" charset="-128"/>
                  <a:cs typeface="Times New Roman" panose="02020603050405020304" pitchFamily="18" charset="0"/>
                </a:rPr>
                <a:t> </a:t>
              </a:r>
              <a:r>
                <a:rPr lang="en-US" sz="795" b="1" i="1" dirty="0">
                  <a:latin typeface="Century Gothic" panose="020B0502020202020204" pitchFamily="34" charset="0"/>
                  <a:ea typeface="MS Mincho" panose="02020609040205080304" pitchFamily="49" charset="-128"/>
                  <a:cs typeface="Times New Roman" panose="02020603050405020304" pitchFamily="18" charset="0"/>
                </a:rPr>
                <a:t>-</a:t>
              </a:r>
              <a:r>
                <a:rPr lang="en-US" sz="795" b="1" i="1" dirty="0">
                  <a:solidFill>
                    <a:srgbClr val="000000"/>
                  </a:solidFill>
                  <a:latin typeface="Century Gothic" panose="020B0502020202020204" pitchFamily="34" charset="0"/>
                  <a:ea typeface="MS Mincho" panose="02020609040205080304" pitchFamily="49" charset="-128"/>
                  <a:cs typeface="Times New Roman" panose="02020603050405020304" pitchFamily="18" charset="0"/>
                </a:rPr>
                <a:t> </a:t>
              </a:r>
              <a:r>
                <a:rPr lang="en-US" sz="795" b="1" i="1" dirty="0">
                  <a:solidFill>
                    <a:srgbClr val="8A880E"/>
                  </a:solidFill>
                  <a:latin typeface="Century Gothic" panose="020B0502020202020204" pitchFamily="34" charset="0"/>
                  <a:ea typeface="MS Mincho" panose="02020609040205080304" pitchFamily="49" charset="-128"/>
                  <a:cs typeface="Times New Roman" panose="02020603050405020304" pitchFamily="18" charset="0"/>
                </a:rPr>
                <a:t>Results</a:t>
              </a:r>
              <a:endParaRPr lang="en-US" sz="927" dirty="0">
                <a:latin typeface="Century Gothic" panose="020B0502020202020204" pitchFamily="34" charset="0"/>
                <a:ea typeface="MS Mincho" panose="02020609040205080304" pitchFamily="49" charset="-128"/>
                <a:cs typeface="Times New Roman" panose="02020603050405020304" pitchFamily="18" charset="0"/>
              </a:endParaRPr>
            </a:p>
          </p:txBody>
        </p:sp>
      </p:grpSp>
      <p:sp>
        <p:nvSpPr>
          <p:cNvPr id="55" name="TextBox 54" descr="Coming soon: 2024 workshops&#10;&#10;You spoke and we heard – Results Washington is excited to announce that we will host three in-person workshops this year to provide opportunities for the community to network as well as bring hands-on, group learning back into our way of life. Although we won’t have a hybrid option for these meetings, we will continue hosting our CoP meetings each month to offer a virtual learning option for those who aren’t able to make the workshops.&#10;&#10;We still have some logistics to finalize, but here’s a sneak peek at what you can expect:&#10;&#10;Workshops held in April, July, and August&#10;April and August in Olympia; July in Eastern/Central Washington&#10;We’re looking for champions to help us plan our offsite workshop – let us know if you’re interested!&#10;Networking luncheons will be provided&#10;Teachings in data visualization, Lean tools, and strategic planning&#10;A small fee to confirm your spot&#10;&#10;More details to come – be on the look out! ">
            <a:extLst>
              <a:ext uri="{FF2B5EF4-FFF2-40B4-BE49-F238E27FC236}">
                <a16:creationId xmlns:a16="http://schemas.microsoft.com/office/drawing/2014/main" id="{7EC7E124-3586-D84A-2D6F-77FE13A817CD}"/>
              </a:ext>
            </a:extLst>
          </p:cNvPr>
          <p:cNvSpPr txBox="1"/>
          <p:nvPr/>
        </p:nvSpPr>
        <p:spPr>
          <a:xfrm>
            <a:off x="241507" y="4707828"/>
            <a:ext cx="4117302" cy="4624347"/>
          </a:xfrm>
          <a:prstGeom prst="rect">
            <a:avLst/>
          </a:prstGeom>
          <a:noFill/>
        </p:spPr>
        <p:txBody>
          <a:bodyPr wrap="square" lIns="91440" tIns="45722" rIns="91440" bIns="45722" rtlCol="0" anchor="t">
            <a:spAutoFit/>
          </a:bodyPr>
          <a:lstStyle/>
          <a:p>
            <a:pPr algn="ctr"/>
            <a:r>
              <a:rPr lang="en-US" sz="1600" dirty="0">
                <a:latin typeface="Century Gothic" panose="020B0502020202020204" pitchFamily="34" charset="0"/>
              </a:rPr>
              <a:t> </a:t>
            </a:r>
            <a:r>
              <a:rPr lang="en-US" sz="1600" b="1" dirty="0"/>
              <a:t>Results Washington Got Jesse!</a:t>
            </a:r>
            <a:r>
              <a:rPr lang="en-US" sz="1600" dirty="0">
                <a:latin typeface="Century Gothic" panose="020B0502020202020204" pitchFamily="34" charset="0"/>
              </a:rPr>
              <a:t> </a:t>
            </a:r>
            <a:br>
              <a:rPr lang="en-US" sz="1600" b="1" dirty="0"/>
            </a:br>
            <a:br>
              <a:rPr lang="en-US" sz="1600" b="1" dirty="0"/>
            </a:br>
            <a:r>
              <a:rPr lang="en-US" sz="1100" dirty="0">
                <a:latin typeface="Century Gothic" panose="020B0502020202020204" pitchFamily="34" charset="0"/>
              </a:rPr>
              <a:t>We’re absolutely thrilled to welcome Jesse Jones as our new Director! Jesse’s unwavering passion for people, his dedication to accountability, and his pursuit of excellence make him the perfect fit for our agency’s mission and values. His visionary leadership promises to elevate our </a:t>
            </a:r>
            <a:r>
              <a:rPr lang="en-US" sz="1100">
                <a:latin typeface="Century Gothic" panose="020B0502020202020204" pitchFamily="34" charset="0"/>
              </a:rPr>
              <a:t>focus from </a:t>
            </a:r>
            <a:r>
              <a:rPr lang="en-US" sz="1100" dirty="0">
                <a:latin typeface="Century Gothic" panose="020B0502020202020204" pitchFamily="34" charset="0"/>
              </a:rPr>
              <a:t>managing performance to transforming it through a customer-centric lens.</a:t>
            </a:r>
            <a:br>
              <a:rPr lang="en-US" sz="1100" dirty="0">
                <a:latin typeface="Century Gothic" panose="020B0502020202020204" pitchFamily="34" charset="0"/>
              </a:rPr>
            </a:br>
            <a:endParaRPr lang="en-US" sz="1100" dirty="0">
              <a:latin typeface="Century Gothic" panose="020B0502020202020204" pitchFamily="34" charset="0"/>
            </a:endParaRPr>
          </a:p>
          <a:p>
            <a:pPr algn="ctr"/>
            <a:r>
              <a:rPr lang="en-US" sz="1100" dirty="0">
                <a:latin typeface="Century Gothic" panose="020B0502020202020204" pitchFamily="34" charset="0"/>
              </a:rPr>
              <a:t>As Continuous Improvement experts, we know that a program, service, or process is only as strong as the experience it delivers to its customers. With Jesse at the helm, we are confident that his leadership will take our work to new levels and further cement our role as Washington’s accountability office.</a:t>
            </a:r>
            <a:br>
              <a:rPr lang="en-US" sz="1100" dirty="0">
                <a:latin typeface="Century Gothic" panose="020B0502020202020204" pitchFamily="34" charset="0"/>
              </a:rPr>
            </a:br>
            <a:endParaRPr lang="en-US" sz="1100" dirty="0">
              <a:latin typeface="Century Gothic" panose="020B0502020202020204" pitchFamily="34" charset="0"/>
            </a:endParaRPr>
          </a:p>
          <a:p>
            <a:pPr algn="ctr"/>
            <a:r>
              <a:rPr lang="en-US" sz="1100" dirty="0">
                <a:latin typeface="Century Gothic" panose="020B0502020202020204" pitchFamily="34" charset="0"/>
              </a:rPr>
              <a:t>Governor Ferguson said it best. </a:t>
            </a:r>
          </a:p>
          <a:p>
            <a:pPr algn="ctr"/>
            <a:br>
              <a:rPr lang="en-US" sz="1100" dirty="0">
                <a:latin typeface="Century Gothic" panose="020B0502020202020204" pitchFamily="34" charset="0"/>
              </a:rPr>
            </a:br>
            <a:r>
              <a:rPr lang="en-US" sz="1050" i="1" dirty="0">
                <a:solidFill>
                  <a:schemeClr val="tx2">
                    <a:lumMod val="75000"/>
                    <a:lumOff val="25000"/>
                  </a:schemeClr>
                </a:solidFill>
                <a:latin typeface="Century Gothic" panose="020B0502020202020204" pitchFamily="34" charset="0"/>
              </a:rPr>
              <a:t>“Washingtonians know that when there’s a problem to solve, you call Jesse. Government must work better, and Jesse’s track record proves he’s the ideal candidate for this role.”</a:t>
            </a:r>
            <a:br>
              <a:rPr lang="en-US" sz="1100" dirty="0">
                <a:latin typeface="Century Gothic" panose="020B0502020202020204" pitchFamily="34" charset="0"/>
              </a:rPr>
            </a:br>
            <a:br>
              <a:rPr lang="en-US" sz="1100" dirty="0">
                <a:latin typeface="Century Gothic" panose="020B0502020202020204" pitchFamily="34" charset="0"/>
              </a:rPr>
            </a:br>
            <a:r>
              <a:rPr lang="en-US" sz="1100" dirty="0">
                <a:latin typeface="Century Gothic" panose="020B0502020202020204" pitchFamily="34" charset="0"/>
              </a:rPr>
              <a:t>Here’s to a transformative journey ahead!  </a:t>
            </a:r>
          </a:p>
          <a:p>
            <a:pPr algn="ctr" fontAlgn="base">
              <a:spcAft>
                <a:spcPts val="2250"/>
              </a:spcAft>
            </a:pPr>
            <a:endParaRPr lang="en-US" sz="1100" i="1" dirty="0">
              <a:solidFill>
                <a:srgbClr val="373737"/>
              </a:solidFill>
              <a:latin typeface="Century Gothic" panose="020B0502020202020204" pitchFamily="34" charset="0"/>
            </a:endParaRPr>
          </a:p>
        </p:txBody>
      </p:sp>
      <p:sp>
        <p:nvSpPr>
          <p:cNvPr id="4" name="Rectangle 3" descr="WHAT YOU MISSED&#10;&#10;At our January CoP meeting, we were grateful to have Vanessa Palomino with the Office of Financial Management (OFM) share all about Gracious Space and how to have meaningful conversations with your coworkers to address conflict and build relationships. &#10;&#10;For more information, see the recapped story on page 2!&#10;&#10;LOOKING AHEAD &#10;&#10;Mark your calendars and check out what we have in store for you at our February CoP meeting on page 2.&#10;&#10;QUESTIONS?&#10;&#10;For questions on The Blast, the CoP, or to present a teaching or project share this year, contact:&#10;Talia Mazzara, Results WA Senior Performance Advisor&#10;&#10;Theresa Dew, Results WA Senior Performance Advisor">
            <a:extLst>
              <a:ext uri="{FF2B5EF4-FFF2-40B4-BE49-F238E27FC236}">
                <a16:creationId xmlns:a16="http://schemas.microsoft.com/office/drawing/2014/main" id="{0068B091-C4CF-3686-F9F9-AD01C0C4C2DD}"/>
              </a:ext>
            </a:extLst>
          </p:cNvPr>
          <p:cNvSpPr/>
          <p:nvPr/>
        </p:nvSpPr>
        <p:spPr>
          <a:xfrm>
            <a:off x="4371749" y="2154685"/>
            <a:ext cx="2486251" cy="6989315"/>
          </a:xfrm>
          <a:prstGeom prst="rect">
            <a:avLst/>
          </a:prstGeom>
          <a:solidFill>
            <a:srgbClr val="39505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242048" tIns="40341" rIns="242048" bIns="40341" numCol="1" spcCol="0" rtlCol="0" fromWordArt="0" anchor="ctr" anchorCtr="0" forceAA="0" compatLnSpc="1">
            <a:prstTxWarp prst="textNoShape">
              <a:avLst/>
            </a:prstTxWarp>
            <a:noAutofit/>
          </a:bodyPr>
          <a:lstStyle/>
          <a:p>
            <a:pPr>
              <a:lnSpc>
                <a:spcPct val="115000"/>
              </a:lnSpc>
              <a:spcBef>
                <a:spcPts val="884"/>
              </a:spcBef>
              <a:spcAft>
                <a:spcPts val="533"/>
              </a:spcAft>
            </a:pPr>
            <a:r>
              <a:rPr lang="en-US" sz="1200" b="1" dirty="0">
                <a:solidFill>
                  <a:schemeClr val="bg2"/>
                </a:solidFill>
                <a:latin typeface="Century Gothic" panose="020B0502020202020204" pitchFamily="34" charset="0"/>
                <a:ea typeface="MS Mincho" panose="02020609040205080304" pitchFamily="49" charset="-128"/>
                <a:cs typeface="Times New Roman" panose="02020603050405020304" pitchFamily="18" charset="0"/>
              </a:rPr>
              <a:t>WHAT YOU MISSED</a:t>
            </a:r>
            <a:br>
              <a:rPr lang="en-US" sz="1200" b="1" dirty="0">
                <a:solidFill>
                  <a:schemeClr val="bg2"/>
                </a:solidFill>
                <a:latin typeface="Century Gothic" panose="020B0502020202020204" pitchFamily="34" charset="0"/>
                <a:ea typeface="MS Mincho" panose="02020609040205080304" pitchFamily="49" charset="-128"/>
                <a:cs typeface="Times New Roman" panose="02020603050405020304" pitchFamily="18" charset="0"/>
              </a:rPr>
            </a:br>
            <a:br>
              <a:rPr lang="en-US" sz="1240" b="1" dirty="0">
                <a:solidFill>
                  <a:schemeClr val="bg2"/>
                </a:solidFill>
                <a:latin typeface="Century Gothic" panose="020B0502020202020204" pitchFamily="34" charset="0"/>
                <a:ea typeface="MS Mincho" panose="02020609040205080304" pitchFamily="49" charset="-128"/>
                <a:cs typeface="Times New Roman" panose="02020603050405020304" pitchFamily="18" charset="0"/>
              </a:rPr>
            </a:br>
            <a:r>
              <a:rPr lang="en-US" sz="1100" dirty="0">
                <a:solidFill>
                  <a:schemeClr val="bg2"/>
                </a:solidFill>
                <a:latin typeface="Century Gothic" panose="020B0502020202020204" pitchFamily="34" charset="0"/>
                <a:ea typeface="MS Mincho" panose="02020609040205080304" pitchFamily="49" charset="-128"/>
                <a:cs typeface="Times New Roman" panose="02020603050405020304" pitchFamily="18" charset="0"/>
              </a:rPr>
              <a:t>At our January CoP, we heard from Jeannie Bowen with Results Washington as she shared an interactive presentation titled Beyond Resolutions: The Science of Building Lasting Habits.</a:t>
            </a:r>
            <a:br>
              <a:rPr lang="en-US" sz="1100" b="1" dirty="0">
                <a:solidFill>
                  <a:schemeClr val="bg2"/>
                </a:solidFill>
                <a:latin typeface="Century Gothic" panose="020B0502020202020204" pitchFamily="34" charset="0"/>
                <a:ea typeface="MS Mincho" panose="02020609040205080304" pitchFamily="49" charset="-128"/>
                <a:cs typeface="Times New Roman" panose="02020603050405020304" pitchFamily="18" charset="0"/>
              </a:rPr>
            </a:br>
            <a:br>
              <a:rPr lang="en-US" sz="1100" dirty="0">
                <a:solidFill>
                  <a:schemeClr val="bg2"/>
                </a:solidFill>
                <a:effectLst/>
                <a:latin typeface="Century Gothic" panose="020B0502020202020204" pitchFamily="34" charset="0"/>
                <a:ea typeface="Aptos" panose="020B0004020202020204" pitchFamily="34" charset="0"/>
                <a:cs typeface="Aptos" panose="020B0004020202020204" pitchFamily="34" charset="0"/>
              </a:rPr>
            </a:br>
            <a:r>
              <a:rPr lang="en-US" sz="1100" dirty="0">
                <a:solidFill>
                  <a:schemeClr val="bg2"/>
                </a:solidFill>
                <a:latin typeface="Century Gothic" panose="020B0502020202020204" pitchFamily="34" charset="0"/>
                <a:ea typeface="MS Mincho" panose="02020609040205080304" pitchFamily="49" charset="-128"/>
                <a:cs typeface="Times New Roman" panose="02020603050405020304" pitchFamily="18" charset="0"/>
              </a:rPr>
              <a:t>See page 2 for more!</a:t>
            </a:r>
            <a:br>
              <a:rPr lang="en-US" sz="1100" dirty="0">
                <a:solidFill>
                  <a:schemeClr val="bg2"/>
                </a:solidFill>
                <a:latin typeface="Century Gothic" panose="020B0502020202020204" pitchFamily="34" charset="0"/>
                <a:ea typeface="MS Mincho" panose="02020609040205080304" pitchFamily="49" charset="-128"/>
                <a:cs typeface="Times New Roman" panose="02020603050405020304" pitchFamily="18" charset="0"/>
              </a:rPr>
            </a:br>
            <a:br>
              <a:rPr lang="en-US" sz="1000" dirty="0">
                <a:solidFill>
                  <a:schemeClr val="bg2"/>
                </a:solidFill>
                <a:latin typeface="Century Gothic" panose="020B0502020202020204" pitchFamily="34" charset="0"/>
                <a:ea typeface="MS Mincho" panose="02020609040205080304" pitchFamily="49" charset="-128"/>
                <a:cs typeface="Times New Roman" panose="02020603050405020304" pitchFamily="18" charset="0"/>
              </a:rPr>
            </a:br>
            <a:r>
              <a:rPr lang="en-US" sz="1200" b="1" dirty="0">
                <a:solidFill>
                  <a:schemeClr val="bg2"/>
                </a:solidFill>
                <a:latin typeface="Century Gothic" panose="020B0502020202020204" pitchFamily="34" charset="0"/>
                <a:ea typeface="MS Mincho" panose="02020609040205080304" pitchFamily="49" charset="-128"/>
                <a:cs typeface="Times New Roman" panose="02020603050405020304" pitchFamily="18" charset="0"/>
              </a:rPr>
              <a:t>REFLECTIONS SERIES </a:t>
            </a:r>
            <a:br>
              <a:rPr lang="en-US" sz="1236" b="1" dirty="0">
                <a:solidFill>
                  <a:schemeClr val="bg2"/>
                </a:solidFill>
                <a:latin typeface="Century Gothic" panose="020B0502020202020204" pitchFamily="34" charset="0"/>
                <a:ea typeface="MS Mincho" panose="02020609040205080304" pitchFamily="49" charset="-128"/>
                <a:cs typeface="Times New Roman" panose="02020603050405020304" pitchFamily="18" charset="0"/>
              </a:rPr>
            </a:br>
            <a:br>
              <a:rPr lang="en-US" sz="1236" b="1" dirty="0">
                <a:solidFill>
                  <a:schemeClr val="bg2"/>
                </a:solidFill>
                <a:latin typeface="Century Gothic" panose="020B0502020202020204" pitchFamily="34" charset="0"/>
                <a:ea typeface="MS Mincho" panose="02020609040205080304" pitchFamily="49" charset="-128"/>
                <a:cs typeface="Times New Roman" panose="02020603050405020304" pitchFamily="18" charset="0"/>
              </a:rPr>
            </a:br>
            <a:r>
              <a:rPr lang="en-US" sz="1100" dirty="0">
                <a:solidFill>
                  <a:schemeClr val="bg2"/>
                </a:solidFill>
                <a:latin typeface="Century Gothic" panose="020B0502020202020204" pitchFamily="34" charset="0"/>
              </a:rPr>
              <a:t>Click </a:t>
            </a:r>
            <a:r>
              <a:rPr lang="en-US" sz="1100" dirty="0">
                <a:solidFill>
                  <a:srgbClr val="99FF33"/>
                </a:solidFill>
                <a:latin typeface="Century Gothic" panose="020B0502020202020204" pitchFamily="34" charset="0"/>
                <a:hlinkClick r:id="rId4">
                  <a:extLst>
                    <a:ext uri="{A12FA001-AC4F-418D-AE19-62706E023703}">
                      <ahyp:hlinkClr xmlns:ahyp="http://schemas.microsoft.com/office/drawing/2018/hyperlinkcolor" val="tx"/>
                    </a:ext>
                  </a:extLst>
                </a:hlinkClick>
              </a:rPr>
              <a:t>here</a:t>
            </a:r>
            <a:r>
              <a:rPr lang="en-US" sz="1100" dirty="0">
                <a:solidFill>
                  <a:schemeClr val="bg2"/>
                </a:solidFill>
                <a:latin typeface="Century Gothic" panose="020B0502020202020204" pitchFamily="34" charset="0"/>
              </a:rPr>
              <a:t> to watch our Reflections Series, featuring </a:t>
            </a:r>
            <a:br>
              <a:rPr lang="en-US" sz="1100" dirty="0">
                <a:solidFill>
                  <a:schemeClr val="bg2"/>
                </a:solidFill>
                <a:latin typeface="Century Gothic" panose="020B0502020202020204" pitchFamily="34" charset="0"/>
              </a:rPr>
            </a:br>
            <a:r>
              <a:rPr lang="en-US" sz="1100" b="1" dirty="0">
                <a:solidFill>
                  <a:schemeClr val="bg2"/>
                </a:solidFill>
                <a:latin typeface="Century Gothic" panose="020B0502020202020204" pitchFamily="34" charset="0"/>
              </a:rPr>
              <a:t>Eliza Craig</a:t>
            </a:r>
            <a:r>
              <a:rPr lang="en-US" sz="1100" dirty="0">
                <a:solidFill>
                  <a:schemeClr val="bg2"/>
                </a:solidFill>
                <a:latin typeface="Century Gothic" panose="020B0502020202020204" pitchFamily="34" charset="0"/>
              </a:rPr>
              <a:t>, with the Washington State Women’s Commission, as she speaks on </a:t>
            </a:r>
            <a:r>
              <a:rPr lang="en-US" sz="1100" i="0" dirty="0">
                <a:solidFill>
                  <a:schemeClr val="bg2"/>
                </a:solidFill>
                <a:effectLst/>
                <a:latin typeface="Century Gothic" panose="020B0502020202020204" pitchFamily="34" charset="0"/>
              </a:rPr>
              <a:t>Bridging the Pay Gap:</a:t>
            </a:r>
            <a:br>
              <a:rPr lang="en-US" sz="1100" i="0" dirty="0">
                <a:solidFill>
                  <a:schemeClr val="bg2"/>
                </a:solidFill>
                <a:effectLst/>
                <a:latin typeface="Century Gothic" panose="020B0502020202020204" pitchFamily="34" charset="0"/>
              </a:rPr>
            </a:br>
            <a:r>
              <a:rPr lang="en-US" sz="1100" i="0" dirty="0">
                <a:solidFill>
                  <a:schemeClr val="bg2"/>
                </a:solidFill>
                <a:effectLst/>
                <a:latin typeface="Century Gothic" panose="020B0502020202020204" pitchFamily="34" charset="0"/>
              </a:rPr>
              <a:t>Empowering Washington's Women and Girls Through Collective Action.</a:t>
            </a:r>
            <a:br>
              <a:rPr lang="en-US" sz="1100" dirty="0">
                <a:solidFill>
                  <a:schemeClr val="bg2"/>
                </a:solidFill>
                <a:latin typeface="Century Gothic" panose="020B0502020202020204" pitchFamily="34" charset="0"/>
                <a:ea typeface="MS Mincho" panose="02020609040205080304" pitchFamily="49" charset="-128"/>
                <a:cs typeface="Times New Roman" panose="02020603050405020304" pitchFamily="18" charset="0"/>
              </a:rPr>
            </a:br>
            <a:br>
              <a:rPr lang="en-US" sz="1100" dirty="0">
                <a:solidFill>
                  <a:schemeClr val="bg2"/>
                </a:solidFill>
                <a:latin typeface="Century Gothic" panose="020B0502020202020204" pitchFamily="34" charset="0"/>
                <a:ea typeface="MS Mincho" panose="02020609040205080304" pitchFamily="49" charset="-128"/>
                <a:cs typeface="Times New Roman" panose="02020603050405020304" pitchFamily="18" charset="0"/>
              </a:rPr>
            </a:br>
            <a:r>
              <a:rPr lang="en-US" sz="1200" b="1" cap="all" dirty="0">
                <a:solidFill>
                  <a:schemeClr val="bg2"/>
                </a:solidFill>
                <a:latin typeface="Century Gothic" panose="020B0502020202020204" pitchFamily="34" charset="0"/>
                <a:ea typeface="MS Mincho" panose="02020609040205080304" pitchFamily="49" charset="-128"/>
                <a:cs typeface="Times New Roman" panose="02020603050405020304" pitchFamily="18" charset="0"/>
              </a:rPr>
              <a:t>Questions?</a:t>
            </a:r>
            <a:br>
              <a:rPr lang="en-US" sz="1588" b="1" cap="all" dirty="0">
                <a:solidFill>
                  <a:schemeClr val="bg2"/>
                </a:solidFill>
                <a:latin typeface="Century Gothic" panose="020B0502020202020204" pitchFamily="34" charset="0"/>
                <a:ea typeface="MS Mincho" panose="02020609040205080304" pitchFamily="49" charset="-128"/>
                <a:cs typeface="Times New Roman" panose="02020603050405020304" pitchFamily="18" charset="0"/>
              </a:rPr>
            </a:br>
            <a:r>
              <a:rPr lang="en-US" sz="1100" dirty="0">
                <a:solidFill>
                  <a:schemeClr val="bg2"/>
                </a:solidFill>
                <a:latin typeface="Century Gothic" panose="020B0502020202020204" pitchFamily="34" charset="0"/>
                <a:ea typeface="MS Mincho" panose="02020609040205080304" pitchFamily="49" charset="-128"/>
                <a:cs typeface="Times New Roman" panose="02020603050405020304" pitchFamily="18" charset="0"/>
              </a:rPr>
              <a:t>For questions on The Blast, the CoP, or to present a teaching or project share, contact:</a:t>
            </a:r>
          </a:p>
          <a:p>
            <a:r>
              <a:rPr lang="en-US" sz="1100" b="1" u="sng" dirty="0">
                <a:solidFill>
                  <a:srgbClr val="B5FBFD"/>
                </a:solidFill>
                <a:latin typeface="Century Gothic" panose="020B0502020202020204" pitchFamily="34" charset="0"/>
                <a:ea typeface="MS Mincho" panose="02020609040205080304" pitchFamily="49" charset="-128"/>
                <a:cs typeface="Times New Roman" panose="02020603050405020304" pitchFamily="18" charset="0"/>
                <a:hlinkClick r:id="rId5">
                  <a:extLst>
                    <a:ext uri="{A12FA001-AC4F-418D-AE19-62706E023703}">
                      <ahyp:hlinkClr xmlns:ahyp="http://schemas.microsoft.com/office/drawing/2018/hyperlinkcolor" val="tx"/>
                    </a:ext>
                  </a:extLst>
                </a:hlinkClick>
              </a:rPr>
              <a:t>Talia Mazzara</a:t>
            </a:r>
            <a:r>
              <a:rPr lang="en-US" sz="1100" dirty="0">
                <a:solidFill>
                  <a:schemeClr val="bg2"/>
                </a:solidFill>
                <a:latin typeface="Century Gothic" panose="020B0502020202020204" pitchFamily="34" charset="0"/>
                <a:ea typeface="MS Mincho" panose="02020609040205080304" pitchFamily="49" charset="-128"/>
                <a:cs typeface="Times New Roman" panose="02020603050405020304" pitchFamily="18" charset="0"/>
              </a:rPr>
              <a:t>, Results WA Senior Performance Advisor</a:t>
            </a:r>
          </a:p>
          <a:p>
            <a:r>
              <a:rPr lang="en-US" sz="1100" b="1" u="sng" dirty="0">
                <a:solidFill>
                  <a:srgbClr val="B5FBFD"/>
                </a:solidFill>
                <a:latin typeface="Century Gothic" panose="020B0502020202020204" pitchFamily="34" charset="0"/>
                <a:ea typeface="MS Mincho" panose="02020609040205080304" pitchFamily="49" charset="-128"/>
                <a:cs typeface="Times New Roman" panose="02020603050405020304" pitchFamily="18" charset="0"/>
                <a:hlinkClick r:id="rId6">
                  <a:extLst>
                    <a:ext uri="{A12FA001-AC4F-418D-AE19-62706E023703}">
                      <ahyp:hlinkClr xmlns:ahyp="http://schemas.microsoft.com/office/drawing/2018/hyperlinkcolor" val="tx"/>
                    </a:ext>
                  </a:extLst>
                </a:hlinkClick>
              </a:rPr>
              <a:t>Theresa Dew</a:t>
            </a:r>
            <a:r>
              <a:rPr lang="en-US" sz="1100" dirty="0">
                <a:solidFill>
                  <a:schemeClr val="bg2"/>
                </a:solidFill>
                <a:latin typeface="Century Gothic" panose="020B0502020202020204" pitchFamily="34" charset="0"/>
                <a:ea typeface="MS Mincho" panose="02020609040205080304" pitchFamily="49" charset="-128"/>
                <a:cs typeface="Times New Roman" panose="02020603050405020304" pitchFamily="18" charset="0"/>
              </a:rPr>
              <a:t>, Results WA Senior Performance Advisor</a:t>
            </a:r>
          </a:p>
        </p:txBody>
      </p:sp>
      <p:cxnSp>
        <p:nvCxnSpPr>
          <p:cNvPr id="63" name="Straight Connector 62">
            <a:extLst>
              <a:ext uri="{FF2B5EF4-FFF2-40B4-BE49-F238E27FC236}">
                <a16:creationId xmlns:a16="http://schemas.microsoft.com/office/drawing/2014/main" id="{6F38F2EF-FF88-3891-3983-718F65AB565F}"/>
              </a:ext>
              <a:ext uri="{C183D7F6-B498-43B3-948B-1728B52AA6E4}">
                <adec:decorative xmlns:adec="http://schemas.microsoft.com/office/drawing/2017/decorative" val="1"/>
              </a:ext>
            </a:extLst>
          </p:cNvPr>
          <p:cNvCxnSpPr>
            <a:cxnSpLocks/>
          </p:cNvCxnSpPr>
          <p:nvPr/>
        </p:nvCxnSpPr>
        <p:spPr>
          <a:xfrm flipV="1">
            <a:off x="4582228" y="7006315"/>
            <a:ext cx="1352954" cy="10431"/>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grpSp>
        <p:nvGrpSpPr>
          <p:cNvPr id="31" name="Group 30">
            <a:extLst>
              <a:ext uri="{FF2B5EF4-FFF2-40B4-BE49-F238E27FC236}">
                <a16:creationId xmlns:a16="http://schemas.microsoft.com/office/drawing/2014/main" id="{D005C018-87C0-63A0-2229-D8ADE7643F9E}"/>
              </a:ext>
              <a:ext uri="{C183D7F6-B498-43B3-948B-1728B52AA6E4}">
                <adec:decorative xmlns:adec="http://schemas.microsoft.com/office/drawing/2017/decorative" val="1"/>
              </a:ext>
            </a:extLst>
          </p:cNvPr>
          <p:cNvGrpSpPr/>
          <p:nvPr/>
        </p:nvGrpSpPr>
        <p:grpSpPr>
          <a:xfrm>
            <a:off x="1" y="5754694"/>
            <a:ext cx="229721" cy="3308251"/>
            <a:chOff x="3756025" y="3200718"/>
            <a:chExt cx="260350" cy="3656965"/>
          </a:xfrm>
          <a:solidFill>
            <a:srgbClr val="6B858B"/>
          </a:solidFill>
        </p:grpSpPr>
        <p:sp>
          <p:nvSpPr>
            <p:cNvPr id="6" name="Rectangle 5">
              <a:extLst>
                <a:ext uri="{FF2B5EF4-FFF2-40B4-BE49-F238E27FC236}">
                  <a16:creationId xmlns:a16="http://schemas.microsoft.com/office/drawing/2014/main" id="{95BE8E08-222F-DD16-5928-8EC6C59E6A55}"/>
                </a:ext>
              </a:extLst>
            </p:cNvPr>
            <p:cNvSpPr>
              <a:spLocks noChangeArrowheads="1"/>
            </p:cNvSpPr>
            <p:nvPr/>
          </p:nvSpPr>
          <p:spPr bwMode="auto">
            <a:xfrm>
              <a:off x="3756025" y="6789103"/>
              <a:ext cx="260350" cy="6858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endParaRPr lang="en-US" sz="1588" dirty="0"/>
            </a:p>
          </p:txBody>
        </p:sp>
        <p:sp>
          <p:nvSpPr>
            <p:cNvPr id="7" name="Rectangle 6">
              <a:extLst>
                <a:ext uri="{FF2B5EF4-FFF2-40B4-BE49-F238E27FC236}">
                  <a16:creationId xmlns:a16="http://schemas.microsoft.com/office/drawing/2014/main" id="{6C841C6B-56C5-6F5D-670F-F589D58FA0FE}"/>
                </a:ext>
              </a:extLst>
            </p:cNvPr>
            <p:cNvSpPr>
              <a:spLocks noChangeArrowheads="1"/>
            </p:cNvSpPr>
            <p:nvPr/>
          </p:nvSpPr>
          <p:spPr bwMode="auto">
            <a:xfrm>
              <a:off x="3756025" y="6639878"/>
              <a:ext cx="260350" cy="6477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endParaRPr lang="en-US" sz="1588" dirty="0"/>
            </a:p>
          </p:txBody>
        </p:sp>
        <p:sp>
          <p:nvSpPr>
            <p:cNvPr id="8" name="Rectangle 7">
              <a:extLst>
                <a:ext uri="{FF2B5EF4-FFF2-40B4-BE49-F238E27FC236}">
                  <a16:creationId xmlns:a16="http://schemas.microsoft.com/office/drawing/2014/main" id="{1ACBF407-8B8D-781F-8926-E81A6BFCF8D1}"/>
                </a:ext>
              </a:extLst>
            </p:cNvPr>
            <p:cNvSpPr>
              <a:spLocks noChangeArrowheads="1"/>
            </p:cNvSpPr>
            <p:nvPr/>
          </p:nvSpPr>
          <p:spPr bwMode="auto">
            <a:xfrm>
              <a:off x="3756025" y="6487478"/>
              <a:ext cx="260350" cy="6858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endParaRPr lang="en-US" sz="1588" dirty="0"/>
            </a:p>
          </p:txBody>
        </p:sp>
        <p:sp>
          <p:nvSpPr>
            <p:cNvPr id="9" name="Rectangle 8">
              <a:extLst>
                <a:ext uri="{FF2B5EF4-FFF2-40B4-BE49-F238E27FC236}">
                  <a16:creationId xmlns:a16="http://schemas.microsoft.com/office/drawing/2014/main" id="{3EBA8372-6B32-0132-4114-0371B0293529}"/>
                </a:ext>
              </a:extLst>
            </p:cNvPr>
            <p:cNvSpPr>
              <a:spLocks noChangeArrowheads="1"/>
            </p:cNvSpPr>
            <p:nvPr/>
          </p:nvSpPr>
          <p:spPr bwMode="auto">
            <a:xfrm>
              <a:off x="3756025" y="6338253"/>
              <a:ext cx="260350" cy="6858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endParaRPr lang="en-US" sz="1588" dirty="0"/>
            </a:p>
          </p:txBody>
        </p:sp>
        <p:sp>
          <p:nvSpPr>
            <p:cNvPr id="10" name="Rectangle 9">
              <a:extLst>
                <a:ext uri="{FF2B5EF4-FFF2-40B4-BE49-F238E27FC236}">
                  <a16:creationId xmlns:a16="http://schemas.microsoft.com/office/drawing/2014/main" id="{7026AD52-85CD-315C-1DE3-76D085AD9E65}"/>
                </a:ext>
              </a:extLst>
            </p:cNvPr>
            <p:cNvSpPr>
              <a:spLocks noChangeArrowheads="1"/>
            </p:cNvSpPr>
            <p:nvPr/>
          </p:nvSpPr>
          <p:spPr bwMode="auto">
            <a:xfrm>
              <a:off x="3756025" y="6189028"/>
              <a:ext cx="260350" cy="6858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endParaRPr lang="en-US" sz="1588" dirty="0"/>
            </a:p>
          </p:txBody>
        </p:sp>
        <p:sp>
          <p:nvSpPr>
            <p:cNvPr id="11" name="Rectangle 10">
              <a:extLst>
                <a:ext uri="{FF2B5EF4-FFF2-40B4-BE49-F238E27FC236}">
                  <a16:creationId xmlns:a16="http://schemas.microsoft.com/office/drawing/2014/main" id="{FEC9A956-4EC7-BDEA-2B63-D2BC229C1CCA}"/>
                </a:ext>
              </a:extLst>
            </p:cNvPr>
            <p:cNvSpPr>
              <a:spLocks noChangeArrowheads="1"/>
            </p:cNvSpPr>
            <p:nvPr/>
          </p:nvSpPr>
          <p:spPr bwMode="auto">
            <a:xfrm>
              <a:off x="3756025" y="6041073"/>
              <a:ext cx="260350" cy="6858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endParaRPr lang="en-US" sz="1588" dirty="0"/>
            </a:p>
          </p:txBody>
        </p:sp>
        <p:sp>
          <p:nvSpPr>
            <p:cNvPr id="12" name="Rectangle 11">
              <a:extLst>
                <a:ext uri="{FF2B5EF4-FFF2-40B4-BE49-F238E27FC236}">
                  <a16:creationId xmlns:a16="http://schemas.microsoft.com/office/drawing/2014/main" id="{79CB8F34-9F83-80F5-5C48-2267E7DB85A3}"/>
                </a:ext>
              </a:extLst>
            </p:cNvPr>
            <p:cNvSpPr>
              <a:spLocks noChangeArrowheads="1"/>
            </p:cNvSpPr>
            <p:nvPr/>
          </p:nvSpPr>
          <p:spPr bwMode="auto">
            <a:xfrm>
              <a:off x="3756025" y="5891848"/>
              <a:ext cx="260350" cy="6858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endParaRPr lang="en-US" sz="1588" dirty="0"/>
            </a:p>
          </p:txBody>
        </p:sp>
        <p:sp>
          <p:nvSpPr>
            <p:cNvPr id="13" name="Rectangle 12">
              <a:extLst>
                <a:ext uri="{FF2B5EF4-FFF2-40B4-BE49-F238E27FC236}">
                  <a16:creationId xmlns:a16="http://schemas.microsoft.com/office/drawing/2014/main" id="{2E4770B6-6E07-17C5-712D-62E77C607EC7}"/>
                </a:ext>
              </a:extLst>
            </p:cNvPr>
            <p:cNvSpPr>
              <a:spLocks noChangeArrowheads="1"/>
            </p:cNvSpPr>
            <p:nvPr/>
          </p:nvSpPr>
          <p:spPr bwMode="auto">
            <a:xfrm>
              <a:off x="3756025" y="5740083"/>
              <a:ext cx="260350" cy="6858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endParaRPr lang="en-US" sz="1588" dirty="0"/>
            </a:p>
          </p:txBody>
        </p:sp>
        <p:sp>
          <p:nvSpPr>
            <p:cNvPr id="14" name="Rectangle 13">
              <a:extLst>
                <a:ext uri="{FF2B5EF4-FFF2-40B4-BE49-F238E27FC236}">
                  <a16:creationId xmlns:a16="http://schemas.microsoft.com/office/drawing/2014/main" id="{75CFF943-900C-D359-51BD-BF1CA3552FE6}"/>
                </a:ext>
              </a:extLst>
            </p:cNvPr>
            <p:cNvSpPr>
              <a:spLocks noChangeArrowheads="1"/>
            </p:cNvSpPr>
            <p:nvPr/>
          </p:nvSpPr>
          <p:spPr bwMode="auto">
            <a:xfrm>
              <a:off x="3756025" y="5590858"/>
              <a:ext cx="260350" cy="6858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endParaRPr lang="en-US" sz="1588" dirty="0"/>
            </a:p>
          </p:txBody>
        </p:sp>
        <p:sp>
          <p:nvSpPr>
            <p:cNvPr id="15" name="Rectangle 14">
              <a:extLst>
                <a:ext uri="{FF2B5EF4-FFF2-40B4-BE49-F238E27FC236}">
                  <a16:creationId xmlns:a16="http://schemas.microsoft.com/office/drawing/2014/main" id="{16DB90E7-A96A-CF63-86EC-89A3EEA2640B}"/>
                </a:ext>
              </a:extLst>
            </p:cNvPr>
            <p:cNvSpPr>
              <a:spLocks noChangeArrowheads="1"/>
            </p:cNvSpPr>
            <p:nvPr/>
          </p:nvSpPr>
          <p:spPr bwMode="auto">
            <a:xfrm>
              <a:off x="3756025" y="5441633"/>
              <a:ext cx="260350" cy="6858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endParaRPr lang="en-US" sz="1588" dirty="0"/>
            </a:p>
          </p:txBody>
        </p:sp>
        <p:sp>
          <p:nvSpPr>
            <p:cNvPr id="16" name="Rectangle 15">
              <a:extLst>
                <a:ext uri="{FF2B5EF4-FFF2-40B4-BE49-F238E27FC236}">
                  <a16:creationId xmlns:a16="http://schemas.microsoft.com/office/drawing/2014/main" id="{B5DC4D60-0A8E-1481-90B4-C48047D66197}"/>
                </a:ext>
              </a:extLst>
            </p:cNvPr>
            <p:cNvSpPr>
              <a:spLocks noChangeArrowheads="1"/>
            </p:cNvSpPr>
            <p:nvPr/>
          </p:nvSpPr>
          <p:spPr bwMode="auto">
            <a:xfrm>
              <a:off x="3756025" y="5293678"/>
              <a:ext cx="260350" cy="6858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endParaRPr lang="en-US" sz="1588" dirty="0"/>
            </a:p>
          </p:txBody>
        </p:sp>
        <p:sp>
          <p:nvSpPr>
            <p:cNvPr id="17" name="Rectangle 16">
              <a:extLst>
                <a:ext uri="{FF2B5EF4-FFF2-40B4-BE49-F238E27FC236}">
                  <a16:creationId xmlns:a16="http://schemas.microsoft.com/office/drawing/2014/main" id="{2B5A22CA-FDD6-E693-BB3F-7A18A6677EF4}"/>
                </a:ext>
              </a:extLst>
            </p:cNvPr>
            <p:cNvSpPr>
              <a:spLocks noChangeArrowheads="1"/>
            </p:cNvSpPr>
            <p:nvPr/>
          </p:nvSpPr>
          <p:spPr bwMode="auto">
            <a:xfrm>
              <a:off x="3756025" y="5144453"/>
              <a:ext cx="260350" cy="6858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endParaRPr lang="en-US" sz="1588" dirty="0"/>
            </a:p>
          </p:txBody>
        </p:sp>
        <p:sp>
          <p:nvSpPr>
            <p:cNvPr id="18" name="Rectangle 17">
              <a:extLst>
                <a:ext uri="{FF2B5EF4-FFF2-40B4-BE49-F238E27FC236}">
                  <a16:creationId xmlns:a16="http://schemas.microsoft.com/office/drawing/2014/main" id="{CD7CF701-D39C-D38B-F83B-AB101813D36A}"/>
                </a:ext>
              </a:extLst>
            </p:cNvPr>
            <p:cNvSpPr>
              <a:spLocks noChangeArrowheads="1"/>
            </p:cNvSpPr>
            <p:nvPr/>
          </p:nvSpPr>
          <p:spPr bwMode="auto">
            <a:xfrm>
              <a:off x="3756025" y="4996498"/>
              <a:ext cx="260350" cy="6477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endParaRPr lang="en-US" sz="1588" dirty="0"/>
            </a:p>
          </p:txBody>
        </p:sp>
        <p:sp>
          <p:nvSpPr>
            <p:cNvPr id="19" name="Rectangle 18">
              <a:extLst>
                <a:ext uri="{FF2B5EF4-FFF2-40B4-BE49-F238E27FC236}">
                  <a16:creationId xmlns:a16="http://schemas.microsoft.com/office/drawing/2014/main" id="{36EECDBA-A38C-00A5-346C-28A19CFFF399}"/>
                </a:ext>
              </a:extLst>
            </p:cNvPr>
            <p:cNvSpPr>
              <a:spLocks noChangeArrowheads="1"/>
            </p:cNvSpPr>
            <p:nvPr/>
          </p:nvSpPr>
          <p:spPr bwMode="auto">
            <a:xfrm>
              <a:off x="3756025" y="4843463"/>
              <a:ext cx="260350" cy="6858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endParaRPr lang="en-US" sz="1588" dirty="0"/>
            </a:p>
          </p:txBody>
        </p:sp>
        <p:sp>
          <p:nvSpPr>
            <p:cNvPr id="20" name="Rectangle 19">
              <a:extLst>
                <a:ext uri="{FF2B5EF4-FFF2-40B4-BE49-F238E27FC236}">
                  <a16:creationId xmlns:a16="http://schemas.microsoft.com/office/drawing/2014/main" id="{1FC5028F-738F-58F5-88EA-1A6E2EAC6FD5}"/>
                </a:ext>
              </a:extLst>
            </p:cNvPr>
            <p:cNvSpPr>
              <a:spLocks noChangeArrowheads="1"/>
            </p:cNvSpPr>
            <p:nvPr/>
          </p:nvSpPr>
          <p:spPr bwMode="auto">
            <a:xfrm>
              <a:off x="3756025" y="4695508"/>
              <a:ext cx="260350" cy="6731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endParaRPr lang="en-US" sz="1588" dirty="0"/>
            </a:p>
          </p:txBody>
        </p:sp>
        <p:sp>
          <p:nvSpPr>
            <p:cNvPr id="21" name="Rectangle 20">
              <a:extLst>
                <a:ext uri="{FF2B5EF4-FFF2-40B4-BE49-F238E27FC236}">
                  <a16:creationId xmlns:a16="http://schemas.microsoft.com/office/drawing/2014/main" id="{B554465E-FDB8-6A40-8DFE-A8156BDAFD52}"/>
                </a:ext>
              </a:extLst>
            </p:cNvPr>
            <p:cNvSpPr>
              <a:spLocks noChangeArrowheads="1"/>
            </p:cNvSpPr>
            <p:nvPr/>
          </p:nvSpPr>
          <p:spPr bwMode="auto">
            <a:xfrm>
              <a:off x="3756025" y="4546283"/>
              <a:ext cx="260350" cy="6858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endParaRPr lang="en-US" sz="1588" dirty="0"/>
            </a:p>
          </p:txBody>
        </p:sp>
        <p:sp>
          <p:nvSpPr>
            <p:cNvPr id="22" name="Rectangle 21">
              <a:extLst>
                <a:ext uri="{FF2B5EF4-FFF2-40B4-BE49-F238E27FC236}">
                  <a16:creationId xmlns:a16="http://schemas.microsoft.com/office/drawing/2014/main" id="{B49780C0-2E46-923F-3E26-74B4060FD37C}"/>
                </a:ext>
              </a:extLst>
            </p:cNvPr>
            <p:cNvSpPr>
              <a:spLocks noChangeArrowheads="1"/>
            </p:cNvSpPr>
            <p:nvPr/>
          </p:nvSpPr>
          <p:spPr bwMode="auto">
            <a:xfrm>
              <a:off x="3756025" y="4397058"/>
              <a:ext cx="260350" cy="6858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endParaRPr lang="en-US" sz="1588" dirty="0"/>
            </a:p>
          </p:txBody>
        </p:sp>
        <p:sp>
          <p:nvSpPr>
            <p:cNvPr id="23" name="Rectangle 22">
              <a:extLst>
                <a:ext uri="{FF2B5EF4-FFF2-40B4-BE49-F238E27FC236}">
                  <a16:creationId xmlns:a16="http://schemas.microsoft.com/office/drawing/2014/main" id="{B329CF97-E59F-9395-3585-66A8AFFBEB47}"/>
                </a:ext>
              </a:extLst>
            </p:cNvPr>
            <p:cNvSpPr>
              <a:spLocks noChangeArrowheads="1"/>
            </p:cNvSpPr>
            <p:nvPr/>
          </p:nvSpPr>
          <p:spPr bwMode="auto">
            <a:xfrm>
              <a:off x="3756025" y="4249103"/>
              <a:ext cx="260350" cy="6731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endParaRPr lang="en-US" sz="1588" dirty="0"/>
            </a:p>
          </p:txBody>
        </p:sp>
        <p:sp>
          <p:nvSpPr>
            <p:cNvPr id="24" name="Rectangle 23">
              <a:extLst>
                <a:ext uri="{FF2B5EF4-FFF2-40B4-BE49-F238E27FC236}">
                  <a16:creationId xmlns:a16="http://schemas.microsoft.com/office/drawing/2014/main" id="{716DFBBD-338B-E0F4-26D6-48D25A211E76}"/>
                </a:ext>
              </a:extLst>
            </p:cNvPr>
            <p:cNvSpPr>
              <a:spLocks noChangeArrowheads="1"/>
            </p:cNvSpPr>
            <p:nvPr/>
          </p:nvSpPr>
          <p:spPr bwMode="auto">
            <a:xfrm>
              <a:off x="3756025" y="4096068"/>
              <a:ext cx="260350" cy="6858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endParaRPr lang="en-US" sz="1588" dirty="0"/>
            </a:p>
          </p:txBody>
        </p:sp>
        <p:sp>
          <p:nvSpPr>
            <p:cNvPr id="25" name="Rectangle 24">
              <a:extLst>
                <a:ext uri="{FF2B5EF4-FFF2-40B4-BE49-F238E27FC236}">
                  <a16:creationId xmlns:a16="http://schemas.microsoft.com/office/drawing/2014/main" id="{BC5F0901-4891-1F29-6159-5620DFDAAA5B}"/>
                </a:ext>
              </a:extLst>
            </p:cNvPr>
            <p:cNvSpPr>
              <a:spLocks noChangeArrowheads="1"/>
            </p:cNvSpPr>
            <p:nvPr/>
          </p:nvSpPr>
          <p:spPr bwMode="auto">
            <a:xfrm>
              <a:off x="3756025" y="3948113"/>
              <a:ext cx="260350" cy="6731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endParaRPr lang="en-US" sz="1588" dirty="0"/>
            </a:p>
          </p:txBody>
        </p:sp>
        <p:sp>
          <p:nvSpPr>
            <p:cNvPr id="26" name="Rectangle 25">
              <a:extLst>
                <a:ext uri="{FF2B5EF4-FFF2-40B4-BE49-F238E27FC236}">
                  <a16:creationId xmlns:a16="http://schemas.microsoft.com/office/drawing/2014/main" id="{90D21BF7-D9FD-A1FF-7109-618B0CCC143F}"/>
                </a:ext>
              </a:extLst>
            </p:cNvPr>
            <p:cNvSpPr>
              <a:spLocks noChangeArrowheads="1"/>
            </p:cNvSpPr>
            <p:nvPr/>
          </p:nvSpPr>
          <p:spPr bwMode="auto">
            <a:xfrm>
              <a:off x="3756025" y="3798888"/>
              <a:ext cx="260350" cy="6858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endParaRPr lang="en-US" sz="1588" dirty="0"/>
            </a:p>
          </p:txBody>
        </p:sp>
        <p:sp>
          <p:nvSpPr>
            <p:cNvPr id="27" name="Rectangle 26">
              <a:extLst>
                <a:ext uri="{FF2B5EF4-FFF2-40B4-BE49-F238E27FC236}">
                  <a16:creationId xmlns:a16="http://schemas.microsoft.com/office/drawing/2014/main" id="{8303C754-F852-E374-3E33-4A949192C0A6}"/>
                </a:ext>
              </a:extLst>
            </p:cNvPr>
            <p:cNvSpPr>
              <a:spLocks noChangeArrowheads="1"/>
            </p:cNvSpPr>
            <p:nvPr/>
          </p:nvSpPr>
          <p:spPr bwMode="auto">
            <a:xfrm>
              <a:off x="3756025" y="3649663"/>
              <a:ext cx="260350" cy="6858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endParaRPr lang="en-US" sz="1588" dirty="0"/>
            </a:p>
          </p:txBody>
        </p:sp>
        <p:sp>
          <p:nvSpPr>
            <p:cNvPr id="28" name="Rectangle 27">
              <a:extLst>
                <a:ext uri="{FF2B5EF4-FFF2-40B4-BE49-F238E27FC236}">
                  <a16:creationId xmlns:a16="http://schemas.microsoft.com/office/drawing/2014/main" id="{C6E75616-38F7-3493-205B-4DADEF5F8D85}"/>
                </a:ext>
              </a:extLst>
            </p:cNvPr>
            <p:cNvSpPr>
              <a:spLocks noChangeArrowheads="1"/>
            </p:cNvSpPr>
            <p:nvPr/>
          </p:nvSpPr>
          <p:spPr bwMode="auto">
            <a:xfrm>
              <a:off x="3756025" y="3501708"/>
              <a:ext cx="260350" cy="6731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endParaRPr lang="en-US" sz="1588" dirty="0"/>
            </a:p>
          </p:txBody>
        </p:sp>
        <p:sp>
          <p:nvSpPr>
            <p:cNvPr id="29" name="Rectangle 28">
              <a:extLst>
                <a:ext uri="{FF2B5EF4-FFF2-40B4-BE49-F238E27FC236}">
                  <a16:creationId xmlns:a16="http://schemas.microsoft.com/office/drawing/2014/main" id="{56DE1569-F406-9A90-BFB2-6849489362BC}"/>
                </a:ext>
              </a:extLst>
            </p:cNvPr>
            <p:cNvSpPr>
              <a:spLocks noChangeArrowheads="1"/>
            </p:cNvSpPr>
            <p:nvPr/>
          </p:nvSpPr>
          <p:spPr bwMode="auto">
            <a:xfrm>
              <a:off x="3756025" y="3348038"/>
              <a:ext cx="260350" cy="6858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endParaRPr lang="en-US" sz="1588" dirty="0"/>
            </a:p>
          </p:txBody>
        </p:sp>
        <p:sp>
          <p:nvSpPr>
            <p:cNvPr id="30" name="Rectangle 29">
              <a:extLst>
                <a:ext uri="{FF2B5EF4-FFF2-40B4-BE49-F238E27FC236}">
                  <a16:creationId xmlns:a16="http://schemas.microsoft.com/office/drawing/2014/main" id="{62839C4D-70F7-54D7-1CE4-33041FDE27B3}"/>
                </a:ext>
              </a:extLst>
            </p:cNvPr>
            <p:cNvSpPr>
              <a:spLocks noChangeArrowheads="1"/>
            </p:cNvSpPr>
            <p:nvPr/>
          </p:nvSpPr>
          <p:spPr bwMode="auto">
            <a:xfrm>
              <a:off x="3756025" y="3200718"/>
              <a:ext cx="260350" cy="6731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endParaRPr lang="en-US" sz="1588" dirty="0"/>
            </a:p>
          </p:txBody>
        </p:sp>
      </p:grpSp>
      <p:sp>
        <p:nvSpPr>
          <p:cNvPr id="32" name="Rectangle 31">
            <a:extLst>
              <a:ext uri="{FF2B5EF4-FFF2-40B4-BE49-F238E27FC236}">
                <a16:creationId xmlns:a16="http://schemas.microsoft.com/office/drawing/2014/main" id="{48039957-677A-E4D9-CBF6-3D219725CEC9}"/>
              </a:ext>
              <a:ext uri="{C183D7F6-B498-43B3-948B-1728B52AA6E4}">
                <adec:decorative xmlns:adec="http://schemas.microsoft.com/office/drawing/2017/decorative" val="1"/>
              </a:ext>
            </a:extLst>
          </p:cNvPr>
          <p:cNvSpPr/>
          <p:nvPr/>
        </p:nvSpPr>
        <p:spPr>
          <a:xfrm>
            <a:off x="21324" y="4542700"/>
            <a:ext cx="673550" cy="126872"/>
          </a:xfrm>
          <a:prstGeom prst="rect">
            <a:avLst/>
          </a:prstGeom>
        </p:spPr>
        <p:style>
          <a:lnRef idx="3">
            <a:schemeClr val="lt1"/>
          </a:lnRef>
          <a:fillRef idx="1">
            <a:schemeClr val="accent1"/>
          </a:fillRef>
          <a:effectRef idx="1">
            <a:schemeClr val="accent1"/>
          </a:effectRef>
          <a:fontRef idx="minor">
            <a:schemeClr val="lt1"/>
          </a:fontRef>
        </p:style>
        <p:txBody>
          <a:bodyPr rtlCol="0" anchor="ctr"/>
          <a:lstStyle/>
          <a:p>
            <a:pPr algn="ctr"/>
            <a:endParaRPr lang="en-US" sz="1588" dirty="0"/>
          </a:p>
        </p:txBody>
      </p:sp>
      <p:cxnSp>
        <p:nvCxnSpPr>
          <p:cNvPr id="3" name="Straight Connector 2">
            <a:extLst>
              <a:ext uri="{FF2B5EF4-FFF2-40B4-BE49-F238E27FC236}">
                <a16:creationId xmlns:a16="http://schemas.microsoft.com/office/drawing/2014/main" id="{6BFFC23A-0DEB-7E1E-A53F-F8FDA8DE7259}"/>
              </a:ext>
              <a:ext uri="{C183D7F6-B498-43B3-948B-1728B52AA6E4}">
                <adec:decorative xmlns:adec="http://schemas.microsoft.com/office/drawing/2017/decorative" val="1"/>
              </a:ext>
            </a:extLst>
          </p:cNvPr>
          <p:cNvCxnSpPr>
            <a:cxnSpLocks/>
          </p:cNvCxnSpPr>
          <p:nvPr/>
        </p:nvCxnSpPr>
        <p:spPr>
          <a:xfrm>
            <a:off x="4582228" y="5077009"/>
            <a:ext cx="1352954"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pic>
        <p:nvPicPr>
          <p:cNvPr id="42" name="Picture 41">
            <a:extLst>
              <a:ext uri="{FF2B5EF4-FFF2-40B4-BE49-F238E27FC236}">
                <a16:creationId xmlns:a16="http://schemas.microsoft.com/office/drawing/2014/main" id="{C028C2D6-22CB-323C-AED8-5C1E75410A53}"/>
              </a:ext>
            </a:extLst>
          </p:cNvPr>
          <p:cNvPicPr>
            <a:picLocks noChangeAspect="1"/>
          </p:cNvPicPr>
          <p:nvPr/>
        </p:nvPicPr>
        <p:blipFill>
          <a:blip r:embed="rId7"/>
          <a:stretch>
            <a:fillRect/>
          </a:stretch>
        </p:blipFill>
        <p:spPr>
          <a:xfrm>
            <a:off x="6216388" y="4777939"/>
            <a:ext cx="638456" cy="638456"/>
          </a:xfrm>
          <a:prstGeom prst="rect">
            <a:avLst/>
          </a:prstGeom>
          <a:effectLst>
            <a:glow rad="38100">
              <a:schemeClr val="bg2">
                <a:alpha val="91000"/>
              </a:schemeClr>
            </a:glow>
          </a:effectLst>
        </p:spPr>
      </p:pic>
      <p:pic>
        <p:nvPicPr>
          <p:cNvPr id="43" name="Picture 42">
            <a:extLst>
              <a:ext uri="{FF2B5EF4-FFF2-40B4-BE49-F238E27FC236}">
                <a16:creationId xmlns:a16="http://schemas.microsoft.com/office/drawing/2014/main" id="{08C0B11A-8305-7B2C-0189-9D427DB05341}"/>
              </a:ext>
            </a:extLst>
          </p:cNvPr>
          <p:cNvPicPr>
            <a:picLocks noChangeAspect="1"/>
          </p:cNvPicPr>
          <p:nvPr/>
        </p:nvPicPr>
        <p:blipFill>
          <a:blip r:embed="rId8"/>
          <a:srcRect t="483" r="10387" b="-1"/>
          <a:stretch/>
        </p:blipFill>
        <p:spPr>
          <a:xfrm>
            <a:off x="0" y="2154685"/>
            <a:ext cx="4371749" cy="2542420"/>
          </a:xfrm>
          <a:prstGeom prst="rect">
            <a:avLst/>
          </a:prstGeom>
        </p:spPr>
      </p:pic>
      <p:sp>
        <p:nvSpPr>
          <p:cNvPr id="45" name="Rectangle 4">
            <a:extLst>
              <a:ext uri="{FF2B5EF4-FFF2-40B4-BE49-F238E27FC236}">
                <a16:creationId xmlns:a16="http://schemas.microsoft.com/office/drawing/2014/main" id="{5B6BFC4B-D5C3-8160-F937-E50F7DFC0E41}"/>
              </a:ext>
            </a:extLst>
          </p:cNvPr>
          <p:cNvSpPr>
            <a:spLocks noChangeArrowheads="1"/>
          </p:cNvSpPr>
          <p:nvPr/>
        </p:nvSpPr>
        <p:spPr bwMode="auto">
          <a:xfrm>
            <a:off x="0" y="2128087"/>
            <a:ext cx="6858000" cy="15875"/>
          </a:xfrm>
          <a:prstGeom prst="rect">
            <a:avLst/>
          </a:prstGeom>
          <a:solidFill>
            <a:srgbClr val="000000"/>
          </a:solidFill>
          <a:ln w="9525">
            <a:solidFill>
              <a:schemeClr val="tx1"/>
            </a:solidFill>
            <a:prstDash val="solid"/>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52" name="Picture 51" descr="Cartoon bee with megaphone">
            <a:extLst>
              <a:ext uri="{FF2B5EF4-FFF2-40B4-BE49-F238E27FC236}">
                <a16:creationId xmlns:a16="http://schemas.microsoft.com/office/drawing/2014/main" id="{4FBA92A4-EA2B-FA58-B6EF-73F9422FE26D}"/>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77575" y="4542700"/>
            <a:ext cx="673550" cy="649871"/>
          </a:xfrm>
          <a:prstGeom prst="rect">
            <a:avLst/>
          </a:prstGeom>
        </p:spPr>
      </p:pic>
    </p:spTree>
    <p:extLst>
      <p:ext uri="{BB962C8B-B14F-4D97-AF65-F5344CB8AC3E}">
        <p14:creationId xmlns:p14="http://schemas.microsoft.com/office/powerpoint/2010/main" val="939240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 name="TextBox 58">
            <a:extLst>
              <a:ext uri="{FF2B5EF4-FFF2-40B4-BE49-F238E27FC236}">
                <a16:creationId xmlns:a16="http://schemas.microsoft.com/office/drawing/2014/main" id="{0093E9C2-64E4-2FAC-7DF9-DCBD5C9E1340}"/>
              </a:ext>
            </a:extLst>
          </p:cNvPr>
          <p:cNvSpPr txBox="1"/>
          <p:nvPr/>
        </p:nvSpPr>
        <p:spPr>
          <a:xfrm>
            <a:off x="4772220" y="4006446"/>
            <a:ext cx="1962869" cy="1138773"/>
          </a:xfrm>
          <a:prstGeom prst="rect">
            <a:avLst/>
          </a:prstGeom>
          <a:noFill/>
          <a:ln w="28575">
            <a:solidFill>
              <a:srgbClr val="CCCC00"/>
            </a:solidFill>
            <a:prstDash val="dashDot"/>
          </a:ln>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chemeClr val="tx2"/>
                </a:solidFill>
                <a:effectLst/>
                <a:uLnTx/>
                <a:uFillTx/>
                <a:latin typeface="Cavolini" panose="03000502040302020204" pitchFamily="66" charset="0"/>
                <a:ea typeface="MS Mincho" panose="02020609040205080304" pitchFamily="49" charset="-128"/>
                <a:cs typeface="Cavolini" panose="03000502040302020204" pitchFamily="66" charset="0"/>
              </a:rPr>
              <a:t>Click the play button below to watch the </a:t>
            </a:r>
            <a:r>
              <a:rPr lang="en-US" sz="1100" b="1" dirty="0">
                <a:solidFill>
                  <a:schemeClr val="tx2"/>
                </a:solidFill>
                <a:latin typeface="Cavolini" panose="03000502040302020204" pitchFamily="66" charset="0"/>
                <a:ea typeface="MS Mincho" panose="02020609040205080304" pitchFamily="49" charset="-128"/>
                <a:cs typeface="Cavolini" panose="03000502040302020204" pitchFamily="66" charset="0"/>
              </a:rPr>
              <a:t>January</a:t>
            </a:r>
            <a:r>
              <a:rPr kumimoji="0" lang="en-US" sz="1100" b="1" i="0" u="none" strike="noStrike" kern="1200" cap="none" spc="0" normalizeH="0" baseline="0" noProof="0" dirty="0">
                <a:ln>
                  <a:noFill/>
                </a:ln>
                <a:solidFill>
                  <a:schemeClr val="tx2"/>
                </a:solidFill>
                <a:effectLst/>
                <a:uLnTx/>
                <a:uFillTx/>
                <a:latin typeface="Cavolini" panose="03000502040302020204" pitchFamily="66" charset="0"/>
                <a:ea typeface="MS Mincho" panose="02020609040205080304" pitchFamily="49" charset="-128"/>
                <a:cs typeface="Cavolini" panose="03000502040302020204" pitchFamily="66" charset="0"/>
              </a:rPr>
              <a:t> CoP presentation!</a:t>
            </a:r>
          </a:p>
          <a:p>
            <a:pPr marL="0" marR="0" lvl="0" indent="0" algn="ctr" defTabSz="457200" rtl="0" eaLnBrk="1" fontAlgn="auto" latinLnBrk="0" hangingPunct="1">
              <a:lnSpc>
                <a:spcPct val="100000"/>
              </a:lnSpc>
              <a:spcBef>
                <a:spcPts val="0"/>
              </a:spcBef>
              <a:spcAft>
                <a:spcPts val="0"/>
              </a:spcAft>
              <a:buClrTx/>
              <a:buSzTx/>
              <a:buFontTx/>
              <a:buNone/>
              <a:tabLst/>
              <a:defRPr/>
            </a:pPr>
            <a:endParaRPr lang="en-US" sz="1200" b="1" dirty="0">
              <a:solidFill>
                <a:srgbClr val="6A7129"/>
              </a:solidFill>
              <a:highlight>
                <a:srgbClr val="FFFF00"/>
              </a:highlight>
              <a:latin typeface="Cavolini" panose="03000502040302020204" pitchFamily="66" charset="0"/>
              <a:ea typeface="MS Mincho" panose="02020609040205080304" pitchFamily="49" charset="-128"/>
              <a:cs typeface="Cavolini" panose="03000502040302020204" pitchFamily="66"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1" i="0" u="none" strike="noStrike" kern="1200" cap="none" spc="0" normalizeH="0" baseline="0" noProof="0" dirty="0">
              <a:ln>
                <a:noFill/>
              </a:ln>
              <a:solidFill>
                <a:srgbClr val="6A7129"/>
              </a:solidFill>
              <a:effectLst/>
              <a:uLnTx/>
              <a:uFillTx/>
              <a:latin typeface="Cavolini" panose="03000502040302020204" pitchFamily="66" charset="0"/>
              <a:ea typeface="+mn-ea"/>
              <a:cs typeface="Cavolini" panose="03000502040302020204" pitchFamily="66" charset="0"/>
            </a:endParaRPr>
          </a:p>
        </p:txBody>
      </p:sp>
      <p:sp>
        <p:nvSpPr>
          <p:cNvPr id="56" name="Title 55">
            <a:extLst>
              <a:ext uri="{FF2B5EF4-FFF2-40B4-BE49-F238E27FC236}">
                <a16:creationId xmlns:a16="http://schemas.microsoft.com/office/drawing/2014/main" id="{0C080B67-F22C-4A7E-03C6-25F2E2A1BA4D}"/>
              </a:ext>
              <a:ext uri="{C183D7F6-B498-43B3-948B-1728B52AA6E4}">
                <adec:decorative xmlns:adec="http://schemas.microsoft.com/office/drawing/2017/decorative" val="1"/>
              </a:ext>
            </a:extLst>
          </p:cNvPr>
          <p:cNvSpPr>
            <a:spLocks noGrp="1"/>
          </p:cNvSpPr>
          <p:nvPr>
            <p:ph type="title"/>
          </p:nvPr>
        </p:nvSpPr>
        <p:spPr>
          <a:xfrm>
            <a:off x="471488" y="-1767417"/>
            <a:ext cx="5915025" cy="1767417"/>
          </a:xfrm>
        </p:spPr>
        <p:txBody>
          <a:bodyPr vert="horz" lIns="91440" tIns="45720" rIns="91440" bIns="45720" rtlCol="0" anchor="b">
            <a:normAutofit/>
          </a:bodyPr>
          <a:lstStyle/>
          <a:p>
            <a:r>
              <a:rPr lang="en-US" dirty="0"/>
              <a:t>The Blast Newsletter – Page 2</a:t>
            </a:r>
          </a:p>
        </p:txBody>
      </p:sp>
      <p:sp>
        <p:nvSpPr>
          <p:cNvPr id="63" name="TextBox 62">
            <a:extLst>
              <a:ext uri="{FF2B5EF4-FFF2-40B4-BE49-F238E27FC236}">
                <a16:creationId xmlns:a16="http://schemas.microsoft.com/office/drawing/2014/main" id="{B150F710-8CCD-1727-B067-8D2192F58E4B}"/>
              </a:ext>
              <a:ext uri="{C183D7F6-B498-43B3-948B-1728B52AA6E4}">
                <adec:decorative xmlns:adec="http://schemas.microsoft.com/office/drawing/2017/decorative" val="0"/>
              </a:ext>
            </a:extLst>
          </p:cNvPr>
          <p:cNvSpPr txBox="1"/>
          <p:nvPr/>
        </p:nvSpPr>
        <p:spPr>
          <a:xfrm>
            <a:off x="-179465" y="68275"/>
            <a:ext cx="4036921" cy="282513"/>
          </a:xfrm>
          <a:prstGeom prst="rect">
            <a:avLst/>
          </a:prstGeom>
          <a:noFill/>
        </p:spPr>
        <p:txBody>
          <a:bodyPr wrap="square" lIns="242048" rtlCol="0">
            <a:spAutoFit/>
          </a:bodyPr>
          <a:lstStyle/>
          <a:p>
            <a:pPr marL="0" marR="0" lvl="0" indent="0" algn="l" defTabSz="457200" rtl="0" eaLnBrk="1" fontAlgn="auto" latinLnBrk="0" hangingPunct="1">
              <a:lnSpc>
                <a:spcPct val="100000"/>
              </a:lnSpc>
              <a:spcBef>
                <a:spcPts val="1060"/>
              </a:spcBef>
              <a:spcAft>
                <a:spcPts val="0"/>
              </a:spcAft>
              <a:buClrTx/>
              <a:buSzTx/>
              <a:buFontTx/>
              <a:buNone/>
              <a:tabLst/>
              <a:defRPr/>
            </a:pPr>
            <a:r>
              <a:rPr kumimoji="0" lang="en-US" sz="1236" b="1" i="0" u="none" strike="noStrike" kern="1200" cap="none" spc="0" normalizeH="0" baseline="0" noProof="0" dirty="0">
                <a:ln>
                  <a:noFill/>
                </a:ln>
                <a:solidFill>
                  <a:srgbClr val="006666"/>
                </a:solidFill>
                <a:effectLst/>
                <a:uLnTx/>
                <a:uFillTx/>
                <a:latin typeface="Century Gothic" panose="020B0502020202020204" pitchFamily="34" charset="0"/>
                <a:ea typeface="MS Mincho" panose="02020609040205080304" pitchFamily="49" charset="-128"/>
                <a:cs typeface="Times New Roman" panose="02020603050405020304" pitchFamily="18" charset="0"/>
              </a:rPr>
              <a:t>ISSUE NO. 25 | </a:t>
            </a:r>
            <a:r>
              <a:rPr lang="en-US" sz="1236" b="1" dirty="0">
                <a:solidFill>
                  <a:srgbClr val="006666"/>
                </a:solidFill>
                <a:latin typeface="Century Gothic" panose="020B0502020202020204" pitchFamily="34" charset="0"/>
                <a:ea typeface="MS Mincho" panose="02020609040205080304" pitchFamily="49" charset="-128"/>
                <a:cs typeface="Times New Roman" panose="02020603050405020304" pitchFamily="18" charset="0"/>
              </a:rPr>
              <a:t>JANUARY</a:t>
            </a:r>
            <a:r>
              <a:rPr kumimoji="0" lang="en-US" sz="1236" b="1" i="0" u="none" strike="noStrike" kern="1200" cap="none" spc="0" normalizeH="0" baseline="0" noProof="0" dirty="0">
                <a:ln>
                  <a:noFill/>
                </a:ln>
                <a:solidFill>
                  <a:srgbClr val="006666"/>
                </a:solidFill>
                <a:effectLst/>
                <a:uLnTx/>
                <a:uFillTx/>
                <a:latin typeface="Century Gothic" panose="020B0502020202020204" pitchFamily="34" charset="0"/>
                <a:ea typeface="MS Mincho" panose="02020609040205080304" pitchFamily="49" charset="-128"/>
                <a:cs typeface="Times New Roman" panose="02020603050405020304" pitchFamily="18" charset="0"/>
              </a:rPr>
              <a:t> 2025 </a:t>
            </a:r>
            <a:endParaRPr kumimoji="0" lang="en-US" sz="1236" b="1" i="0" u="none" strike="noStrike" kern="1200" cap="none" spc="0" normalizeH="0" baseline="0" noProof="0" dirty="0">
              <a:ln>
                <a:noFill/>
              </a:ln>
              <a:solidFill>
                <a:srgbClr val="006666"/>
              </a:solidFill>
              <a:effectLst/>
              <a:uLnTx/>
              <a:uFillTx/>
              <a:latin typeface="Aptos" panose="02110004020202020204"/>
              <a:ea typeface="+mn-ea"/>
              <a:cs typeface="+mn-cs"/>
            </a:endParaRPr>
          </a:p>
        </p:txBody>
      </p:sp>
      <p:sp>
        <p:nvSpPr>
          <p:cNvPr id="9" name="Rectangle 8">
            <a:extLst>
              <a:ext uri="{FF2B5EF4-FFF2-40B4-BE49-F238E27FC236}">
                <a16:creationId xmlns:a16="http://schemas.microsoft.com/office/drawing/2014/main" id="{2DBE48E4-E351-CE26-96A5-1DDC48E5AF49}"/>
              </a:ext>
              <a:ext uri="{C183D7F6-B498-43B3-948B-1728B52AA6E4}">
                <adec:decorative xmlns:adec="http://schemas.microsoft.com/office/drawing/2017/decorative" val="1"/>
              </a:ext>
            </a:extLst>
          </p:cNvPr>
          <p:cNvSpPr>
            <a:spLocks noChangeArrowheads="1"/>
          </p:cNvSpPr>
          <p:nvPr/>
        </p:nvSpPr>
        <p:spPr bwMode="auto">
          <a:xfrm>
            <a:off x="-1144" y="5076803"/>
            <a:ext cx="4558552" cy="58114"/>
          </a:xfrm>
          <a:prstGeom prst="rect">
            <a:avLst/>
          </a:prstGeom>
          <a:solidFill>
            <a:srgbClr val="CCCC00"/>
          </a:solidFill>
          <a:ln w="9525">
            <a:solidFill>
              <a:srgbClr val="CCCC00"/>
            </a:solidFill>
            <a:miter lim="800000"/>
            <a:headEnd/>
            <a:tailEnd/>
          </a:ln>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10" name="Rectangle 9">
            <a:extLst>
              <a:ext uri="{FF2B5EF4-FFF2-40B4-BE49-F238E27FC236}">
                <a16:creationId xmlns:a16="http://schemas.microsoft.com/office/drawing/2014/main" id="{D0C3A28E-05EF-B465-9779-BAA6CFF83BFC}"/>
              </a:ext>
              <a:ext uri="{C183D7F6-B498-43B3-948B-1728B52AA6E4}">
                <adec:decorative xmlns:adec="http://schemas.microsoft.com/office/drawing/2017/decorative" val="1"/>
              </a:ext>
            </a:extLst>
          </p:cNvPr>
          <p:cNvSpPr>
            <a:spLocks noChangeArrowheads="1"/>
          </p:cNvSpPr>
          <p:nvPr/>
        </p:nvSpPr>
        <p:spPr bwMode="auto">
          <a:xfrm>
            <a:off x="-1144" y="4948282"/>
            <a:ext cx="4558552" cy="59231"/>
          </a:xfrm>
          <a:prstGeom prst="rect">
            <a:avLst/>
          </a:prstGeom>
          <a:solidFill>
            <a:srgbClr val="CCCC00"/>
          </a:solidFill>
          <a:ln w="9525">
            <a:solidFill>
              <a:srgbClr val="CCCC00"/>
            </a:solidFill>
            <a:miter lim="800000"/>
            <a:headEnd/>
            <a:tailEnd/>
          </a:ln>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11" name="Rectangle 10">
            <a:extLst>
              <a:ext uri="{FF2B5EF4-FFF2-40B4-BE49-F238E27FC236}">
                <a16:creationId xmlns:a16="http://schemas.microsoft.com/office/drawing/2014/main" id="{CFCF992B-8245-4C28-705D-84E19C83D95A}"/>
              </a:ext>
              <a:ext uri="{C183D7F6-B498-43B3-948B-1728B52AA6E4}">
                <adec:decorative xmlns:adec="http://schemas.microsoft.com/office/drawing/2017/decorative" val="1"/>
              </a:ext>
            </a:extLst>
          </p:cNvPr>
          <p:cNvSpPr>
            <a:spLocks noChangeArrowheads="1"/>
          </p:cNvSpPr>
          <p:nvPr/>
        </p:nvSpPr>
        <p:spPr bwMode="auto">
          <a:xfrm>
            <a:off x="-1144" y="4819761"/>
            <a:ext cx="4558552" cy="59231"/>
          </a:xfrm>
          <a:prstGeom prst="rect">
            <a:avLst/>
          </a:prstGeom>
          <a:solidFill>
            <a:srgbClr val="CCCC00"/>
          </a:solidFill>
          <a:ln w="9525">
            <a:solidFill>
              <a:srgbClr val="CCCC00"/>
            </a:solidFill>
            <a:miter lim="800000"/>
            <a:headEnd/>
            <a:tailEnd/>
          </a:ln>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12" name="Rectangle 11">
            <a:extLst>
              <a:ext uri="{FF2B5EF4-FFF2-40B4-BE49-F238E27FC236}">
                <a16:creationId xmlns:a16="http://schemas.microsoft.com/office/drawing/2014/main" id="{E5C8B2C6-C970-69E1-36E2-10BEE1A6296D}"/>
              </a:ext>
              <a:ext uri="{C183D7F6-B498-43B3-948B-1728B52AA6E4}">
                <adec:decorative xmlns:adec="http://schemas.microsoft.com/office/drawing/2017/decorative" val="1"/>
              </a:ext>
            </a:extLst>
          </p:cNvPr>
          <p:cNvSpPr>
            <a:spLocks noChangeArrowheads="1"/>
          </p:cNvSpPr>
          <p:nvPr/>
        </p:nvSpPr>
        <p:spPr bwMode="auto">
          <a:xfrm>
            <a:off x="-1144" y="4692358"/>
            <a:ext cx="4558552" cy="58114"/>
          </a:xfrm>
          <a:prstGeom prst="rect">
            <a:avLst/>
          </a:prstGeom>
          <a:solidFill>
            <a:srgbClr val="CCCC00"/>
          </a:solidFill>
          <a:ln w="9525">
            <a:solidFill>
              <a:srgbClr val="CCCC00"/>
            </a:solidFill>
            <a:miter lim="800000"/>
            <a:headEnd/>
            <a:tailEnd/>
          </a:ln>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13" name="Rectangle 12">
            <a:extLst>
              <a:ext uri="{FF2B5EF4-FFF2-40B4-BE49-F238E27FC236}">
                <a16:creationId xmlns:a16="http://schemas.microsoft.com/office/drawing/2014/main" id="{5FA175E1-FE5F-957A-9224-6EB7CC5BC054}"/>
              </a:ext>
              <a:ext uri="{C183D7F6-B498-43B3-948B-1728B52AA6E4}">
                <adec:decorative xmlns:adec="http://schemas.microsoft.com/office/drawing/2017/decorative" val="1"/>
              </a:ext>
            </a:extLst>
          </p:cNvPr>
          <p:cNvSpPr>
            <a:spLocks noChangeArrowheads="1"/>
          </p:cNvSpPr>
          <p:nvPr/>
        </p:nvSpPr>
        <p:spPr bwMode="auto">
          <a:xfrm>
            <a:off x="-1144" y="4560484"/>
            <a:ext cx="4558552" cy="59231"/>
          </a:xfrm>
          <a:prstGeom prst="rect">
            <a:avLst/>
          </a:prstGeom>
          <a:solidFill>
            <a:srgbClr val="CCCC00"/>
          </a:solidFill>
          <a:ln w="9525">
            <a:solidFill>
              <a:srgbClr val="CCCC00"/>
            </a:solidFill>
            <a:miter lim="800000"/>
            <a:headEnd/>
            <a:tailEnd/>
          </a:ln>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14" name="Rectangle 13">
            <a:extLst>
              <a:ext uri="{FF2B5EF4-FFF2-40B4-BE49-F238E27FC236}">
                <a16:creationId xmlns:a16="http://schemas.microsoft.com/office/drawing/2014/main" id="{3BAD40F6-579B-FF3B-EE5C-DA6C3606150A}"/>
              </a:ext>
              <a:ext uri="{C183D7F6-B498-43B3-948B-1728B52AA6E4}">
                <adec:decorative xmlns:adec="http://schemas.microsoft.com/office/drawing/2017/decorative" val="1"/>
              </a:ext>
            </a:extLst>
          </p:cNvPr>
          <p:cNvSpPr>
            <a:spLocks noChangeArrowheads="1"/>
          </p:cNvSpPr>
          <p:nvPr/>
        </p:nvSpPr>
        <p:spPr bwMode="auto">
          <a:xfrm>
            <a:off x="-1144" y="4433080"/>
            <a:ext cx="4558552" cy="58114"/>
          </a:xfrm>
          <a:prstGeom prst="rect">
            <a:avLst/>
          </a:prstGeom>
          <a:solidFill>
            <a:srgbClr val="CCCC00"/>
          </a:solidFill>
          <a:ln w="9525">
            <a:solidFill>
              <a:srgbClr val="CCCC00"/>
            </a:solidFill>
            <a:miter lim="800000"/>
            <a:headEnd/>
            <a:tailEnd/>
          </a:ln>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15" name="Rectangle 14">
            <a:extLst>
              <a:ext uri="{FF2B5EF4-FFF2-40B4-BE49-F238E27FC236}">
                <a16:creationId xmlns:a16="http://schemas.microsoft.com/office/drawing/2014/main" id="{0046740D-9657-DD05-5193-E315F24C5012}"/>
              </a:ext>
              <a:ext uri="{C183D7F6-B498-43B3-948B-1728B52AA6E4}">
                <adec:decorative xmlns:adec="http://schemas.microsoft.com/office/drawing/2017/decorative" val="1"/>
              </a:ext>
            </a:extLst>
          </p:cNvPr>
          <p:cNvSpPr>
            <a:spLocks noChangeArrowheads="1"/>
          </p:cNvSpPr>
          <p:nvPr/>
        </p:nvSpPr>
        <p:spPr bwMode="auto">
          <a:xfrm>
            <a:off x="-1144" y="4304559"/>
            <a:ext cx="4558552" cy="59231"/>
          </a:xfrm>
          <a:prstGeom prst="rect">
            <a:avLst/>
          </a:prstGeom>
          <a:solidFill>
            <a:srgbClr val="CCCC00"/>
          </a:solidFill>
          <a:ln w="9525">
            <a:solidFill>
              <a:srgbClr val="CCCC00"/>
            </a:solidFill>
            <a:miter lim="800000"/>
            <a:headEnd/>
            <a:tailEnd/>
          </a:ln>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16" name="Rectangle 15">
            <a:extLst>
              <a:ext uri="{FF2B5EF4-FFF2-40B4-BE49-F238E27FC236}">
                <a16:creationId xmlns:a16="http://schemas.microsoft.com/office/drawing/2014/main" id="{0B70C563-DA1B-3BA7-4D31-97EE5FC72C53}"/>
              </a:ext>
              <a:ext uri="{C183D7F6-B498-43B3-948B-1728B52AA6E4}">
                <adec:decorative xmlns:adec="http://schemas.microsoft.com/office/drawing/2017/decorative" val="1"/>
              </a:ext>
            </a:extLst>
          </p:cNvPr>
          <p:cNvSpPr>
            <a:spLocks noChangeArrowheads="1"/>
          </p:cNvSpPr>
          <p:nvPr/>
        </p:nvSpPr>
        <p:spPr bwMode="auto">
          <a:xfrm>
            <a:off x="7929" y="4165516"/>
            <a:ext cx="4558552" cy="59231"/>
          </a:xfrm>
          <a:prstGeom prst="rect">
            <a:avLst/>
          </a:prstGeom>
          <a:solidFill>
            <a:srgbClr val="CCCC00"/>
          </a:solidFill>
          <a:ln w="9525">
            <a:solidFill>
              <a:srgbClr val="CCCC00"/>
            </a:solidFill>
            <a:miter lim="800000"/>
            <a:headEnd/>
            <a:tailEnd/>
          </a:ln>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17" name="Rectangle 16">
            <a:extLst>
              <a:ext uri="{FF2B5EF4-FFF2-40B4-BE49-F238E27FC236}">
                <a16:creationId xmlns:a16="http://schemas.microsoft.com/office/drawing/2014/main" id="{8E3583B1-028C-EFD1-3DB9-4260D6A7E4A8}"/>
              </a:ext>
              <a:ext uri="{C183D7F6-B498-43B3-948B-1728B52AA6E4}">
                <adec:decorative xmlns:adec="http://schemas.microsoft.com/office/drawing/2017/decorative" val="1"/>
              </a:ext>
            </a:extLst>
          </p:cNvPr>
          <p:cNvSpPr>
            <a:spLocks noChangeArrowheads="1"/>
          </p:cNvSpPr>
          <p:nvPr/>
        </p:nvSpPr>
        <p:spPr bwMode="auto">
          <a:xfrm>
            <a:off x="-1144" y="4048635"/>
            <a:ext cx="4558552" cy="58114"/>
          </a:xfrm>
          <a:prstGeom prst="rect">
            <a:avLst/>
          </a:prstGeom>
          <a:solidFill>
            <a:srgbClr val="CCCC00"/>
          </a:solidFill>
          <a:ln w="9525">
            <a:solidFill>
              <a:srgbClr val="CCCC00"/>
            </a:solidFill>
            <a:miter lim="800000"/>
            <a:headEnd/>
            <a:tailEnd/>
          </a:ln>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18" name="Rectangle 17">
            <a:extLst>
              <a:ext uri="{FF2B5EF4-FFF2-40B4-BE49-F238E27FC236}">
                <a16:creationId xmlns:a16="http://schemas.microsoft.com/office/drawing/2014/main" id="{F869B604-24E1-566D-B1CA-BAC49E00F841}"/>
              </a:ext>
              <a:ext uri="{C183D7F6-B498-43B3-948B-1728B52AA6E4}">
                <adec:decorative xmlns:adec="http://schemas.microsoft.com/office/drawing/2017/decorative" val="1"/>
              </a:ext>
            </a:extLst>
          </p:cNvPr>
          <p:cNvSpPr>
            <a:spLocks noChangeArrowheads="1"/>
          </p:cNvSpPr>
          <p:nvPr/>
        </p:nvSpPr>
        <p:spPr bwMode="auto">
          <a:xfrm>
            <a:off x="-13863" y="3881121"/>
            <a:ext cx="4558552" cy="59231"/>
          </a:xfrm>
          <a:prstGeom prst="rect">
            <a:avLst/>
          </a:prstGeom>
          <a:solidFill>
            <a:srgbClr val="CCCC00"/>
          </a:solidFill>
          <a:ln w="9525">
            <a:solidFill>
              <a:srgbClr val="CCCC00"/>
            </a:solidFill>
            <a:miter lim="800000"/>
            <a:headEnd/>
            <a:tailEnd/>
          </a:ln>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8" name="Rectangle 7">
            <a:extLst>
              <a:ext uri="{FF2B5EF4-FFF2-40B4-BE49-F238E27FC236}">
                <a16:creationId xmlns:a16="http://schemas.microsoft.com/office/drawing/2014/main" id="{FD752D42-C68D-9BEF-1A74-BBD9B688C89B}"/>
              </a:ext>
              <a:ext uri="{C183D7F6-B498-43B3-948B-1728B52AA6E4}">
                <adec:decorative xmlns:adec="http://schemas.microsoft.com/office/drawing/2017/decorative" val="1"/>
              </a:ext>
            </a:extLst>
          </p:cNvPr>
          <p:cNvSpPr>
            <a:spLocks noChangeArrowheads="1"/>
          </p:cNvSpPr>
          <p:nvPr/>
        </p:nvSpPr>
        <p:spPr bwMode="auto">
          <a:xfrm>
            <a:off x="-1144" y="5203648"/>
            <a:ext cx="4558552" cy="59231"/>
          </a:xfrm>
          <a:prstGeom prst="rect">
            <a:avLst/>
          </a:prstGeom>
          <a:solidFill>
            <a:srgbClr val="CCCC00"/>
          </a:solidFill>
          <a:ln w="9525">
            <a:solidFill>
              <a:srgbClr val="CCCC00"/>
            </a:solidFill>
            <a:miter lim="800000"/>
            <a:headEnd/>
            <a:tailEnd/>
          </a:ln>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69" name="TextBox 68">
            <a:extLst>
              <a:ext uri="{FF2B5EF4-FFF2-40B4-BE49-F238E27FC236}">
                <a16:creationId xmlns:a16="http://schemas.microsoft.com/office/drawing/2014/main" id="{76DCC1B1-10F2-2CE9-B119-80A515B78FA5}"/>
              </a:ext>
            </a:extLst>
          </p:cNvPr>
          <p:cNvSpPr txBox="1"/>
          <p:nvPr/>
        </p:nvSpPr>
        <p:spPr>
          <a:xfrm>
            <a:off x="56134" y="5568016"/>
            <a:ext cx="2692194" cy="3213045"/>
          </a:xfrm>
          <a:prstGeom prst="rect">
            <a:avLst/>
          </a:prstGeom>
          <a:noFill/>
        </p:spPr>
        <p:txBody>
          <a:bodyPr wrap="square" tIns="242048" rtlCol="0">
            <a:spAutoFit/>
          </a:bodyPr>
          <a:lstStyle/>
          <a:p>
            <a:pPr marL="0" marR="0" lvl="0" indent="0" algn="l" defTabSz="457200" rtl="0" eaLnBrk="1" fontAlgn="auto" latinLnBrk="0" hangingPunct="1">
              <a:lnSpc>
                <a:spcPct val="100000"/>
              </a:lnSpc>
              <a:spcBef>
                <a:spcPts val="0"/>
              </a:spcBef>
              <a:spcAft>
                <a:spcPts val="1060"/>
              </a:spcAft>
              <a:buClrTx/>
              <a:buSzTx/>
              <a:buFontTx/>
              <a:buNone/>
              <a:tabLst/>
              <a:defRPr/>
            </a:pPr>
            <a:r>
              <a:rPr kumimoji="0" lang="en-US" sz="1588"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       COMING UP NEXT</a:t>
            </a:r>
            <a:br>
              <a:rPr lang="en-US" sz="1200" i="1" dirty="0">
                <a:solidFill>
                  <a:srgbClr val="808000"/>
                </a:solidFill>
                <a:latin typeface="Century Gothic" panose="020B0502020202020204" pitchFamily="34" charset="0"/>
                <a:ea typeface="MS Mincho" panose="02020609040205080304" pitchFamily="49" charset="-128"/>
                <a:cs typeface="Times New Roman" panose="02020603050405020304" pitchFamily="18" charset="0"/>
              </a:rPr>
            </a:br>
            <a:endParaRPr lang="en-US" sz="1200" i="1" dirty="0">
              <a:solidFill>
                <a:srgbClr val="808000"/>
              </a:solidFill>
              <a:latin typeface="Century Gothic" panose="020B0502020202020204" pitchFamily="34" charset="0"/>
              <a:ea typeface="MS Mincho" panose="02020609040205080304" pitchFamily="49" charset="-128"/>
              <a:cs typeface="Times New Roman" panose="02020603050405020304" pitchFamily="18" charset="0"/>
            </a:endParaRPr>
          </a:p>
          <a:p>
            <a:pPr marL="0" marR="40341" lvl="0" indent="0" algn="ctr" defTabSz="457200" rtl="0" eaLnBrk="1" fontAlgn="auto" latinLnBrk="0" hangingPunct="1">
              <a:lnSpc>
                <a:spcPct val="115000"/>
              </a:lnSpc>
              <a:spcBef>
                <a:spcPts val="0"/>
              </a:spcBef>
              <a:spcAft>
                <a:spcPts val="0"/>
              </a:spcAft>
              <a:buClrTx/>
              <a:buSzTx/>
              <a:buFontTx/>
              <a:buNone/>
              <a:tabLst/>
              <a:defRPr/>
            </a:pPr>
            <a:r>
              <a:rPr lang="en-US" sz="1200" b="1" dirty="0">
                <a:solidFill>
                  <a:prstClr val="black"/>
                </a:solidFill>
                <a:latin typeface="Century Gothic" panose="020B0502020202020204" pitchFamily="34" charset="0"/>
                <a:ea typeface="MS Mincho" panose="02020609040205080304" pitchFamily="49" charset="-128"/>
                <a:cs typeface="Times New Roman" panose="02020603050405020304" pitchFamily="18" charset="0"/>
              </a:rPr>
              <a:t>February</a:t>
            </a:r>
            <a:r>
              <a:rPr kumimoji="0" lang="en-US" sz="1200" b="1" i="0" u="none" strike="noStrike" kern="1200" cap="none" spc="0" normalizeH="0" baseline="0" noProof="0" dirty="0">
                <a:ln>
                  <a:noFill/>
                </a:ln>
                <a:solidFill>
                  <a:prstClr val="black"/>
                </a:solidFill>
                <a:effectLst/>
                <a:uLnTx/>
                <a:uFillTx/>
                <a:latin typeface="Century Gothic" panose="020B0502020202020204" pitchFamily="34" charset="0"/>
                <a:ea typeface="MS Mincho" panose="02020609040205080304" pitchFamily="49" charset="-128"/>
                <a:cs typeface="Times New Roman" panose="02020603050405020304" pitchFamily="18" charset="0"/>
              </a:rPr>
              <a:t> 18, 2025</a:t>
            </a:r>
          </a:p>
          <a:p>
            <a:pPr marL="0" marR="40341" lvl="0" indent="0" algn="ctr" defTabSz="457200" rtl="0" eaLnBrk="1" fontAlgn="auto" latinLnBrk="0" hangingPunct="1">
              <a:lnSpc>
                <a:spcPct val="115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entury Gothic" panose="020B0502020202020204" pitchFamily="34" charset="0"/>
                <a:ea typeface="MS Mincho" panose="02020609040205080304" pitchFamily="49" charset="-128"/>
                <a:cs typeface="Times New Roman" panose="02020603050405020304" pitchFamily="18" charset="0"/>
              </a:rPr>
              <a:t>10:30 a.m. – 12:00 p.m.</a:t>
            </a:r>
          </a:p>
          <a:p>
            <a:pPr marL="0" marR="40341" lvl="0" indent="0" algn="ctr" defTabSz="457200" rtl="0" eaLnBrk="1" fontAlgn="auto" latinLnBrk="0" hangingPunct="1">
              <a:lnSpc>
                <a:spcPct val="115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entury Gothic" panose="020B0502020202020204" pitchFamily="34" charset="0"/>
                <a:ea typeface="MS Mincho" panose="02020609040205080304" pitchFamily="49" charset="-128"/>
                <a:cs typeface="Times New Roman" panose="02020603050405020304" pitchFamily="18" charset="0"/>
                <a:hlinkClick r:id="rId2"/>
              </a:rPr>
              <a:t>Zoom Meeting</a:t>
            </a:r>
            <a:endParaRPr kumimoji="0" lang="en-US" sz="1200" b="0" i="0" u="none" strike="noStrike" kern="1200" cap="none" spc="0" normalizeH="0" baseline="0" noProof="0" dirty="0">
              <a:ln>
                <a:noFill/>
              </a:ln>
              <a:solidFill>
                <a:prstClr val="black"/>
              </a:solidFill>
              <a:effectLst/>
              <a:uLnTx/>
              <a:uFillTx/>
              <a:latin typeface="Century Gothic" panose="020B0502020202020204" pitchFamily="34" charset="0"/>
              <a:ea typeface="MS Mincho" panose="02020609040205080304" pitchFamily="49" charset="-128"/>
              <a:cs typeface="Times New Roman" panose="02020603050405020304" pitchFamily="18" charset="0"/>
            </a:endParaRPr>
          </a:p>
          <a:p>
            <a:pPr marL="0" marR="40341" lvl="0" indent="0" algn="ctr" defTabSz="457200" rtl="0" eaLnBrk="1" fontAlgn="auto" latinLnBrk="0" hangingPunct="1">
              <a:lnSpc>
                <a:spcPct val="115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Century Gothic" panose="020B0502020202020204" pitchFamily="34" charset="0"/>
                <a:ea typeface="MS Mincho" panose="02020609040205080304" pitchFamily="49" charset="-128"/>
                <a:cs typeface="Times New Roman" panose="02020603050405020304" pitchFamily="18" charset="0"/>
              </a:rPr>
              <a:t> </a:t>
            </a:r>
          </a:p>
          <a:p>
            <a:pPr marL="0" marR="40341" lvl="0" indent="0" algn="ctr" defTabSz="457200" rtl="0" eaLnBrk="1" fontAlgn="auto" latinLnBrk="0" hangingPunct="1">
              <a:lnSpc>
                <a:spcPct val="115000"/>
              </a:lnSpc>
              <a:spcBef>
                <a:spcPts val="0"/>
              </a:spcBef>
              <a:spcAft>
                <a:spcPts val="0"/>
              </a:spcAft>
              <a:buClrTx/>
              <a:buSzTx/>
              <a:buFontTx/>
              <a:buNone/>
              <a:tabLst/>
              <a:defRPr/>
            </a:pPr>
            <a:r>
              <a:rPr kumimoji="0" lang="en-US" sz="1300" b="1" i="0" u="none" strike="noStrike" kern="1200" cap="none" spc="0" normalizeH="0" baseline="0" noProof="0" dirty="0">
                <a:ln>
                  <a:noFill/>
                </a:ln>
                <a:solidFill>
                  <a:prstClr val="black"/>
                </a:solidFill>
                <a:effectLst/>
                <a:uLnTx/>
                <a:uFillTx/>
                <a:latin typeface="Century Gothic" panose="020B0502020202020204" pitchFamily="34" charset="0"/>
                <a:ea typeface="MS Mincho" panose="02020609040205080304" pitchFamily="49" charset="-128"/>
                <a:cs typeface="Times New Roman" panose="02020603050405020304" pitchFamily="18" charset="0"/>
              </a:rPr>
              <a:t>Topics:</a:t>
            </a:r>
            <a:endParaRPr kumimoji="0" lang="en-US" sz="1300" b="0" i="0" u="none" strike="noStrike" kern="1200" cap="none" spc="0" normalizeH="0" baseline="0" noProof="0" dirty="0">
              <a:ln>
                <a:noFill/>
              </a:ln>
              <a:solidFill>
                <a:prstClr val="black"/>
              </a:solidFill>
              <a:effectLst/>
              <a:uLnTx/>
              <a:uFillTx/>
              <a:latin typeface="Century Gothic" panose="020B0502020202020204" pitchFamily="34" charset="0"/>
              <a:ea typeface="MS Mincho" panose="02020609040205080304" pitchFamily="49" charset="-128"/>
              <a:cs typeface="Times New Roman" panose="02020603050405020304" pitchFamily="18" charset="0"/>
            </a:endParaRPr>
          </a:p>
          <a:p>
            <a:pPr marL="0" marR="40341" lvl="0" indent="0" algn="ctr" defTabSz="457200" rtl="0" eaLnBrk="1" fontAlgn="auto" latinLnBrk="0" hangingPunct="1">
              <a:lnSpc>
                <a:spcPct val="115000"/>
              </a:lnSpc>
              <a:spcBef>
                <a:spcPts val="0"/>
              </a:spcBef>
              <a:spcAft>
                <a:spcPts val="0"/>
              </a:spcAft>
              <a:buClrTx/>
              <a:buSzTx/>
              <a:buFontTx/>
              <a:buNone/>
              <a:tabLst/>
              <a:defRPr/>
            </a:pPr>
            <a:r>
              <a:rPr lang="en-US" sz="1200" i="0" dirty="0">
                <a:solidFill>
                  <a:srgbClr val="434341"/>
                </a:solidFill>
                <a:effectLst/>
                <a:latin typeface="Century Gothic" panose="020B0502020202020204" pitchFamily="34" charset="0"/>
              </a:rPr>
              <a:t>Lighting Up Insights: The Power of Heat Maps in Process Data Visualization</a:t>
            </a:r>
          </a:p>
          <a:p>
            <a:pPr marL="0" marR="40341" lvl="0" indent="0" algn="ctr" defTabSz="457200" rtl="0" eaLnBrk="1" fontAlgn="auto" latinLnBrk="0" hangingPunct="1">
              <a:lnSpc>
                <a:spcPct val="115000"/>
              </a:lnSpc>
              <a:spcBef>
                <a:spcPts val="0"/>
              </a:spcBef>
              <a:spcAft>
                <a:spcPts val="0"/>
              </a:spcAft>
              <a:buClrTx/>
              <a:buSzTx/>
              <a:buFontTx/>
              <a:buNone/>
              <a:tabLst/>
              <a:defRPr/>
            </a:pPr>
            <a:endParaRPr lang="en-US" sz="1200" i="0" dirty="0">
              <a:solidFill>
                <a:srgbClr val="434341"/>
              </a:solidFill>
              <a:effectLst/>
              <a:latin typeface="Century Gothic" panose="020B0502020202020204" pitchFamily="34" charset="0"/>
            </a:endParaRPr>
          </a:p>
          <a:p>
            <a:pPr marL="0" marR="40341" lvl="0" indent="0" algn="ctr" defTabSz="457200" rtl="0" eaLnBrk="1" fontAlgn="auto" latinLnBrk="0" hangingPunct="1">
              <a:lnSpc>
                <a:spcPct val="115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entury Gothic" panose="020B0502020202020204" pitchFamily="34" charset="0"/>
                <a:ea typeface="MS Mincho" panose="02020609040205080304" pitchFamily="49" charset="-128"/>
                <a:cs typeface="Times New Roman" panose="02020603050405020304" pitchFamily="18" charset="0"/>
              </a:rPr>
              <a:t>Presenter:</a:t>
            </a:r>
            <a:br>
              <a:rPr kumimoji="0" lang="en-US" sz="1200" b="1" i="0" u="none" strike="noStrike" kern="1200" cap="none" spc="0" normalizeH="0" baseline="0" noProof="0" dirty="0">
                <a:ln>
                  <a:noFill/>
                </a:ln>
                <a:solidFill>
                  <a:prstClr val="black"/>
                </a:solidFill>
                <a:effectLst/>
                <a:highlight>
                  <a:srgbClr val="FFFF00"/>
                </a:highlight>
                <a:uLnTx/>
                <a:uFillTx/>
                <a:latin typeface="Century Gothic" panose="020B0502020202020204" pitchFamily="34" charset="0"/>
                <a:ea typeface="MS Mincho" panose="02020609040205080304" pitchFamily="49" charset="-128"/>
                <a:cs typeface="Times New Roman" panose="02020603050405020304" pitchFamily="18" charset="0"/>
              </a:rPr>
            </a:br>
            <a:r>
              <a:rPr lang="en-US" sz="1200" i="0" dirty="0">
                <a:solidFill>
                  <a:srgbClr val="434341"/>
                </a:solidFill>
                <a:effectLst/>
                <a:latin typeface="Century Gothic" panose="020B0502020202020204" pitchFamily="34" charset="0"/>
              </a:rPr>
              <a:t>Olga </a:t>
            </a:r>
            <a:r>
              <a:rPr lang="en-US" sz="1200" i="0" dirty="0" err="1">
                <a:solidFill>
                  <a:srgbClr val="434341"/>
                </a:solidFill>
                <a:effectLst/>
                <a:latin typeface="Century Gothic" panose="020B0502020202020204" pitchFamily="34" charset="0"/>
              </a:rPr>
              <a:t>Zhuravel</a:t>
            </a:r>
            <a:r>
              <a:rPr lang="en-US" sz="1200" i="0" dirty="0">
                <a:solidFill>
                  <a:srgbClr val="434341"/>
                </a:solidFill>
                <a:effectLst/>
                <a:latin typeface="Century Gothic" panose="020B0502020202020204" pitchFamily="34" charset="0"/>
              </a:rPr>
              <a:t> </a:t>
            </a:r>
            <a:r>
              <a:rPr lang="en-US" sz="1200" b="1" i="0" dirty="0">
                <a:solidFill>
                  <a:srgbClr val="434341"/>
                </a:solidFill>
                <a:effectLst/>
                <a:latin typeface="Century Gothic" panose="020B0502020202020204" pitchFamily="34" charset="0"/>
              </a:rPr>
              <a:t>| </a:t>
            </a:r>
            <a:r>
              <a:rPr lang="en-US" sz="1200" b="0" i="0" dirty="0">
                <a:solidFill>
                  <a:srgbClr val="434341"/>
                </a:solidFill>
                <a:effectLst/>
                <a:latin typeface="Century Gothic" panose="020B0502020202020204" pitchFamily="34" charset="0"/>
              </a:rPr>
              <a:t>Snowflake Inc</a:t>
            </a:r>
            <a:endParaRPr kumimoji="0" lang="en-US" sz="1200" b="0" i="1" u="none" strike="noStrike" kern="1200" cap="none" spc="0" normalizeH="0" baseline="0" noProof="0" dirty="0">
              <a:ln>
                <a:noFill/>
              </a:ln>
              <a:solidFill>
                <a:prstClr val="black"/>
              </a:solidFill>
              <a:effectLst/>
              <a:uLnTx/>
              <a:uFillTx/>
              <a:latin typeface="Century Gothic" panose="020B0502020202020204" pitchFamily="34" charset="0"/>
              <a:ea typeface="MS Mincho" panose="02020609040205080304" pitchFamily="49" charset="-128"/>
              <a:cs typeface="Times New Roman" panose="02020603050405020304" pitchFamily="18" charset="0"/>
            </a:endParaRPr>
          </a:p>
        </p:txBody>
      </p:sp>
      <p:sp>
        <p:nvSpPr>
          <p:cNvPr id="7" name="Rectangle 6">
            <a:extLst>
              <a:ext uri="{FF2B5EF4-FFF2-40B4-BE49-F238E27FC236}">
                <a16:creationId xmlns:a16="http://schemas.microsoft.com/office/drawing/2014/main" id="{A7270782-FCF8-4328-5F96-AF7653D3E5BC}"/>
              </a:ext>
              <a:ext uri="{C183D7F6-B498-43B3-948B-1728B52AA6E4}">
                <adec:decorative xmlns:adec="http://schemas.microsoft.com/office/drawing/2017/decorative" val="1"/>
              </a:ext>
            </a:extLst>
          </p:cNvPr>
          <p:cNvSpPr>
            <a:spLocks noChangeArrowheads="1"/>
          </p:cNvSpPr>
          <p:nvPr/>
        </p:nvSpPr>
        <p:spPr bwMode="auto">
          <a:xfrm>
            <a:off x="-13863" y="5378613"/>
            <a:ext cx="4558552" cy="55879"/>
          </a:xfrm>
          <a:prstGeom prst="rect">
            <a:avLst/>
          </a:prstGeom>
          <a:solidFill>
            <a:srgbClr val="CCCC00"/>
          </a:solidFill>
          <a:ln w="9525">
            <a:solidFill>
              <a:srgbClr val="CCCC00"/>
            </a:solidFill>
            <a:miter lim="800000"/>
            <a:headEnd/>
            <a:tailEnd/>
          </a:ln>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2" name="Rectangle 1">
            <a:extLst>
              <a:ext uri="{FF2B5EF4-FFF2-40B4-BE49-F238E27FC236}">
                <a16:creationId xmlns:a16="http://schemas.microsoft.com/office/drawing/2014/main" id="{A70B8FD8-7467-3317-DC9C-A762AE449254}"/>
              </a:ext>
              <a:ext uri="{C183D7F6-B498-43B3-948B-1728B52AA6E4}">
                <adec:decorative xmlns:adec="http://schemas.microsoft.com/office/drawing/2017/decorative" val="1"/>
              </a:ext>
            </a:extLst>
          </p:cNvPr>
          <p:cNvSpPr/>
          <p:nvPr/>
        </p:nvSpPr>
        <p:spPr>
          <a:xfrm>
            <a:off x="367896" y="6098352"/>
            <a:ext cx="546999" cy="69348"/>
          </a:xfrm>
          <a:prstGeom prst="rect">
            <a:avLst/>
          </a:prstGeom>
        </p:spPr>
        <p:style>
          <a:lnRef idx="3">
            <a:schemeClr val="lt1"/>
          </a:lnRef>
          <a:fillRef idx="1">
            <a:schemeClr val="accent1"/>
          </a:fillRef>
          <a:effectRef idx="1">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grpSp>
        <p:nvGrpSpPr>
          <p:cNvPr id="46" name="Group 45">
            <a:extLst>
              <a:ext uri="{FF2B5EF4-FFF2-40B4-BE49-F238E27FC236}">
                <a16:creationId xmlns:a16="http://schemas.microsoft.com/office/drawing/2014/main" id="{3479C812-3654-BA5D-FB96-885664F38808}"/>
              </a:ext>
              <a:ext uri="{C183D7F6-B498-43B3-948B-1728B52AA6E4}">
                <adec:decorative xmlns:adec="http://schemas.microsoft.com/office/drawing/2017/decorative" val="1"/>
              </a:ext>
            </a:extLst>
          </p:cNvPr>
          <p:cNvGrpSpPr/>
          <p:nvPr/>
        </p:nvGrpSpPr>
        <p:grpSpPr>
          <a:xfrm>
            <a:off x="6627719" y="5729517"/>
            <a:ext cx="230281" cy="3018567"/>
            <a:chOff x="3755708" y="3239135"/>
            <a:chExt cx="260985" cy="3430270"/>
          </a:xfrm>
          <a:solidFill>
            <a:srgbClr val="1D6295"/>
          </a:solidFill>
        </p:grpSpPr>
        <p:sp>
          <p:nvSpPr>
            <p:cNvPr id="22" name="Rectangle 21">
              <a:extLst>
                <a:ext uri="{FF2B5EF4-FFF2-40B4-BE49-F238E27FC236}">
                  <a16:creationId xmlns:a16="http://schemas.microsoft.com/office/drawing/2014/main" id="{2D348DC2-3EC8-C8DB-12CC-5BBBB33B2643}"/>
                </a:ext>
              </a:extLst>
            </p:cNvPr>
            <p:cNvSpPr>
              <a:spLocks noChangeArrowheads="1"/>
            </p:cNvSpPr>
            <p:nvPr/>
          </p:nvSpPr>
          <p:spPr bwMode="auto">
            <a:xfrm>
              <a:off x="3755708" y="6605905"/>
              <a:ext cx="260985" cy="6350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23" name="Rectangle 22">
              <a:extLst>
                <a:ext uri="{FF2B5EF4-FFF2-40B4-BE49-F238E27FC236}">
                  <a16:creationId xmlns:a16="http://schemas.microsoft.com/office/drawing/2014/main" id="{28C2C085-C8D6-A4A2-C7F6-704A1272274E}"/>
                </a:ext>
              </a:extLst>
            </p:cNvPr>
            <p:cNvSpPr>
              <a:spLocks noChangeArrowheads="1"/>
            </p:cNvSpPr>
            <p:nvPr/>
          </p:nvSpPr>
          <p:spPr bwMode="auto">
            <a:xfrm>
              <a:off x="3755708" y="6457315"/>
              <a:ext cx="260985" cy="6731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24" name="Rectangle 23">
              <a:extLst>
                <a:ext uri="{FF2B5EF4-FFF2-40B4-BE49-F238E27FC236}">
                  <a16:creationId xmlns:a16="http://schemas.microsoft.com/office/drawing/2014/main" id="{4E127BA6-B193-2D10-C293-0AB1319A608F}"/>
                </a:ext>
              </a:extLst>
            </p:cNvPr>
            <p:cNvSpPr>
              <a:spLocks noChangeArrowheads="1"/>
            </p:cNvSpPr>
            <p:nvPr/>
          </p:nvSpPr>
          <p:spPr bwMode="auto">
            <a:xfrm>
              <a:off x="3755708" y="6311265"/>
              <a:ext cx="260985" cy="6731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25" name="Rectangle 24">
              <a:extLst>
                <a:ext uri="{FF2B5EF4-FFF2-40B4-BE49-F238E27FC236}">
                  <a16:creationId xmlns:a16="http://schemas.microsoft.com/office/drawing/2014/main" id="{EA35CA1C-EC28-30E6-CC9E-458207F463CA}"/>
                </a:ext>
              </a:extLst>
            </p:cNvPr>
            <p:cNvSpPr>
              <a:spLocks noChangeArrowheads="1"/>
            </p:cNvSpPr>
            <p:nvPr/>
          </p:nvSpPr>
          <p:spPr bwMode="auto">
            <a:xfrm>
              <a:off x="3755708" y="6165215"/>
              <a:ext cx="260985" cy="6731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26" name="Rectangle 25">
              <a:extLst>
                <a:ext uri="{FF2B5EF4-FFF2-40B4-BE49-F238E27FC236}">
                  <a16:creationId xmlns:a16="http://schemas.microsoft.com/office/drawing/2014/main" id="{681538A5-1DA3-CD5A-BD1A-0FF6DF322D36}"/>
                </a:ext>
              </a:extLst>
            </p:cNvPr>
            <p:cNvSpPr>
              <a:spLocks noChangeArrowheads="1"/>
            </p:cNvSpPr>
            <p:nvPr/>
          </p:nvSpPr>
          <p:spPr bwMode="auto">
            <a:xfrm>
              <a:off x="3755708" y="6020435"/>
              <a:ext cx="260985" cy="6731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27" name="Rectangle 26">
              <a:extLst>
                <a:ext uri="{FF2B5EF4-FFF2-40B4-BE49-F238E27FC236}">
                  <a16:creationId xmlns:a16="http://schemas.microsoft.com/office/drawing/2014/main" id="{3BBE4195-E784-8799-3372-3C4D53C950C3}"/>
                </a:ext>
              </a:extLst>
            </p:cNvPr>
            <p:cNvSpPr>
              <a:spLocks noChangeArrowheads="1"/>
            </p:cNvSpPr>
            <p:nvPr/>
          </p:nvSpPr>
          <p:spPr bwMode="auto">
            <a:xfrm>
              <a:off x="3755708" y="5874385"/>
              <a:ext cx="260985" cy="6731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28" name="Rectangle 27">
              <a:extLst>
                <a:ext uri="{FF2B5EF4-FFF2-40B4-BE49-F238E27FC236}">
                  <a16:creationId xmlns:a16="http://schemas.microsoft.com/office/drawing/2014/main" id="{A55B2607-8E18-F65E-CBA0-2FAF331F325B}"/>
                </a:ext>
              </a:extLst>
            </p:cNvPr>
            <p:cNvSpPr>
              <a:spLocks noChangeArrowheads="1"/>
            </p:cNvSpPr>
            <p:nvPr/>
          </p:nvSpPr>
          <p:spPr bwMode="auto">
            <a:xfrm>
              <a:off x="3755708" y="5725795"/>
              <a:ext cx="260985" cy="6731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29" name="Rectangle 28">
              <a:extLst>
                <a:ext uri="{FF2B5EF4-FFF2-40B4-BE49-F238E27FC236}">
                  <a16:creationId xmlns:a16="http://schemas.microsoft.com/office/drawing/2014/main" id="{DACF63C6-3B20-3889-3495-7F21E10F7113}"/>
                </a:ext>
              </a:extLst>
            </p:cNvPr>
            <p:cNvSpPr>
              <a:spLocks noChangeArrowheads="1"/>
            </p:cNvSpPr>
            <p:nvPr/>
          </p:nvSpPr>
          <p:spPr bwMode="auto">
            <a:xfrm>
              <a:off x="3755708" y="5579745"/>
              <a:ext cx="260985" cy="6731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30" name="Rectangle 29">
              <a:extLst>
                <a:ext uri="{FF2B5EF4-FFF2-40B4-BE49-F238E27FC236}">
                  <a16:creationId xmlns:a16="http://schemas.microsoft.com/office/drawing/2014/main" id="{FA7C1BE3-7D57-BFD0-3E83-3D2FCACF3B00}"/>
                </a:ext>
              </a:extLst>
            </p:cNvPr>
            <p:cNvSpPr>
              <a:spLocks noChangeArrowheads="1"/>
            </p:cNvSpPr>
            <p:nvPr/>
          </p:nvSpPr>
          <p:spPr bwMode="auto">
            <a:xfrm>
              <a:off x="3755708" y="5433695"/>
              <a:ext cx="260985" cy="6731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31" name="Rectangle 30">
              <a:extLst>
                <a:ext uri="{FF2B5EF4-FFF2-40B4-BE49-F238E27FC236}">
                  <a16:creationId xmlns:a16="http://schemas.microsoft.com/office/drawing/2014/main" id="{DA643F35-4909-C37C-CD1C-B6716226FD19}"/>
                </a:ext>
              </a:extLst>
            </p:cNvPr>
            <p:cNvSpPr>
              <a:spLocks noChangeArrowheads="1"/>
            </p:cNvSpPr>
            <p:nvPr/>
          </p:nvSpPr>
          <p:spPr bwMode="auto">
            <a:xfrm>
              <a:off x="3755708" y="5288915"/>
              <a:ext cx="260985" cy="6731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32" name="Rectangle 31">
              <a:extLst>
                <a:ext uri="{FF2B5EF4-FFF2-40B4-BE49-F238E27FC236}">
                  <a16:creationId xmlns:a16="http://schemas.microsoft.com/office/drawing/2014/main" id="{48E4F85C-0BD1-2B4C-0328-CEF8FADB46C3}"/>
                </a:ext>
              </a:extLst>
            </p:cNvPr>
            <p:cNvSpPr>
              <a:spLocks noChangeArrowheads="1"/>
            </p:cNvSpPr>
            <p:nvPr/>
          </p:nvSpPr>
          <p:spPr bwMode="auto">
            <a:xfrm>
              <a:off x="3755708" y="5142230"/>
              <a:ext cx="260985" cy="6731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33" name="Rectangle 32">
              <a:extLst>
                <a:ext uri="{FF2B5EF4-FFF2-40B4-BE49-F238E27FC236}">
                  <a16:creationId xmlns:a16="http://schemas.microsoft.com/office/drawing/2014/main" id="{FCDEE4A0-A377-375A-BF98-CF1655AC64E9}"/>
                </a:ext>
              </a:extLst>
            </p:cNvPr>
            <p:cNvSpPr>
              <a:spLocks noChangeArrowheads="1"/>
            </p:cNvSpPr>
            <p:nvPr/>
          </p:nvSpPr>
          <p:spPr bwMode="auto">
            <a:xfrm>
              <a:off x="3755708" y="4998085"/>
              <a:ext cx="260985" cy="6350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34" name="Rectangle 33">
              <a:extLst>
                <a:ext uri="{FF2B5EF4-FFF2-40B4-BE49-F238E27FC236}">
                  <a16:creationId xmlns:a16="http://schemas.microsoft.com/office/drawing/2014/main" id="{C9DD4404-86B3-0650-59E7-736C0B62589D}"/>
                </a:ext>
              </a:extLst>
            </p:cNvPr>
            <p:cNvSpPr>
              <a:spLocks noChangeArrowheads="1"/>
            </p:cNvSpPr>
            <p:nvPr/>
          </p:nvSpPr>
          <p:spPr bwMode="auto">
            <a:xfrm>
              <a:off x="3755708" y="4847590"/>
              <a:ext cx="260985" cy="6731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35" name="Rectangle 34">
              <a:extLst>
                <a:ext uri="{FF2B5EF4-FFF2-40B4-BE49-F238E27FC236}">
                  <a16:creationId xmlns:a16="http://schemas.microsoft.com/office/drawing/2014/main" id="{9C697AF6-456D-D003-1138-A29323C5E351}"/>
                </a:ext>
              </a:extLst>
            </p:cNvPr>
            <p:cNvSpPr>
              <a:spLocks noChangeArrowheads="1"/>
            </p:cNvSpPr>
            <p:nvPr/>
          </p:nvSpPr>
          <p:spPr bwMode="auto">
            <a:xfrm>
              <a:off x="3755708" y="4702810"/>
              <a:ext cx="260985" cy="6604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36" name="Rectangle 35">
              <a:extLst>
                <a:ext uri="{FF2B5EF4-FFF2-40B4-BE49-F238E27FC236}">
                  <a16:creationId xmlns:a16="http://schemas.microsoft.com/office/drawing/2014/main" id="{9093E005-7A8C-FFE6-B486-395E2F9E5D48}"/>
                </a:ext>
              </a:extLst>
            </p:cNvPr>
            <p:cNvSpPr>
              <a:spLocks noChangeArrowheads="1"/>
            </p:cNvSpPr>
            <p:nvPr/>
          </p:nvSpPr>
          <p:spPr bwMode="auto">
            <a:xfrm>
              <a:off x="3755708" y="4556760"/>
              <a:ext cx="260985" cy="6731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37" name="Rectangle 36">
              <a:extLst>
                <a:ext uri="{FF2B5EF4-FFF2-40B4-BE49-F238E27FC236}">
                  <a16:creationId xmlns:a16="http://schemas.microsoft.com/office/drawing/2014/main" id="{EAC9B74E-098A-EA39-71B8-AF51357F58AC}"/>
                </a:ext>
              </a:extLst>
            </p:cNvPr>
            <p:cNvSpPr>
              <a:spLocks noChangeArrowheads="1"/>
            </p:cNvSpPr>
            <p:nvPr/>
          </p:nvSpPr>
          <p:spPr bwMode="auto">
            <a:xfrm>
              <a:off x="3755708" y="4410710"/>
              <a:ext cx="260985" cy="6731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38" name="Rectangle 37">
              <a:extLst>
                <a:ext uri="{FF2B5EF4-FFF2-40B4-BE49-F238E27FC236}">
                  <a16:creationId xmlns:a16="http://schemas.microsoft.com/office/drawing/2014/main" id="{4E9C54D3-5EC0-6719-A5B9-2BD9B0EA78A9}"/>
                </a:ext>
              </a:extLst>
            </p:cNvPr>
            <p:cNvSpPr>
              <a:spLocks noChangeArrowheads="1"/>
            </p:cNvSpPr>
            <p:nvPr/>
          </p:nvSpPr>
          <p:spPr bwMode="auto">
            <a:xfrm>
              <a:off x="3755708" y="4265930"/>
              <a:ext cx="260985" cy="6604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39" name="Rectangle 38">
              <a:extLst>
                <a:ext uri="{FF2B5EF4-FFF2-40B4-BE49-F238E27FC236}">
                  <a16:creationId xmlns:a16="http://schemas.microsoft.com/office/drawing/2014/main" id="{1B343784-5F07-FB40-5610-61A175EAA3F1}"/>
                </a:ext>
              </a:extLst>
            </p:cNvPr>
            <p:cNvSpPr>
              <a:spLocks noChangeArrowheads="1"/>
            </p:cNvSpPr>
            <p:nvPr/>
          </p:nvSpPr>
          <p:spPr bwMode="auto">
            <a:xfrm>
              <a:off x="3755708" y="4116070"/>
              <a:ext cx="260985" cy="6731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40" name="Rectangle 39">
              <a:extLst>
                <a:ext uri="{FF2B5EF4-FFF2-40B4-BE49-F238E27FC236}">
                  <a16:creationId xmlns:a16="http://schemas.microsoft.com/office/drawing/2014/main" id="{A5467E8B-84AE-BF5B-94B1-3B52FE08136A}"/>
                </a:ext>
              </a:extLst>
            </p:cNvPr>
            <p:cNvSpPr>
              <a:spLocks noChangeArrowheads="1"/>
            </p:cNvSpPr>
            <p:nvPr/>
          </p:nvSpPr>
          <p:spPr bwMode="auto">
            <a:xfrm>
              <a:off x="3755708" y="3971290"/>
              <a:ext cx="260985" cy="6604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41" name="Rectangle 40">
              <a:extLst>
                <a:ext uri="{FF2B5EF4-FFF2-40B4-BE49-F238E27FC236}">
                  <a16:creationId xmlns:a16="http://schemas.microsoft.com/office/drawing/2014/main" id="{A01AD45B-35E2-0F4B-10B9-91CA595D2B7B}"/>
                </a:ext>
              </a:extLst>
            </p:cNvPr>
            <p:cNvSpPr>
              <a:spLocks noChangeArrowheads="1"/>
            </p:cNvSpPr>
            <p:nvPr/>
          </p:nvSpPr>
          <p:spPr bwMode="auto">
            <a:xfrm>
              <a:off x="3755708" y="3825240"/>
              <a:ext cx="260985" cy="6731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42" name="Rectangle 41">
              <a:extLst>
                <a:ext uri="{FF2B5EF4-FFF2-40B4-BE49-F238E27FC236}">
                  <a16:creationId xmlns:a16="http://schemas.microsoft.com/office/drawing/2014/main" id="{18FA5014-CD63-B208-D4E7-4036C24C0607}"/>
                </a:ext>
              </a:extLst>
            </p:cNvPr>
            <p:cNvSpPr>
              <a:spLocks noChangeArrowheads="1"/>
            </p:cNvSpPr>
            <p:nvPr/>
          </p:nvSpPr>
          <p:spPr bwMode="auto">
            <a:xfrm>
              <a:off x="3755708" y="3679190"/>
              <a:ext cx="260985" cy="6731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43" name="Rectangle 42">
              <a:extLst>
                <a:ext uri="{FF2B5EF4-FFF2-40B4-BE49-F238E27FC236}">
                  <a16:creationId xmlns:a16="http://schemas.microsoft.com/office/drawing/2014/main" id="{0A692BAE-6A9E-3069-BBF2-48EAE49626E0}"/>
                </a:ext>
              </a:extLst>
            </p:cNvPr>
            <p:cNvSpPr>
              <a:spLocks noChangeArrowheads="1"/>
            </p:cNvSpPr>
            <p:nvPr/>
          </p:nvSpPr>
          <p:spPr bwMode="auto">
            <a:xfrm>
              <a:off x="3755708" y="3534410"/>
              <a:ext cx="260985" cy="6604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44" name="Rectangle 43">
              <a:extLst>
                <a:ext uri="{FF2B5EF4-FFF2-40B4-BE49-F238E27FC236}">
                  <a16:creationId xmlns:a16="http://schemas.microsoft.com/office/drawing/2014/main" id="{DE2949E9-D564-5F4F-A199-68F2A33DC5EA}"/>
                </a:ext>
              </a:extLst>
            </p:cNvPr>
            <p:cNvSpPr>
              <a:spLocks noChangeArrowheads="1"/>
            </p:cNvSpPr>
            <p:nvPr/>
          </p:nvSpPr>
          <p:spPr bwMode="auto">
            <a:xfrm>
              <a:off x="3755708" y="3383915"/>
              <a:ext cx="260985" cy="6731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45" name="Rectangle 44">
              <a:extLst>
                <a:ext uri="{FF2B5EF4-FFF2-40B4-BE49-F238E27FC236}">
                  <a16:creationId xmlns:a16="http://schemas.microsoft.com/office/drawing/2014/main" id="{E98BA64E-0EAF-D928-EDF8-7E996E6CD2ED}"/>
                </a:ext>
              </a:extLst>
            </p:cNvPr>
            <p:cNvSpPr>
              <a:spLocks noChangeArrowheads="1"/>
            </p:cNvSpPr>
            <p:nvPr/>
          </p:nvSpPr>
          <p:spPr bwMode="auto">
            <a:xfrm>
              <a:off x="3755708" y="3239135"/>
              <a:ext cx="260985" cy="6604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grpSp>
      <p:sp>
        <p:nvSpPr>
          <p:cNvPr id="52" name="Rectangle 51">
            <a:extLst>
              <a:ext uri="{FF2B5EF4-FFF2-40B4-BE49-F238E27FC236}">
                <a16:creationId xmlns:a16="http://schemas.microsoft.com/office/drawing/2014/main" id="{593C7CB6-AB65-1E61-52F7-0CDB94C4E295}"/>
              </a:ext>
            </a:extLst>
          </p:cNvPr>
          <p:cNvSpPr/>
          <p:nvPr/>
        </p:nvSpPr>
        <p:spPr>
          <a:xfrm>
            <a:off x="2740123" y="5434491"/>
            <a:ext cx="3895802" cy="3709507"/>
          </a:xfrm>
          <a:prstGeom prst="rect">
            <a:avLst/>
          </a:prstGeom>
          <a:solidFill>
            <a:srgbClr val="DBBFC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242048" tIns="242048" rIns="242048" bIns="242048" numCol="1" spcCol="0" rtlCol="0" fromWordArt="0" anchor="t" anchorCtr="0" forceAA="0" compatLnSpc="1">
            <a:prstTxWarp prst="textNoShape">
              <a:avLst/>
            </a:prstTxWarp>
            <a:noAutofit/>
          </a:bodyPr>
          <a:lstStyle/>
          <a:p>
            <a:pPr marR="0" lvl="0" algn="ctr" defTabSz="457200" rtl="0" eaLnBrk="1" fontAlgn="auto" latinLnBrk="0" hangingPunct="1">
              <a:lnSpc>
                <a:spcPct val="115000"/>
              </a:lnSpc>
              <a:spcBef>
                <a:spcPts val="1588"/>
              </a:spcBef>
              <a:spcAft>
                <a:spcPts val="884"/>
              </a:spcAft>
              <a:buClrTx/>
              <a:buSzTx/>
              <a:tabLst/>
              <a:defRPr/>
            </a:pPr>
            <a:r>
              <a:rPr lang="en-US" sz="1300" b="1" dirty="0">
                <a:solidFill>
                  <a:schemeClr val="tx1"/>
                </a:solidFill>
                <a:latin typeface="Century Gothic" panose="020B0502020202020204" pitchFamily="34" charset="0"/>
              </a:rPr>
              <a:t>Share Your Expertise with Our Community!</a:t>
            </a:r>
            <a:endParaRPr lang="en-US" sz="1300" b="1" dirty="0">
              <a:solidFill>
                <a:schemeClr val="tx1"/>
              </a:solidFill>
              <a:latin typeface="Century Gothic" panose="020B0502020202020204" pitchFamily="34" charset="0"/>
              <a:ea typeface="MS Mincho" panose="02020609040205080304" pitchFamily="49" charset="-128"/>
              <a:cs typeface="Calibri"/>
            </a:endParaRPr>
          </a:p>
          <a:p>
            <a:pPr algn="ctr"/>
            <a:r>
              <a:rPr lang="en-US" sz="1050" dirty="0">
                <a:solidFill>
                  <a:schemeClr val="tx1"/>
                </a:solidFill>
                <a:latin typeface="Century Gothic" panose="020B0502020202020204" pitchFamily="34" charset="0"/>
              </a:rPr>
              <a:t>Do you have a successful project or teaching on a continuous improvement methodology that could inspire and empower others? We’re looking for passionate individuals to present and share their knowledge with our community!</a:t>
            </a:r>
            <a:br>
              <a:rPr lang="en-US" sz="1050" dirty="0">
                <a:solidFill>
                  <a:schemeClr val="tx1"/>
                </a:solidFill>
                <a:latin typeface="Century Gothic" panose="020B0502020202020204" pitchFamily="34" charset="0"/>
              </a:rPr>
            </a:br>
            <a:endParaRPr lang="en-US" sz="1050" dirty="0">
              <a:solidFill>
                <a:schemeClr val="tx1"/>
              </a:solidFill>
              <a:latin typeface="Century Gothic" panose="020B0502020202020204" pitchFamily="34" charset="0"/>
            </a:endParaRPr>
          </a:p>
          <a:p>
            <a:pPr algn="ctr"/>
            <a:r>
              <a:rPr lang="en-US" sz="1050" dirty="0">
                <a:solidFill>
                  <a:schemeClr val="tx1"/>
                </a:solidFill>
                <a:latin typeface="Century Gothic" panose="020B0502020202020204" pitchFamily="34" charset="0"/>
              </a:rPr>
              <a:t>This is a fantastic opportunity to:</a:t>
            </a:r>
            <a:br>
              <a:rPr lang="en-US" sz="1050" dirty="0">
                <a:solidFill>
                  <a:schemeClr val="tx1"/>
                </a:solidFill>
                <a:latin typeface="Century Gothic" panose="020B0502020202020204" pitchFamily="34" charset="0"/>
              </a:rPr>
            </a:br>
            <a:br>
              <a:rPr lang="en-US" sz="1050" dirty="0">
                <a:solidFill>
                  <a:schemeClr val="tx1"/>
                </a:solidFill>
                <a:latin typeface="Century Gothic" panose="020B0502020202020204" pitchFamily="34" charset="0"/>
              </a:rPr>
            </a:br>
            <a:r>
              <a:rPr lang="en-US" sz="1050" dirty="0">
                <a:solidFill>
                  <a:schemeClr val="tx1"/>
                </a:solidFill>
                <a:latin typeface="Century Gothic" panose="020B0502020202020204" pitchFamily="34" charset="0"/>
              </a:rPr>
              <a:t>✅ Showcase your expertise and accomplishments.</a:t>
            </a:r>
            <a:br>
              <a:rPr lang="en-US" sz="1050" dirty="0">
                <a:solidFill>
                  <a:schemeClr val="tx1"/>
                </a:solidFill>
                <a:latin typeface="Century Gothic" panose="020B0502020202020204" pitchFamily="34" charset="0"/>
              </a:rPr>
            </a:br>
            <a:r>
              <a:rPr lang="en-US" sz="1050" dirty="0">
                <a:solidFill>
                  <a:schemeClr val="tx1"/>
                </a:solidFill>
                <a:latin typeface="Century Gothic" panose="020B0502020202020204" pitchFamily="34" charset="0"/>
              </a:rPr>
              <a:t>✅ Connect with like-minded professionals.</a:t>
            </a:r>
            <a:br>
              <a:rPr lang="en-US" sz="1050" dirty="0">
                <a:solidFill>
                  <a:schemeClr val="tx1"/>
                </a:solidFill>
                <a:latin typeface="Century Gothic" panose="020B0502020202020204" pitchFamily="34" charset="0"/>
              </a:rPr>
            </a:br>
            <a:r>
              <a:rPr lang="en-US" sz="1050" dirty="0">
                <a:solidFill>
                  <a:schemeClr val="tx1"/>
                </a:solidFill>
                <a:latin typeface="Century Gothic" panose="020B0502020202020204" pitchFamily="34" charset="0"/>
              </a:rPr>
              <a:t>✅ Contribute to our shared growth and success.</a:t>
            </a:r>
            <a:br>
              <a:rPr lang="en-US" sz="1050" dirty="0">
                <a:solidFill>
                  <a:schemeClr val="tx1"/>
                </a:solidFill>
                <a:latin typeface="Century Gothic" panose="020B0502020202020204" pitchFamily="34" charset="0"/>
              </a:rPr>
            </a:br>
            <a:endParaRPr lang="en-US" sz="1050" dirty="0">
              <a:solidFill>
                <a:schemeClr val="tx1"/>
              </a:solidFill>
              <a:latin typeface="Century Gothic" panose="020B0502020202020204" pitchFamily="34" charset="0"/>
            </a:endParaRPr>
          </a:p>
          <a:p>
            <a:pPr algn="ctr"/>
            <a:r>
              <a:rPr lang="en-US" sz="1050" dirty="0">
                <a:solidFill>
                  <a:schemeClr val="tx1"/>
                </a:solidFill>
                <a:latin typeface="Century Gothic" panose="020B0502020202020204" pitchFamily="34" charset="0"/>
              </a:rPr>
              <a:t>If you’re interested, please take a moment to fill out this </a:t>
            </a:r>
            <a:r>
              <a:rPr lang="en-US" sz="1050" dirty="0">
                <a:solidFill>
                  <a:schemeClr val="tx1"/>
                </a:solidFill>
                <a:latin typeface="Century Gothic" panose="020B0502020202020204" pitchFamily="34" charset="0"/>
                <a:hlinkClick r:id="rId3"/>
              </a:rPr>
              <a:t>form</a:t>
            </a:r>
            <a:r>
              <a:rPr lang="en-US" sz="1050" dirty="0">
                <a:solidFill>
                  <a:schemeClr val="tx1"/>
                </a:solidFill>
                <a:latin typeface="Century Gothic" panose="020B0502020202020204" pitchFamily="34" charset="0"/>
              </a:rPr>
              <a:t> and we’ll be in touch!</a:t>
            </a:r>
            <a:br>
              <a:rPr lang="en-US" sz="1050" dirty="0">
                <a:solidFill>
                  <a:schemeClr val="tx1"/>
                </a:solidFill>
                <a:latin typeface="Century Gothic" panose="020B0502020202020204" pitchFamily="34" charset="0"/>
              </a:rPr>
            </a:br>
            <a:endParaRPr lang="en-US" sz="1050" dirty="0">
              <a:solidFill>
                <a:schemeClr val="tx1"/>
              </a:solidFill>
              <a:latin typeface="Century Gothic" panose="020B0502020202020204" pitchFamily="34" charset="0"/>
            </a:endParaRPr>
          </a:p>
          <a:p>
            <a:pPr algn="ctr"/>
            <a:r>
              <a:rPr lang="en-US" sz="1050" dirty="0">
                <a:solidFill>
                  <a:schemeClr val="tx1"/>
                </a:solidFill>
                <a:latin typeface="Century Gothic" panose="020B0502020202020204" pitchFamily="34" charset="0"/>
              </a:rPr>
              <a:t>Let’s learn and grow together by sharing what works. Your experience could be the key to someone else’s success! </a:t>
            </a:r>
            <a:endParaRPr lang="en-US" sz="1050" b="1" dirty="0">
              <a:solidFill>
                <a:schemeClr val="tx1"/>
              </a:solidFill>
              <a:latin typeface="Century Gothic" panose="020B0502020202020204" pitchFamily="34" charset="0"/>
              <a:ea typeface="MS Mincho" panose="02020609040205080304" pitchFamily="49" charset="-128"/>
              <a:cs typeface="Calibri"/>
            </a:endParaRPr>
          </a:p>
        </p:txBody>
      </p:sp>
      <p:pic>
        <p:nvPicPr>
          <p:cNvPr id="53" name="Picture 52">
            <a:extLst>
              <a:ext uri="{FF2B5EF4-FFF2-40B4-BE49-F238E27FC236}">
                <a16:creationId xmlns:a16="http://schemas.microsoft.com/office/drawing/2014/main" id="{EAC68B54-8FDB-C2A9-45A1-57BA0E7BF655}"/>
              </a:ext>
              <a:ext uri="{C183D7F6-B498-43B3-948B-1728B52AA6E4}">
                <adec:decorative xmlns:adec="http://schemas.microsoft.com/office/drawing/2017/decorative" val="1"/>
              </a:ext>
            </a:extLst>
          </p:cNvPr>
          <p:cNvPicPr>
            <a:picLocks noChangeAspect="1"/>
          </p:cNvPicPr>
          <p:nvPr/>
        </p:nvPicPr>
        <p:blipFill>
          <a:blip r:embed="rId4">
            <a:duotone>
              <a:schemeClr val="accent3">
                <a:shade val="45000"/>
                <a:satMod val="135000"/>
              </a:schemeClr>
              <a:prstClr val="white"/>
            </a:duotone>
          </a:blip>
          <a:stretch>
            <a:fillRect/>
          </a:stretch>
        </p:blipFill>
        <p:spPr>
          <a:xfrm flipV="1">
            <a:off x="159811" y="5781314"/>
            <a:ext cx="240329" cy="240329"/>
          </a:xfrm>
          <a:prstGeom prst="rect">
            <a:avLst/>
          </a:prstGeom>
        </p:spPr>
      </p:pic>
      <p:pic>
        <p:nvPicPr>
          <p:cNvPr id="1026" name="Picture 2" descr="Backhand index pointing right">
            <a:extLst>
              <a:ext uri="{FF2B5EF4-FFF2-40B4-BE49-F238E27FC236}">
                <a16:creationId xmlns:a16="http://schemas.microsoft.com/office/drawing/2014/main" id="{B0E99140-A896-5334-F0F2-6F4BE7906E6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rot="752163">
            <a:off x="5330892" y="4778781"/>
            <a:ext cx="200421" cy="200421"/>
          </a:xfrm>
          <a:prstGeom prst="rect">
            <a:avLst/>
          </a:prstGeom>
          <a:noFill/>
          <a:extLst>
            <a:ext uri="{909E8E84-426E-40DD-AFC4-6F175D3DCCD1}">
              <a14:hiddenFill xmlns:a14="http://schemas.microsoft.com/office/drawing/2010/main">
                <a:solidFill>
                  <a:srgbClr val="FFFFFF"/>
                </a:solidFill>
              </a14:hiddenFill>
            </a:ext>
          </a:extLst>
        </p:spPr>
      </p:pic>
      <p:sp>
        <p:nvSpPr>
          <p:cNvPr id="19" name="Action Button: Go Forward or Next 18" descr="Icon of a play button with recording linked to the icon for viewing.">
            <a:hlinkClick r:id="rId6"/>
            <a:extLst>
              <a:ext uri="{FF2B5EF4-FFF2-40B4-BE49-F238E27FC236}">
                <a16:creationId xmlns:a16="http://schemas.microsoft.com/office/drawing/2014/main" id="{88333DE2-3569-C7B4-4C27-45CEB19E288B}"/>
              </a:ext>
              <a:ext uri="{C183D7F6-B498-43B3-948B-1728B52AA6E4}">
                <adec:decorative xmlns:adec="http://schemas.microsoft.com/office/drawing/2017/decorative" val="0"/>
              </a:ext>
            </a:extLst>
          </p:cNvPr>
          <p:cNvSpPr/>
          <p:nvPr/>
        </p:nvSpPr>
        <p:spPr>
          <a:xfrm>
            <a:off x="5598258" y="4775355"/>
            <a:ext cx="250759" cy="209738"/>
          </a:xfrm>
          <a:prstGeom prst="actionButtonForwardNext">
            <a:avLst/>
          </a:prstGeom>
          <a:solidFill>
            <a:schemeClr val="accent5">
              <a:lumMod val="20000"/>
              <a:lumOff val="80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4" name="Rectangle 3">
            <a:extLst>
              <a:ext uri="{FF2B5EF4-FFF2-40B4-BE49-F238E27FC236}">
                <a16:creationId xmlns:a16="http://schemas.microsoft.com/office/drawing/2014/main" id="{F5F8049D-5F8A-4570-8E88-708FC84D52CB}"/>
              </a:ext>
            </a:extLst>
          </p:cNvPr>
          <p:cNvSpPr/>
          <p:nvPr/>
        </p:nvSpPr>
        <p:spPr>
          <a:xfrm>
            <a:off x="-14709" y="415200"/>
            <a:ext cx="4366378" cy="5019291"/>
          </a:xfrm>
          <a:prstGeom prst="rect">
            <a:avLst/>
          </a:prstGeom>
          <a:solidFill>
            <a:srgbClr val="A6B6BA"/>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242048" tIns="40341" rIns="242048" bIns="40341" numCol="1" spcCol="0" rtlCol="0" fromWordArt="0" anchor="ctr" anchorCtr="0" forceAA="0" compatLnSpc="1">
            <a:prstTxWarp prst="textNoShape">
              <a:avLst/>
            </a:prstTxWarp>
            <a:noAutofit/>
          </a:bodyPr>
          <a:lstStyle/>
          <a:p>
            <a:pPr lvl="0" algn="ctr"/>
            <a:r>
              <a:rPr lang="en-US" sz="1300" b="1" dirty="0">
                <a:solidFill>
                  <a:schemeClr val="tx1"/>
                </a:solidFill>
                <a:latin typeface="Century Gothic" panose="020B0502020202020204" pitchFamily="34" charset="0"/>
              </a:rPr>
              <a:t>Beyond Resolutions: </a:t>
            </a:r>
            <a:br>
              <a:rPr lang="en-US" sz="1300" b="1" dirty="0">
                <a:solidFill>
                  <a:schemeClr val="tx1"/>
                </a:solidFill>
                <a:latin typeface="Century Gothic" panose="020B0502020202020204" pitchFamily="34" charset="0"/>
              </a:rPr>
            </a:br>
            <a:r>
              <a:rPr lang="en-US" sz="1300" b="1" dirty="0">
                <a:solidFill>
                  <a:schemeClr val="tx1"/>
                </a:solidFill>
                <a:latin typeface="Century Gothic" panose="020B0502020202020204" pitchFamily="34" charset="0"/>
              </a:rPr>
              <a:t>The Science of Building Lasting Habits</a:t>
            </a:r>
            <a:br>
              <a:rPr lang="en-US" sz="1400" b="1" i="0" dirty="0">
                <a:solidFill>
                  <a:schemeClr val="tx1"/>
                </a:solidFill>
                <a:effectLst/>
                <a:latin typeface="Century Gothic" panose="020B0502020202020204" pitchFamily="34" charset="0"/>
              </a:rPr>
            </a:br>
            <a:br>
              <a:rPr lang="en-US" sz="1400" b="1" i="0" dirty="0">
                <a:solidFill>
                  <a:schemeClr val="tx1"/>
                </a:solidFill>
                <a:effectLst/>
                <a:latin typeface="Century Gothic" panose="020B0502020202020204" pitchFamily="34" charset="0"/>
              </a:rPr>
            </a:br>
            <a:r>
              <a:rPr lang="en-US" sz="1050" dirty="0">
                <a:solidFill>
                  <a:schemeClr val="tx1"/>
                </a:solidFill>
                <a:latin typeface="Century Gothic" panose="020B0502020202020204" pitchFamily="34" charset="0"/>
                <a:ea typeface="Aptos" panose="020B0004020202020204" pitchFamily="34" charset="0"/>
                <a:cs typeface="Aptos" panose="020B0004020202020204" pitchFamily="34" charset="0"/>
              </a:rPr>
              <a:t>In our first meeting of the year, we were privileged to hear from Jeannie Bowen, a dynamic speaker from Results Washington, who captivated us with her insightful presentation on the science of building habits that stick. Drawing inspiration from the highly regarded book *Atomic Habits*, her discussion offered a compelling blend of psychology and practical strategies.</a:t>
            </a:r>
            <a:br>
              <a:rPr lang="en-US" sz="1050" dirty="0">
                <a:solidFill>
                  <a:schemeClr val="tx1"/>
                </a:solidFill>
                <a:latin typeface="Century Gothic" panose="020B0502020202020204" pitchFamily="34" charset="0"/>
                <a:ea typeface="Aptos" panose="020B0004020202020204" pitchFamily="34" charset="0"/>
                <a:cs typeface="Aptos" panose="020B0004020202020204" pitchFamily="34" charset="0"/>
              </a:rPr>
            </a:br>
            <a:br>
              <a:rPr lang="en-US" sz="1050" dirty="0">
                <a:solidFill>
                  <a:schemeClr val="tx1"/>
                </a:solidFill>
                <a:latin typeface="Century Gothic" panose="020B0502020202020204" pitchFamily="34" charset="0"/>
                <a:ea typeface="Aptos" panose="020B0004020202020204" pitchFamily="34" charset="0"/>
                <a:cs typeface="Aptos" panose="020B0004020202020204" pitchFamily="34" charset="0"/>
              </a:rPr>
            </a:br>
            <a:r>
              <a:rPr lang="en-US" sz="1050" dirty="0">
                <a:solidFill>
                  <a:schemeClr val="tx1"/>
                </a:solidFill>
                <a:latin typeface="Century Gothic" panose="020B0502020202020204" pitchFamily="34" charset="0"/>
                <a:ea typeface="Aptos" panose="020B0004020202020204" pitchFamily="34" charset="0"/>
                <a:cs typeface="Aptos" panose="020B0004020202020204" pitchFamily="34" charset="0"/>
              </a:rPr>
              <a:t>Jeannie guided us through a downloadable action plan that was both engaging and transformative. She encouraged us to begin by vividly envisioning our goals, helping us to articulate not just what we wanted to achieve but also to craft a strong identity that aligns with those aspirations. This process emphasized the importance of how we see ourselves in relation to our ambitions.</a:t>
            </a:r>
            <a:br>
              <a:rPr lang="en-US" sz="1050" dirty="0">
                <a:solidFill>
                  <a:schemeClr val="tx1"/>
                </a:solidFill>
                <a:latin typeface="Century Gothic" panose="020B0502020202020204" pitchFamily="34" charset="0"/>
                <a:ea typeface="Aptos" panose="020B0004020202020204" pitchFamily="34" charset="0"/>
                <a:cs typeface="Aptos" panose="020B0004020202020204" pitchFamily="34" charset="0"/>
              </a:rPr>
            </a:br>
            <a:br>
              <a:rPr lang="en-US" sz="1050" dirty="0">
                <a:solidFill>
                  <a:schemeClr val="tx1"/>
                </a:solidFill>
                <a:latin typeface="Century Gothic" panose="020B0502020202020204" pitchFamily="34" charset="0"/>
                <a:ea typeface="Aptos" panose="020B0004020202020204" pitchFamily="34" charset="0"/>
                <a:cs typeface="Aptos" panose="020B0004020202020204" pitchFamily="34" charset="0"/>
              </a:rPr>
            </a:br>
            <a:r>
              <a:rPr lang="en-US" sz="1050" dirty="0">
                <a:solidFill>
                  <a:schemeClr val="tx1"/>
                </a:solidFill>
                <a:latin typeface="Century Gothic" panose="020B0502020202020204" pitchFamily="34" charset="0"/>
                <a:ea typeface="Aptos" panose="020B0004020202020204" pitchFamily="34" charset="0"/>
                <a:cs typeface="Aptos" panose="020B0004020202020204" pitchFamily="34" charset="0"/>
              </a:rPr>
              <a:t>Throughout her presentation, she highlighted the significance of recognizing and celebrating small wins, which serve as critical milestones on our journey toward larger goals. By acknowledging these incremental achievements, we can build momentum and reinforce the habits that lead to lasting change. Jeannie’s interactive approach sparked reflection </a:t>
            </a:r>
            <a:r>
              <a:rPr lang="en-US" sz="1050">
                <a:solidFill>
                  <a:schemeClr val="tx1"/>
                </a:solidFill>
                <a:latin typeface="Century Gothic" panose="020B0502020202020204" pitchFamily="34" charset="0"/>
                <a:ea typeface="Aptos" panose="020B0004020202020204" pitchFamily="34" charset="0"/>
                <a:cs typeface="Aptos" panose="020B0004020202020204" pitchFamily="34" charset="0"/>
              </a:rPr>
              <a:t>and left </a:t>
            </a:r>
            <a:r>
              <a:rPr lang="en-US" sz="1050" dirty="0">
                <a:solidFill>
                  <a:schemeClr val="tx1"/>
                </a:solidFill>
                <a:latin typeface="Century Gothic" panose="020B0502020202020204" pitchFamily="34" charset="0"/>
                <a:ea typeface="Aptos" panose="020B0004020202020204" pitchFamily="34" charset="0"/>
                <a:cs typeface="Aptos" panose="020B0004020202020204" pitchFamily="34" charset="0"/>
              </a:rPr>
              <a:t>us inspired to apply these concepts in our own lives.</a:t>
            </a:r>
            <a:br>
              <a:rPr lang="en-US" sz="1050" dirty="0">
                <a:solidFill>
                  <a:schemeClr val="tx1"/>
                </a:solidFill>
                <a:latin typeface="Century Gothic" panose="020B0502020202020204" pitchFamily="34" charset="0"/>
                <a:ea typeface="Aptos" panose="020B0004020202020204" pitchFamily="34" charset="0"/>
                <a:cs typeface="Aptos" panose="020B0004020202020204" pitchFamily="34" charset="0"/>
              </a:rPr>
            </a:br>
            <a:br>
              <a:rPr lang="en-US" sz="1050" dirty="0">
                <a:solidFill>
                  <a:schemeClr val="tx1"/>
                </a:solidFill>
                <a:latin typeface="Century Gothic" panose="020B0502020202020204" pitchFamily="34" charset="0"/>
                <a:ea typeface="Aptos" panose="020B0004020202020204" pitchFamily="34" charset="0"/>
                <a:cs typeface="Aptos" panose="020B0004020202020204" pitchFamily="34" charset="0"/>
              </a:rPr>
            </a:br>
            <a:r>
              <a:rPr lang="en-US" sz="1050" dirty="0">
                <a:solidFill>
                  <a:schemeClr val="tx1"/>
                </a:solidFill>
                <a:latin typeface="Century Gothic" panose="020B0502020202020204" pitchFamily="34" charset="0"/>
                <a:ea typeface="Aptos" panose="020B0004020202020204" pitchFamily="34" charset="0"/>
                <a:cs typeface="Aptos" panose="020B0004020202020204" pitchFamily="34" charset="0"/>
              </a:rPr>
              <a:t>Click here to download the </a:t>
            </a:r>
            <a:r>
              <a:rPr lang="en-US" sz="1050" dirty="0">
                <a:solidFill>
                  <a:srgbClr val="3838F0"/>
                </a:solidFill>
                <a:latin typeface="Century Gothic" panose="020B0502020202020204" pitchFamily="34" charset="0"/>
                <a:ea typeface="Aptos" panose="020B0004020202020204" pitchFamily="34" charset="0"/>
                <a:cs typeface="Aptos" panose="020B0004020202020204" pitchFamily="34" charset="0"/>
                <a:hlinkClick r:id="rId7">
                  <a:extLst>
                    <a:ext uri="{A12FA001-AC4F-418D-AE19-62706E023703}">
                      <ahyp:hlinkClr xmlns:ahyp="http://schemas.microsoft.com/office/drawing/2018/hyperlinkcolor" val="tx"/>
                    </a:ext>
                  </a:extLst>
                </a:hlinkClick>
              </a:rPr>
              <a:t>presentation</a:t>
            </a:r>
            <a:r>
              <a:rPr lang="en-US" sz="1050" dirty="0">
                <a:solidFill>
                  <a:schemeClr val="tx1"/>
                </a:solidFill>
                <a:latin typeface="Century Gothic" panose="020B0502020202020204" pitchFamily="34" charset="0"/>
                <a:ea typeface="Aptos" panose="020B0004020202020204" pitchFamily="34" charset="0"/>
                <a:cs typeface="Aptos" panose="020B0004020202020204" pitchFamily="34" charset="0"/>
              </a:rPr>
              <a:t> &amp; </a:t>
            </a:r>
            <a:r>
              <a:rPr lang="en-US" sz="1050" dirty="0">
                <a:solidFill>
                  <a:srgbClr val="3838F0"/>
                </a:solidFill>
                <a:latin typeface="Century Gothic" panose="020B0502020202020204" pitchFamily="34" charset="0"/>
                <a:ea typeface="Aptos" panose="020B0004020202020204" pitchFamily="34" charset="0"/>
                <a:cs typeface="Aptos" panose="020B0004020202020204" pitchFamily="34" charset="0"/>
                <a:hlinkClick r:id="rId8">
                  <a:extLst>
                    <a:ext uri="{A12FA001-AC4F-418D-AE19-62706E023703}">
                      <ahyp:hlinkClr xmlns:ahyp="http://schemas.microsoft.com/office/drawing/2018/hyperlinkcolor" val="tx"/>
                    </a:ext>
                  </a:extLst>
                </a:hlinkClick>
              </a:rPr>
              <a:t>action plan</a:t>
            </a:r>
            <a:r>
              <a:rPr lang="en-US" sz="1050" dirty="0">
                <a:solidFill>
                  <a:schemeClr val="tx1"/>
                </a:solidFill>
                <a:latin typeface="Century Gothic" panose="020B0502020202020204" pitchFamily="34" charset="0"/>
                <a:ea typeface="Aptos" panose="020B0004020202020204" pitchFamily="34" charset="0"/>
                <a:cs typeface="Aptos" panose="020B0004020202020204" pitchFamily="34" charset="0"/>
              </a:rPr>
              <a:t>.</a:t>
            </a:r>
            <a:endParaRPr kumimoji="0" lang="en-US" sz="1050" i="0" u="none" strike="noStrike" kern="1200" cap="none" spc="0" normalizeH="0" baseline="0" noProof="0" dirty="0">
              <a:ln>
                <a:noFill/>
              </a:ln>
              <a:solidFill>
                <a:schemeClr val="tx1"/>
              </a:solidFill>
              <a:effectLst/>
              <a:uLnTx/>
              <a:uFillTx/>
              <a:latin typeface="Century Gothic" panose="020B0502020202020204" pitchFamily="34" charset="0"/>
              <a:ea typeface="Aptos" panose="020B0004020202020204" pitchFamily="34" charset="0"/>
              <a:cs typeface="Aptos" panose="020B0004020202020204" pitchFamily="34" charset="0"/>
            </a:endParaRPr>
          </a:p>
        </p:txBody>
      </p:sp>
      <p:pic>
        <p:nvPicPr>
          <p:cNvPr id="47" name="Picture 46">
            <a:extLst>
              <a:ext uri="{FF2B5EF4-FFF2-40B4-BE49-F238E27FC236}">
                <a16:creationId xmlns:a16="http://schemas.microsoft.com/office/drawing/2014/main" id="{35EA6270-68BE-BE0F-2BCA-800857681830}"/>
              </a:ext>
            </a:extLst>
          </p:cNvPr>
          <p:cNvPicPr>
            <a:picLocks noChangeAspect="1"/>
          </p:cNvPicPr>
          <p:nvPr/>
        </p:nvPicPr>
        <p:blipFill>
          <a:blip r:embed="rId9"/>
          <a:stretch>
            <a:fillRect/>
          </a:stretch>
        </p:blipFill>
        <p:spPr>
          <a:xfrm>
            <a:off x="4351668" y="397434"/>
            <a:ext cx="2498375" cy="3409068"/>
          </a:xfrm>
          <a:prstGeom prst="rect">
            <a:avLst/>
          </a:prstGeom>
        </p:spPr>
      </p:pic>
    </p:spTree>
    <p:extLst>
      <p:ext uri="{BB962C8B-B14F-4D97-AF65-F5344CB8AC3E}">
        <p14:creationId xmlns:p14="http://schemas.microsoft.com/office/powerpoint/2010/main" val="19355869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486665FD10E6C74AAC5239F30B26F145" ma:contentTypeVersion="15" ma:contentTypeDescription="Create a new document." ma:contentTypeScope="" ma:versionID="cc14d0973f921aa5e9f4d4028867c68e">
  <xsd:schema xmlns:xsd="http://www.w3.org/2001/XMLSchema" xmlns:xs="http://www.w3.org/2001/XMLSchema" xmlns:p="http://schemas.microsoft.com/office/2006/metadata/properties" xmlns:ns2="d631ffd7-4b03-496e-b4fe-ca66fe5d27dc" xmlns:ns3="78dd9db3-f4e6-4da9-9cce-f8d90c483ccd" targetNamespace="http://schemas.microsoft.com/office/2006/metadata/properties" ma:root="true" ma:fieldsID="12d4c3717f84b5f5eceef9e1687a9197" ns2:_="" ns3:_="">
    <xsd:import namespace="d631ffd7-4b03-496e-b4fe-ca66fe5d27dc"/>
    <xsd:import namespace="78dd9db3-f4e6-4da9-9cce-f8d90c483ccd"/>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631ffd7-4b03-496e-b4fe-ca66fe5d27d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360a6a1c-50a4-4ec0-87e3-f00760ffe76b"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8dd9db3-f4e6-4da9-9cce-f8d90c483ccd"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212dab55-54f0-4737-9608-c175c1458a9a}" ma:internalName="TaxCatchAll" ma:showField="CatchAllData" ma:web="78dd9db3-f4e6-4da9-9cce-f8d90c483cc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78dd9db3-f4e6-4da9-9cce-f8d90c483ccd" xsi:nil="true"/>
    <lcf76f155ced4ddcb4097134ff3c332f xmlns="d631ffd7-4b03-496e-b4fe-ca66fe5d27dc">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71CA13FE-06EC-49BB-8D37-A2AC067ED98B}">
  <ds:schemaRefs>
    <ds:schemaRef ds:uri="http://schemas.microsoft.com/sharepoint/v3/contenttype/forms"/>
  </ds:schemaRefs>
</ds:datastoreItem>
</file>

<file path=customXml/itemProps2.xml><?xml version="1.0" encoding="utf-8"?>
<ds:datastoreItem xmlns:ds="http://schemas.openxmlformats.org/officeDocument/2006/customXml" ds:itemID="{584DD072-52E6-423B-8A31-015FF09F35A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631ffd7-4b03-496e-b4fe-ca66fe5d27dc"/>
    <ds:schemaRef ds:uri="78dd9db3-f4e6-4da9-9cce-f8d90c483cc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2049CC0-A9B4-45ED-9E52-5CBB2A943C50}">
  <ds:schemaRefs>
    <ds:schemaRef ds:uri="http://schemas.microsoft.com/office/2006/metadata/properties"/>
    <ds:schemaRef ds:uri="http://schemas.microsoft.com/office/infopath/2007/PartnerControls"/>
    <ds:schemaRef ds:uri="78dd9db3-f4e6-4da9-9cce-f8d90c483ccd"/>
    <ds:schemaRef ds:uri="d631ffd7-4b03-496e-b4fe-ca66fe5d27dc"/>
  </ds:schemaRefs>
</ds:datastoreItem>
</file>

<file path=docProps/app.xml><?xml version="1.0" encoding="utf-8"?>
<Properties xmlns="http://schemas.openxmlformats.org/officeDocument/2006/extended-properties" xmlns:vt="http://schemas.openxmlformats.org/officeDocument/2006/docPropsVTypes">
  <Template>Office Theme</Template>
  <TotalTime>1543</TotalTime>
  <Words>739</Words>
  <Application>Microsoft Office PowerPoint</Application>
  <PresentationFormat>On-screen Show (4:3)</PresentationFormat>
  <Paragraphs>31</Paragraphs>
  <Slides>2</Slides>
  <Notes>1</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The Blast Newsletter</vt:lpstr>
      <vt:lpstr>The Blast Newsletter – Page 2</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Mazzara, Talia (Results)</dc:creator>
  <cp:lastModifiedBy>Mazzara, Talia (Results)</cp:lastModifiedBy>
  <cp:revision>3</cp:revision>
  <dcterms:created xsi:type="dcterms:W3CDTF">2025-01-22T22:11:55Z</dcterms:created>
  <dcterms:modified xsi:type="dcterms:W3CDTF">2025-01-24T23:43:47Z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0x010100486665FD10E6C74AAC5239F30B26F145</vt:lpwstr>
  </property>
</Properties>
</file>