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7"/>
  </p:notesMasterIdLst>
  <p:handoutMasterIdLst>
    <p:handoutMasterId r:id="rId28"/>
  </p:handoutMasterIdLst>
  <p:sldIdLst>
    <p:sldId id="279" r:id="rId5"/>
    <p:sldId id="277" r:id="rId6"/>
    <p:sldId id="275" r:id="rId7"/>
    <p:sldId id="278" r:id="rId8"/>
    <p:sldId id="282" r:id="rId9"/>
    <p:sldId id="272" r:id="rId10"/>
    <p:sldId id="280" r:id="rId11"/>
    <p:sldId id="281" r:id="rId12"/>
    <p:sldId id="257" r:id="rId13"/>
    <p:sldId id="258" r:id="rId14"/>
    <p:sldId id="259" r:id="rId15"/>
    <p:sldId id="260" r:id="rId16"/>
    <p:sldId id="274" r:id="rId17"/>
    <p:sldId id="261" r:id="rId18"/>
    <p:sldId id="262" r:id="rId19"/>
    <p:sldId id="265" r:id="rId20"/>
    <p:sldId id="264" r:id="rId21"/>
    <p:sldId id="266" r:id="rId22"/>
    <p:sldId id="268" r:id="rId23"/>
    <p:sldId id="269" r:id="rId24"/>
    <p:sldId id="270" r:id="rId25"/>
    <p:sldId id="271" r:id="rId26"/>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6AD188-AC25-FC6D-CE17-9D473381B3BE}" name="Althauser, Anne (Results)" initials="AA" userId="S::Anne.Althauser@gov.wa.gov::de4d9e9a-836e-493e-a9b9-c54bd02683b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C1F34"/>
    <a:srgbClr val="D9CDB8"/>
    <a:srgbClr val="4E738D"/>
    <a:srgbClr val="6F4B6F"/>
    <a:srgbClr val="E05406"/>
    <a:srgbClr val="7B8D3B"/>
    <a:srgbClr val="3C4B5E"/>
    <a:srgbClr val="A78584"/>
    <a:srgbClr val="EF99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595" autoAdjust="0"/>
  </p:normalViewPr>
  <p:slideViewPr>
    <p:cSldViewPr snapToGrid="0">
      <p:cViewPr>
        <p:scale>
          <a:sx n="27" d="100"/>
          <a:sy n="27" d="100"/>
        </p:scale>
        <p:origin x="2488" y="40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14AA6E-801D-0375-EAE9-DA26C2D15E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4AF13C-7E3D-3109-74BD-6E2D485577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F841A5-2025-4319-BE6E-0C70F6182DD7}" type="datetimeFigureOut">
              <a:rPr lang="en-US" smtClean="0"/>
              <a:t>10/29/2025</a:t>
            </a:fld>
            <a:endParaRPr lang="en-US"/>
          </a:p>
        </p:txBody>
      </p:sp>
      <p:sp>
        <p:nvSpPr>
          <p:cNvPr id="4" name="Footer Placeholder 3">
            <a:extLst>
              <a:ext uri="{FF2B5EF4-FFF2-40B4-BE49-F238E27FC236}">
                <a16:creationId xmlns:a16="http://schemas.microsoft.com/office/drawing/2014/main" id="{B4B570F9-796D-3575-C480-3BFE78DF49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8A3746-DD4E-42BA-1E04-78DCCAAEEB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791584-1AAE-45AC-A8AF-8FBBADF7DB1B}" type="slidenum">
              <a:rPr lang="en-US" smtClean="0"/>
              <a:t>‹#›</a:t>
            </a:fld>
            <a:endParaRPr lang="en-US"/>
          </a:p>
        </p:txBody>
      </p:sp>
    </p:spTree>
    <p:extLst>
      <p:ext uri="{BB962C8B-B14F-4D97-AF65-F5344CB8AC3E}">
        <p14:creationId xmlns:p14="http://schemas.microsoft.com/office/powerpoint/2010/main" val="17704653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D9BEA3-89CD-459C-A22F-2BBA1826A678}" type="datetimeFigureOut">
              <a:rPr lang="en-US" smtClean="0"/>
              <a:t>10/29/2025</a:t>
            </a:fld>
            <a:endParaRPr lang="en-US" dirty="0"/>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5C656-5AB8-4C46-B467-C6A1C4580173}" type="slidenum">
              <a:rPr lang="en-US" smtClean="0"/>
              <a:t>‹#›</a:t>
            </a:fld>
            <a:endParaRPr lang="en-US" dirty="0"/>
          </a:p>
        </p:txBody>
      </p:sp>
    </p:spTree>
    <p:extLst>
      <p:ext uri="{BB962C8B-B14F-4D97-AF65-F5344CB8AC3E}">
        <p14:creationId xmlns:p14="http://schemas.microsoft.com/office/powerpoint/2010/main" val="6840527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F3A35A-616A-4B9F-828E-F31B313E5622}" type="datetime1">
              <a:rPr lang="en-US" smtClean="0"/>
              <a:t>10/29/2025</a:t>
            </a:fld>
            <a:endParaRPr lang="en-US" dirty="0"/>
          </a:p>
        </p:txBody>
      </p:sp>
      <p:sp>
        <p:nvSpPr>
          <p:cNvPr id="5" name="Footer Placeholder 4"/>
          <p:cNvSpPr>
            <a:spLocks noGrp="1"/>
          </p:cNvSpPr>
          <p:nvPr>
            <p:ph type="ftr" sz="quarter" idx="11"/>
          </p:nvPr>
        </p:nvSpPr>
        <p:spPr/>
        <p:txBody>
          <a:bodyPr/>
          <a:lstStyle/>
          <a:p>
            <a:r>
              <a:rPr lang="en-US"/>
              <a:t>Your Washington</a:t>
            </a:r>
            <a:endParaRPr lang="en-US" dirty="0"/>
          </a:p>
        </p:txBody>
      </p:sp>
      <p:sp>
        <p:nvSpPr>
          <p:cNvPr id="6" name="Slide Number Placeholder 5"/>
          <p:cNvSpPr>
            <a:spLocks noGrp="1"/>
          </p:cNvSpPr>
          <p:nvPr>
            <p:ph type="sldNum" sz="quarter" idx="12"/>
          </p:nvPr>
        </p:nvSpPr>
        <p:spPr/>
        <p:txBody>
          <a:bodyPr/>
          <a:lstStyle/>
          <a:p>
            <a:fld id="{91DF55B4-0182-4E38-AD2A-6504C7E2CA25}" type="slidenum">
              <a:rPr lang="en-US" smtClean="0"/>
              <a:t>‹#›</a:t>
            </a:fld>
            <a:endParaRPr lang="en-US" dirty="0"/>
          </a:p>
        </p:txBody>
      </p:sp>
    </p:spTree>
    <p:extLst>
      <p:ext uri="{BB962C8B-B14F-4D97-AF65-F5344CB8AC3E}">
        <p14:creationId xmlns:p14="http://schemas.microsoft.com/office/powerpoint/2010/main" val="208271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36E2B8-776D-4569-A341-DE92965CD93D}" type="datetime1">
              <a:rPr lang="en-US" smtClean="0"/>
              <a:t>10/29/2025</a:t>
            </a:fld>
            <a:endParaRPr lang="en-US" dirty="0"/>
          </a:p>
        </p:txBody>
      </p:sp>
      <p:sp>
        <p:nvSpPr>
          <p:cNvPr id="5" name="Footer Placeholder 4"/>
          <p:cNvSpPr>
            <a:spLocks noGrp="1"/>
          </p:cNvSpPr>
          <p:nvPr>
            <p:ph type="ftr" sz="quarter" idx="11"/>
          </p:nvPr>
        </p:nvSpPr>
        <p:spPr/>
        <p:txBody>
          <a:bodyPr/>
          <a:lstStyle/>
          <a:p>
            <a:r>
              <a:rPr lang="en-US"/>
              <a:t>Your Washington</a:t>
            </a:r>
            <a:endParaRPr lang="en-US" dirty="0"/>
          </a:p>
        </p:txBody>
      </p:sp>
      <p:sp>
        <p:nvSpPr>
          <p:cNvPr id="6" name="Slide Number Placeholder 5"/>
          <p:cNvSpPr>
            <a:spLocks noGrp="1"/>
          </p:cNvSpPr>
          <p:nvPr>
            <p:ph type="sldNum" sz="quarter" idx="12"/>
          </p:nvPr>
        </p:nvSpPr>
        <p:spPr/>
        <p:txBody>
          <a:bodyPr/>
          <a:lstStyle/>
          <a:p>
            <a:fld id="{91DF55B4-0182-4E38-AD2A-6504C7E2CA25}" type="slidenum">
              <a:rPr lang="en-US" smtClean="0"/>
              <a:t>‹#›</a:t>
            </a:fld>
            <a:endParaRPr lang="en-US" dirty="0"/>
          </a:p>
        </p:txBody>
      </p:sp>
    </p:spTree>
    <p:extLst>
      <p:ext uri="{BB962C8B-B14F-4D97-AF65-F5344CB8AC3E}">
        <p14:creationId xmlns:p14="http://schemas.microsoft.com/office/powerpoint/2010/main" val="272222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2EADCD-AB8E-4FD7-85AE-EADA5119F022}" type="datetime1">
              <a:rPr lang="en-US" smtClean="0"/>
              <a:t>10/29/2025</a:t>
            </a:fld>
            <a:endParaRPr lang="en-US" dirty="0"/>
          </a:p>
        </p:txBody>
      </p:sp>
      <p:sp>
        <p:nvSpPr>
          <p:cNvPr id="5" name="Footer Placeholder 4"/>
          <p:cNvSpPr>
            <a:spLocks noGrp="1"/>
          </p:cNvSpPr>
          <p:nvPr>
            <p:ph type="ftr" sz="quarter" idx="11"/>
          </p:nvPr>
        </p:nvSpPr>
        <p:spPr/>
        <p:txBody>
          <a:bodyPr/>
          <a:lstStyle/>
          <a:p>
            <a:r>
              <a:rPr lang="en-US"/>
              <a:t>Your Washington</a:t>
            </a:r>
            <a:endParaRPr lang="en-US" dirty="0"/>
          </a:p>
        </p:txBody>
      </p:sp>
      <p:sp>
        <p:nvSpPr>
          <p:cNvPr id="6" name="Slide Number Placeholder 5"/>
          <p:cNvSpPr>
            <a:spLocks noGrp="1"/>
          </p:cNvSpPr>
          <p:nvPr>
            <p:ph type="sldNum" sz="quarter" idx="12"/>
          </p:nvPr>
        </p:nvSpPr>
        <p:spPr/>
        <p:txBody>
          <a:bodyPr/>
          <a:lstStyle/>
          <a:p>
            <a:fld id="{91DF55B4-0182-4E38-AD2A-6504C7E2CA25}" type="slidenum">
              <a:rPr lang="en-US" smtClean="0"/>
              <a:t>‹#›</a:t>
            </a:fld>
            <a:endParaRPr lang="en-US" dirty="0"/>
          </a:p>
        </p:txBody>
      </p:sp>
    </p:spTree>
    <p:extLst>
      <p:ext uri="{BB962C8B-B14F-4D97-AF65-F5344CB8AC3E}">
        <p14:creationId xmlns:p14="http://schemas.microsoft.com/office/powerpoint/2010/main" val="428597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5A463-D227-450C-AA7C-F33D2643F022}" type="datetime1">
              <a:rPr lang="en-US" smtClean="0"/>
              <a:t>10/29/2025</a:t>
            </a:fld>
            <a:endParaRPr lang="en-US" dirty="0"/>
          </a:p>
        </p:txBody>
      </p:sp>
      <p:sp>
        <p:nvSpPr>
          <p:cNvPr id="5" name="Footer Placeholder 4"/>
          <p:cNvSpPr>
            <a:spLocks noGrp="1"/>
          </p:cNvSpPr>
          <p:nvPr>
            <p:ph type="ftr" sz="quarter" idx="11"/>
          </p:nvPr>
        </p:nvSpPr>
        <p:spPr/>
        <p:txBody>
          <a:bodyPr/>
          <a:lstStyle/>
          <a:p>
            <a:r>
              <a:rPr lang="en-US"/>
              <a:t>Your Washington</a:t>
            </a:r>
            <a:endParaRPr lang="en-US" dirty="0"/>
          </a:p>
        </p:txBody>
      </p:sp>
      <p:sp>
        <p:nvSpPr>
          <p:cNvPr id="6" name="Slide Number Placeholder 5"/>
          <p:cNvSpPr>
            <a:spLocks noGrp="1"/>
          </p:cNvSpPr>
          <p:nvPr>
            <p:ph type="sldNum" sz="quarter" idx="12"/>
          </p:nvPr>
        </p:nvSpPr>
        <p:spPr/>
        <p:txBody>
          <a:bodyPr/>
          <a:lstStyle/>
          <a:p>
            <a:fld id="{91DF55B4-0182-4E38-AD2A-6504C7E2CA25}" type="slidenum">
              <a:rPr lang="en-US" smtClean="0"/>
              <a:t>‹#›</a:t>
            </a:fld>
            <a:endParaRPr lang="en-US" dirty="0"/>
          </a:p>
        </p:txBody>
      </p:sp>
    </p:spTree>
    <p:extLst>
      <p:ext uri="{BB962C8B-B14F-4D97-AF65-F5344CB8AC3E}">
        <p14:creationId xmlns:p14="http://schemas.microsoft.com/office/powerpoint/2010/main" val="127540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CB5874-2AE7-4A36-B152-4A17B9AF5B82}" type="datetime1">
              <a:rPr lang="en-US" smtClean="0"/>
              <a:t>10/29/2025</a:t>
            </a:fld>
            <a:endParaRPr lang="en-US" dirty="0"/>
          </a:p>
        </p:txBody>
      </p:sp>
      <p:sp>
        <p:nvSpPr>
          <p:cNvPr id="5" name="Footer Placeholder 4"/>
          <p:cNvSpPr>
            <a:spLocks noGrp="1"/>
          </p:cNvSpPr>
          <p:nvPr>
            <p:ph type="ftr" sz="quarter" idx="11"/>
          </p:nvPr>
        </p:nvSpPr>
        <p:spPr/>
        <p:txBody>
          <a:bodyPr/>
          <a:lstStyle/>
          <a:p>
            <a:r>
              <a:rPr lang="en-US"/>
              <a:t>Your Washington</a:t>
            </a:r>
            <a:endParaRPr lang="en-US" dirty="0"/>
          </a:p>
        </p:txBody>
      </p:sp>
      <p:sp>
        <p:nvSpPr>
          <p:cNvPr id="6" name="Slide Number Placeholder 5"/>
          <p:cNvSpPr>
            <a:spLocks noGrp="1"/>
          </p:cNvSpPr>
          <p:nvPr>
            <p:ph type="sldNum" sz="quarter" idx="12"/>
          </p:nvPr>
        </p:nvSpPr>
        <p:spPr/>
        <p:txBody>
          <a:bodyPr/>
          <a:lstStyle/>
          <a:p>
            <a:fld id="{91DF55B4-0182-4E38-AD2A-6504C7E2CA25}" type="slidenum">
              <a:rPr lang="en-US" smtClean="0"/>
              <a:t>‹#›</a:t>
            </a:fld>
            <a:endParaRPr lang="en-US" dirty="0"/>
          </a:p>
        </p:txBody>
      </p:sp>
    </p:spTree>
    <p:extLst>
      <p:ext uri="{BB962C8B-B14F-4D97-AF65-F5344CB8AC3E}">
        <p14:creationId xmlns:p14="http://schemas.microsoft.com/office/powerpoint/2010/main" val="134849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BE67AC-28BD-4609-9FF0-61D738FD08FD}" type="datetime1">
              <a:rPr lang="en-US" smtClean="0"/>
              <a:t>10/29/2025</a:t>
            </a:fld>
            <a:endParaRPr lang="en-US" dirty="0"/>
          </a:p>
        </p:txBody>
      </p:sp>
      <p:sp>
        <p:nvSpPr>
          <p:cNvPr id="6" name="Footer Placeholder 5"/>
          <p:cNvSpPr>
            <a:spLocks noGrp="1"/>
          </p:cNvSpPr>
          <p:nvPr>
            <p:ph type="ftr" sz="quarter" idx="11"/>
          </p:nvPr>
        </p:nvSpPr>
        <p:spPr/>
        <p:txBody>
          <a:bodyPr/>
          <a:lstStyle/>
          <a:p>
            <a:r>
              <a:rPr lang="en-US"/>
              <a:t>Your Washington</a:t>
            </a:r>
            <a:endParaRPr lang="en-US" dirty="0"/>
          </a:p>
        </p:txBody>
      </p:sp>
      <p:sp>
        <p:nvSpPr>
          <p:cNvPr id="7" name="Slide Number Placeholder 6"/>
          <p:cNvSpPr>
            <a:spLocks noGrp="1"/>
          </p:cNvSpPr>
          <p:nvPr>
            <p:ph type="sldNum" sz="quarter" idx="12"/>
          </p:nvPr>
        </p:nvSpPr>
        <p:spPr/>
        <p:txBody>
          <a:bodyPr/>
          <a:lstStyle/>
          <a:p>
            <a:fld id="{91DF55B4-0182-4E38-AD2A-6504C7E2CA25}" type="slidenum">
              <a:rPr lang="en-US" smtClean="0"/>
              <a:t>‹#›</a:t>
            </a:fld>
            <a:endParaRPr lang="en-US" dirty="0"/>
          </a:p>
        </p:txBody>
      </p:sp>
    </p:spTree>
    <p:extLst>
      <p:ext uri="{BB962C8B-B14F-4D97-AF65-F5344CB8AC3E}">
        <p14:creationId xmlns:p14="http://schemas.microsoft.com/office/powerpoint/2010/main" val="1210263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3B99A9-85FF-4E3C-B1FF-1D6CCD0695D5}" type="datetime1">
              <a:rPr lang="en-US" smtClean="0"/>
              <a:t>10/29/2025</a:t>
            </a:fld>
            <a:endParaRPr lang="en-US" dirty="0"/>
          </a:p>
        </p:txBody>
      </p:sp>
      <p:sp>
        <p:nvSpPr>
          <p:cNvPr id="8" name="Footer Placeholder 7"/>
          <p:cNvSpPr>
            <a:spLocks noGrp="1"/>
          </p:cNvSpPr>
          <p:nvPr>
            <p:ph type="ftr" sz="quarter" idx="11"/>
          </p:nvPr>
        </p:nvSpPr>
        <p:spPr/>
        <p:txBody>
          <a:bodyPr/>
          <a:lstStyle/>
          <a:p>
            <a:r>
              <a:rPr lang="en-US"/>
              <a:t>Your Washington</a:t>
            </a:r>
            <a:endParaRPr lang="en-US" dirty="0"/>
          </a:p>
        </p:txBody>
      </p:sp>
      <p:sp>
        <p:nvSpPr>
          <p:cNvPr id="9" name="Slide Number Placeholder 8"/>
          <p:cNvSpPr>
            <a:spLocks noGrp="1"/>
          </p:cNvSpPr>
          <p:nvPr>
            <p:ph type="sldNum" sz="quarter" idx="12"/>
          </p:nvPr>
        </p:nvSpPr>
        <p:spPr/>
        <p:txBody>
          <a:bodyPr/>
          <a:lstStyle/>
          <a:p>
            <a:fld id="{91DF55B4-0182-4E38-AD2A-6504C7E2CA25}" type="slidenum">
              <a:rPr lang="en-US" smtClean="0"/>
              <a:t>‹#›</a:t>
            </a:fld>
            <a:endParaRPr lang="en-US" dirty="0"/>
          </a:p>
        </p:txBody>
      </p:sp>
    </p:spTree>
    <p:extLst>
      <p:ext uri="{BB962C8B-B14F-4D97-AF65-F5344CB8AC3E}">
        <p14:creationId xmlns:p14="http://schemas.microsoft.com/office/powerpoint/2010/main" val="3096584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A15707-A7C7-4B34-86E0-3AF29FF14818}" type="datetime1">
              <a:rPr lang="en-US" smtClean="0"/>
              <a:t>10/29/2025</a:t>
            </a:fld>
            <a:endParaRPr lang="en-US" dirty="0"/>
          </a:p>
        </p:txBody>
      </p:sp>
      <p:sp>
        <p:nvSpPr>
          <p:cNvPr id="4" name="Footer Placeholder 3"/>
          <p:cNvSpPr>
            <a:spLocks noGrp="1"/>
          </p:cNvSpPr>
          <p:nvPr>
            <p:ph type="ftr" sz="quarter" idx="11"/>
          </p:nvPr>
        </p:nvSpPr>
        <p:spPr/>
        <p:txBody>
          <a:bodyPr/>
          <a:lstStyle/>
          <a:p>
            <a:r>
              <a:rPr lang="en-US"/>
              <a:t>Your Washington</a:t>
            </a:r>
            <a:endParaRPr lang="en-US" dirty="0"/>
          </a:p>
        </p:txBody>
      </p:sp>
      <p:sp>
        <p:nvSpPr>
          <p:cNvPr id="5" name="Slide Number Placeholder 4"/>
          <p:cNvSpPr>
            <a:spLocks noGrp="1"/>
          </p:cNvSpPr>
          <p:nvPr>
            <p:ph type="sldNum" sz="quarter" idx="12"/>
          </p:nvPr>
        </p:nvSpPr>
        <p:spPr/>
        <p:txBody>
          <a:bodyPr/>
          <a:lstStyle/>
          <a:p>
            <a:fld id="{91DF55B4-0182-4E38-AD2A-6504C7E2CA25}" type="slidenum">
              <a:rPr lang="en-US" smtClean="0"/>
              <a:t>‹#›</a:t>
            </a:fld>
            <a:endParaRPr lang="en-US" dirty="0"/>
          </a:p>
        </p:txBody>
      </p:sp>
    </p:spTree>
    <p:extLst>
      <p:ext uri="{BB962C8B-B14F-4D97-AF65-F5344CB8AC3E}">
        <p14:creationId xmlns:p14="http://schemas.microsoft.com/office/powerpoint/2010/main" val="408174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C4EDF0-5BBB-41E8-81FD-FF3FC9583A67}" type="datetime1">
              <a:rPr lang="en-US" smtClean="0"/>
              <a:t>10/29/2025</a:t>
            </a:fld>
            <a:endParaRPr lang="en-US" dirty="0"/>
          </a:p>
        </p:txBody>
      </p:sp>
      <p:sp>
        <p:nvSpPr>
          <p:cNvPr id="3" name="Footer Placeholder 2"/>
          <p:cNvSpPr>
            <a:spLocks noGrp="1"/>
          </p:cNvSpPr>
          <p:nvPr>
            <p:ph type="ftr" sz="quarter" idx="11"/>
          </p:nvPr>
        </p:nvSpPr>
        <p:spPr/>
        <p:txBody>
          <a:bodyPr/>
          <a:lstStyle/>
          <a:p>
            <a:r>
              <a:rPr lang="en-US"/>
              <a:t>Your Washington</a:t>
            </a:r>
            <a:endParaRPr lang="en-US" dirty="0"/>
          </a:p>
        </p:txBody>
      </p:sp>
      <p:sp>
        <p:nvSpPr>
          <p:cNvPr id="4" name="Slide Number Placeholder 3"/>
          <p:cNvSpPr>
            <a:spLocks noGrp="1"/>
          </p:cNvSpPr>
          <p:nvPr>
            <p:ph type="sldNum" sz="quarter" idx="12"/>
          </p:nvPr>
        </p:nvSpPr>
        <p:spPr/>
        <p:txBody>
          <a:bodyPr/>
          <a:lstStyle/>
          <a:p>
            <a:fld id="{91DF55B4-0182-4E38-AD2A-6504C7E2CA25}" type="slidenum">
              <a:rPr lang="en-US" smtClean="0"/>
              <a:t>‹#›</a:t>
            </a:fld>
            <a:endParaRPr lang="en-US" dirty="0"/>
          </a:p>
        </p:txBody>
      </p:sp>
    </p:spTree>
    <p:extLst>
      <p:ext uri="{BB962C8B-B14F-4D97-AF65-F5344CB8AC3E}">
        <p14:creationId xmlns:p14="http://schemas.microsoft.com/office/powerpoint/2010/main" val="77497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EAD8360E-567A-4DFF-9C8B-27C643BCDDFF}" type="datetime1">
              <a:rPr lang="en-US" smtClean="0"/>
              <a:t>10/29/2025</a:t>
            </a:fld>
            <a:endParaRPr lang="en-US" dirty="0"/>
          </a:p>
        </p:txBody>
      </p:sp>
      <p:sp>
        <p:nvSpPr>
          <p:cNvPr id="6" name="Footer Placeholder 5"/>
          <p:cNvSpPr>
            <a:spLocks noGrp="1"/>
          </p:cNvSpPr>
          <p:nvPr>
            <p:ph type="ftr" sz="quarter" idx="11"/>
          </p:nvPr>
        </p:nvSpPr>
        <p:spPr/>
        <p:txBody>
          <a:bodyPr/>
          <a:lstStyle/>
          <a:p>
            <a:r>
              <a:rPr lang="en-US"/>
              <a:t>Your Washington</a:t>
            </a:r>
            <a:endParaRPr lang="en-US" dirty="0"/>
          </a:p>
        </p:txBody>
      </p:sp>
      <p:sp>
        <p:nvSpPr>
          <p:cNvPr id="7" name="Slide Number Placeholder 6"/>
          <p:cNvSpPr>
            <a:spLocks noGrp="1"/>
          </p:cNvSpPr>
          <p:nvPr>
            <p:ph type="sldNum" sz="quarter" idx="12"/>
          </p:nvPr>
        </p:nvSpPr>
        <p:spPr/>
        <p:txBody>
          <a:bodyPr/>
          <a:lstStyle/>
          <a:p>
            <a:fld id="{91DF55B4-0182-4E38-AD2A-6504C7E2CA25}" type="slidenum">
              <a:rPr lang="en-US" smtClean="0"/>
              <a:t>‹#›</a:t>
            </a:fld>
            <a:endParaRPr lang="en-US" dirty="0"/>
          </a:p>
        </p:txBody>
      </p:sp>
    </p:spTree>
    <p:extLst>
      <p:ext uri="{BB962C8B-B14F-4D97-AF65-F5344CB8AC3E}">
        <p14:creationId xmlns:p14="http://schemas.microsoft.com/office/powerpoint/2010/main" val="244956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67BC9E2-9CBB-4EEA-8147-9FEBAD3F2F7B}" type="datetime1">
              <a:rPr lang="en-US" smtClean="0"/>
              <a:t>10/29/2025</a:t>
            </a:fld>
            <a:endParaRPr lang="en-US" dirty="0"/>
          </a:p>
        </p:txBody>
      </p:sp>
      <p:sp>
        <p:nvSpPr>
          <p:cNvPr id="6" name="Footer Placeholder 5"/>
          <p:cNvSpPr>
            <a:spLocks noGrp="1"/>
          </p:cNvSpPr>
          <p:nvPr>
            <p:ph type="ftr" sz="quarter" idx="11"/>
          </p:nvPr>
        </p:nvSpPr>
        <p:spPr/>
        <p:txBody>
          <a:bodyPr/>
          <a:lstStyle/>
          <a:p>
            <a:r>
              <a:rPr lang="en-US"/>
              <a:t>Your Washington</a:t>
            </a:r>
            <a:endParaRPr lang="en-US" dirty="0"/>
          </a:p>
        </p:txBody>
      </p:sp>
      <p:sp>
        <p:nvSpPr>
          <p:cNvPr id="7" name="Slide Number Placeholder 6"/>
          <p:cNvSpPr>
            <a:spLocks noGrp="1"/>
          </p:cNvSpPr>
          <p:nvPr>
            <p:ph type="sldNum" sz="quarter" idx="12"/>
          </p:nvPr>
        </p:nvSpPr>
        <p:spPr/>
        <p:txBody>
          <a:bodyPr/>
          <a:lstStyle/>
          <a:p>
            <a:fld id="{91DF55B4-0182-4E38-AD2A-6504C7E2CA25}" type="slidenum">
              <a:rPr lang="en-US" smtClean="0"/>
              <a:t>‹#›</a:t>
            </a:fld>
            <a:endParaRPr lang="en-US" dirty="0"/>
          </a:p>
        </p:txBody>
      </p:sp>
    </p:spTree>
    <p:extLst>
      <p:ext uri="{BB962C8B-B14F-4D97-AF65-F5344CB8AC3E}">
        <p14:creationId xmlns:p14="http://schemas.microsoft.com/office/powerpoint/2010/main" val="163138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BDBE912B-AF2A-4EB4-8D4F-D13B0DB1DD84}" type="datetime1">
              <a:rPr lang="en-US" smtClean="0"/>
              <a:t>10/29/2025</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r>
              <a:rPr lang="en-US"/>
              <a:t>Your Washington</a:t>
            </a:r>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91DF55B4-0182-4E38-AD2A-6504C7E2CA25}" type="slidenum">
              <a:rPr lang="en-US" smtClean="0"/>
              <a:t>‹#›</a:t>
            </a:fld>
            <a:endParaRPr lang="en-US" dirty="0"/>
          </a:p>
        </p:txBody>
      </p:sp>
    </p:spTree>
    <p:extLst>
      <p:ext uri="{BB962C8B-B14F-4D97-AF65-F5344CB8AC3E}">
        <p14:creationId xmlns:p14="http://schemas.microsoft.com/office/powerpoint/2010/main" val="2028315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your@gov.wa.gov" TargetMode="Externa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dshs.wa.gov/ffa/human-research-review-section" TargetMode="External"/><Relationship Id="rId2" Type="http://schemas.openxmlformats.org/officeDocument/2006/relationships/hyperlink" Target="mailto:wsirb@dshs.wa.gov" TargetMode="Externa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868B57-C1A8-8823-EAD0-26D9BBC17792}"/>
            </a:ext>
          </a:extLst>
        </p:cNvPr>
        <p:cNvGrpSpPr/>
        <p:nvPr/>
      </p:nvGrpSpPr>
      <p:grpSpPr>
        <a:xfrm>
          <a:off x="0" y="0"/>
          <a:ext cx="0" cy="0"/>
          <a:chOff x="0" y="0"/>
          <a:chExt cx="0" cy="0"/>
        </a:xfrm>
      </p:grpSpPr>
      <p:pic>
        <p:nvPicPr>
          <p:cNvPr id="40" name="Picture 39" descr="People talking on couch">
            <a:extLst>
              <a:ext uri="{FF2B5EF4-FFF2-40B4-BE49-F238E27FC236}">
                <a16:creationId xmlns:a16="http://schemas.microsoft.com/office/drawing/2014/main" id="{DE5DD1B9-14F7-6DE8-E3B2-F72E97095C22}"/>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2481975"/>
            <a:ext cx="7772400" cy="5256359"/>
          </a:xfrm>
          <a:prstGeom prst="rect">
            <a:avLst/>
          </a:prstGeom>
        </p:spPr>
      </p:pic>
      <p:sp>
        <p:nvSpPr>
          <p:cNvPr id="19" name="Rectangle 18">
            <a:extLst>
              <a:ext uri="{FF2B5EF4-FFF2-40B4-BE49-F238E27FC236}">
                <a16:creationId xmlns:a16="http://schemas.microsoft.com/office/drawing/2014/main" id="{046510AD-63C5-B799-E31C-9E27BCF769FE}"/>
              </a:ext>
              <a:ext uri="{C183D7F6-B498-43B3-948B-1728B52AA6E4}">
                <adec:decorative xmlns:adec="http://schemas.microsoft.com/office/drawing/2017/decorative" val="1"/>
              </a:ext>
            </a:extLst>
          </p:cNvPr>
          <p:cNvSpPr/>
          <p:nvPr/>
        </p:nvSpPr>
        <p:spPr>
          <a:xfrm>
            <a:off x="2601693" y="0"/>
            <a:ext cx="4216552" cy="10058400"/>
          </a:xfrm>
          <a:prstGeom prst="rect">
            <a:avLst/>
          </a:prstGeom>
          <a:solidFill>
            <a:srgbClr val="D9CDB8">
              <a:alpha val="7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A0BAD9-6B19-CD71-6AB1-CFA544A14FD0}"/>
              </a:ext>
            </a:extLst>
          </p:cNvPr>
          <p:cNvSpPr>
            <a:spLocks noGrp="1"/>
          </p:cNvSpPr>
          <p:nvPr>
            <p:ph type="ctrTitle"/>
          </p:nvPr>
        </p:nvSpPr>
        <p:spPr>
          <a:xfrm>
            <a:off x="2391792" y="2157887"/>
            <a:ext cx="4636354" cy="2672530"/>
          </a:xfrm>
        </p:spPr>
        <p:txBody>
          <a:bodyPr vert="horz" lIns="91440" tIns="45720" rIns="91440" bIns="45720" rtlCol="0" anchor="ctr">
            <a:normAutofit/>
          </a:bodyPr>
          <a:lstStyle/>
          <a:p>
            <a:pPr defTabSz="685800"/>
            <a:r>
              <a:rPr lang="en-US" sz="4400" dirty="0"/>
              <a:t>How to Run Successful Interviews</a:t>
            </a:r>
          </a:p>
        </p:txBody>
      </p:sp>
      <p:sp>
        <p:nvSpPr>
          <p:cNvPr id="16" name="Rectangle 15">
            <a:extLst>
              <a:ext uri="{FF2B5EF4-FFF2-40B4-BE49-F238E27FC236}">
                <a16:creationId xmlns:a16="http://schemas.microsoft.com/office/drawing/2014/main" id="{90CB017C-63A0-87C5-1D6F-68932EAD75D8}"/>
              </a:ext>
              <a:ext uri="{C183D7F6-B498-43B3-948B-1728B52AA6E4}">
                <adec:decorative xmlns:adec="http://schemas.microsoft.com/office/drawing/2017/decorative" val="1"/>
              </a:ext>
            </a:extLst>
          </p:cNvPr>
          <p:cNvSpPr/>
          <p:nvPr/>
        </p:nvSpPr>
        <p:spPr>
          <a:xfrm>
            <a:off x="534353" y="496957"/>
            <a:ext cx="6703694" cy="8945217"/>
          </a:xfrm>
          <a:prstGeom prst="rect">
            <a:avLst/>
          </a:prstGeom>
          <a:noFill/>
          <a:ln w="38100">
            <a:solidFill>
              <a:srgbClr val="E054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Your Washington logo">
            <a:extLst>
              <a:ext uri="{FF2B5EF4-FFF2-40B4-BE49-F238E27FC236}">
                <a16:creationId xmlns:a16="http://schemas.microsoft.com/office/drawing/2014/main" id="{44CDEA96-0C30-42CF-BE40-D056160CAE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6585" y="7738334"/>
            <a:ext cx="3764882" cy="1883647"/>
          </a:xfrm>
          <a:prstGeom prst="rect">
            <a:avLst/>
          </a:prstGeom>
        </p:spPr>
      </p:pic>
    </p:spTree>
    <p:extLst>
      <p:ext uri="{BB962C8B-B14F-4D97-AF65-F5344CB8AC3E}">
        <p14:creationId xmlns:p14="http://schemas.microsoft.com/office/powerpoint/2010/main" val="2252711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A7A36-C582-1B5B-F6F2-24F129A7131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33E3734-1924-8325-FB92-B7DAD38BE3A1}"/>
              </a:ext>
              <a:ext uri="{C183D7F6-B498-43B3-948B-1728B52AA6E4}">
                <adec:decorative xmlns:adec="http://schemas.microsoft.com/office/drawing/2017/decorative" val="1"/>
              </a:ext>
            </a:extLst>
          </p:cNvPr>
          <p:cNvSpPr/>
          <p:nvPr/>
        </p:nvSpPr>
        <p:spPr>
          <a:xfrm>
            <a:off x="0" y="12407"/>
            <a:ext cx="7772400" cy="834887"/>
          </a:xfrm>
          <a:prstGeom prst="rect">
            <a:avLst/>
          </a:prstGeom>
          <a:solidFill>
            <a:srgbClr val="6F4B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5">
            <a:extLst>
              <a:ext uri="{FF2B5EF4-FFF2-40B4-BE49-F238E27FC236}">
                <a16:creationId xmlns:a16="http://schemas.microsoft.com/office/drawing/2014/main" id="{FB8057AE-6EF6-B508-6C92-E845D8572A5F}"/>
              </a:ext>
            </a:extLst>
          </p:cNvPr>
          <p:cNvSpPr txBox="1">
            <a:spLocks noGrp="1"/>
          </p:cNvSpPr>
          <p:nvPr>
            <p:ph type="title" idx="4294967295"/>
          </p:nvPr>
        </p:nvSpPr>
        <p:spPr>
          <a:xfrm>
            <a:off x="252482" y="137462"/>
            <a:ext cx="709984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t>RECRUITMENT</a:t>
            </a:r>
          </a:p>
        </p:txBody>
      </p:sp>
      <p:sp>
        <p:nvSpPr>
          <p:cNvPr id="23" name="TextBox 22">
            <a:extLst>
              <a:ext uri="{FF2B5EF4-FFF2-40B4-BE49-F238E27FC236}">
                <a16:creationId xmlns:a16="http://schemas.microsoft.com/office/drawing/2014/main" id="{654C8115-6DBD-42DB-D6CC-FABA0E41DCE3}"/>
              </a:ext>
            </a:extLst>
          </p:cNvPr>
          <p:cNvSpPr txBox="1"/>
          <p:nvPr/>
        </p:nvSpPr>
        <p:spPr>
          <a:xfrm>
            <a:off x="162157" y="952786"/>
            <a:ext cx="7291318" cy="369332"/>
          </a:xfrm>
          <a:prstGeom prst="rect">
            <a:avLst/>
          </a:prstGeom>
          <a:noFill/>
        </p:spPr>
        <p:txBody>
          <a:bodyPr wrap="square">
            <a:spAutoFit/>
          </a:bodyPr>
          <a:lstStyle/>
          <a:p>
            <a:r>
              <a:rPr lang="en-US" b="1" dirty="0">
                <a:latin typeface="Source Sans Pro SemiBold" panose="020B0603030403020204" pitchFamily="34" charset="0"/>
                <a:ea typeface="Source Sans Pro SemiBold" panose="020B0603030403020204" pitchFamily="34" charset="0"/>
              </a:rPr>
              <a:t>Example Recruitment Criteria</a:t>
            </a:r>
            <a:endParaRPr lang="en-US" sz="1400" dirty="0">
              <a:latin typeface="Source Sans Pro Light" panose="020B0403030403020204" pitchFamily="34" charset="0"/>
              <a:ea typeface="Source Sans Pro Light" panose="020B0403030403020204" pitchFamily="34" charset="0"/>
            </a:endParaRPr>
          </a:p>
        </p:txBody>
      </p:sp>
      <p:graphicFrame>
        <p:nvGraphicFramePr>
          <p:cNvPr id="18" name="Table 17">
            <a:extLst>
              <a:ext uri="{FF2B5EF4-FFF2-40B4-BE49-F238E27FC236}">
                <a16:creationId xmlns:a16="http://schemas.microsoft.com/office/drawing/2014/main" id="{C4AFE22A-0164-55FC-0DE6-AEE3F6793255}"/>
              </a:ext>
            </a:extLst>
          </p:cNvPr>
          <p:cNvGraphicFramePr>
            <a:graphicFrameLocks noGrp="1"/>
          </p:cNvGraphicFramePr>
          <p:nvPr>
            <p:extLst>
              <p:ext uri="{D42A27DB-BD31-4B8C-83A1-F6EECF244321}">
                <p14:modId xmlns:p14="http://schemas.microsoft.com/office/powerpoint/2010/main" val="241082889"/>
              </p:ext>
            </p:extLst>
          </p:nvPr>
        </p:nvGraphicFramePr>
        <p:xfrm>
          <a:off x="491114" y="1548017"/>
          <a:ext cx="6622577" cy="4172964"/>
        </p:xfrm>
        <a:graphic>
          <a:graphicData uri="http://schemas.openxmlformats.org/drawingml/2006/table">
            <a:tbl>
              <a:tblPr bandRow="1">
                <a:tableStyleId>{5C22544A-7EE6-4342-B048-85BDC9FD1C3A}</a:tableStyleId>
              </a:tblPr>
              <a:tblGrid>
                <a:gridCol w="2060982">
                  <a:extLst>
                    <a:ext uri="{9D8B030D-6E8A-4147-A177-3AD203B41FA5}">
                      <a16:colId xmlns:a16="http://schemas.microsoft.com/office/drawing/2014/main" val="3804324453"/>
                    </a:ext>
                  </a:extLst>
                </a:gridCol>
                <a:gridCol w="4561595">
                  <a:extLst>
                    <a:ext uri="{9D8B030D-6E8A-4147-A177-3AD203B41FA5}">
                      <a16:colId xmlns:a16="http://schemas.microsoft.com/office/drawing/2014/main" val="31382176"/>
                    </a:ext>
                  </a:extLst>
                </a:gridCol>
              </a:tblGrid>
              <a:tr h="348516">
                <a:tc>
                  <a:txBody>
                    <a:bodyPr/>
                    <a:lstStyle/>
                    <a:p>
                      <a:r>
                        <a:rPr lang="en-US" sz="1400" b="1" dirty="0">
                          <a:latin typeface="Source Sans Pro Light" panose="020B0403030403020204" pitchFamily="34" charset="0"/>
                          <a:ea typeface="Source Sans Pro Light" panose="020B0403030403020204" pitchFamily="34" charset="0"/>
                        </a:rPr>
                        <a:t>Total participants</a:t>
                      </a:r>
                    </a:p>
                  </a:txBody>
                  <a:tcPr>
                    <a:solidFill>
                      <a:schemeClr val="bg1"/>
                    </a:solidFill>
                  </a:tcPr>
                </a:tc>
                <a:tc>
                  <a:txBody>
                    <a:bodyPr/>
                    <a:lstStyle/>
                    <a:p>
                      <a:r>
                        <a:rPr lang="en-US" sz="1400" dirty="0">
                          <a:latin typeface="Source Sans Pro Light" panose="020B0403030403020204" pitchFamily="34" charset="0"/>
                          <a:ea typeface="Source Sans Pro Light" panose="020B0403030403020204" pitchFamily="34" charset="0"/>
                        </a:rPr>
                        <a:t>12</a:t>
                      </a:r>
                    </a:p>
                  </a:txBody>
                  <a:tcPr>
                    <a:solidFill>
                      <a:schemeClr val="bg1"/>
                    </a:solidFill>
                  </a:tcPr>
                </a:tc>
                <a:extLst>
                  <a:ext uri="{0D108BD9-81ED-4DB2-BD59-A6C34878D82A}">
                    <a16:rowId xmlns:a16="http://schemas.microsoft.com/office/drawing/2014/main" val="914710342"/>
                  </a:ext>
                </a:extLst>
              </a:tr>
              <a:tr h="507643">
                <a:tc>
                  <a:txBody>
                    <a:bodyPr/>
                    <a:lstStyle/>
                    <a:p>
                      <a:r>
                        <a:rPr lang="en-US" sz="1400" b="1" dirty="0">
                          <a:latin typeface="Source Sans Pro Light" panose="020B0403030403020204" pitchFamily="34" charset="0"/>
                          <a:ea typeface="Source Sans Pro Light" panose="020B0403030403020204" pitchFamily="34" charset="0"/>
                        </a:rPr>
                        <a:t>Main criteria</a:t>
                      </a:r>
                    </a:p>
                  </a:txBody>
                  <a:tcPr>
                    <a:solidFill>
                      <a:schemeClr val="bg2"/>
                    </a:solidFill>
                  </a:tcPr>
                </a:tc>
                <a:tc>
                  <a:txBody>
                    <a:bodyPr/>
                    <a:lstStyle/>
                    <a:p>
                      <a:r>
                        <a:rPr lang="en-US" sz="1400" dirty="0">
                          <a:latin typeface="Source Sans Pro Light" panose="020B0403030403020204" pitchFamily="34" charset="0"/>
                          <a:ea typeface="Source Sans Pro Light" panose="020B0403030403020204" pitchFamily="34" charset="0"/>
                        </a:rPr>
                        <a:t>Renter living in multifamily units (6 with water included in rent and 6 who pay for water separately)</a:t>
                      </a:r>
                    </a:p>
                  </a:txBody>
                  <a:tcPr>
                    <a:solidFill>
                      <a:schemeClr val="bg2"/>
                    </a:solidFill>
                  </a:tcPr>
                </a:tc>
                <a:extLst>
                  <a:ext uri="{0D108BD9-81ED-4DB2-BD59-A6C34878D82A}">
                    <a16:rowId xmlns:a16="http://schemas.microsoft.com/office/drawing/2014/main" val="2695514427"/>
                  </a:ext>
                </a:extLst>
              </a:tr>
              <a:tr h="348516">
                <a:tc>
                  <a:txBody>
                    <a:bodyPr/>
                    <a:lstStyle/>
                    <a:p>
                      <a:r>
                        <a:rPr lang="en-US" sz="1400" b="1" dirty="0">
                          <a:latin typeface="Source Sans Pro Light" panose="020B0403030403020204" pitchFamily="34" charset="0"/>
                          <a:ea typeface="Source Sans Pro Light" panose="020B0403030403020204" pitchFamily="34" charset="0"/>
                        </a:rPr>
                        <a:t>Honoraria</a:t>
                      </a:r>
                    </a:p>
                  </a:txBody>
                  <a:tcPr>
                    <a:solidFill>
                      <a:schemeClr val="bg1"/>
                    </a:solidFill>
                  </a:tcPr>
                </a:tc>
                <a:tc>
                  <a:txBody>
                    <a:bodyPr/>
                    <a:lstStyle/>
                    <a:p>
                      <a:r>
                        <a:rPr lang="en-US" sz="1400" dirty="0">
                          <a:latin typeface="Source Sans Pro Light" panose="020B0403030403020204" pitchFamily="34" charset="0"/>
                          <a:ea typeface="Source Sans Pro Light" panose="020B0403030403020204" pitchFamily="34" charset="0"/>
                        </a:rPr>
                        <a:t>$75 gift card</a:t>
                      </a:r>
                    </a:p>
                  </a:txBody>
                  <a:tcPr>
                    <a:solidFill>
                      <a:schemeClr val="bg1"/>
                    </a:solidFill>
                  </a:tcPr>
                </a:tc>
                <a:extLst>
                  <a:ext uri="{0D108BD9-81ED-4DB2-BD59-A6C34878D82A}">
                    <a16:rowId xmlns:a16="http://schemas.microsoft.com/office/drawing/2014/main" val="3064814915"/>
                  </a:ext>
                </a:extLst>
              </a:tr>
              <a:tr h="348516">
                <a:tc>
                  <a:txBody>
                    <a:bodyPr/>
                    <a:lstStyle/>
                    <a:p>
                      <a:r>
                        <a:rPr lang="en-US" sz="1400" b="1" dirty="0">
                          <a:latin typeface="Source Sans Pro Light" panose="020B0403030403020204" pitchFamily="34" charset="0"/>
                          <a:ea typeface="Source Sans Pro Light" panose="020B0403030403020204" pitchFamily="34" charset="0"/>
                        </a:rPr>
                        <a:t>Date(s) of interview</a:t>
                      </a:r>
                    </a:p>
                  </a:txBody>
                  <a:tcPr>
                    <a:solidFill>
                      <a:schemeClr val="bg2"/>
                    </a:solidFill>
                  </a:tcPr>
                </a:tc>
                <a:tc>
                  <a:txBody>
                    <a:bodyPr/>
                    <a:lstStyle/>
                    <a:p>
                      <a:r>
                        <a:rPr lang="en-US" sz="1400" dirty="0">
                          <a:latin typeface="Source Sans Pro Light" panose="020B0403030403020204" pitchFamily="34" charset="0"/>
                          <a:ea typeface="Source Sans Pro Light" panose="020B0403030403020204" pitchFamily="34" charset="0"/>
                        </a:rPr>
                        <a:t>October 7</a:t>
                      </a:r>
                      <a:r>
                        <a:rPr lang="en-US" sz="1400" baseline="30000" dirty="0">
                          <a:latin typeface="Source Sans Pro Light" panose="020B0403030403020204" pitchFamily="34" charset="0"/>
                          <a:ea typeface="Source Sans Pro Light" panose="020B0403030403020204" pitchFamily="34" charset="0"/>
                        </a:rPr>
                        <a:t>th</a:t>
                      </a:r>
                      <a:r>
                        <a:rPr lang="en-US" sz="1400" dirty="0">
                          <a:latin typeface="Source Sans Pro Light" panose="020B0403030403020204" pitchFamily="34" charset="0"/>
                          <a:ea typeface="Source Sans Pro Light" panose="020B0403030403020204" pitchFamily="34" charset="0"/>
                        </a:rPr>
                        <a:t>, 8</a:t>
                      </a:r>
                      <a:r>
                        <a:rPr lang="en-US" sz="1400" baseline="30000" dirty="0">
                          <a:latin typeface="Source Sans Pro Light" panose="020B0403030403020204" pitchFamily="34" charset="0"/>
                          <a:ea typeface="Source Sans Pro Light" panose="020B0403030403020204" pitchFamily="34" charset="0"/>
                        </a:rPr>
                        <a:t>th</a:t>
                      </a:r>
                      <a:r>
                        <a:rPr lang="en-US" sz="1400" dirty="0">
                          <a:latin typeface="Source Sans Pro Light" panose="020B0403030403020204" pitchFamily="34" charset="0"/>
                          <a:ea typeface="Source Sans Pro Light" panose="020B0403030403020204" pitchFamily="34" charset="0"/>
                        </a:rPr>
                        <a:t>, and 9</a:t>
                      </a:r>
                      <a:r>
                        <a:rPr lang="en-US" sz="1400" baseline="30000" dirty="0">
                          <a:latin typeface="Source Sans Pro Light" panose="020B0403030403020204" pitchFamily="34" charset="0"/>
                          <a:ea typeface="Source Sans Pro Light" panose="020B0403030403020204" pitchFamily="34" charset="0"/>
                        </a:rPr>
                        <a:t>th</a:t>
                      </a:r>
                      <a:r>
                        <a:rPr lang="en-US" sz="1400" dirty="0">
                          <a:latin typeface="Source Sans Pro Light" panose="020B0403030403020204" pitchFamily="34" charset="0"/>
                          <a:ea typeface="Source Sans Pro Light" panose="020B0403030403020204" pitchFamily="34" charset="0"/>
                        </a:rPr>
                        <a:t>, 2025</a:t>
                      </a:r>
                    </a:p>
                  </a:txBody>
                  <a:tcPr>
                    <a:solidFill>
                      <a:schemeClr val="bg2"/>
                    </a:solidFill>
                  </a:tcPr>
                </a:tc>
                <a:extLst>
                  <a:ext uri="{0D108BD9-81ED-4DB2-BD59-A6C34878D82A}">
                    <a16:rowId xmlns:a16="http://schemas.microsoft.com/office/drawing/2014/main" val="4263121232"/>
                  </a:ext>
                </a:extLst>
              </a:tr>
              <a:tr h="348516">
                <a:tc>
                  <a:txBody>
                    <a:bodyPr/>
                    <a:lstStyle/>
                    <a:p>
                      <a:r>
                        <a:rPr lang="en-US" sz="1400" b="1" dirty="0">
                          <a:latin typeface="Source Sans Pro Light" panose="020B0403030403020204" pitchFamily="34" charset="0"/>
                          <a:ea typeface="Source Sans Pro Light" panose="020B0403030403020204" pitchFamily="34" charset="0"/>
                        </a:rPr>
                        <a:t>Where is the interview</a:t>
                      </a:r>
                    </a:p>
                  </a:txBody>
                  <a:tcPr>
                    <a:solidFill>
                      <a:schemeClr val="bg1"/>
                    </a:solidFill>
                  </a:tcPr>
                </a:tc>
                <a:tc>
                  <a:txBody>
                    <a:bodyPr/>
                    <a:lstStyle/>
                    <a:p>
                      <a:r>
                        <a:rPr lang="en-US" sz="1400" dirty="0">
                          <a:latin typeface="Source Sans Pro Light" panose="020B0403030403020204" pitchFamily="34" charset="0"/>
                          <a:ea typeface="Source Sans Pro Light" panose="020B0403030403020204" pitchFamily="34" charset="0"/>
                        </a:rPr>
                        <a:t>Phone or video conference (remote)</a:t>
                      </a:r>
                    </a:p>
                  </a:txBody>
                  <a:tcPr>
                    <a:solidFill>
                      <a:schemeClr val="bg1"/>
                    </a:solidFill>
                  </a:tcPr>
                </a:tc>
                <a:extLst>
                  <a:ext uri="{0D108BD9-81ED-4DB2-BD59-A6C34878D82A}">
                    <a16:rowId xmlns:a16="http://schemas.microsoft.com/office/drawing/2014/main" val="1521221094"/>
                  </a:ext>
                </a:extLst>
              </a:tr>
              <a:tr h="348516">
                <a:tc>
                  <a:txBody>
                    <a:bodyPr/>
                    <a:lstStyle/>
                    <a:p>
                      <a:r>
                        <a:rPr lang="en-US" sz="1400" b="1" dirty="0">
                          <a:latin typeface="Source Sans Pro Light" panose="020B0403030403020204" pitchFamily="34" charset="0"/>
                          <a:ea typeface="Source Sans Pro Light" panose="020B0403030403020204" pitchFamily="34" charset="0"/>
                        </a:rPr>
                        <a:t>Duration of the interview</a:t>
                      </a:r>
                    </a:p>
                  </a:txBody>
                  <a:tcPr>
                    <a:solidFill>
                      <a:schemeClr val="bg2"/>
                    </a:solidFill>
                  </a:tcPr>
                </a:tc>
                <a:tc>
                  <a:txBody>
                    <a:bodyPr/>
                    <a:lstStyle/>
                    <a:p>
                      <a:r>
                        <a:rPr lang="en-US" sz="1400" dirty="0">
                          <a:latin typeface="Source Sans Pro Light" panose="020B0403030403020204" pitchFamily="34" charset="0"/>
                          <a:ea typeface="Source Sans Pro Light" panose="020B0403030403020204" pitchFamily="34" charset="0"/>
                        </a:rPr>
                        <a:t>60 minutes</a:t>
                      </a:r>
                    </a:p>
                  </a:txBody>
                  <a:tcPr>
                    <a:solidFill>
                      <a:schemeClr val="bg2"/>
                    </a:solidFill>
                  </a:tcPr>
                </a:tc>
                <a:extLst>
                  <a:ext uri="{0D108BD9-81ED-4DB2-BD59-A6C34878D82A}">
                    <a16:rowId xmlns:a16="http://schemas.microsoft.com/office/drawing/2014/main" val="385997463"/>
                  </a:ext>
                </a:extLst>
              </a:tr>
              <a:tr h="348516">
                <a:tc>
                  <a:txBody>
                    <a:bodyPr/>
                    <a:lstStyle/>
                    <a:p>
                      <a:r>
                        <a:rPr lang="en-US" sz="1400" b="1" dirty="0">
                          <a:latin typeface="Source Sans Pro Light" panose="020B0403030403020204" pitchFamily="34" charset="0"/>
                          <a:ea typeface="Source Sans Pro Light" panose="020B0403030403020204" pitchFamily="34" charset="0"/>
                        </a:rPr>
                        <a:t>Language</a:t>
                      </a:r>
                    </a:p>
                  </a:txBody>
                  <a:tcPr>
                    <a:solidFill>
                      <a:schemeClr val="bg1"/>
                    </a:solidFill>
                  </a:tcPr>
                </a:tc>
                <a:tc>
                  <a:txBody>
                    <a:bodyPr/>
                    <a:lstStyle/>
                    <a:p>
                      <a:r>
                        <a:rPr lang="en-US" sz="1400" dirty="0">
                          <a:latin typeface="Source Sans Pro Light" panose="020B0403030403020204" pitchFamily="34" charset="0"/>
                          <a:ea typeface="Source Sans Pro Light" panose="020B0403030403020204" pitchFamily="34" charset="0"/>
                        </a:rPr>
                        <a:t>English</a:t>
                      </a:r>
                    </a:p>
                  </a:txBody>
                  <a:tcPr>
                    <a:solidFill>
                      <a:schemeClr val="bg1"/>
                    </a:solidFill>
                  </a:tcPr>
                </a:tc>
                <a:extLst>
                  <a:ext uri="{0D108BD9-81ED-4DB2-BD59-A6C34878D82A}">
                    <a16:rowId xmlns:a16="http://schemas.microsoft.com/office/drawing/2014/main" val="2980250979"/>
                  </a:ext>
                </a:extLst>
              </a:tr>
              <a:tr h="507643">
                <a:tc>
                  <a:txBody>
                    <a:bodyPr/>
                    <a:lstStyle/>
                    <a:p>
                      <a:r>
                        <a:rPr lang="en-US" sz="1400" b="1" dirty="0">
                          <a:latin typeface="Source Sans Pro Light" panose="020B0403030403020204" pitchFamily="34" charset="0"/>
                          <a:ea typeface="Source Sans Pro Light" panose="020B0403030403020204" pitchFamily="34" charset="0"/>
                        </a:rPr>
                        <a:t>Ethnicity</a:t>
                      </a:r>
                    </a:p>
                  </a:txBody>
                  <a:tcPr>
                    <a:solidFill>
                      <a:schemeClr val="bg2"/>
                    </a:solidFill>
                  </a:tcPr>
                </a:tc>
                <a:tc>
                  <a:txBody>
                    <a:bodyPr/>
                    <a:lstStyle/>
                    <a:p>
                      <a:r>
                        <a:rPr lang="en-US" sz="1400" dirty="0">
                          <a:latin typeface="Source Sans Pro Light" panose="020B0403030403020204" pitchFamily="34" charset="0"/>
                          <a:ea typeface="Source Sans Pro Light" panose="020B0403030403020204" pitchFamily="34" charset="0"/>
                        </a:rPr>
                        <a:t>Strive for a mix (strive for more participants who are people of color)</a:t>
                      </a:r>
                    </a:p>
                  </a:txBody>
                  <a:tcPr>
                    <a:solidFill>
                      <a:schemeClr val="bg2"/>
                    </a:solidFill>
                  </a:tcPr>
                </a:tc>
                <a:extLst>
                  <a:ext uri="{0D108BD9-81ED-4DB2-BD59-A6C34878D82A}">
                    <a16:rowId xmlns:a16="http://schemas.microsoft.com/office/drawing/2014/main" val="3614598157"/>
                  </a:ext>
                </a:extLst>
              </a:tr>
              <a:tr h="348516">
                <a:tc>
                  <a:txBody>
                    <a:bodyPr/>
                    <a:lstStyle/>
                    <a:p>
                      <a:r>
                        <a:rPr lang="en-US" sz="1400" b="1" dirty="0">
                          <a:latin typeface="Source Sans Pro Light" panose="020B0403030403020204" pitchFamily="34" charset="0"/>
                          <a:ea typeface="Source Sans Pro Light" panose="020B0403030403020204" pitchFamily="34" charset="0"/>
                        </a:rPr>
                        <a:t>Gender</a:t>
                      </a:r>
                    </a:p>
                  </a:txBody>
                  <a:tcPr>
                    <a:solidFill>
                      <a:schemeClr val="bg1"/>
                    </a:solidFill>
                  </a:tcPr>
                </a:tc>
                <a:tc>
                  <a:txBody>
                    <a:bodyPr/>
                    <a:lstStyle/>
                    <a:p>
                      <a:r>
                        <a:rPr lang="en-US" sz="1400" dirty="0">
                          <a:latin typeface="Source Sans Pro Light" panose="020B0403030403020204" pitchFamily="34" charset="0"/>
                          <a:ea typeface="Source Sans Pro Light" panose="020B0403030403020204" pitchFamily="34" charset="0"/>
                        </a:rPr>
                        <a:t>Strive for a mix</a:t>
                      </a:r>
                    </a:p>
                  </a:txBody>
                  <a:tcPr>
                    <a:solidFill>
                      <a:schemeClr val="bg1"/>
                    </a:solidFill>
                  </a:tcPr>
                </a:tc>
                <a:extLst>
                  <a:ext uri="{0D108BD9-81ED-4DB2-BD59-A6C34878D82A}">
                    <a16:rowId xmlns:a16="http://schemas.microsoft.com/office/drawing/2014/main" val="2211269196"/>
                  </a:ext>
                </a:extLst>
              </a:tr>
              <a:tr h="348516">
                <a:tc>
                  <a:txBody>
                    <a:bodyPr/>
                    <a:lstStyle/>
                    <a:p>
                      <a:r>
                        <a:rPr lang="en-US" sz="1400" b="1" dirty="0">
                          <a:latin typeface="Source Sans Pro Light" panose="020B0403030403020204" pitchFamily="34" charset="0"/>
                          <a:ea typeface="Source Sans Pro Light" panose="020B0403030403020204" pitchFamily="34" charset="0"/>
                        </a:rPr>
                        <a:t>Education</a:t>
                      </a:r>
                    </a:p>
                  </a:txBody>
                  <a:tcPr>
                    <a:solidFill>
                      <a:schemeClr val="bg2"/>
                    </a:solidFill>
                  </a:tcPr>
                </a:tc>
                <a:tc>
                  <a:txBody>
                    <a:bodyPr/>
                    <a:lstStyle/>
                    <a:p>
                      <a:r>
                        <a:rPr lang="en-US" sz="1400" dirty="0">
                          <a:latin typeface="Source Sans Pro Light" panose="020B0403030403020204" pitchFamily="34" charset="0"/>
                          <a:ea typeface="Source Sans Pro Light" panose="020B0403030403020204" pitchFamily="34" charset="0"/>
                        </a:rPr>
                        <a:t>Strive for a mix</a:t>
                      </a:r>
                    </a:p>
                  </a:txBody>
                  <a:tcPr>
                    <a:solidFill>
                      <a:schemeClr val="bg2"/>
                    </a:solidFill>
                  </a:tcPr>
                </a:tc>
                <a:extLst>
                  <a:ext uri="{0D108BD9-81ED-4DB2-BD59-A6C34878D82A}">
                    <a16:rowId xmlns:a16="http://schemas.microsoft.com/office/drawing/2014/main" val="1761670546"/>
                  </a:ext>
                </a:extLst>
              </a:tr>
              <a:tr h="348516">
                <a:tc>
                  <a:txBody>
                    <a:bodyPr/>
                    <a:lstStyle/>
                    <a:p>
                      <a:r>
                        <a:rPr lang="en-US" sz="1400" b="1" dirty="0">
                          <a:latin typeface="Source Sans Pro Light" panose="020B0403030403020204" pitchFamily="34" charset="0"/>
                          <a:ea typeface="Source Sans Pro Light" panose="020B0403030403020204" pitchFamily="34" charset="0"/>
                        </a:rPr>
                        <a:t>Age</a:t>
                      </a:r>
                    </a:p>
                  </a:txBody>
                  <a:tcPr>
                    <a:solidFill>
                      <a:schemeClr val="bg1"/>
                    </a:solidFill>
                  </a:tcPr>
                </a:tc>
                <a:tc>
                  <a:txBody>
                    <a:bodyPr/>
                    <a:lstStyle/>
                    <a:p>
                      <a:r>
                        <a:rPr lang="en-US" sz="1400" dirty="0">
                          <a:latin typeface="Source Sans Pro Light" panose="020B0403030403020204" pitchFamily="34" charset="0"/>
                          <a:ea typeface="Source Sans Pro Light" panose="020B0403030403020204" pitchFamily="34" charset="0"/>
                        </a:rPr>
                        <a:t>18 years or older; Strive for a mix</a:t>
                      </a:r>
                    </a:p>
                  </a:txBody>
                  <a:tcPr>
                    <a:solidFill>
                      <a:schemeClr val="bg1"/>
                    </a:solidFill>
                  </a:tcPr>
                </a:tc>
                <a:extLst>
                  <a:ext uri="{0D108BD9-81ED-4DB2-BD59-A6C34878D82A}">
                    <a16:rowId xmlns:a16="http://schemas.microsoft.com/office/drawing/2014/main" val="4164608918"/>
                  </a:ext>
                </a:extLst>
              </a:tr>
            </a:tbl>
          </a:graphicData>
        </a:graphic>
      </p:graphicFrame>
      <p:sp>
        <p:nvSpPr>
          <p:cNvPr id="4" name="TextBox 3">
            <a:extLst>
              <a:ext uri="{FF2B5EF4-FFF2-40B4-BE49-F238E27FC236}">
                <a16:creationId xmlns:a16="http://schemas.microsoft.com/office/drawing/2014/main" id="{85D69295-DF47-4C9C-DFCC-287BC7C15B56}"/>
              </a:ext>
            </a:extLst>
          </p:cNvPr>
          <p:cNvSpPr txBox="1"/>
          <p:nvPr/>
        </p:nvSpPr>
        <p:spPr>
          <a:xfrm>
            <a:off x="207835" y="5682875"/>
            <a:ext cx="7291318" cy="3046988"/>
          </a:xfrm>
          <a:prstGeom prst="rect">
            <a:avLst/>
          </a:prstGeom>
          <a:noFill/>
        </p:spPr>
        <p:txBody>
          <a:bodyPr wrap="square">
            <a:spAutoFit/>
          </a:bodyPr>
          <a:lstStyle/>
          <a:p>
            <a:r>
              <a:rPr lang="en-US" b="1" dirty="0">
                <a:latin typeface="Source Sans Pro SemiBold" panose="020B0603030403020204" pitchFamily="34" charset="0"/>
                <a:ea typeface="Source Sans Pro SemiBold" panose="020B0603030403020204" pitchFamily="34" charset="0"/>
              </a:rPr>
              <a:t>Where to Find Participants</a:t>
            </a:r>
          </a:p>
          <a:p>
            <a:endParaRPr lang="en-US" sz="1000" b="1" dirty="0">
              <a:latin typeface="Source Sans Pro SemiBold" panose="020B0603030403020204" pitchFamily="34" charset="0"/>
              <a:ea typeface="Source Sans Pro SemiBold" panose="020B0603030403020204" pitchFamily="34" charset="0"/>
            </a:endParaRPr>
          </a:p>
          <a:p>
            <a:pPr>
              <a:buNone/>
            </a:pPr>
            <a:r>
              <a:rPr lang="en-US" sz="1400" dirty="0">
                <a:latin typeface="Source Sans Pro Light" panose="020B0403030403020204" pitchFamily="34" charset="0"/>
                <a:ea typeface="Source Sans Pro Light" panose="020B0403030403020204" pitchFamily="34" charset="0"/>
              </a:rPr>
              <a:t>Once you’ve decided </a:t>
            </a:r>
            <a:r>
              <a:rPr lang="en-US" sz="1400" b="1" dirty="0">
                <a:latin typeface="Source Sans Pro Light" panose="020B0403030403020204" pitchFamily="34" charset="0"/>
                <a:ea typeface="Source Sans Pro Light" panose="020B0403030403020204" pitchFamily="34" charset="0"/>
              </a:rPr>
              <a:t>who</a:t>
            </a:r>
            <a:r>
              <a:rPr lang="en-US" sz="1400" dirty="0">
                <a:latin typeface="Source Sans Pro Light" panose="020B0403030403020204" pitchFamily="34" charset="0"/>
                <a:ea typeface="Source Sans Pro Light" panose="020B0403030403020204" pitchFamily="34" charset="0"/>
              </a:rPr>
              <a:t> you need to hear from, the next step is figuring out </a:t>
            </a:r>
            <a:r>
              <a:rPr lang="en-US" sz="1400" b="1" dirty="0">
                <a:latin typeface="Source Sans Pro Light" panose="020B0403030403020204" pitchFamily="34" charset="0"/>
                <a:ea typeface="Source Sans Pro Light" panose="020B0403030403020204" pitchFamily="34" charset="0"/>
              </a:rPr>
              <a:t>where</a:t>
            </a:r>
            <a:r>
              <a:rPr lang="en-US" sz="1400" dirty="0">
                <a:latin typeface="Source Sans Pro Light" panose="020B0403030403020204" pitchFamily="34" charset="0"/>
                <a:ea typeface="Source Sans Pro Light" panose="020B0403030403020204" pitchFamily="34" charset="0"/>
              </a:rPr>
              <a:t> to find them. Your recruitment criteria will help guide this. In some cases, you may already have a list of potential participants—like recent service users or people who signed up for updates. In other cases, you’ll need to find people through community partners, public outreach, or social media. Where you find participants may also affect how you conduct the interviews (e.g., in person, virtual, or phone).</a:t>
            </a:r>
          </a:p>
          <a:p>
            <a:endParaRPr lang="en-US" sz="1000" dirty="0">
              <a:latin typeface="Source Sans Pro Light" panose="020B0403030403020204" pitchFamily="34" charset="0"/>
              <a:ea typeface="Source Sans Pro Light" panose="020B0403030403020204" pitchFamily="34" charset="0"/>
            </a:endParaRPr>
          </a:p>
          <a:p>
            <a:pPr>
              <a:buNone/>
            </a:pPr>
            <a:r>
              <a:rPr lang="en-US" sz="1400" dirty="0">
                <a:latin typeface="Source Sans Pro Light" panose="020B0403030403020204" pitchFamily="34" charset="0"/>
                <a:ea typeface="Source Sans Pro Light" panose="020B0403030403020204" pitchFamily="34" charset="0"/>
              </a:rPr>
              <a:t>Potential sources may include: </a:t>
            </a:r>
            <a:r>
              <a:rPr lang="en-US" sz="1400" b="1" dirty="0"/>
              <a:t>Recent users</a:t>
            </a:r>
            <a:r>
              <a:rPr lang="en-US" sz="1400" dirty="0"/>
              <a:t> of your service or program, </a:t>
            </a:r>
            <a:r>
              <a:rPr lang="en-US" sz="1400" b="1" dirty="0"/>
              <a:t>community-based organizations</a:t>
            </a:r>
            <a:r>
              <a:rPr lang="en-US" sz="1400" dirty="0"/>
              <a:t> that work with your target group, </a:t>
            </a:r>
            <a:r>
              <a:rPr lang="en-US" sz="1400" b="1" dirty="0"/>
              <a:t>public events or community spaces, social media, newsletters, or agency websites, existing email or contact lists</a:t>
            </a:r>
            <a:r>
              <a:rPr lang="en-US" sz="1400" dirty="0"/>
              <a:t> (check privacy and consent requirements), </a:t>
            </a:r>
            <a:r>
              <a:rPr lang="en-US" sz="1400" b="1" dirty="0"/>
              <a:t>word of mouth or snowball sampling</a:t>
            </a:r>
            <a:r>
              <a:rPr lang="en-US" sz="1400" dirty="0"/>
              <a:t>—asking participants to refer others. </a:t>
            </a:r>
          </a:p>
          <a:p>
            <a:endParaRPr lang="en-US" sz="1400" dirty="0">
              <a:latin typeface="Source Sans Pro Light" panose="020B0403030403020204" pitchFamily="34" charset="0"/>
              <a:ea typeface="Source Sans Pro Light" panose="020B0403030403020204" pitchFamily="34" charset="0"/>
            </a:endParaRPr>
          </a:p>
        </p:txBody>
      </p:sp>
      <p:grpSp>
        <p:nvGrpSpPr>
          <p:cNvPr id="6" name="Group 5" descr="Choose sources that align with your goals, are inclusive, and don’t rely on convenience alone. Consider who might be left out and how you could reach them.&#10;">
            <a:extLst>
              <a:ext uri="{FF2B5EF4-FFF2-40B4-BE49-F238E27FC236}">
                <a16:creationId xmlns:a16="http://schemas.microsoft.com/office/drawing/2014/main" id="{7910C616-FE80-B9E0-C05A-9EBAE003B222}"/>
              </a:ext>
            </a:extLst>
          </p:cNvPr>
          <p:cNvGrpSpPr/>
          <p:nvPr/>
        </p:nvGrpSpPr>
        <p:grpSpPr>
          <a:xfrm>
            <a:off x="1738493" y="8647633"/>
            <a:ext cx="4295413" cy="675016"/>
            <a:chOff x="2060812" y="8496719"/>
            <a:chExt cx="4597190" cy="675016"/>
          </a:xfrm>
        </p:grpSpPr>
        <p:grpSp>
          <p:nvGrpSpPr>
            <p:cNvPr id="7" name="Group 6">
              <a:extLst>
                <a:ext uri="{FF2B5EF4-FFF2-40B4-BE49-F238E27FC236}">
                  <a16:creationId xmlns:a16="http://schemas.microsoft.com/office/drawing/2014/main" id="{2EEF8920-5FBB-6ACF-44F2-4099F3339EE1}"/>
                </a:ext>
              </a:extLst>
            </p:cNvPr>
            <p:cNvGrpSpPr/>
            <p:nvPr/>
          </p:nvGrpSpPr>
          <p:grpSpPr>
            <a:xfrm>
              <a:off x="2060812" y="8496719"/>
              <a:ext cx="4597190" cy="675016"/>
              <a:chOff x="4411176" y="5087409"/>
              <a:chExt cx="2475097" cy="465116"/>
            </a:xfrm>
          </p:grpSpPr>
          <p:sp>
            <p:nvSpPr>
              <p:cNvPr id="9" name="Rectangle 8">
                <a:extLst>
                  <a:ext uri="{FF2B5EF4-FFF2-40B4-BE49-F238E27FC236}">
                    <a16:creationId xmlns:a16="http://schemas.microsoft.com/office/drawing/2014/main" id="{24F16CE8-7466-B51D-73AD-B122809C1600}"/>
                  </a:ext>
                </a:extLst>
              </p:cNvPr>
              <p:cNvSpPr/>
              <p:nvPr/>
            </p:nvSpPr>
            <p:spPr>
              <a:xfrm>
                <a:off x="4411176" y="5087409"/>
                <a:ext cx="2475097" cy="465114"/>
              </a:xfrm>
              <a:prstGeom prst="rect">
                <a:avLst/>
              </a:prstGeom>
              <a:solidFill>
                <a:srgbClr val="D9CDB8"/>
              </a:solidFill>
              <a:ln>
                <a:solidFill>
                  <a:srgbClr val="A785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0D732EF-9BD2-E907-567E-2BD42F48C4E8}"/>
                  </a:ext>
                </a:extLst>
              </p:cNvPr>
              <p:cNvSpPr txBox="1"/>
              <p:nvPr/>
            </p:nvSpPr>
            <p:spPr>
              <a:xfrm>
                <a:off x="4738749" y="5107175"/>
                <a:ext cx="2100293" cy="445350"/>
              </a:xfrm>
              <a:prstGeom prst="rect">
                <a:avLst/>
              </a:prstGeom>
              <a:noFill/>
            </p:spPr>
            <p:txBody>
              <a:bodyPr wrap="square" rtlCol="0">
                <a:spAutoFit/>
              </a:bodyPr>
              <a:lstStyle/>
              <a:p>
                <a:r>
                  <a:rPr lang="en-US" sz="1200" dirty="0">
                    <a:latin typeface="Source Sans Pro Light" panose="020B0403030403020204" pitchFamily="34" charset="0"/>
                    <a:ea typeface="Source Sans Pro Light" panose="020B0403030403020204" pitchFamily="34" charset="0"/>
                  </a:rPr>
                  <a:t>Choose sources that align with your goals, are inclusive, and don’t rely on convenience alone. Consider who might be left out and how you could reach them.</a:t>
                </a:r>
              </a:p>
            </p:txBody>
          </p:sp>
        </p:grpSp>
        <p:pic>
          <p:nvPicPr>
            <p:cNvPr id="8" name="Graphic 7" descr="Lightbulb and gear with solid fill">
              <a:extLst>
                <a:ext uri="{FF2B5EF4-FFF2-40B4-BE49-F238E27FC236}">
                  <a16:creationId xmlns:a16="http://schemas.microsoft.com/office/drawing/2014/main" id="{D09F38CE-8586-9334-9FD6-57E6990F13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48539" y="8588224"/>
              <a:ext cx="520700" cy="520700"/>
            </a:xfrm>
            <a:prstGeom prst="rect">
              <a:avLst/>
            </a:prstGeom>
          </p:spPr>
        </p:pic>
      </p:grpSp>
      <p:sp>
        <p:nvSpPr>
          <p:cNvPr id="21" name="Slide Number Placeholder 20">
            <a:extLst>
              <a:ext uri="{FF2B5EF4-FFF2-40B4-BE49-F238E27FC236}">
                <a16:creationId xmlns:a16="http://schemas.microsoft.com/office/drawing/2014/main" id="{9E4C0DCF-BA86-9A1D-0D39-9A2F5BAD7A31}"/>
              </a:ext>
            </a:extLst>
          </p:cNvPr>
          <p:cNvSpPr>
            <a:spLocks noGrp="1"/>
          </p:cNvSpPr>
          <p:nvPr>
            <p:ph type="sldNum" sz="quarter" idx="12"/>
          </p:nvPr>
        </p:nvSpPr>
        <p:spPr/>
        <p:txBody>
          <a:bodyPr/>
          <a:lstStyle/>
          <a:p>
            <a:fld id="{91DF55B4-0182-4E38-AD2A-6504C7E2CA25}" type="slidenum">
              <a:rPr lang="en-US" smtClean="0"/>
              <a:t>10</a:t>
            </a:fld>
            <a:endParaRPr lang="en-US" dirty="0"/>
          </a:p>
        </p:txBody>
      </p:sp>
    </p:spTree>
    <p:extLst>
      <p:ext uri="{BB962C8B-B14F-4D97-AF65-F5344CB8AC3E}">
        <p14:creationId xmlns:p14="http://schemas.microsoft.com/office/powerpoint/2010/main" val="457716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5F384-B85B-5FF1-FDBE-3DD05B76481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E265016-EB6A-5779-BE5A-4D144D28B935}"/>
              </a:ext>
              <a:ext uri="{C183D7F6-B498-43B3-948B-1728B52AA6E4}">
                <adec:decorative xmlns:adec="http://schemas.microsoft.com/office/drawing/2017/decorative" val="1"/>
              </a:ext>
            </a:extLst>
          </p:cNvPr>
          <p:cNvSpPr/>
          <p:nvPr/>
        </p:nvSpPr>
        <p:spPr>
          <a:xfrm>
            <a:off x="0" y="12407"/>
            <a:ext cx="7772400" cy="834887"/>
          </a:xfrm>
          <a:prstGeom prst="rect">
            <a:avLst/>
          </a:prstGeom>
          <a:solidFill>
            <a:srgbClr val="6F4B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5">
            <a:extLst>
              <a:ext uri="{FF2B5EF4-FFF2-40B4-BE49-F238E27FC236}">
                <a16:creationId xmlns:a16="http://schemas.microsoft.com/office/drawing/2014/main" id="{52ED25E4-F848-2D99-6DAF-6040E750695F}"/>
              </a:ext>
            </a:extLst>
          </p:cNvPr>
          <p:cNvSpPr txBox="1">
            <a:spLocks noGrp="1"/>
          </p:cNvSpPr>
          <p:nvPr>
            <p:ph type="title" idx="4294967295"/>
          </p:nvPr>
        </p:nvSpPr>
        <p:spPr>
          <a:xfrm>
            <a:off x="252482" y="137462"/>
            <a:ext cx="709984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t>RECRUITMENT</a:t>
            </a:r>
          </a:p>
        </p:txBody>
      </p:sp>
      <p:sp>
        <p:nvSpPr>
          <p:cNvPr id="22" name="TextBox 21">
            <a:extLst>
              <a:ext uri="{FF2B5EF4-FFF2-40B4-BE49-F238E27FC236}">
                <a16:creationId xmlns:a16="http://schemas.microsoft.com/office/drawing/2014/main" id="{01B80E7B-DD27-FCE2-057D-7CE5B203CC5D}"/>
              </a:ext>
            </a:extLst>
          </p:cNvPr>
          <p:cNvSpPr txBox="1"/>
          <p:nvPr/>
        </p:nvSpPr>
        <p:spPr>
          <a:xfrm>
            <a:off x="218364" y="972349"/>
            <a:ext cx="3069035" cy="369332"/>
          </a:xfrm>
          <a:prstGeom prst="rect">
            <a:avLst/>
          </a:prstGeom>
          <a:noFill/>
        </p:spPr>
        <p:txBody>
          <a:bodyPr wrap="square" rtlCol="0">
            <a:spAutoFit/>
          </a:bodyPr>
          <a:lstStyle/>
          <a:p>
            <a:r>
              <a:rPr lang="en-US" b="1" dirty="0">
                <a:latin typeface="Source Sans Pro SemiBold" panose="020B0603030403020204" pitchFamily="34" charset="0"/>
                <a:ea typeface="Source Sans Pro SemiBold" panose="020B0603030403020204" pitchFamily="34" charset="0"/>
              </a:rPr>
              <a:t>Sample Recruitment Script</a:t>
            </a:r>
          </a:p>
        </p:txBody>
      </p:sp>
      <p:sp>
        <p:nvSpPr>
          <p:cNvPr id="21" name="TextBox 20">
            <a:extLst>
              <a:ext uri="{FF2B5EF4-FFF2-40B4-BE49-F238E27FC236}">
                <a16:creationId xmlns:a16="http://schemas.microsoft.com/office/drawing/2014/main" id="{D5048987-BC85-C0C5-F656-492D88163A3B}"/>
              </a:ext>
            </a:extLst>
          </p:cNvPr>
          <p:cNvSpPr txBox="1"/>
          <p:nvPr/>
        </p:nvSpPr>
        <p:spPr>
          <a:xfrm>
            <a:off x="218364" y="1341681"/>
            <a:ext cx="7229184" cy="2554545"/>
          </a:xfrm>
          <a:prstGeom prst="rect">
            <a:avLst/>
          </a:prstGeom>
          <a:noFill/>
        </p:spPr>
        <p:txBody>
          <a:bodyPr wrap="square" rtlCol="0">
            <a:spAutoFit/>
          </a:bodyPr>
          <a:lstStyle/>
          <a:p>
            <a:r>
              <a:rPr lang="en-US" sz="1400" dirty="0">
                <a:latin typeface="Source Sans Pro Light" panose="020B0403030403020204" pitchFamily="34" charset="0"/>
                <a:ea typeface="Source Sans Pro Light" panose="020B0403030403020204" pitchFamily="34" charset="0"/>
              </a:rPr>
              <a:t>Respondent Name: __________</a:t>
            </a:r>
          </a:p>
          <a:p>
            <a:r>
              <a:rPr lang="en-US" sz="1400" dirty="0">
                <a:latin typeface="Source Sans Pro Light" panose="020B0403030403020204" pitchFamily="34" charset="0"/>
                <a:ea typeface="Source Sans Pro Light" panose="020B0403030403020204" pitchFamily="34" charset="0"/>
              </a:rPr>
              <a:t>Hi, my name is __________ and I am from &lt;organization&gt; working to recruit participants for a research study being conducted by &lt;organization&gt;, &lt;description of organization&gt;.  Do you think you might be interested?</a:t>
            </a:r>
          </a:p>
          <a:p>
            <a:endParaRPr lang="en-US" sz="1000"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We are looking for people who live in the Puget Sound area and live in a multifamily unit such as an apartment building.  We are looking for people who are available to speak with us via phone or video conference for a 60-minute interview.</a:t>
            </a:r>
          </a:p>
          <a:p>
            <a:endParaRPr lang="en-US" sz="1000"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Are you available on any of these days, October 7</a:t>
            </a:r>
            <a:r>
              <a:rPr lang="en-US" sz="1400" baseline="30000" dirty="0">
                <a:latin typeface="Source Sans Pro Light" panose="020B0403030403020204" pitchFamily="34" charset="0"/>
                <a:ea typeface="Source Sans Pro Light" panose="020B0403030403020204" pitchFamily="34" charset="0"/>
              </a:rPr>
              <a:t>th</a:t>
            </a:r>
            <a:r>
              <a:rPr lang="en-US" sz="1400" dirty="0">
                <a:latin typeface="Source Sans Pro Light" panose="020B0403030403020204" pitchFamily="34" charset="0"/>
                <a:ea typeface="Source Sans Pro Light" panose="020B0403030403020204" pitchFamily="34" charset="0"/>
              </a:rPr>
              <a:t> (Monday), 8</a:t>
            </a:r>
            <a:r>
              <a:rPr lang="en-US" sz="1400" baseline="30000" dirty="0">
                <a:latin typeface="Source Sans Pro Light" panose="020B0403030403020204" pitchFamily="34" charset="0"/>
                <a:ea typeface="Source Sans Pro Light" panose="020B0403030403020204" pitchFamily="34" charset="0"/>
              </a:rPr>
              <a:t>th</a:t>
            </a:r>
            <a:r>
              <a:rPr lang="en-US" sz="1400" dirty="0">
                <a:latin typeface="Source Sans Pro Light" panose="020B0403030403020204" pitchFamily="34" charset="0"/>
                <a:ea typeface="Source Sans Pro Light" panose="020B0403030403020204" pitchFamily="34" charset="0"/>
              </a:rPr>
              <a:t> (Tuesday) or 9</a:t>
            </a:r>
            <a:r>
              <a:rPr lang="en-US" sz="1400" baseline="30000" dirty="0">
                <a:latin typeface="Source Sans Pro Light" panose="020B0403030403020204" pitchFamily="34" charset="0"/>
                <a:ea typeface="Source Sans Pro Light" panose="020B0403030403020204" pitchFamily="34" charset="0"/>
              </a:rPr>
              <a:t>th</a:t>
            </a:r>
            <a:r>
              <a:rPr lang="en-US" sz="1400" dirty="0">
                <a:latin typeface="Source Sans Pro Light" panose="020B0403030403020204" pitchFamily="34" charset="0"/>
                <a:ea typeface="Source Sans Pro Light" panose="020B0403030403020204" pitchFamily="34" charset="0"/>
              </a:rPr>
              <a:t> (Wednesday)?</a:t>
            </a:r>
          </a:p>
          <a:p>
            <a:endParaRPr lang="en-US" sz="1000"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May I ask you some questions to see if you qualify?</a:t>
            </a:r>
          </a:p>
        </p:txBody>
      </p:sp>
      <p:sp>
        <p:nvSpPr>
          <p:cNvPr id="3" name="TextBox 2">
            <a:extLst>
              <a:ext uri="{FF2B5EF4-FFF2-40B4-BE49-F238E27FC236}">
                <a16:creationId xmlns:a16="http://schemas.microsoft.com/office/drawing/2014/main" id="{3DAE60FE-2CC8-4705-3D62-8993EEB2806D}"/>
              </a:ext>
            </a:extLst>
          </p:cNvPr>
          <p:cNvSpPr txBox="1"/>
          <p:nvPr/>
        </p:nvSpPr>
        <p:spPr>
          <a:xfrm>
            <a:off x="252482" y="3896226"/>
            <a:ext cx="7335673" cy="5878532"/>
          </a:xfrm>
          <a:prstGeom prst="rect">
            <a:avLst/>
          </a:prstGeom>
          <a:noFill/>
        </p:spPr>
        <p:txBody>
          <a:bodyPr wrap="square" rtlCol="0">
            <a:spAutoFit/>
          </a:bodyPr>
          <a:lstStyle/>
          <a:p>
            <a:pPr marL="228600" indent="-228600">
              <a:buAutoNum type="arabicPeriod"/>
            </a:pPr>
            <a:r>
              <a:rPr lang="en-US" sz="1400" dirty="0">
                <a:latin typeface="Source Sans Pro Light" panose="020B0403030403020204" pitchFamily="34" charset="0"/>
                <a:ea typeface="Source Sans Pro Light" panose="020B0403030403020204" pitchFamily="34" charset="0"/>
              </a:rPr>
              <a:t>Are you at least 18 years of age?</a:t>
            </a:r>
          </a:p>
          <a:p>
            <a:pPr marL="685800" lvl="1" indent="-228600">
              <a:buFont typeface="+mj-lt"/>
              <a:buAutoNum type="alphaLcPeriod"/>
            </a:pPr>
            <a:r>
              <a:rPr lang="en-US" sz="1400" dirty="0">
                <a:latin typeface="Source Sans Pro Light" panose="020B0403030403020204" pitchFamily="34" charset="0"/>
                <a:ea typeface="Source Sans Pro Light" panose="020B0403030403020204" pitchFamily="34" charset="0"/>
              </a:rPr>
              <a:t>If yes, continue to next question</a:t>
            </a:r>
          </a:p>
          <a:p>
            <a:pPr marL="685800" lvl="1" indent="-228600">
              <a:spcAft>
                <a:spcPts val="600"/>
              </a:spcAft>
              <a:buFont typeface="+mj-lt"/>
              <a:buAutoNum type="alphaLcPeriod"/>
            </a:pPr>
            <a:r>
              <a:rPr lang="en-US" sz="1400" dirty="0">
                <a:latin typeface="Source Sans Pro Light" panose="020B0403030403020204" pitchFamily="34" charset="0"/>
                <a:ea typeface="Source Sans Pro Light" panose="020B0403030403020204" pitchFamily="34" charset="0"/>
              </a:rPr>
              <a:t>If no, disqualify</a:t>
            </a:r>
          </a:p>
          <a:p>
            <a:pPr marL="228600" indent="-228600">
              <a:buFont typeface="+mj-lt"/>
              <a:buAutoNum type="arabicPeriod"/>
            </a:pPr>
            <a:r>
              <a:rPr lang="en-US" sz="1400" dirty="0">
                <a:latin typeface="Source Sans Pro Light" panose="020B0403030403020204" pitchFamily="34" charset="0"/>
                <a:ea typeface="Source Sans Pro Light" panose="020B0403030403020204" pitchFamily="34" charset="0"/>
              </a:rPr>
              <a:t>What is you zip code? ___________</a:t>
            </a:r>
          </a:p>
          <a:p>
            <a:pPr marL="685800" lvl="1" indent="-228600">
              <a:buFont typeface="+mj-lt"/>
              <a:buAutoNum type="alphaLcPeriod"/>
            </a:pPr>
            <a:r>
              <a:rPr lang="en-US" sz="1400" dirty="0">
                <a:latin typeface="Source Sans Pro Light" panose="020B0403030403020204" pitchFamily="34" charset="0"/>
                <a:ea typeface="Source Sans Pro Light" panose="020B0403030403020204" pitchFamily="34" charset="0"/>
              </a:rPr>
              <a:t>Must live in one of the zip codes from the table above – if yes, continue to next question</a:t>
            </a:r>
          </a:p>
          <a:p>
            <a:pPr marL="685800" lvl="1" indent="-228600">
              <a:spcAft>
                <a:spcPts val="600"/>
              </a:spcAft>
              <a:buFont typeface="+mj-lt"/>
              <a:buAutoNum type="alphaLcPeriod"/>
            </a:pPr>
            <a:r>
              <a:rPr lang="en-US" sz="1400" dirty="0">
                <a:latin typeface="Source Sans Pro Light" panose="020B0403030403020204" pitchFamily="34" charset="0"/>
                <a:ea typeface="Source Sans Pro Light" panose="020B0403030403020204" pitchFamily="34" charset="0"/>
              </a:rPr>
              <a:t>Area outside of the locations listed above? – disqualify</a:t>
            </a:r>
          </a:p>
          <a:p>
            <a:pPr marL="228600" indent="-228600">
              <a:buFont typeface="+mj-lt"/>
              <a:buAutoNum type="arabicPeriod"/>
            </a:pPr>
            <a:r>
              <a:rPr lang="en-US" sz="1400" dirty="0">
                <a:latin typeface="Source Sans Pro Light" panose="020B0403030403020204" pitchFamily="34" charset="0"/>
                <a:ea typeface="Source Sans Pro Light" panose="020B0403030403020204" pitchFamily="34" charset="0"/>
              </a:rPr>
              <a:t>Do you own or rent your current residence?</a:t>
            </a:r>
          </a:p>
          <a:p>
            <a:pPr marL="685800" lvl="1" indent="-228600">
              <a:buFont typeface="+mj-lt"/>
              <a:buAutoNum type="alphaLcPeriod"/>
            </a:pPr>
            <a:r>
              <a:rPr lang="en-US" sz="1400" dirty="0">
                <a:latin typeface="Source Sans Pro Light" panose="020B0403030403020204" pitchFamily="34" charset="0"/>
                <a:ea typeface="Source Sans Pro Light" panose="020B0403030403020204" pitchFamily="34" charset="0"/>
              </a:rPr>
              <a:t>Own – disqualify</a:t>
            </a:r>
          </a:p>
          <a:p>
            <a:pPr marL="685800" lvl="1" indent="-228600">
              <a:buFont typeface="+mj-lt"/>
              <a:buAutoNum type="alphaLcPeriod"/>
            </a:pPr>
            <a:r>
              <a:rPr lang="en-US" sz="1400" dirty="0">
                <a:latin typeface="Source Sans Pro Light" panose="020B0403030403020204" pitchFamily="34" charset="0"/>
                <a:ea typeface="Source Sans Pro Light" panose="020B0403030403020204" pitchFamily="34" charset="0"/>
              </a:rPr>
              <a:t>Rent – continue to next question</a:t>
            </a:r>
          </a:p>
          <a:p>
            <a:pPr marL="685800" lvl="1" indent="-228600">
              <a:buFont typeface="+mj-lt"/>
              <a:buAutoNum type="alphaLcPeriod"/>
            </a:pPr>
            <a:r>
              <a:rPr lang="en-US" sz="1400" dirty="0">
                <a:latin typeface="Source Sans Pro Light" panose="020B0403030403020204" pitchFamily="34" charset="0"/>
                <a:ea typeface="Source Sans Pro Light" panose="020B0403030403020204" pitchFamily="34" charset="0"/>
              </a:rPr>
              <a:t>Other – disqualify</a:t>
            </a:r>
          </a:p>
          <a:p>
            <a:pPr marL="685800" lvl="1" indent="-228600">
              <a:spcAft>
                <a:spcPts val="600"/>
              </a:spcAft>
              <a:buFont typeface="+mj-lt"/>
              <a:buAutoNum type="alphaLcPeriod"/>
            </a:pPr>
            <a:r>
              <a:rPr lang="en-US" sz="1400" dirty="0">
                <a:latin typeface="Source Sans Pro Light" panose="020B0403030403020204" pitchFamily="34" charset="0"/>
                <a:ea typeface="Source Sans Pro Light" panose="020B0403030403020204" pitchFamily="34" charset="0"/>
              </a:rPr>
              <a:t>Live with someone else and don’t pay for housing – disqualify.</a:t>
            </a:r>
          </a:p>
          <a:p>
            <a:pPr marL="228600" indent="-228600">
              <a:buFont typeface="+mj-lt"/>
              <a:buAutoNum type="arabicPeriod"/>
            </a:pPr>
            <a:r>
              <a:rPr lang="en-US" sz="1400" dirty="0">
                <a:latin typeface="Source Sans Pro Light" panose="020B0403030403020204" pitchFamily="34" charset="0"/>
                <a:ea typeface="Source Sans Pro Light" panose="020B0403030403020204" pitchFamily="34" charset="0"/>
              </a:rPr>
              <a:t>In what kind of residence do you currently live in?</a:t>
            </a:r>
          </a:p>
          <a:p>
            <a:pPr marL="685800" lvl="1" indent="-228600">
              <a:buFont typeface="+mj-lt"/>
              <a:buAutoNum type="alphaLcPeriod"/>
            </a:pPr>
            <a:r>
              <a:rPr lang="en-US" sz="1400" dirty="0">
                <a:latin typeface="Source Sans Pro Light" panose="020B0403030403020204" pitchFamily="34" charset="0"/>
                <a:ea typeface="Source Sans Pro Light" panose="020B0403030403020204" pitchFamily="34" charset="0"/>
              </a:rPr>
              <a:t>Apartment – continue to next question</a:t>
            </a:r>
          </a:p>
          <a:p>
            <a:pPr marL="685800" lvl="1" indent="-228600">
              <a:spcAft>
                <a:spcPts val="600"/>
              </a:spcAft>
              <a:buFont typeface="+mj-lt"/>
              <a:buAutoNum type="alphaLcPeriod"/>
            </a:pPr>
            <a:r>
              <a:rPr lang="en-US" sz="1400" dirty="0">
                <a:latin typeface="Source Sans Pro Light" panose="020B0403030403020204" pitchFamily="34" charset="0"/>
                <a:ea typeface="Source Sans Pro Light" panose="020B0403030403020204" pitchFamily="34" charset="0"/>
              </a:rPr>
              <a:t>Condo/Townhome/Single family home – disqualify</a:t>
            </a:r>
          </a:p>
          <a:p>
            <a:pPr marL="228600" indent="-228600">
              <a:buFont typeface="+mj-lt"/>
              <a:buAutoNum type="arabicPeriod"/>
            </a:pPr>
            <a:r>
              <a:rPr lang="en-US" sz="1400" dirty="0">
                <a:latin typeface="Source Sans Pro Light" panose="020B0403030403020204" pitchFamily="34" charset="0"/>
                <a:ea typeface="Source Sans Pro Light" panose="020B0403030403020204" pitchFamily="34" charset="0"/>
              </a:rPr>
              <a:t>Is your water bill included in your rent?</a:t>
            </a:r>
          </a:p>
          <a:p>
            <a:pPr marL="685800" lvl="1" indent="-228600">
              <a:buFont typeface="+mj-lt"/>
              <a:buAutoNum type="alphaLcPeriod"/>
            </a:pPr>
            <a:r>
              <a:rPr lang="en-US" sz="1400" dirty="0">
                <a:latin typeface="Source Sans Pro Light" panose="020B0403030403020204" pitchFamily="34" charset="0"/>
                <a:ea typeface="Source Sans Pro Light" panose="020B0403030403020204" pitchFamily="34" charset="0"/>
              </a:rPr>
              <a:t>Included in rent – recruit 6</a:t>
            </a:r>
          </a:p>
          <a:p>
            <a:pPr marL="685800" lvl="1" indent="-228600">
              <a:buFont typeface="+mj-lt"/>
              <a:buAutoNum type="alphaLcPeriod"/>
            </a:pPr>
            <a:r>
              <a:rPr lang="en-US" sz="1400" dirty="0">
                <a:latin typeface="Source Sans Pro Light" panose="020B0403030403020204" pitchFamily="34" charset="0"/>
                <a:ea typeface="Source Sans Pro Light" panose="020B0403030403020204" pitchFamily="34" charset="0"/>
              </a:rPr>
              <a:t>Pay separately – recruit 6</a:t>
            </a:r>
          </a:p>
          <a:p>
            <a:pPr marL="685800" lvl="1" indent="-228600">
              <a:spcAft>
                <a:spcPts val="600"/>
              </a:spcAft>
              <a:buFont typeface="+mj-lt"/>
              <a:buAutoNum type="alphaLcPeriod"/>
            </a:pPr>
            <a:r>
              <a:rPr lang="en-US" sz="1400" dirty="0">
                <a:latin typeface="Source Sans Pro Light" panose="020B0403030403020204" pitchFamily="34" charset="0"/>
                <a:ea typeface="Source Sans Pro Light" panose="020B0403030403020204" pitchFamily="34" charset="0"/>
              </a:rPr>
              <a:t>I don’t know – disqualify</a:t>
            </a:r>
          </a:p>
          <a:p>
            <a:pPr marL="228600" indent="-228600">
              <a:spcAft>
                <a:spcPts val="600"/>
              </a:spcAft>
              <a:buFont typeface="+mj-lt"/>
              <a:buAutoNum type="arabicPeriod"/>
            </a:pPr>
            <a:r>
              <a:rPr lang="en-US" sz="1400" dirty="0">
                <a:latin typeface="Source Sans Pro Light" panose="020B0403030403020204" pitchFamily="34" charset="0"/>
                <a:ea typeface="Source Sans Pro Light" panose="020B0403030403020204" pitchFamily="34" charset="0"/>
              </a:rPr>
              <a:t>What is your age? ______ (recruit a mix)</a:t>
            </a:r>
          </a:p>
          <a:p>
            <a:pPr marL="228600" indent="-228600">
              <a:spcAft>
                <a:spcPts val="600"/>
              </a:spcAft>
              <a:buFont typeface="+mj-lt"/>
              <a:buAutoNum type="arabicPeriod"/>
            </a:pPr>
            <a:r>
              <a:rPr lang="en-US" sz="1400" dirty="0">
                <a:latin typeface="Source Sans Pro Light" panose="020B0403030403020204" pitchFamily="34" charset="0"/>
                <a:ea typeface="Source Sans Pro Light" panose="020B0403030403020204" pitchFamily="34" charset="0"/>
              </a:rPr>
              <a:t>If you choose to share, what gender do you identify as? __________</a:t>
            </a:r>
          </a:p>
          <a:p>
            <a:pPr marL="228600" indent="-228600">
              <a:spcAft>
                <a:spcPts val="600"/>
              </a:spcAft>
              <a:buFont typeface="+mj-lt"/>
              <a:buAutoNum type="arabicPeriod"/>
            </a:pPr>
            <a:r>
              <a:rPr lang="en-US" sz="1400" dirty="0">
                <a:latin typeface="Source Sans Pro Light" panose="020B0403030403020204" pitchFamily="34" charset="0"/>
                <a:ea typeface="Source Sans Pro Light" panose="020B0403030403020204" pitchFamily="34" charset="0"/>
              </a:rPr>
              <a:t>What is the highest degree or level of school you’ve completed (Strive for a mix) _________</a:t>
            </a:r>
          </a:p>
          <a:p>
            <a:pPr marL="228600" indent="-228600">
              <a:spcAft>
                <a:spcPts val="600"/>
              </a:spcAft>
              <a:buFont typeface="+mj-lt"/>
              <a:buAutoNum type="arabicPeriod"/>
            </a:pPr>
            <a:r>
              <a:rPr lang="en-US" sz="1400" dirty="0">
                <a:latin typeface="Source Sans Pro Light" panose="020B0403030403020204" pitchFamily="34" charset="0"/>
                <a:ea typeface="Source Sans Pro Light" panose="020B0403030403020204" pitchFamily="34" charset="0"/>
              </a:rPr>
              <a:t>If you choose to share, what is your ethnicity? (Strive for a mix) __________</a:t>
            </a:r>
          </a:p>
          <a:p>
            <a:pPr marL="228600" indent="-228600">
              <a:spcAft>
                <a:spcPts val="600"/>
              </a:spcAft>
              <a:buFont typeface="+mj-lt"/>
              <a:buAutoNum type="arabicPeriod"/>
            </a:pPr>
            <a:r>
              <a:rPr lang="en-US" sz="1400" dirty="0">
                <a:latin typeface="Source Sans Pro Light" panose="020B0403030403020204" pitchFamily="34" charset="0"/>
                <a:ea typeface="Source Sans Pro Light" panose="020B0403030403020204" pitchFamily="34" charset="0"/>
              </a:rPr>
              <a:t>  Including yourself, how many people currently live in your household? ___________</a:t>
            </a:r>
          </a:p>
        </p:txBody>
      </p:sp>
      <p:sp>
        <p:nvSpPr>
          <p:cNvPr id="17" name="Slide Number Placeholder 16">
            <a:extLst>
              <a:ext uri="{FF2B5EF4-FFF2-40B4-BE49-F238E27FC236}">
                <a16:creationId xmlns:a16="http://schemas.microsoft.com/office/drawing/2014/main" id="{153A91BD-0EA3-3A5D-CC60-919A28B4927D}"/>
              </a:ext>
            </a:extLst>
          </p:cNvPr>
          <p:cNvSpPr>
            <a:spLocks noGrp="1"/>
          </p:cNvSpPr>
          <p:nvPr>
            <p:ph type="sldNum" sz="quarter" idx="12"/>
          </p:nvPr>
        </p:nvSpPr>
        <p:spPr/>
        <p:txBody>
          <a:bodyPr/>
          <a:lstStyle/>
          <a:p>
            <a:fld id="{91DF55B4-0182-4E38-AD2A-6504C7E2CA25}" type="slidenum">
              <a:rPr lang="en-US" smtClean="0"/>
              <a:t>11</a:t>
            </a:fld>
            <a:endParaRPr lang="en-US" dirty="0"/>
          </a:p>
        </p:txBody>
      </p:sp>
    </p:spTree>
    <p:extLst>
      <p:ext uri="{BB962C8B-B14F-4D97-AF65-F5344CB8AC3E}">
        <p14:creationId xmlns:p14="http://schemas.microsoft.com/office/powerpoint/2010/main" val="4191281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80ED8-AD4F-5652-A8C6-7951FB09DBB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EE9D9B8-D991-3283-F5A9-4655334CE638}"/>
              </a:ext>
              <a:ext uri="{C183D7F6-B498-43B3-948B-1728B52AA6E4}">
                <adec:decorative xmlns:adec="http://schemas.microsoft.com/office/drawing/2017/decorative" val="1"/>
              </a:ext>
            </a:extLst>
          </p:cNvPr>
          <p:cNvSpPr/>
          <p:nvPr/>
        </p:nvSpPr>
        <p:spPr>
          <a:xfrm>
            <a:off x="0" y="12407"/>
            <a:ext cx="7772400" cy="834887"/>
          </a:xfrm>
          <a:prstGeom prst="rect">
            <a:avLst/>
          </a:prstGeom>
          <a:solidFill>
            <a:srgbClr val="6F4B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5">
            <a:extLst>
              <a:ext uri="{FF2B5EF4-FFF2-40B4-BE49-F238E27FC236}">
                <a16:creationId xmlns:a16="http://schemas.microsoft.com/office/drawing/2014/main" id="{8D45A410-3EEB-3B66-11C7-3B74A35043D1}"/>
              </a:ext>
            </a:extLst>
          </p:cNvPr>
          <p:cNvSpPr txBox="1">
            <a:spLocks noGrp="1"/>
          </p:cNvSpPr>
          <p:nvPr>
            <p:ph type="title" idx="4294967295"/>
          </p:nvPr>
        </p:nvSpPr>
        <p:spPr>
          <a:xfrm>
            <a:off x="252482" y="137462"/>
            <a:ext cx="709984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t>RECRUITMENT</a:t>
            </a:r>
          </a:p>
        </p:txBody>
      </p:sp>
      <p:sp>
        <p:nvSpPr>
          <p:cNvPr id="15" name="TextBox 14">
            <a:extLst>
              <a:ext uri="{FF2B5EF4-FFF2-40B4-BE49-F238E27FC236}">
                <a16:creationId xmlns:a16="http://schemas.microsoft.com/office/drawing/2014/main" id="{A0D8D00D-795D-F06F-78A0-6D0BDFDAC395}"/>
              </a:ext>
            </a:extLst>
          </p:cNvPr>
          <p:cNvSpPr txBox="1"/>
          <p:nvPr/>
        </p:nvSpPr>
        <p:spPr>
          <a:xfrm>
            <a:off x="251323" y="927152"/>
            <a:ext cx="3843005" cy="369332"/>
          </a:xfrm>
          <a:prstGeom prst="rect">
            <a:avLst/>
          </a:prstGeom>
          <a:noFill/>
        </p:spPr>
        <p:txBody>
          <a:bodyPr wrap="square" rtlCol="0">
            <a:spAutoFit/>
          </a:bodyPr>
          <a:lstStyle/>
          <a:p>
            <a:r>
              <a:rPr lang="en-US" b="1" dirty="0">
                <a:latin typeface="Source Sans Pro SemiBold" panose="020B0603030403020204" pitchFamily="34" charset="0"/>
                <a:ea typeface="Source Sans Pro SemiBold" panose="020B0603030403020204" pitchFamily="34" charset="0"/>
              </a:rPr>
              <a:t>Example Study Information Script</a:t>
            </a:r>
          </a:p>
        </p:txBody>
      </p:sp>
      <p:sp>
        <p:nvSpPr>
          <p:cNvPr id="17" name="TextBox 16">
            <a:extLst>
              <a:ext uri="{FF2B5EF4-FFF2-40B4-BE49-F238E27FC236}">
                <a16:creationId xmlns:a16="http://schemas.microsoft.com/office/drawing/2014/main" id="{149D9288-DB6B-BEC7-0B23-4D4A74F4BAC5}"/>
              </a:ext>
            </a:extLst>
          </p:cNvPr>
          <p:cNvSpPr txBox="1"/>
          <p:nvPr/>
        </p:nvSpPr>
        <p:spPr>
          <a:xfrm>
            <a:off x="275807" y="1376342"/>
            <a:ext cx="6983834" cy="5909310"/>
          </a:xfrm>
          <a:prstGeom prst="rect">
            <a:avLst/>
          </a:prstGeom>
          <a:noFill/>
        </p:spPr>
        <p:txBody>
          <a:bodyPr wrap="square" rtlCol="0">
            <a:spAutoFit/>
          </a:bodyPr>
          <a:lstStyle/>
          <a:p>
            <a:r>
              <a:rPr lang="en-US" sz="1400" dirty="0">
                <a:latin typeface="Source Sans Pro Light" panose="020B0403030403020204" pitchFamily="34" charset="0"/>
                <a:ea typeface="Source Sans Pro Light" panose="020B0403030403020204" pitchFamily="34" charset="0"/>
              </a:rPr>
              <a:t>I’d like to give you just a little more information about the research study.  The study will be conducted virtually.  You do not need to travel anywhere.  You will be sent a link to a video conferencing tool.  You can join using your computer if you have access to one or join the meeting using your phone.</a:t>
            </a:r>
          </a:p>
          <a:p>
            <a:endParaRPr lang="en-US" sz="1400"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When you join the remote meeting, a researcher will greet you.  When you are ready to begin, the researcher will ask for your consent to participate in the study and will begin the interview.</a:t>
            </a:r>
          </a:p>
          <a:p>
            <a:endParaRPr lang="en-US" sz="1400"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As a gesture of appreciation, we would like to send you a $75 gift card for participating in the interview.  The gift card will be sent to you via email after you complete the interview.</a:t>
            </a:r>
          </a:p>
          <a:p>
            <a:endParaRPr lang="en-US" sz="1400"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Your name will not be used for any purpose beyond this session.  Are you okay with the being audio and/or video recorded for the purpose of research?</a:t>
            </a:r>
          </a:p>
          <a:p>
            <a:r>
              <a:rPr lang="en-US" sz="1400" dirty="0">
                <a:latin typeface="Source Sans Pro Light" panose="020B0403030403020204" pitchFamily="34" charset="0"/>
                <a:ea typeface="Source Sans Pro Light" panose="020B0403030403020204" pitchFamily="34" charset="0"/>
              </a:rPr>
              <a:t>	Yes</a:t>
            </a:r>
          </a:p>
          <a:p>
            <a:r>
              <a:rPr lang="en-US" sz="1400" dirty="0">
                <a:latin typeface="Source Sans Pro Light" panose="020B0403030403020204" pitchFamily="34" charset="0"/>
                <a:ea typeface="Source Sans Pro Light" panose="020B0403030403020204" pitchFamily="34" charset="0"/>
              </a:rPr>
              <a:t>	No (Disqualify if uncomfortable with audio or video recording)</a:t>
            </a:r>
          </a:p>
          <a:p>
            <a:endParaRPr lang="en-US" sz="1400"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We will send you an email that confirms your participation.  We invite only one participant at a time, so it’s very important that you keep your appointment or call us right away if you need to cancel or reschedule.</a:t>
            </a:r>
          </a:p>
          <a:p>
            <a:endParaRPr lang="en-US" sz="1400"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Would you provide me your contact information so I can send you an appointment reminder?</a:t>
            </a:r>
          </a:p>
          <a:p>
            <a:r>
              <a:rPr lang="en-US" sz="1400" dirty="0">
                <a:latin typeface="Source Sans Pro Light" panose="020B0403030403020204" pitchFamily="34" charset="0"/>
                <a:ea typeface="Source Sans Pro Light" panose="020B0403030403020204" pitchFamily="34" charset="0"/>
              </a:rPr>
              <a:t>	Name: _____________________________</a:t>
            </a:r>
          </a:p>
          <a:p>
            <a:r>
              <a:rPr lang="en-US" sz="1400" dirty="0">
                <a:latin typeface="Source Sans Pro Light" panose="020B0403030403020204" pitchFamily="34" charset="0"/>
                <a:ea typeface="Source Sans Pro Light" panose="020B0403030403020204" pitchFamily="34" charset="0"/>
              </a:rPr>
              <a:t>	Email:  _____________________________</a:t>
            </a:r>
          </a:p>
          <a:p>
            <a:r>
              <a:rPr lang="en-US" sz="1400" dirty="0">
                <a:latin typeface="Source Sans Pro Light" panose="020B0403030403020204" pitchFamily="34" charset="0"/>
                <a:ea typeface="Source Sans Pro Light" panose="020B0403030403020204" pitchFamily="34" charset="0"/>
              </a:rPr>
              <a:t>	Phone: _____________________________</a:t>
            </a:r>
          </a:p>
          <a:p>
            <a:endParaRPr lang="en-US" sz="1400"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Thank you in advance for participating!</a:t>
            </a:r>
          </a:p>
          <a:p>
            <a:endParaRPr lang="en-US" sz="1400" dirty="0">
              <a:latin typeface="Source Sans Pro Light" panose="020B0403030403020204" pitchFamily="34" charset="0"/>
              <a:ea typeface="Source Sans Pro Light" panose="020B0403030403020204" pitchFamily="34" charset="0"/>
            </a:endParaRPr>
          </a:p>
        </p:txBody>
      </p:sp>
      <p:sp>
        <p:nvSpPr>
          <p:cNvPr id="18" name="Slide Number Placeholder 17">
            <a:extLst>
              <a:ext uri="{FF2B5EF4-FFF2-40B4-BE49-F238E27FC236}">
                <a16:creationId xmlns:a16="http://schemas.microsoft.com/office/drawing/2014/main" id="{F4CA75EF-B91E-82C9-6DCA-3171031885A2}"/>
              </a:ext>
            </a:extLst>
          </p:cNvPr>
          <p:cNvSpPr>
            <a:spLocks noGrp="1"/>
          </p:cNvSpPr>
          <p:nvPr>
            <p:ph type="sldNum" sz="quarter" idx="12"/>
          </p:nvPr>
        </p:nvSpPr>
        <p:spPr/>
        <p:txBody>
          <a:bodyPr/>
          <a:lstStyle/>
          <a:p>
            <a:fld id="{91DF55B4-0182-4E38-AD2A-6504C7E2CA25}" type="slidenum">
              <a:rPr lang="en-US" smtClean="0"/>
              <a:t>12</a:t>
            </a:fld>
            <a:endParaRPr lang="en-US" dirty="0"/>
          </a:p>
        </p:txBody>
      </p:sp>
    </p:spTree>
    <p:extLst>
      <p:ext uri="{BB962C8B-B14F-4D97-AF65-F5344CB8AC3E}">
        <p14:creationId xmlns:p14="http://schemas.microsoft.com/office/powerpoint/2010/main" val="2228150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81684-E5AF-1BBA-AFCD-1FAEA352ADF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3DBAE5B-4763-0CE9-21C8-4CCA6AF1F929}"/>
              </a:ext>
              <a:ext uri="{C183D7F6-B498-43B3-948B-1728B52AA6E4}">
                <adec:decorative xmlns:adec="http://schemas.microsoft.com/office/drawing/2017/decorative" val="1"/>
              </a:ext>
            </a:extLst>
          </p:cNvPr>
          <p:cNvSpPr/>
          <p:nvPr/>
        </p:nvSpPr>
        <p:spPr>
          <a:xfrm>
            <a:off x="0" y="12407"/>
            <a:ext cx="7772400" cy="834887"/>
          </a:xfrm>
          <a:prstGeom prst="rect">
            <a:avLst/>
          </a:prstGeom>
          <a:solidFill>
            <a:srgbClr val="8C1F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5">
            <a:extLst>
              <a:ext uri="{FF2B5EF4-FFF2-40B4-BE49-F238E27FC236}">
                <a16:creationId xmlns:a16="http://schemas.microsoft.com/office/drawing/2014/main" id="{508D68D3-D594-23C3-74C7-1E0556ED99D6}"/>
              </a:ext>
            </a:extLst>
          </p:cNvPr>
          <p:cNvSpPr txBox="1">
            <a:spLocks noGrp="1"/>
          </p:cNvSpPr>
          <p:nvPr>
            <p:ph type="title" idx="4294967295"/>
          </p:nvPr>
        </p:nvSpPr>
        <p:spPr>
          <a:xfrm>
            <a:off x="252482" y="137462"/>
            <a:ext cx="709984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t>THE INTERVIEW</a:t>
            </a:r>
          </a:p>
        </p:txBody>
      </p:sp>
      <p:sp>
        <p:nvSpPr>
          <p:cNvPr id="18" name="Slide Number Placeholder 17">
            <a:extLst>
              <a:ext uri="{FF2B5EF4-FFF2-40B4-BE49-F238E27FC236}">
                <a16:creationId xmlns:a16="http://schemas.microsoft.com/office/drawing/2014/main" id="{69024714-9306-CD21-4DDA-A97978C219E3}"/>
              </a:ext>
            </a:extLst>
          </p:cNvPr>
          <p:cNvSpPr>
            <a:spLocks noGrp="1"/>
          </p:cNvSpPr>
          <p:nvPr>
            <p:ph type="sldNum" sz="quarter" idx="12"/>
          </p:nvPr>
        </p:nvSpPr>
        <p:spPr/>
        <p:txBody>
          <a:bodyPr/>
          <a:lstStyle/>
          <a:p>
            <a:fld id="{91DF55B4-0182-4E38-AD2A-6504C7E2CA25}" type="slidenum">
              <a:rPr lang="en-US" smtClean="0"/>
              <a:t>13</a:t>
            </a:fld>
            <a:endParaRPr lang="en-US" dirty="0"/>
          </a:p>
        </p:txBody>
      </p:sp>
      <p:graphicFrame>
        <p:nvGraphicFramePr>
          <p:cNvPr id="15" name="Table 14">
            <a:extLst>
              <a:ext uri="{FF2B5EF4-FFF2-40B4-BE49-F238E27FC236}">
                <a16:creationId xmlns:a16="http://schemas.microsoft.com/office/drawing/2014/main" id="{61F8CBFB-D6E9-C6A0-22D5-DF06661D82A5}"/>
              </a:ext>
            </a:extLst>
          </p:cNvPr>
          <p:cNvGraphicFramePr>
            <a:graphicFrameLocks noGrp="1"/>
          </p:cNvGraphicFramePr>
          <p:nvPr>
            <p:extLst>
              <p:ext uri="{D42A27DB-BD31-4B8C-83A1-F6EECF244321}">
                <p14:modId xmlns:p14="http://schemas.microsoft.com/office/powerpoint/2010/main" val="4057173451"/>
              </p:ext>
            </p:extLst>
          </p:nvPr>
        </p:nvGraphicFramePr>
        <p:xfrm>
          <a:off x="336279" y="1034808"/>
          <a:ext cx="7099842" cy="8287841"/>
        </p:xfrm>
        <a:graphic>
          <a:graphicData uri="http://schemas.openxmlformats.org/drawingml/2006/table">
            <a:tbl>
              <a:tblPr firstRow="1" bandRow="1">
                <a:tableStyleId>{5C22544A-7EE6-4342-B048-85BDC9FD1C3A}</a:tableStyleId>
              </a:tblPr>
              <a:tblGrid>
                <a:gridCol w="3549921">
                  <a:extLst>
                    <a:ext uri="{9D8B030D-6E8A-4147-A177-3AD203B41FA5}">
                      <a16:colId xmlns:a16="http://schemas.microsoft.com/office/drawing/2014/main" val="4033473413"/>
                    </a:ext>
                  </a:extLst>
                </a:gridCol>
                <a:gridCol w="3549921">
                  <a:extLst>
                    <a:ext uri="{9D8B030D-6E8A-4147-A177-3AD203B41FA5}">
                      <a16:colId xmlns:a16="http://schemas.microsoft.com/office/drawing/2014/main" val="186853701"/>
                    </a:ext>
                  </a:extLst>
                </a:gridCol>
              </a:tblGrid>
              <a:tr h="394461">
                <a:tc gridSpan="2">
                  <a:txBody>
                    <a:bodyPr/>
                    <a:lstStyle/>
                    <a:p>
                      <a:pPr algn="ctr"/>
                      <a:r>
                        <a:rPr lang="en-US" b="1" dirty="0">
                          <a:solidFill>
                            <a:schemeClr val="bg1"/>
                          </a:solidFill>
                          <a:latin typeface="Source Sans Pro SemiBold" panose="020B0603030403020204" pitchFamily="34" charset="0"/>
                          <a:ea typeface="Source Sans Pro SemiBold" panose="020B0603030403020204" pitchFamily="34" charset="0"/>
                        </a:rPr>
                        <a:t>INTERVIEW CHECKLIST</a:t>
                      </a:r>
                    </a:p>
                  </a:txBody>
                  <a:tcPr>
                    <a:solidFill>
                      <a:srgbClr val="8C1F34"/>
                    </a:solidFill>
                  </a:tcPr>
                </a:tc>
                <a:tc hMerge="1">
                  <a:txBody>
                    <a:bodyPr/>
                    <a:lstStyle/>
                    <a:p>
                      <a:endParaRPr lang="en-US" dirty="0"/>
                    </a:p>
                  </a:txBody>
                  <a:tcPr/>
                </a:tc>
                <a:extLst>
                  <a:ext uri="{0D108BD9-81ED-4DB2-BD59-A6C34878D82A}">
                    <a16:rowId xmlns:a16="http://schemas.microsoft.com/office/drawing/2014/main" val="1996976816"/>
                  </a:ext>
                </a:extLst>
              </a:tr>
              <a:tr h="394461">
                <a:tc gridSpan="2">
                  <a:txBody>
                    <a:bodyPr/>
                    <a:lstStyle/>
                    <a:p>
                      <a:r>
                        <a:rPr lang="en-US" sz="1400" b="1" dirty="0">
                          <a:latin typeface="Source Sans Pro Light" panose="020B0403030403020204" pitchFamily="34" charset="0"/>
                          <a:ea typeface="Source Sans Pro Light" panose="020B0403030403020204" pitchFamily="34" charset="0"/>
                        </a:rPr>
                        <a:t>BEFORE THE INTERVIEW</a:t>
                      </a:r>
                    </a:p>
                  </a:txBody>
                  <a:tcPr>
                    <a:solidFill>
                      <a:srgbClr val="D9CDB8"/>
                    </a:solidFill>
                  </a:tcPr>
                </a:tc>
                <a:tc hMerge="1">
                  <a:txBody>
                    <a:bodyPr/>
                    <a:lstStyle/>
                    <a:p>
                      <a:endParaRPr lang="en-US" dirty="0"/>
                    </a:p>
                  </a:txBody>
                  <a:tcPr/>
                </a:tc>
                <a:extLst>
                  <a:ext uri="{0D108BD9-81ED-4DB2-BD59-A6C34878D82A}">
                    <a16:rowId xmlns:a16="http://schemas.microsoft.com/office/drawing/2014/main" val="149120459"/>
                  </a:ext>
                </a:extLst>
              </a:tr>
              <a:tr h="551164">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Arrive or log in 15-30 minutes early</a:t>
                      </a:r>
                    </a:p>
                  </a:txBody>
                  <a:tcPr>
                    <a:solidFill>
                      <a:schemeClr val="bg1"/>
                    </a:solidFill>
                  </a:tcPr>
                </a:tc>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Double-check tech setup (audio, video, recording)</a:t>
                      </a:r>
                    </a:p>
                  </a:txBody>
                  <a:tcPr>
                    <a:solidFill>
                      <a:schemeClr val="bg1"/>
                    </a:solidFill>
                  </a:tcPr>
                </a:tc>
                <a:extLst>
                  <a:ext uri="{0D108BD9-81ED-4DB2-BD59-A6C34878D82A}">
                    <a16:rowId xmlns:a16="http://schemas.microsoft.com/office/drawing/2014/main" val="461209773"/>
                  </a:ext>
                </a:extLst>
              </a:tr>
              <a:tr h="551164">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Confirm interview material are ready (scripts, questions, notes)</a:t>
                      </a:r>
                    </a:p>
                  </a:txBody>
                  <a:tcPr>
                    <a:solidFill>
                      <a:schemeClr val="bg2"/>
                    </a:solidFill>
                  </a:tcPr>
                </a:tc>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Review participant info and goals</a:t>
                      </a:r>
                    </a:p>
                  </a:txBody>
                  <a:tcPr>
                    <a:solidFill>
                      <a:schemeClr val="bg2"/>
                    </a:solidFill>
                  </a:tcPr>
                </a:tc>
                <a:extLst>
                  <a:ext uri="{0D108BD9-81ED-4DB2-BD59-A6C34878D82A}">
                    <a16:rowId xmlns:a16="http://schemas.microsoft.com/office/drawing/2014/main" val="4101009465"/>
                  </a:ext>
                </a:extLst>
              </a:tr>
              <a:tr h="551164">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Ensure a quiet enviornment: phone off, distractions minimized</a:t>
                      </a:r>
                    </a:p>
                  </a:txBody>
                  <a:tcPr>
                    <a:solidFill>
                      <a:schemeClr val="bg1"/>
                    </a:solidFill>
                  </a:tcPr>
                </a:tc>
                <a:tc>
                  <a:txBody>
                    <a:bodyPr/>
                    <a:lstStyle/>
                    <a:p>
                      <a:pPr marL="0" indent="0">
                        <a:buFont typeface="Wingdings" panose="05000000000000000000" pitchFamily="2" charset="2"/>
                        <a:buNone/>
                      </a:pPr>
                      <a:endParaRPr lang="en-US" sz="1400" dirty="0">
                        <a:latin typeface="Source Sans Pro Light" panose="020B0403030403020204" pitchFamily="34" charset="0"/>
                        <a:ea typeface="Source Sans Pro Light" panose="020B0403030403020204" pitchFamily="34" charset="0"/>
                      </a:endParaRPr>
                    </a:p>
                  </a:txBody>
                  <a:tcPr>
                    <a:solidFill>
                      <a:schemeClr val="bg1"/>
                    </a:solidFill>
                  </a:tcPr>
                </a:tc>
                <a:extLst>
                  <a:ext uri="{0D108BD9-81ED-4DB2-BD59-A6C34878D82A}">
                    <a16:rowId xmlns:a16="http://schemas.microsoft.com/office/drawing/2014/main" val="2114742692"/>
                  </a:ext>
                </a:extLst>
              </a:tr>
              <a:tr h="394461">
                <a:tc gridSpan="2">
                  <a:txBody>
                    <a:bodyPr/>
                    <a:lstStyle/>
                    <a:p>
                      <a:r>
                        <a:rPr lang="en-US" sz="1400" b="1" dirty="0">
                          <a:latin typeface="Source Sans Pro Light" panose="020B0403030403020204" pitchFamily="34" charset="0"/>
                          <a:ea typeface="Source Sans Pro Light" panose="020B0403030403020204" pitchFamily="34" charset="0"/>
                        </a:rPr>
                        <a:t>DURING THE INTERVIEW</a:t>
                      </a:r>
                    </a:p>
                  </a:txBody>
                  <a:tcPr>
                    <a:solidFill>
                      <a:srgbClr val="D9CDB8"/>
                    </a:solidFill>
                  </a:tcPr>
                </a:tc>
                <a:tc hMerge="1">
                  <a:txBody>
                    <a:bodyPr/>
                    <a:lstStyle/>
                    <a:p>
                      <a:endParaRPr lang="en-US" dirty="0"/>
                    </a:p>
                  </a:txBody>
                  <a:tcPr/>
                </a:tc>
                <a:extLst>
                  <a:ext uri="{0D108BD9-81ED-4DB2-BD59-A6C34878D82A}">
                    <a16:rowId xmlns:a16="http://schemas.microsoft.com/office/drawing/2014/main" val="1291238295"/>
                  </a:ext>
                </a:extLst>
              </a:tr>
              <a:tr h="551164">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Greet the participant warmly and thank them for their time</a:t>
                      </a:r>
                    </a:p>
                  </a:txBody>
                  <a:tcPr>
                    <a:solidFill>
                      <a:schemeClr val="bg1"/>
                    </a:solidFill>
                  </a:tcPr>
                </a:tc>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Go over the purpose of the interview and what to expect</a:t>
                      </a:r>
                    </a:p>
                  </a:txBody>
                  <a:tcPr>
                    <a:solidFill>
                      <a:schemeClr val="bg1"/>
                    </a:solidFill>
                  </a:tcPr>
                </a:tc>
                <a:extLst>
                  <a:ext uri="{0D108BD9-81ED-4DB2-BD59-A6C34878D82A}">
                    <a16:rowId xmlns:a16="http://schemas.microsoft.com/office/drawing/2014/main" val="2305409002"/>
                  </a:ext>
                </a:extLst>
              </a:tr>
              <a:tr h="551164">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Review and confirm consent (recorded or signed)</a:t>
                      </a:r>
                    </a:p>
                  </a:txBody>
                  <a:tcPr>
                    <a:solidFill>
                      <a:schemeClr val="bg2"/>
                    </a:solidFill>
                  </a:tcPr>
                </a:tc>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Follow the interview arc (warm-up, core questions, conclusion)</a:t>
                      </a:r>
                    </a:p>
                  </a:txBody>
                  <a:tcPr>
                    <a:solidFill>
                      <a:schemeClr val="bg2"/>
                    </a:solidFill>
                  </a:tcPr>
                </a:tc>
                <a:extLst>
                  <a:ext uri="{0D108BD9-81ED-4DB2-BD59-A6C34878D82A}">
                    <a16:rowId xmlns:a16="http://schemas.microsoft.com/office/drawing/2014/main" val="880227182"/>
                  </a:ext>
                </a:extLst>
              </a:tr>
              <a:tr h="394461">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Ask open ended questions</a:t>
                      </a:r>
                    </a:p>
                  </a:txBody>
                  <a:tcPr>
                    <a:solidFill>
                      <a:schemeClr val="bg1"/>
                    </a:solidFill>
                  </a:tcPr>
                </a:tc>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Monitor time to stay within schedule</a:t>
                      </a:r>
                    </a:p>
                  </a:txBody>
                  <a:tcPr>
                    <a:solidFill>
                      <a:schemeClr val="bg1"/>
                    </a:solidFill>
                  </a:tcPr>
                </a:tc>
                <a:extLst>
                  <a:ext uri="{0D108BD9-81ED-4DB2-BD59-A6C34878D82A}">
                    <a16:rowId xmlns:a16="http://schemas.microsoft.com/office/drawing/2014/main" val="3374681338"/>
                  </a:ext>
                </a:extLst>
              </a:tr>
              <a:tr h="394461">
                <a:tc gridSpan="2">
                  <a:txBody>
                    <a:bodyPr/>
                    <a:lstStyle/>
                    <a:p>
                      <a:r>
                        <a:rPr lang="en-US" sz="1400" b="1" dirty="0">
                          <a:latin typeface="Source Sans Pro Light" panose="020B0403030403020204" pitchFamily="34" charset="0"/>
                          <a:ea typeface="Source Sans Pro Light" panose="020B0403030403020204" pitchFamily="34" charset="0"/>
                        </a:rPr>
                        <a:t>WRAPPING UP</a:t>
                      </a:r>
                    </a:p>
                  </a:txBody>
                  <a:tcPr>
                    <a:solidFill>
                      <a:srgbClr val="D9CDB8"/>
                    </a:solidFill>
                  </a:tcPr>
                </a:tc>
                <a:tc hMerge="1">
                  <a:txBody>
                    <a:bodyPr/>
                    <a:lstStyle/>
                    <a:p>
                      <a:endParaRPr lang="en-US" dirty="0"/>
                    </a:p>
                  </a:txBody>
                  <a:tcPr/>
                </a:tc>
                <a:extLst>
                  <a:ext uri="{0D108BD9-81ED-4DB2-BD59-A6C34878D82A}">
                    <a16:rowId xmlns:a16="http://schemas.microsoft.com/office/drawing/2014/main" val="2060177836"/>
                  </a:ext>
                </a:extLst>
              </a:tr>
              <a:tr h="394461">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Ask if they have any final thoughts</a:t>
                      </a:r>
                    </a:p>
                  </a:txBody>
                  <a:tcPr>
                    <a:solidFill>
                      <a:schemeClr val="bg1"/>
                    </a:solidFill>
                  </a:tcPr>
                </a:tc>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Thank them again for participating</a:t>
                      </a:r>
                    </a:p>
                  </a:txBody>
                  <a:tcPr>
                    <a:solidFill>
                      <a:schemeClr val="bg1"/>
                    </a:solidFill>
                  </a:tcPr>
                </a:tc>
                <a:extLst>
                  <a:ext uri="{0D108BD9-81ED-4DB2-BD59-A6C34878D82A}">
                    <a16:rowId xmlns:a16="http://schemas.microsoft.com/office/drawing/2014/main" val="78317246"/>
                  </a:ext>
                </a:extLst>
              </a:tr>
              <a:tr h="551164">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Stop the recording</a:t>
                      </a:r>
                    </a:p>
                  </a:txBody>
                  <a:tcPr>
                    <a:solidFill>
                      <a:schemeClr val="bg2"/>
                    </a:solidFill>
                  </a:tcPr>
                </a:tc>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Let them know what happens next (e.g. when insights will be used/shared)</a:t>
                      </a:r>
                    </a:p>
                  </a:txBody>
                  <a:tcPr>
                    <a:solidFill>
                      <a:schemeClr val="bg2"/>
                    </a:solidFill>
                  </a:tcPr>
                </a:tc>
                <a:extLst>
                  <a:ext uri="{0D108BD9-81ED-4DB2-BD59-A6C34878D82A}">
                    <a16:rowId xmlns:a16="http://schemas.microsoft.com/office/drawing/2014/main" val="3584464614"/>
                  </a:ext>
                </a:extLst>
              </a:tr>
              <a:tr h="409435">
                <a:tc gridSpan="2">
                  <a:txBody>
                    <a:bodyPr/>
                    <a:lstStyle/>
                    <a:p>
                      <a:pPr marL="0" indent="0" algn="l" defTabSz="777240" rtl="0" eaLnBrk="1" latinLnBrk="0" hangingPunct="1">
                        <a:buFont typeface="Wingdings" panose="05000000000000000000" pitchFamily="2" charset="2"/>
                        <a:buNone/>
                      </a:pPr>
                      <a:r>
                        <a:rPr lang="en-US" sz="1400" b="1" kern="1200" dirty="0">
                          <a:solidFill>
                            <a:schemeClr val="dk1"/>
                          </a:solidFill>
                          <a:latin typeface="Source Sans Pro Light" panose="020B0403030403020204" pitchFamily="34" charset="0"/>
                          <a:ea typeface="Source Sans Pro Light" panose="020B0403030403020204" pitchFamily="34" charset="0"/>
                          <a:cs typeface="+mn-cs"/>
                        </a:rPr>
                        <a:t>IMMEDIATELY AFTER INTERVIEW</a:t>
                      </a:r>
                    </a:p>
                  </a:txBody>
                  <a:tcPr>
                    <a:solidFill>
                      <a:srgbClr val="D9CDB8"/>
                    </a:solidFill>
                  </a:tcPr>
                </a:tc>
                <a:tc hMerge="1">
                  <a:txBody>
                    <a:bodyPr/>
                    <a:lstStyle/>
                    <a:p>
                      <a:pPr marL="0" indent="-285750" algn="l" defTabSz="777240" rtl="0" eaLnBrk="1" latinLnBrk="0" hangingPunct="1">
                        <a:buFont typeface="Wingdings" panose="05000000000000000000" pitchFamily="2" charset="2"/>
                        <a:buChar char="q"/>
                      </a:pPr>
                      <a:endParaRPr lang="en-US" sz="1400" b="1" kern="1200" dirty="0">
                        <a:solidFill>
                          <a:schemeClr val="dk1"/>
                        </a:solidFill>
                        <a:latin typeface="Source Sans Pro Light" panose="020B0403030403020204" pitchFamily="34" charset="0"/>
                        <a:ea typeface="Source Sans Pro Light" panose="020B0403030403020204" pitchFamily="34" charset="0"/>
                        <a:cs typeface="+mn-cs"/>
                      </a:endParaRPr>
                    </a:p>
                  </a:txBody>
                  <a:tcPr>
                    <a:solidFill>
                      <a:schemeClr val="bg2"/>
                    </a:solidFill>
                  </a:tcPr>
                </a:tc>
                <a:extLst>
                  <a:ext uri="{0D108BD9-81ED-4DB2-BD59-A6C34878D82A}">
                    <a16:rowId xmlns:a16="http://schemas.microsoft.com/office/drawing/2014/main" val="979607963"/>
                  </a:ext>
                </a:extLst>
              </a:tr>
              <a:tr h="551164">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Save and back up interview recording</a:t>
                      </a:r>
                    </a:p>
                  </a:txBody>
                  <a:tcPr>
                    <a:noFill/>
                  </a:tcPr>
                </a:tc>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Label and store notes and consent forms securely</a:t>
                      </a:r>
                    </a:p>
                  </a:txBody>
                  <a:tcPr>
                    <a:noFill/>
                  </a:tcPr>
                </a:tc>
                <a:extLst>
                  <a:ext uri="{0D108BD9-81ED-4DB2-BD59-A6C34878D82A}">
                    <a16:rowId xmlns:a16="http://schemas.microsoft.com/office/drawing/2014/main" val="664144905"/>
                  </a:ext>
                </a:extLst>
              </a:tr>
              <a:tr h="551164">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Mark participant as “interviewed” in your tracking document</a:t>
                      </a:r>
                    </a:p>
                  </a:txBody>
                  <a:tcPr>
                    <a:solidFill>
                      <a:schemeClr val="bg2"/>
                    </a:solidFill>
                  </a:tcPr>
                </a:tc>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Provide incentive or honoraria</a:t>
                      </a:r>
                    </a:p>
                  </a:txBody>
                  <a:tcPr>
                    <a:solidFill>
                      <a:schemeClr val="bg2"/>
                    </a:solidFill>
                  </a:tcPr>
                </a:tc>
                <a:extLst>
                  <a:ext uri="{0D108BD9-81ED-4DB2-BD59-A6C34878D82A}">
                    <a16:rowId xmlns:a16="http://schemas.microsoft.com/office/drawing/2014/main" val="430477828"/>
                  </a:ext>
                </a:extLst>
              </a:tr>
              <a:tr h="551164">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Jot down immediate impressions and observations</a:t>
                      </a:r>
                    </a:p>
                  </a:txBody>
                  <a:tcPr>
                    <a:noFill/>
                  </a:tcPr>
                </a:tc>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Capture any “aha” moments or emotion-laden quotes</a:t>
                      </a:r>
                    </a:p>
                  </a:txBody>
                  <a:tcPr>
                    <a:noFill/>
                  </a:tcPr>
                </a:tc>
                <a:extLst>
                  <a:ext uri="{0D108BD9-81ED-4DB2-BD59-A6C34878D82A}">
                    <a16:rowId xmlns:a16="http://schemas.microsoft.com/office/drawing/2014/main" val="2804995115"/>
                  </a:ext>
                </a:extLst>
              </a:tr>
              <a:tr h="551164">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Identify preliminary themes or red flags</a:t>
                      </a:r>
                    </a:p>
                  </a:txBody>
                  <a:tcPr>
                    <a:solidFill>
                      <a:schemeClr val="bg2"/>
                    </a:solidFill>
                  </a:tcPr>
                </a:tc>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Send a thank-you message/email</a:t>
                      </a:r>
                    </a:p>
                  </a:txBody>
                  <a:tcPr>
                    <a:solidFill>
                      <a:schemeClr val="bg2"/>
                    </a:solidFill>
                  </a:tcPr>
                </a:tc>
                <a:extLst>
                  <a:ext uri="{0D108BD9-81ED-4DB2-BD59-A6C34878D82A}">
                    <a16:rowId xmlns:a16="http://schemas.microsoft.com/office/drawing/2014/main" val="869486527"/>
                  </a:ext>
                </a:extLst>
              </a:tr>
            </a:tbl>
          </a:graphicData>
        </a:graphic>
      </p:graphicFrame>
    </p:spTree>
    <p:extLst>
      <p:ext uri="{BB962C8B-B14F-4D97-AF65-F5344CB8AC3E}">
        <p14:creationId xmlns:p14="http://schemas.microsoft.com/office/powerpoint/2010/main" val="3208233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C1FCE-7DAE-85BB-4752-7B5B57CF05D8}"/>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F4693599-829E-8D39-711D-64B523F27DF8}"/>
              </a:ext>
              <a:ext uri="{C183D7F6-B498-43B3-948B-1728B52AA6E4}">
                <adec:decorative xmlns:adec="http://schemas.microsoft.com/office/drawing/2017/decorative" val="1"/>
              </a:ext>
            </a:extLst>
          </p:cNvPr>
          <p:cNvSpPr txBox="1">
            <a:spLocks noGrp="1"/>
          </p:cNvSpPr>
          <p:nvPr>
            <p:ph type="title" idx="4294967295"/>
          </p:nvPr>
        </p:nvSpPr>
        <p:spPr>
          <a:xfrm>
            <a:off x="252482" y="137462"/>
            <a:ext cx="709984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t>RECRUITMENT</a:t>
            </a:r>
          </a:p>
        </p:txBody>
      </p:sp>
      <p:sp>
        <p:nvSpPr>
          <p:cNvPr id="4" name="Rectangle 3">
            <a:extLst>
              <a:ext uri="{FF2B5EF4-FFF2-40B4-BE49-F238E27FC236}">
                <a16:creationId xmlns:a16="http://schemas.microsoft.com/office/drawing/2014/main" id="{591AD120-51A9-30B9-F376-38617335552C}"/>
              </a:ext>
              <a:ext uri="{C183D7F6-B498-43B3-948B-1728B52AA6E4}">
                <adec:decorative xmlns:adec="http://schemas.microsoft.com/office/drawing/2017/decorative" val="1"/>
              </a:ext>
            </a:extLst>
          </p:cNvPr>
          <p:cNvSpPr/>
          <p:nvPr/>
        </p:nvSpPr>
        <p:spPr>
          <a:xfrm>
            <a:off x="0" y="12407"/>
            <a:ext cx="7772400" cy="834887"/>
          </a:xfrm>
          <a:prstGeom prst="rect">
            <a:avLst/>
          </a:prstGeom>
          <a:solidFill>
            <a:srgbClr val="8C1F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888898B6-2D6A-2F27-83CC-9BEDFB6DC99C}"/>
              </a:ext>
              <a:ext uri="{C183D7F6-B498-43B3-948B-1728B52AA6E4}">
                <adec:decorative xmlns:adec="http://schemas.microsoft.com/office/drawing/2017/decorative" val="0"/>
              </a:ext>
            </a:extLst>
          </p:cNvPr>
          <p:cNvSpPr txBox="1"/>
          <p:nvPr/>
        </p:nvSpPr>
        <p:spPr>
          <a:xfrm>
            <a:off x="336279" y="137462"/>
            <a:ext cx="7099842" cy="584775"/>
          </a:xfrm>
          <a:prstGeom prst="rect">
            <a:avLst/>
          </a:prstGeom>
          <a:noFill/>
        </p:spPr>
        <p:txBody>
          <a:bodyPr wrap="square" rtlCol="0">
            <a:spAutoFit/>
          </a:bodyPr>
          <a:lstStyle/>
          <a:p>
            <a:r>
              <a:rPr lang="en-US" sz="3200" dirty="0">
                <a:solidFill>
                  <a:schemeClr val="bg1"/>
                </a:solidFill>
                <a:latin typeface="Source Sans Pro" panose="020B0503030403020204" pitchFamily="34" charset="0"/>
                <a:ea typeface="Source Sans Pro" panose="020B0503030403020204" pitchFamily="34" charset="0"/>
              </a:rPr>
              <a:t>THE INTERVIEW</a:t>
            </a:r>
          </a:p>
        </p:txBody>
      </p:sp>
      <p:sp>
        <p:nvSpPr>
          <p:cNvPr id="15" name="TextBox 14">
            <a:extLst>
              <a:ext uri="{FF2B5EF4-FFF2-40B4-BE49-F238E27FC236}">
                <a16:creationId xmlns:a16="http://schemas.microsoft.com/office/drawing/2014/main" id="{4C769DE4-5E55-B64E-8EF0-848BABAA76EA}"/>
              </a:ext>
            </a:extLst>
          </p:cNvPr>
          <p:cNvSpPr txBox="1"/>
          <p:nvPr/>
        </p:nvSpPr>
        <p:spPr>
          <a:xfrm>
            <a:off x="251323" y="927152"/>
            <a:ext cx="5453441" cy="369332"/>
          </a:xfrm>
          <a:prstGeom prst="rect">
            <a:avLst/>
          </a:prstGeom>
          <a:noFill/>
        </p:spPr>
        <p:txBody>
          <a:bodyPr wrap="square" rtlCol="0">
            <a:spAutoFit/>
          </a:bodyPr>
          <a:lstStyle/>
          <a:p>
            <a:r>
              <a:rPr lang="en-US" b="1" dirty="0">
                <a:latin typeface="Source Sans Pro SemiBold" panose="020B0603030403020204" pitchFamily="34" charset="0"/>
                <a:ea typeface="Source Sans Pro SemiBold" panose="020B0603030403020204" pitchFamily="34" charset="0"/>
              </a:rPr>
              <a:t>Example Consent Form for Participation (written)</a:t>
            </a:r>
          </a:p>
        </p:txBody>
      </p:sp>
      <p:sp>
        <p:nvSpPr>
          <p:cNvPr id="17" name="TextBox 16">
            <a:extLst>
              <a:ext uri="{FF2B5EF4-FFF2-40B4-BE49-F238E27FC236}">
                <a16:creationId xmlns:a16="http://schemas.microsoft.com/office/drawing/2014/main" id="{07E4EBEB-B5EA-27D2-42E9-E1E028987FE8}"/>
              </a:ext>
            </a:extLst>
          </p:cNvPr>
          <p:cNvSpPr txBox="1"/>
          <p:nvPr/>
        </p:nvSpPr>
        <p:spPr>
          <a:xfrm>
            <a:off x="275807" y="1376342"/>
            <a:ext cx="6983834" cy="6340197"/>
          </a:xfrm>
          <a:prstGeom prst="rect">
            <a:avLst/>
          </a:prstGeom>
          <a:noFill/>
        </p:spPr>
        <p:txBody>
          <a:bodyPr wrap="square" rtlCol="0">
            <a:spAutoFit/>
          </a:bodyPr>
          <a:lstStyle/>
          <a:p>
            <a:r>
              <a:rPr lang="en-US" sz="1400" b="1" dirty="0">
                <a:latin typeface="Source Sans Pro Light" panose="020B0403030403020204" pitchFamily="34" charset="0"/>
                <a:ea typeface="Source Sans Pro Light" panose="020B0403030403020204" pitchFamily="34" charset="0"/>
              </a:rPr>
              <a:t>Written Consent to Participate</a:t>
            </a:r>
          </a:p>
          <a:p>
            <a:endParaRPr lang="en-US" sz="1400"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Thank you for agreeing to participate in today’s study.  The purpose of this study is [insert purpose].</a:t>
            </a:r>
          </a:p>
          <a:p>
            <a:endParaRPr lang="en-US" sz="1400"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Participation is voluntary.  This should take no more than [INSERT] minutes.  You can choose to stop at any time.  Your feedback and insights are important to us.  While there will be a note taker resent, in our experience it is difficult to capture accurately and completely all that is said so we will be audio and video reporting [IF APPLICABLE] the session.  </a:t>
            </a:r>
          </a:p>
          <a:p>
            <a:endParaRPr lang="en-US" sz="1400"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Your responses will remain anonymous.  No names will be mentioned in the report.  Audio (and video recordings) will not be shared outside of [ORG NAME].  We will not use the recordings for marketing purposes. </a:t>
            </a:r>
          </a:p>
          <a:p>
            <a:endParaRPr lang="en-US" sz="1400"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By signing this form, you consent to participate in this study, which allows us to use your statements, the recordings, and our notes for the purposes of our research.</a:t>
            </a:r>
          </a:p>
          <a:p>
            <a:endParaRPr lang="en-US" sz="1400" dirty="0">
              <a:latin typeface="Source Sans Pro Light" panose="020B0403030403020204" pitchFamily="34" charset="0"/>
              <a:ea typeface="Source Sans Pro Light" panose="020B0403030403020204" pitchFamily="34" charset="0"/>
            </a:endParaRPr>
          </a:p>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I agree to participate in the session and be audio and video recorded.</a:t>
            </a:r>
          </a:p>
          <a:p>
            <a:pPr marL="285750" indent="-285750">
              <a:buFont typeface="Wingdings" panose="05000000000000000000" pitchFamily="2" charset="2"/>
              <a:buChar char="q"/>
            </a:pPr>
            <a:endParaRPr lang="en-US" sz="1400"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I understand this information and agree to participate fully under the conditions stated above:</a:t>
            </a:r>
          </a:p>
          <a:p>
            <a:endParaRPr lang="en-US" sz="1400"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Signature: ______________________________</a:t>
            </a:r>
          </a:p>
          <a:p>
            <a:r>
              <a:rPr lang="en-US" sz="1400" dirty="0">
                <a:latin typeface="Source Sans Pro Light" panose="020B0403030403020204" pitchFamily="34" charset="0"/>
                <a:ea typeface="Source Sans Pro Light" panose="020B0403030403020204" pitchFamily="34" charset="0"/>
              </a:rPr>
              <a:t>Print your name: _________________________   Date: __________________</a:t>
            </a:r>
          </a:p>
          <a:p>
            <a:endParaRPr lang="en-US" sz="1400" dirty="0">
              <a:latin typeface="Source Sans Pro Light" panose="020B0403030403020204" pitchFamily="34" charset="0"/>
              <a:ea typeface="Source Sans Pro Light" panose="020B0403030403020204" pitchFamily="34" charset="0"/>
            </a:endParaRPr>
          </a:p>
          <a:p>
            <a:r>
              <a:rPr lang="en-US" sz="1400" b="1" dirty="0">
                <a:latin typeface="Source Sans Pro Light" panose="020B0403030403020204" pitchFamily="34" charset="0"/>
                <a:ea typeface="Source Sans Pro Light" panose="020B0403030403020204" pitchFamily="34" charset="0"/>
              </a:rPr>
              <a:t>Questions or Comments?</a:t>
            </a:r>
          </a:p>
          <a:p>
            <a:r>
              <a:rPr lang="en-US" sz="1400" dirty="0">
                <a:latin typeface="Source Sans Pro Light" panose="020B0403030403020204" pitchFamily="34" charset="0"/>
                <a:ea typeface="Source Sans Pro Light" panose="020B0403030403020204" pitchFamily="34" charset="0"/>
              </a:rPr>
              <a:t>Thank you for agreeing to participate in this study.  We appreciate your time and feedback.  If you have any questions, you may ask now or after the study call [ORG NAME] at [INSERT CONTACT NUMBER] or email [INSERT EMAIL].</a:t>
            </a:r>
          </a:p>
          <a:p>
            <a:endParaRPr lang="en-US" sz="1400" dirty="0">
              <a:latin typeface="Source Sans Pro Light" panose="020B0403030403020204" pitchFamily="34" charset="0"/>
              <a:ea typeface="Source Sans Pro Light" panose="020B0403030403020204" pitchFamily="34" charset="0"/>
            </a:endParaRPr>
          </a:p>
        </p:txBody>
      </p:sp>
      <p:sp>
        <p:nvSpPr>
          <p:cNvPr id="18" name="Slide Number Placeholder 17">
            <a:extLst>
              <a:ext uri="{FF2B5EF4-FFF2-40B4-BE49-F238E27FC236}">
                <a16:creationId xmlns:a16="http://schemas.microsoft.com/office/drawing/2014/main" id="{17C3F004-13B5-050E-1722-0FD5B1A42CAA}"/>
              </a:ext>
            </a:extLst>
          </p:cNvPr>
          <p:cNvSpPr>
            <a:spLocks noGrp="1"/>
          </p:cNvSpPr>
          <p:nvPr>
            <p:ph type="sldNum" sz="quarter" idx="12"/>
          </p:nvPr>
        </p:nvSpPr>
        <p:spPr/>
        <p:txBody>
          <a:bodyPr/>
          <a:lstStyle/>
          <a:p>
            <a:fld id="{91DF55B4-0182-4E38-AD2A-6504C7E2CA25}" type="slidenum">
              <a:rPr lang="en-US" smtClean="0"/>
              <a:t>14</a:t>
            </a:fld>
            <a:endParaRPr lang="en-US" dirty="0"/>
          </a:p>
        </p:txBody>
      </p:sp>
    </p:spTree>
    <p:extLst>
      <p:ext uri="{BB962C8B-B14F-4D97-AF65-F5344CB8AC3E}">
        <p14:creationId xmlns:p14="http://schemas.microsoft.com/office/powerpoint/2010/main" val="2948051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09501-4275-1C38-0EC9-0781B0B1DB58}"/>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F60B34D0-3899-793F-112A-1B1BB21297BB}"/>
              </a:ext>
              <a:ext uri="{C183D7F6-B498-43B3-948B-1728B52AA6E4}">
                <adec:decorative xmlns:adec="http://schemas.microsoft.com/office/drawing/2017/decorative" val="1"/>
              </a:ext>
            </a:extLst>
          </p:cNvPr>
          <p:cNvSpPr txBox="1">
            <a:spLocks noGrp="1"/>
          </p:cNvSpPr>
          <p:nvPr>
            <p:ph type="title" idx="4294967295"/>
          </p:nvPr>
        </p:nvSpPr>
        <p:spPr>
          <a:xfrm>
            <a:off x="252482" y="137462"/>
            <a:ext cx="709984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t>RECRUITMENT</a:t>
            </a:r>
          </a:p>
        </p:txBody>
      </p:sp>
      <p:sp>
        <p:nvSpPr>
          <p:cNvPr id="3" name="Rectangle 2">
            <a:extLst>
              <a:ext uri="{FF2B5EF4-FFF2-40B4-BE49-F238E27FC236}">
                <a16:creationId xmlns:a16="http://schemas.microsoft.com/office/drawing/2014/main" id="{A7CD894F-6B05-D87C-1EF5-DB57706D0ED1}"/>
              </a:ext>
              <a:ext uri="{C183D7F6-B498-43B3-948B-1728B52AA6E4}">
                <adec:decorative xmlns:adec="http://schemas.microsoft.com/office/drawing/2017/decorative" val="1"/>
              </a:ext>
            </a:extLst>
          </p:cNvPr>
          <p:cNvSpPr/>
          <p:nvPr/>
        </p:nvSpPr>
        <p:spPr>
          <a:xfrm>
            <a:off x="0" y="-10193"/>
            <a:ext cx="7772400" cy="834887"/>
          </a:xfrm>
          <a:prstGeom prst="rect">
            <a:avLst/>
          </a:prstGeom>
          <a:solidFill>
            <a:srgbClr val="8C1F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E88F48F-9738-5A26-7067-F646D1930F89}"/>
              </a:ext>
            </a:extLst>
          </p:cNvPr>
          <p:cNvSpPr txBox="1"/>
          <p:nvPr/>
        </p:nvSpPr>
        <p:spPr>
          <a:xfrm>
            <a:off x="252482" y="114862"/>
            <a:ext cx="7099842" cy="584775"/>
          </a:xfrm>
          <a:prstGeom prst="rect">
            <a:avLst/>
          </a:prstGeom>
          <a:noFill/>
        </p:spPr>
        <p:txBody>
          <a:bodyPr wrap="square" rtlCol="0">
            <a:spAutoFit/>
          </a:bodyPr>
          <a:lstStyle/>
          <a:p>
            <a:r>
              <a:rPr lang="en-US" sz="3200" dirty="0">
                <a:solidFill>
                  <a:schemeClr val="bg1"/>
                </a:solidFill>
                <a:latin typeface="Source Sans Pro" panose="020B0503030403020204" pitchFamily="34" charset="0"/>
                <a:ea typeface="Source Sans Pro" panose="020B0503030403020204" pitchFamily="34" charset="0"/>
              </a:rPr>
              <a:t>THE INTERVIEW</a:t>
            </a:r>
          </a:p>
        </p:txBody>
      </p:sp>
      <p:sp>
        <p:nvSpPr>
          <p:cNvPr id="15" name="TextBox 14">
            <a:extLst>
              <a:ext uri="{FF2B5EF4-FFF2-40B4-BE49-F238E27FC236}">
                <a16:creationId xmlns:a16="http://schemas.microsoft.com/office/drawing/2014/main" id="{A1B01304-165F-5AE0-F928-69D3F02C140C}"/>
              </a:ext>
            </a:extLst>
          </p:cNvPr>
          <p:cNvSpPr txBox="1"/>
          <p:nvPr/>
        </p:nvSpPr>
        <p:spPr>
          <a:xfrm>
            <a:off x="251323" y="927152"/>
            <a:ext cx="5494384" cy="369332"/>
          </a:xfrm>
          <a:prstGeom prst="rect">
            <a:avLst/>
          </a:prstGeom>
          <a:noFill/>
        </p:spPr>
        <p:txBody>
          <a:bodyPr wrap="square" rtlCol="0">
            <a:spAutoFit/>
          </a:bodyPr>
          <a:lstStyle/>
          <a:p>
            <a:r>
              <a:rPr lang="en-US" b="1" dirty="0">
                <a:latin typeface="Source Sans Pro SemiBold" panose="020B0603030403020204" pitchFamily="34" charset="0"/>
                <a:ea typeface="Source Sans Pro SemiBold" panose="020B0603030403020204" pitchFamily="34" charset="0"/>
              </a:rPr>
              <a:t>Example Consent Form for Participation (verbal)</a:t>
            </a:r>
          </a:p>
        </p:txBody>
      </p:sp>
      <p:sp>
        <p:nvSpPr>
          <p:cNvPr id="17" name="TextBox 16">
            <a:extLst>
              <a:ext uri="{FF2B5EF4-FFF2-40B4-BE49-F238E27FC236}">
                <a16:creationId xmlns:a16="http://schemas.microsoft.com/office/drawing/2014/main" id="{7E923BAA-AA5F-4725-2A73-0A296B4C34C1}"/>
              </a:ext>
            </a:extLst>
          </p:cNvPr>
          <p:cNvSpPr txBox="1"/>
          <p:nvPr/>
        </p:nvSpPr>
        <p:spPr>
          <a:xfrm>
            <a:off x="275807" y="1376342"/>
            <a:ext cx="6983834" cy="5262979"/>
          </a:xfrm>
          <a:prstGeom prst="rect">
            <a:avLst/>
          </a:prstGeom>
          <a:noFill/>
        </p:spPr>
        <p:txBody>
          <a:bodyPr wrap="square" rtlCol="0">
            <a:spAutoFit/>
          </a:bodyPr>
          <a:lstStyle/>
          <a:p>
            <a:r>
              <a:rPr lang="en-US" sz="1400" b="1" dirty="0">
                <a:latin typeface="Source Sans Pro Light" panose="020B0403030403020204" pitchFamily="34" charset="0"/>
                <a:ea typeface="Source Sans Pro Light" panose="020B0403030403020204" pitchFamily="34" charset="0"/>
              </a:rPr>
              <a:t>Verbal Consent to Participate</a:t>
            </a:r>
          </a:p>
          <a:p>
            <a:endParaRPr lang="en-US" sz="1400"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Thank you for agreeing to participate in today’s study.  The purpose of this study is [insert purpose].</a:t>
            </a:r>
          </a:p>
          <a:p>
            <a:endParaRPr lang="en-US" sz="1400"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Participation is voluntary.  This should take no more than [INSERT] minutes.  You can choose to stop at any time.  Your feedback and insights are important to us.  While there will be a note taker present, in our experience it is difficult to capture accurately and completely all that is said so we will be audio and video recording the session.  </a:t>
            </a:r>
          </a:p>
          <a:p>
            <a:endParaRPr lang="en-US" sz="1400"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Your responses will remain anonymous.  No names will be mentioned in the report.  Audio (and video recordings) will not be shared outside of [ORG NAME].  We will not use the recordings for marketing purposes.</a:t>
            </a:r>
          </a:p>
          <a:p>
            <a:endParaRPr lang="en-US" sz="1400"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By providing us with verbal consent to this form, you are consenting to participate in this study, to be recorded, and for us to use materials collected from this session for this project.  With your permission, we will begin recording this session.</a:t>
            </a:r>
          </a:p>
          <a:p>
            <a:endParaRPr lang="en-US" sz="1400"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We will now turn on the recording.</a:t>
            </a:r>
          </a:p>
          <a:p>
            <a:endParaRPr lang="en-US" sz="1400"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Please state your full name, the date, and that you consent to participate in this study and to be recorded.</a:t>
            </a:r>
          </a:p>
          <a:p>
            <a:endParaRPr lang="en-US" sz="1400" dirty="0">
              <a:latin typeface="Source Sans Pro Light" panose="020B0403030403020204" pitchFamily="34" charset="0"/>
              <a:ea typeface="Source Sans Pro Light" panose="020B0403030403020204" pitchFamily="34" charset="0"/>
            </a:endParaRPr>
          </a:p>
          <a:p>
            <a:endParaRPr lang="en-US" sz="1400" dirty="0">
              <a:latin typeface="Source Sans Pro Light" panose="020B0403030403020204" pitchFamily="34" charset="0"/>
              <a:ea typeface="Source Sans Pro Light" panose="020B0403030403020204" pitchFamily="34" charset="0"/>
            </a:endParaRPr>
          </a:p>
        </p:txBody>
      </p:sp>
      <p:sp>
        <p:nvSpPr>
          <p:cNvPr id="18" name="Slide Number Placeholder 17">
            <a:extLst>
              <a:ext uri="{FF2B5EF4-FFF2-40B4-BE49-F238E27FC236}">
                <a16:creationId xmlns:a16="http://schemas.microsoft.com/office/drawing/2014/main" id="{DBE68658-8234-2F24-3C39-CD360A9BC983}"/>
              </a:ext>
            </a:extLst>
          </p:cNvPr>
          <p:cNvSpPr>
            <a:spLocks noGrp="1"/>
          </p:cNvSpPr>
          <p:nvPr>
            <p:ph type="sldNum" sz="quarter" idx="12"/>
          </p:nvPr>
        </p:nvSpPr>
        <p:spPr/>
        <p:txBody>
          <a:bodyPr/>
          <a:lstStyle/>
          <a:p>
            <a:fld id="{91DF55B4-0182-4E38-AD2A-6504C7E2CA25}" type="slidenum">
              <a:rPr lang="en-US" smtClean="0"/>
              <a:t>15</a:t>
            </a:fld>
            <a:endParaRPr lang="en-US" dirty="0"/>
          </a:p>
        </p:txBody>
      </p:sp>
    </p:spTree>
    <p:extLst>
      <p:ext uri="{BB962C8B-B14F-4D97-AF65-F5344CB8AC3E}">
        <p14:creationId xmlns:p14="http://schemas.microsoft.com/office/powerpoint/2010/main" val="2344246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BDAB5-8450-69E5-B320-FBA620DCE23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E73CF4E-7ECD-1B98-D8F3-11F0BED55CF5}"/>
              </a:ext>
              <a:ext uri="{C183D7F6-B498-43B3-948B-1728B52AA6E4}">
                <adec:decorative xmlns:adec="http://schemas.microsoft.com/office/drawing/2017/decorative" val="1"/>
              </a:ext>
            </a:extLst>
          </p:cNvPr>
          <p:cNvSpPr/>
          <p:nvPr/>
        </p:nvSpPr>
        <p:spPr>
          <a:xfrm>
            <a:off x="0" y="-14686"/>
            <a:ext cx="7772400" cy="834887"/>
          </a:xfrm>
          <a:prstGeom prst="rect">
            <a:avLst/>
          </a:prstGeom>
          <a:solidFill>
            <a:srgbClr val="8C1F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5">
            <a:extLst>
              <a:ext uri="{FF2B5EF4-FFF2-40B4-BE49-F238E27FC236}">
                <a16:creationId xmlns:a16="http://schemas.microsoft.com/office/drawing/2014/main" id="{1C45F679-5FB2-303E-D08E-772B627B134E}"/>
              </a:ext>
            </a:extLst>
          </p:cNvPr>
          <p:cNvSpPr txBox="1">
            <a:spLocks noGrp="1"/>
          </p:cNvSpPr>
          <p:nvPr>
            <p:ph type="title" idx="4294967295"/>
          </p:nvPr>
        </p:nvSpPr>
        <p:spPr>
          <a:xfrm>
            <a:off x="252482" y="137462"/>
            <a:ext cx="709984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t>THE INTERVIEW</a:t>
            </a:r>
          </a:p>
        </p:txBody>
      </p:sp>
      <p:sp>
        <p:nvSpPr>
          <p:cNvPr id="17" name="TextBox 16">
            <a:extLst>
              <a:ext uri="{FF2B5EF4-FFF2-40B4-BE49-F238E27FC236}">
                <a16:creationId xmlns:a16="http://schemas.microsoft.com/office/drawing/2014/main" id="{FF13FD2B-2F12-DF02-5AD4-A7F64C51B583}"/>
              </a:ext>
            </a:extLst>
          </p:cNvPr>
          <p:cNvSpPr txBox="1"/>
          <p:nvPr/>
        </p:nvSpPr>
        <p:spPr>
          <a:xfrm>
            <a:off x="216650" y="1041155"/>
            <a:ext cx="3200876" cy="369332"/>
          </a:xfrm>
          <a:prstGeom prst="rect">
            <a:avLst/>
          </a:prstGeom>
          <a:noFill/>
        </p:spPr>
        <p:txBody>
          <a:bodyPr wrap="square" rtlCol="0">
            <a:spAutoFit/>
          </a:bodyPr>
          <a:lstStyle/>
          <a:p>
            <a:r>
              <a:rPr lang="en-US" b="1" dirty="0">
                <a:latin typeface="Source Sans Pro SemiBold" panose="020B0603030403020204" pitchFamily="34" charset="0"/>
                <a:ea typeface="Source Sans Pro SemiBold" panose="020B0603030403020204" pitchFamily="34" charset="0"/>
              </a:rPr>
              <a:t>The Arc Of A Solid Interview </a:t>
            </a:r>
          </a:p>
        </p:txBody>
      </p:sp>
      <p:sp>
        <p:nvSpPr>
          <p:cNvPr id="22" name="Freeform: Shape 21" descr="A bell curve graphic that depicts the arc of a solid interview, beginning with introduce yourself, introduce the project, build rapport, evoke stories, evoke emotions, question statements, and thank yous and wrap ups.">
            <a:extLst>
              <a:ext uri="{FF2B5EF4-FFF2-40B4-BE49-F238E27FC236}">
                <a16:creationId xmlns:a16="http://schemas.microsoft.com/office/drawing/2014/main" id="{2277855E-8D8B-5D97-80EA-D6B5B44D2701}"/>
              </a:ext>
            </a:extLst>
          </p:cNvPr>
          <p:cNvSpPr/>
          <p:nvPr/>
        </p:nvSpPr>
        <p:spPr>
          <a:xfrm>
            <a:off x="1266430" y="1675512"/>
            <a:ext cx="5257504" cy="2400345"/>
          </a:xfrm>
          <a:custGeom>
            <a:avLst/>
            <a:gdLst>
              <a:gd name="connsiteX0" fmla="*/ 0 w 5257504"/>
              <a:gd name="connsiteY0" fmla="*/ 2400158 h 2400345"/>
              <a:gd name="connsiteX1" fmla="*/ 982638 w 5257504"/>
              <a:gd name="connsiteY1" fmla="*/ 2236385 h 2400345"/>
              <a:gd name="connsiteX2" fmla="*/ 2374710 w 5257504"/>
              <a:gd name="connsiteY2" fmla="*/ 1403871 h 2400345"/>
              <a:gd name="connsiteX3" fmla="*/ 3507474 w 5257504"/>
              <a:gd name="connsiteY3" fmla="*/ 11800 h 2400345"/>
              <a:gd name="connsiteX4" fmla="*/ 4790364 w 5257504"/>
              <a:gd name="connsiteY4" fmla="*/ 2250032 h 2400345"/>
              <a:gd name="connsiteX5" fmla="*/ 5240740 w 5257504"/>
              <a:gd name="connsiteY5" fmla="*/ 1963429 h 2400345"/>
              <a:gd name="connsiteX6" fmla="*/ 5117910 w 5257504"/>
              <a:gd name="connsiteY6" fmla="*/ 1990725 h 240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57504" h="2400345">
                <a:moveTo>
                  <a:pt x="0" y="2400158"/>
                </a:moveTo>
                <a:cubicBezTo>
                  <a:pt x="293426" y="2401295"/>
                  <a:pt x="586853" y="2402433"/>
                  <a:pt x="982638" y="2236385"/>
                </a:cubicBezTo>
                <a:cubicBezTo>
                  <a:pt x="1378423" y="2070337"/>
                  <a:pt x="1953904" y="1774635"/>
                  <a:pt x="2374710" y="1403871"/>
                </a:cubicBezTo>
                <a:cubicBezTo>
                  <a:pt x="2795516" y="1033107"/>
                  <a:pt x="3104865" y="-129227"/>
                  <a:pt x="3507474" y="11800"/>
                </a:cubicBezTo>
                <a:cubicBezTo>
                  <a:pt x="3910083" y="152827"/>
                  <a:pt x="4501486" y="1924760"/>
                  <a:pt x="4790364" y="2250032"/>
                </a:cubicBezTo>
                <a:cubicBezTo>
                  <a:pt x="5079242" y="2575304"/>
                  <a:pt x="5186149" y="2006647"/>
                  <a:pt x="5240740" y="1963429"/>
                </a:cubicBezTo>
                <a:cubicBezTo>
                  <a:pt x="5295331" y="1920211"/>
                  <a:pt x="5206620" y="1955468"/>
                  <a:pt x="5117910" y="199072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EAE253B-38C4-50B8-29D0-8A76BFE87652}"/>
              </a:ext>
              <a:ext uri="{C183D7F6-B498-43B3-948B-1728B52AA6E4}">
                <adec:decorative xmlns:adec="http://schemas.microsoft.com/office/drawing/2017/decorative" val="1"/>
              </a:ext>
            </a:extLst>
          </p:cNvPr>
          <p:cNvSpPr/>
          <p:nvPr/>
        </p:nvSpPr>
        <p:spPr>
          <a:xfrm>
            <a:off x="2354370" y="3680655"/>
            <a:ext cx="228600" cy="228600"/>
          </a:xfrm>
          <a:prstGeom prst="ellipse">
            <a:avLst/>
          </a:prstGeom>
          <a:solidFill>
            <a:srgbClr val="E0540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A00866DF-4C08-D059-260C-4C9A594E6A10}"/>
              </a:ext>
            </a:extLst>
          </p:cNvPr>
          <p:cNvSpPr txBox="1"/>
          <p:nvPr/>
        </p:nvSpPr>
        <p:spPr>
          <a:xfrm>
            <a:off x="617257" y="3475993"/>
            <a:ext cx="979532" cy="523220"/>
          </a:xfrm>
          <a:prstGeom prst="rect">
            <a:avLst/>
          </a:prstGeom>
          <a:noFill/>
        </p:spPr>
        <p:txBody>
          <a:bodyPr wrap="square" rtlCol="0">
            <a:spAutoFit/>
          </a:bodyPr>
          <a:lstStyle/>
          <a:p>
            <a:r>
              <a:rPr lang="en-US" sz="1400" dirty="0">
                <a:latin typeface="Tenorite" panose="00000500000000000000" pitchFamily="2" charset="0"/>
              </a:rPr>
              <a:t>Introduce Yourself</a:t>
            </a:r>
          </a:p>
        </p:txBody>
      </p:sp>
      <p:sp>
        <p:nvSpPr>
          <p:cNvPr id="25" name="TextBox 24">
            <a:extLst>
              <a:ext uri="{FF2B5EF4-FFF2-40B4-BE49-F238E27FC236}">
                <a16:creationId xmlns:a16="http://schemas.microsoft.com/office/drawing/2014/main" id="{E877BED7-BFC4-0E6B-F25F-496A38D07176}"/>
              </a:ext>
            </a:extLst>
          </p:cNvPr>
          <p:cNvSpPr txBox="1"/>
          <p:nvPr/>
        </p:nvSpPr>
        <p:spPr>
          <a:xfrm>
            <a:off x="1775930" y="3198388"/>
            <a:ext cx="979532" cy="523220"/>
          </a:xfrm>
          <a:prstGeom prst="rect">
            <a:avLst/>
          </a:prstGeom>
          <a:noFill/>
        </p:spPr>
        <p:txBody>
          <a:bodyPr wrap="square" rtlCol="0">
            <a:spAutoFit/>
          </a:bodyPr>
          <a:lstStyle/>
          <a:p>
            <a:r>
              <a:rPr lang="en-US" sz="1400" dirty="0">
                <a:latin typeface="Tenorite" panose="00000500000000000000" pitchFamily="2" charset="0"/>
              </a:rPr>
              <a:t>Introduce Project</a:t>
            </a:r>
          </a:p>
        </p:txBody>
      </p:sp>
      <p:sp>
        <p:nvSpPr>
          <p:cNvPr id="26" name="TextBox 25">
            <a:extLst>
              <a:ext uri="{FF2B5EF4-FFF2-40B4-BE49-F238E27FC236}">
                <a16:creationId xmlns:a16="http://schemas.microsoft.com/office/drawing/2014/main" id="{A16AE874-CAC9-FD5D-4D33-010BE8B6AC5F}"/>
              </a:ext>
            </a:extLst>
          </p:cNvPr>
          <p:cNvSpPr txBox="1"/>
          <p:nvPr/>
        </p:nvSpPr>
        <p:spPr>
          <a:xfrm>
            <a:off x="2659923" y="2664154"/>
            <a:ext cx="979532" cy="523220"/>
          </a:xfrm>
          <a:prstGeom prst="rect">
            <a:avLst/>
          </a:prstGeom>
          <a:noFill/>
        </p:spPr>
        <p:txBody>
          <a:bodyPr wrap="square" rtlCol="0">
            <a:spAutoFit/>
          </a:bodyPr>
          <a:lstStyle/>
          <a:p>
            <a:r>
              <a:rPr lang="en-US" sz="1400" dirty="0">
                <a:latin typeface="Tenorite" panose="00000500000000000000" pitchFamily="2" charset="0"/>
              </a:rPr>
              <a:t>Build Rapport</a:t>
            </a:r>
          </a:p>
        </p:txBody>
      </p:sp>
      <p:sp>
        <p:nvSpPr>
          <p:cNvPr id="27" name="TextBox 26">
            <a:extLst>
              <a:ext uri="{FF2B5EF4-FFF2-40B4-BE49-F238E27FC236}">
                <a16:creationId xmlns:a16="http://schemas.microsoft.com/office/drawing/2014/main" id="{5B5FB739-358E-92AF-BA3F-B77A0C9DDCD2}"/>
              </a:ext>
            </a:extLst>
          </p:cNvPr>
          <p:cNvSpPr txBox="1"/>
          <p:nvPr/>
        </p:nvSpPr>
        <p:spPr>
          <a:xfrm>
            <a:off x="3283752" y="1929205"/>
            <a:ext cx="979532" cy="523220"/>
          </a:xfrm>
          <a:prstGeom prst="rect">
            <a:avLst/>
          </a:prstGeom>
          <a:noFill/>
        </p:spPr>
        <p:txBody>
          <a:bodyPr wrap="square" rtlCol="0">
            <a:spAutoFit/>
          </a:bodyPr>
          <a:lstStyle/>
          <a:p>
            <a:r>
              <a:rPr lang="en-US" sz="1400" dirty="0">
                <a:latin typeface="Tenorite" panose="00000500000000000000" pitchFamily="2" charset="0"/>
              </a:rPr>
              <a:t>Evoke Stories</a:t>
            </a:r>
          </a:p>
        </p:txBody>
      </p:sp>
      <p:sp>
        <p:nvSpPr>
          <p:cNvPr id="28" name="TextBox 27">
            <a:extLst>
              <a:ext uri="{FF2B5EF4-FFF2-40B4-BE49-F238E27FC236}">
                <a16:creationId xmlns:a16="http://schemas.microsoft.com/office/drawing/2014/main" id="{2C3D108F-4BB8-1E75-5F28-B79FD871B074}"/>
              </a:ext>
            </a:extLst>
          </p:cNvPr>
          <p:cNvSpPr txBox="1"/>
          <p:nvPr/>
        </p:nvSpPr>
        <p:spPr>
          <a:xfrm>
            <a:off x="4298591" y="1114176"/>
            <a:ext cx="979532" cy="523220"/>
          </a:xfrm>
          <a:prstGeom prst="rect">
            <a:avLst/>
          </a:prstGeom>
          <a:noFill/>
        </p:spPr>
        <p:txBody>
          <a:bodyPr wrap="square" rtlCol="0">
            <a:spAutoFit/>
          </a:bodyPr>
          <a:lstStyle/>
          <a:p>
            <a:r>
              <a:rPr lang="en-US" sz="1400" dirty="0">
                <a:latin typeface="Tenorite" panose="00000500000000000000" pitchFamily="2" charset="0"/>
              </a:rPr>
              <a:t>Evoke Emotions</a:t>
            </a:r>
          </a:p>
        </p:txBody>
      </p:sp>
      <p:sp>
        <p:nvSpPr>
          <p:cNvPr id="29" name="TextBox 28">
            <a:extLst>
              <a:ext uri="{FF2B5EF4-FFF2-40B4-BE49-F238E27FC236}">
                <a16:creationId xmlns:a16="http://schemas.microsoft.com/office/drawing/2014/main" id="{8DBE16F0-534F-F699-C441-47EE541D2152}"/>
              </a:ext>
            </a:extLst>
          </p:cNvPr>
          <p:cNvSpPr txBox="1"/>
          <p:nvPr/>
        </p:nvSpPr>
        <p:spPr>
          <a:xfrm>
            <a:off x="5460596" y="2101270"/>
            <a:ext cx="1175081" cy="523220"/>
          </a:xfrm>
          <a:prstGeom prst="rect">
            <a:avLst/>
          </a:prstGeom>
          <a:noFill/>
        </p:spPr>
        <p:txBody>
          <a:bodyPr wrap="square" rtlCol="0">
            <a:spAutoFit/>
          </a:bodyPr>
          <a:lstStyle/>
          <a:p>
            <a:r>
              <a:rPr lang="en-US" sz="1400" dirty="0">
                <a:latin typeface="Tenorite" panose="00000500000000000000" pitchFamily="2" charset="0"/>
              </a:rPr>
              <a:t>Question Statements</a:t>
            </a:r>
          </a:p>
        </p:txBody>
      </p:sp>
      <p:sp>
        <p:nvSpPr>
          <p:cNvPr id="30" name="TextBox 29">
            <a:extLst>
              <a:ext uri="{FF2B5EF4-FFF2-40B4-BE49-F238E27FC236}">
                <a16:creationId xmlns:a16="http://schemas.microsoft.com/office/drawing/2014/main" id="{23B7DA2B-84C7-9DC6-A9F3-4C9040026016}"/>
              </a:ext>
            </a:extLst>
          </p:cNvPr>
          <p:cNvSpPr txBox="1"/>
          <p:nvPr/>
        </p:nvSpPr>
        <p:spPr>
          <a:xfrm>
            <a:off x="6048137" y="3029931"/>
            <a:ext cx="1175081" cy="523220"/>
          </a:xfrm>
          <a:prstGeom prst="rect">
            <a:avLst/>
          </a:prstGeom>
          <a:noFill/>
        </p:spPr>
        <p:txBody>
          <a:bodyPr wrap="square" rtlCol="0">
            <a:spAutoFit/>
          </a:bodyPr>
          <a:lstStyle/>
          <a:p>
            <a:r>
              <a:rPr lang="en-US" sz="1400" dirty="0">
                <a:latin typeface="Tenorite" panose="00000500000000000000" pitchFamily="2" charset="0"/>
              </a:rPr>
              <a:t>Thank and Wrap-Up</a:t>
            </a:r>
          </a:p>
        </p:txBody>
      </p:sp>
      <p:sp>
        <p:nvSpPr>
          <p:cNvPr id="31" name="Oval 30">
            <a:extLst>
              <a:ext uri="{FF2B5EF4-FFF2-40B4-BE49-F238E27FC236}">
                <a16:creationId xmlns:a16="http://schemas.microsoft.com/office/drawing/2014/main" id="{B06702E6-390C-9CE1-435C-5F8650F23CFA}"/>
              </a:ext>
              <a:ext uri="{C183D7F6-B498-43B3-948B-1728B52AA6E4}">
                <adec:decorative xmlns:adec="http://schemas.microsoft.com/office/drawing/2017/decorative" val="1"/>
              </a:ext>
            </a:extLst>
          </p:cNvPr>
          <p:cNvSpPr/>
          <p:nvPr/>
        </p:nvSpPr>
        <p:spPr>
          <a:xfrm>
            <a:off x="1201337" y="3958564"/>
            <a:ext cx="228600" cy="228600"/>
          </a:xfrm>
          <a:prstGeom prst="ellipse">
            <a:avLst/>
          </a:prstGeom>
          <a:solidFill>
            <a:srgbClr val="EF99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09EC436E-F349-8D55-EF23-38037987D1A0}"/>
              </a:ext>
              <a:ext uri="{C183D7F6-B498-43B3-948B-1728B52AA6E4}">
                <adec:decorative xmlns:adec="http://schemas.microsoft.com/office/drawing/2017/decorative" val="1"/>
              </a:ext>
            </a:extLst>
          </p:cNvPr>
          <p:cNvSpPr/>
          <p:nvPr/>
        </p:nvSpPr>
        <p:spPr>
          <a:xfrm>
            <a:off x="3277774" y="3171817"/>
            <a:ext cx="228600" cy="228600"/>
          </a:xfrm>
          <a:prstGeom prst="ellipse">
            <a:avLst/>
          </a:prstGeom>
          <a:solidFill>
            <a:srgbClr val="8C1F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1BE4DB3F-819F-2150-3BB5-ABCD1F9FE813}"/>
              </a:ext>
              <a:ext uri="{C183D7F6-B498-43B3-948B-1728B52AA6E4}">
                <adec:decorative xmlns:adec="http://schemas.microsoft.com/office/drawing/2017/decorative" val="1"/>
              </a:ext>
            </a:extLst>
          </p:cNvPr>
          <p:cNvSpPr/>
          <p:nvPr/>
        </p:nvSpPr>
        <p:spPr>
          <a:xfrm>
            <a:off x="3971988" y="2268886"/>
            <a:ext cx="228600" cy="228600"/>
          </a:xfrm>
          <a:prstGeom prst="ellipse">
            <a:avLst/>
          </a:prstGeom>
          <a:solidFill>
            <a:srgbClr val="6F4B6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2C8D0C02-9A3F-368F-E6F5-236A575EEB7E}"/>
              </a:ext>
              <a:ext uri="{C183D7F6-B498-43B3-948B-1728B52AA6E4}">
                <adec:decorative xmlns:adec="http://schemas.microsoft.com/office/drawing/2017/decorative" val="1"/>
              </a:ext>
            </a:extLst>
          </p:cNvPr>
          <p:cNvSpPr/>
          <p:nvPr/>
        </p:nvSpPr>
        <p:spPr>
          <a:xfrm>
            <a:off x="4582998" y="1617248"/>
            <a:ext cx="228600" cy="228600"/>
          </a:xfrm>
          <a:prstGeom prst="ellipse">
            <a:avLst/>
          </a:prstGeom>
          <a:solidFill>
            <a:srgbClr val="7B8D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7DBFCC99-FDC5-F7E3-4AC5-44AFEDD779CD}"/>
              </a:ext>
              <a:ext uri="{C183D7F6-B498-43B3-948B-1728B52AA6E4}">
                <adec:decorative xmlns:adec="http://schemas.microsoft.com/office/drawing/2017/decorative" val="1"/>
              </a:ext>
            </a:extLst>
          </p:cNvPr>
          <p:cNvSpPr/>
          <p:nvPr/>
        </p:nvSpPr>
        <p:spPr>
          <a:xfrm>
            <a:off x="5194161" y="2311146"/>
            <a:ext cx="228600" cy="228600"/>
          </a:xfrm>
          <a:prstGeom prst="ellipse">
            <a:avLst/>
          </a:prstGeom>
          <a:solidFill>
            <a:srgbClr val="A785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CB841B6F-66CE-BCA8-C5BC-C78B4AA1E264}"/>
              </a:ext>
              <a:ext uri="{C183D7F6-B498-43B3-948B-1728B52AA6E4}">
                <adec:decorative xmlns:adec="http://schemas.microsoft.com/office/drawing/2017/decorative" val="1"/>
              </a:ext>
            </a:extLst>
          </p:cNvPr>
          <p:cNvSpPr/>
          <p:nvPr/>
        </p:nvSpPr>
        <p:spPr>
          <a:xfrm>
            <a:off x="6360427" y="3566355"/>
            <a:ext cx="228600" cy="228600"/>
          </a:xfrm>
          <a:prstGeom prst="ellipse">
            <a:avLst/>
          </a:prstGeom>
          <a:solidFill>
            <a:srgbClr val="4E738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Arrow Connector 37">
            <a:extLst>
              <a:ext uri="{FF2B5EF4-FFF2-40B4-BE49-F238E27FC236}">
                <a16:creationId xmlns:a16="http://schemas.microsoft.com/office/drawing/2014/main" id="{C6F2C5D2-1555-84D0-A45F-57EADCBD2491}"/>
              </a:ext>
              <a:ext uri="{C183D7F6-B498-43B3-948B-1728B52AA6E4}">
                <adec:decorative xmlns:adec="http://schemas.microsoft.com/office/drawing/2017/decorative" val="1"/>
              </a:ext>
            </a:extLst>
          </p:cNvPr>
          <p:cNvCxnSpPr/>
          <p:nvPr/>
        </p:nvCxnSpPr>
        <p:spPr>
          <a:xfrm>
            <a:off x="1315637" y="4394579"/>
            <a:ext cx="5044790" cy="0"/>
          </a:xfrm>
          <a:prstGeom prst="straightConnector1">
            <a:avLst/>
          </a:prstGeom>
          <a:ln w="28575">
            <a:solidFill>
              <a:srgbClr val="3C4B5E"/>
            </a:solidFill>
            <a:tailEnd type="triangle"/>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B601610E-6410-15DF-0E12-40828F424BEF}"/>
              </a:ext>
            </a:extLst>
          </p:cNvPr>
          <p:cNvSpPr txBox="1"/>
          <p:nvPr/>
        </p:nvSpPr>
        <p:spPr>
          <a:xfrm>
            <a:off x="5696280" y="4363520"/>
            <a:ext cx="834458" cy="307777"/>
          </a:xfrm>
          <a:prstGeom prst="rect">
            <a:avLst/>
          </a:prstGeom>
          <a:noFill/>
        </p:spPr>
        <p:txBody>
          <a:bodyPr wrap="square" rtlCol="0">
            <a:spAutoFit/>
          </a:bodyPr>
          <a:lstStyle/>
          <a:p>
            <a:r>
              <a:rPr lang="en-US" sz="1400" dirty="0">
                <a:latin typeface="Tenorite" panose="00000500000000000000" pitchFamily="2" charset="0"/>
              </a:rPr>
              <a:t>Time</a:t>
            </a:r>
          </a:p>
        </p:txBody>
      </p:sp>
      <p:sp>
        <p:nvSpPr>
          <p:cNvPr id="40" name="TextBox 39">
            <a:extLst>
              <a:ext uri="{FF2B5EF4-FFF2-40B4-BE49-F238E27FC236}">
                <a16:creationId xmlns:a16="http://schemas.microsoft.com/office/drawing/2014/main" id="{96610261-FEC1-489F-9EFC-FAFBC797F4CD}"/>
              </a:ext>
            </a:extLst>
          </p:cNvPr>
          <p:cNvSpPr txBox="1"/>
          <p:nvPr/>
        </p:nvSpPr>
        <p:spPr>
          <a:xfrm>
            <a:off x="305498" y="4618523"/>
            <a:ext cx="3200876" cy="369332"/>
          </a:xfrm>
          <a:prstGeom prst="rect">
            <a:avLst/>
          </a:prstGeom>
          <a:noFill/>
        </p:spPr>
        <p:txBody>
          <a:bodyPr wrap="square" rtlCol="0">
            <a:spAutoFit/>
          </a:bodyPr>
          <a:lstStyle/>
          <a:p>
            <a:r>
              <a:rPr lang="en-US" b="1" dirty="0">
                <a:latin typeface="Source Sans Pro SemiBold" panose="020B0603030403020204" pitchFamily="34" charset="0"/>
                <a:ea typeface="Source Sans Pro SemiBold" panose="020B0603030403020204" pitchFamily="34" charset="0"/>
              </a:rPr>
              <a:t>Interviewing Tips</a:t>
            </a:r>
          </a:p>
        </p:txBody>
      </p:sp>
      <p:graphicFrame>
        <p:nvGraphicFramePr>
          <p:cNvPr id="42" name="Table 41">
            <a:extLst>
              <a:ext uri="{FF2B5EF4-FFF2-40B4-BE49-F238E27FC236}">
                <a16:creationId xmlns:a16="http://schemas.microsoft.com/office/drawing/2014/main" id="{74720976-6795-7BF3-7D97-9F019E580D75}"/>
              </a:ext>
            </a:extLst>
          </p:cNvPr>
          <p:cNvGraphicFramePr>
            <a:graphicFrameLocks noGrp="1"/>
          </p:cNvGraphicFramePr>
          <p:nvPr>
            <p:extLst>
              <p:ext uri="{D42A27DB-BD31-4B8C-83A1-F6EECF244321}">
                <p14:modId xmlns:p14="http://schemas.microsoft.com/office/powerpoint/2010/main" val="891771797"/>
              </p:ext>
            </p:extLst>
          </p:nvPr>
        </p:nvGraphicFramePr>
        <p:xfrm>
          <a:off x="322092" y="5032977"/>
          <a:ext cx="7146180" cy="3779520"/>
        </p:xfrm>
        <a:graphic>
          <a:graphicData uri="http://schemas.openxmlformats.org/drawingml/2006/table">
            <a:tbl>
              <a:tblPr bandRow="1">
                <a:tableStyleId>{073A0DAA-6AF3-43AB-8588-CEC1D06C72B9}</a:tableStyleId>
              </a:tblPr>
              <a:tblGrid>
                <a:gridCol w="3573090">
                  <a:extLst>
                    <a:ext uri="{9D8B030D-6E8A-4147-A177-3AD203B41FA5}">
                      <a16:colId xmlns:a16="http://schemas.microsoft.com/office/drawing/2014/main" val="1938155978"/>
                    </a:ext>
                  </a:extLst>
                </a:gridCol>
                <a:gridCol w="3573090">
                  <a:extLst>
                    <a:ext uri="{9D8B030D-6E8A-4147-A177-3AD203B41FA5}">
                      <a16:colId xmlns:a16="http://schemas.microsoft.com/office/drawing/2014/main" val="233952165"/>
                    </a:ext>
                  </a:extLst>
                </a:gridCol>
              </a:tblGrid>
              <a:tr h="370840">
                <a:tc>
                  <a:txBody>
                    <a:bodyPr/>
                    <a:lstStyle/>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Ask questions that keep users talking</a:t>
                      </a:r>
                    </a:p>
                  </a:txBody>
                  <a:tcPr>
                    <a:solidFill>
                      <a:schemeClr val="bg1"/>
                    </a:solidFill>
                  </a:tcPr>
                </a:tc>
                <a:tc>
                  <a:txBody>
                    <a:bodyPr/>
                    <a:lstStyle/>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Avoid yes/no questions</a:t>
                      </a:r>
                    </a:p>
                  </a:txBody>
                  <a:tcPr>
                    <a:solidFill>
                      <a:schemeClr val="bg1"/>
                    </a:solidFill>
                  </a:tcPr>
                </a:tc>
                <a:extLst>
                  <a:ext uri="{0D108BD9-81ED-4DB2-BD59-A6C34878D82A}">
                    <a16:rowId xmlns:a16="http://schemas.microsoft.com/office/drawing/2014/main" val="1748729158"/>
                  </a:ext>
                </a:extLst>
              </a:tr>
              <a:tr h="370840">
                <a:tc>
                  <a:txBody>
                    <a:bodyPr/>
                    <a:lstStyle/>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Ask why</a:t>
                      </a:r>
                    </a:p>
                  </a:txBody>
                  <a:tcPr>
                    <a:solidFill>
                      <a:schemeClr val="bg2"/>
                    </a:solidFill>
                  </a:tcPr>
                </a:tc>
                <a:tc>
                  <a:txBody>
                    <a:bodyPr/>
                    <a:lstStyle/>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Avoid over-stuffing the question, keep it simple</a:t>
                      </a:r>
                    </a:p>
                  </a:txBody>
                  <a:tcPr>
                    <a:solidFill>
                      <a:schemeClr val="bg2"/>
                    </a:solidFill>
                  </a:tcPr>
                </a:tc>
                <a:extLst>
                  <a:ext uri="{0D108BD9-81ED-4DB2-BD59-A6C34878D82A}">
                    <a16:rowId xmlns:a16="http://schemas.microsoft.com/office/drawing/2014/main" val="1721473003"/>
                  </a:ext>
                </a:extLst>
              </a:tr>
              <a:tr h="370840">
                <a:tc>
                  <a:txBody>
                    <a:bodyPr/>
                    <a:lstStyle/>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Don’t be afraid of silence</a:t>
                      </a:r>
                    </a:p>
                  </a:txBody>
                  <a:tcPr>
                    <a:solidFill>
                      <a:schemeClr val="bg1"/>
                    </a:solidFill>
                  </a:tcPr>
                </a:tc>
                <a:tc>
                  <a:txBody>
                    <a:bodyPr/>
                    <a:lstStyle/>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A little small talk goes a long way</a:t>
                      </a:r>
                    </a:p>
                  </a:txBody>
                  <a:tcPr>
                    <a:solidFill>
                      <a:schemeClr val="bg1"/>
                    </a:solidFill>
                  </a:tcPr>
                </a:tc>
                <a:extLst>
                  <a:ext uri="{0D108BD9-81ED-4DB2-BD59-A6C34878D82A}">
                    <a16:rowId xmlns:a16="http://schemas.microsoft.com/office/drawing/2014/main" val="692990966"/>
                  </a:ext>
                </a:extLst>
              </a:tr>
              <a:tr h="370840">
                <a:tc>
                  <a:txBody>
                    <a:bodyPr/>
                    <a:lstStyle/>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Be prompt and professional</a:t>
                      </a:r>
                    </a:p>
                  </a:txBody>
                  <a:tcPr/>
                </a:tc>
                <a:tc>
                  <a:txBody>
                    <a:bodyPr/>
                    <a:lstStyle/>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Stay neutral, it’s not about you</a:t>
                      </a:r>
                    </a:p>
                  </a:txBody>
                  <a:tcPr/>
                </a:tc>
                <a:extLst>
                  <a:ext uri="{0D108BD9-81ED-4DB2-BD59-A6C34878D82A}">
                    <a16:rowId xmlns:a16="http://schemas.microsoft.com/office/drawing/2014/main" val="3044864861"/>
                  </a:ext>
                </a:extLst>
              </a:tr>
              <a:tr h="370840">
                <a:tc>
                  <a:txBody>
                    <a:bodyPr/>
                    <a:lstStyle/>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Practice!</a:t>
                      </a:r>
                    </a:p>
                  </a:txBody>
                  <a:tcPr>
                    <a:solidFill>
                      <a:schemeClr val="bg1"/>
                    </a:solidFill>
                  </a:tcPr>
                </a:tc>
                <a:tc>
                  <a:txBody>
                    <a:bodyPr/>
                    <a:lstStyle/>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Match your language</a:t>
                      </a:r>
                    </a:p>
                  </a:txBody>
                  <a:tcPr>
                    <a:solidFill>
                      <a:schemeClr val="bg1"/>
                    </a:solidFill>
                  </a:tcPr>
                </a:tc>
                <a:extLst>
                  <a:ext uri="{0D108BD9-81ED-4DB2-BD59-A6C34878D82A}">
                    <a16:rowId xmlns:a16="http://schemas.microsoft.com/office/drawing/2014/main" val="2571105638"/>
                  </a:ext>
                </a:extLst>
              </a:tr>
              <a:tr h="370840">
                <a:tc>
                  <a:txBody>
                    <a:bodyPr/>
                    <a:lstStyle/>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You are a peer</a:t>
                      </a:r>
                    </a:p>
                  </a:txBody>
                  <a:tcPr/>
                </a:tc>
                <a:tc>
                  <a:txBody>
                    <a:bodyPr/>
                    <a:lstStyle/>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Show interest in what the participant is saying, but don’t interrupt</a:t>
                      </a:r>
                    </a:p>
                  </a:txBody>
                  <a:tcPr/>
                </a:tc>
                <a:extLst>
                  <a:ext uri="{0D108BD9-81ED-4DB2-BD59-A6C34878D82A}">
                    <a16:rowId xmlns:a16="http://schemas.microsoft.com/office/drawing/2014/main" val="1203106435"/>
                  </a:ext>
                </a:extLst>
              </a:tr>
              <a:tr h="370840">
                <a:tc>
                  <a:txBody>
                    <a:bodyPr/>
                    <a:lstStyle/>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Be objective, avoid leading questions</a:t>
                      </a:r>
                    </a:p>
                  </a:txBody>
                  <a:tcPr>
                    <a:solidFill>
                      <a:schemeClr val="bg1"/>
                    </a:solidFill>
                  </a:tcPr>
                </a:tc>
                <a:tc>
                  <a:txBody>
                    <a:bodyPr/>
                    <a:lstStyle/>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Let go of personal opinions</a:t>
                      </a:r>
                    </a:p>
                  </a:txBody>
                  <a:tcPr>
                    <a:solidFill>
                      <a:schemeClr val="bg1"/>
                    </a:solidFill>
                  </a:tcPr>
                </a:tc>
                <a:extLst>
                  <a:ext uri="{0D108BD9-81ED-4DB2-BD59-A6C34878D82A}">
                    <a16:rowId xmlns:a16="http://schemas.microsoft.com/office/drawing/2014/main" val="3833139998"/>
                  </a:ext>
                </a:extLst>
              </a:tr>
              <a:tr h="370840">
                <a:tc>
                  <a:txBody>
                    <a:bodyPr/>
                    <a:lstStyle/>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Don’t react strongly to what they say</a:t>
                      </a:r>
                    </a:p>
                  </a:txBody>
                  <a:tcPr>
                    <a:solidFill>
                      <a:schemeClr val="bg2"/>
                    </a:solidFill>
                  </a:tcPr>
                </a:tc>
                <a:tc>
                  <a:txBody>
                    <a:bodyPr/>
                    <a:lstStyle/>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Eliminate assumptions</a:t>
                      </a:r>
                    </a:p>
                  </a:txBody>
                  <a:tcPr>
                    <a:solidFill>
                      <a:schemeClr val="bg2"/>
                    </a:solidFill>
                  </a:tcPr>
                </a:tc>
                <a:extLst>
                  <a:ext uri="{0D108BD9-81ED-4DB2-BD59-A6C34878D82A}">
                    <a16:rowId xmlns:a16="http://schemas.microsoft.com/office/drawing/2014/main" val="951888935"/>
                  </a:ext>
                </a:extLst>
              </a:tr>
              <a:tr h="370840">
                <a:tc>
                  <a:txBody>
                    <a:bodyPr/>
                    <a:lstStyle/>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You only know what they said, not what they thought</a:t>
                      </a:r>
                    </a:p>
                  </a:txBody>
                  <a:tcPr>
                    <a:solidFill>
                      <a:schemeClr val="bg1"/>
                    </a:solidFill>
                  </a:tcPr>
                </a:tc>
                <a:tc>
                  <a:txBody>
                    <a:bodyPr/>
                    <a:lstStyle/>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Ask clarifying questions if you aren’t sure what they mean</a:t>
                      </a:r>
                    </a:p>
                  </a:txBody>
                  <a:tcPr>
                    <a:solidFill>
                      <a:schemeClr val="bg1"/>
                    </a:solidFill>
                  </a:tcPr>
                </a:tc>
                <a:extLst>
                  <a:ext uri="{0D108BD9-81ED-4DB2-BD59-A6C34878D82A}">
                    <a16:rowId xmlns:a16="http://schemas.microsoft.com/office/drawing/2014/main" val="1762131673"/>
                  </a:ext>
                </a:extLst>
              </a:tr>
            </a:tbl>
          </a:graphicData>
        </a:graphic>
      </p:graphicFrame>
      <p:sp>
        <p:nvSpPr>
          <p:cNvPr id="15" name="Slide Number Placeholder 14">
            <a:extLst>
              <a:ext uri="{FF2B5EF4-FFF2-40B4-BE49-F238E27FC236}">
                <a16:creationId xmlns:a16="http://schemas.microsoft.com/office/drawing/2014/main" id="{70F59822-47A8-9B87-C7E1-0CC8B3418063}"/>
              </a:ext>
            </a:extLst>
          </p:cNvPr>
          <p:cNvSpPr>
            <a:spLocks noGrp="1"/>
          </p:cNvSpPr>
          <p:nvPr>
            <p:ph type="sldNum" sz="quarter" idx="12"/>
          </p:nvPr>
        </p:nvSpPr>
        <p:spPr/>
        <p:txBody>
          <a:bodyPr/>
          <a:lstStyle/>
          <a:p>
            <a:fld id="{91DF55B4-0182-4E38-AD2A-6504C7E2CA25}" type="slidenum">
              <a:rPr lang="en-US" smtClean="0"/>
              <a:t>16</a:t>
            </a:fld>
            <a:endParaRPr lang="en-US" dirty="0"/>
          </a:p>
        </p:txBody>
      </p:sp>
    </p:spTree>
    <p:extLst>
      <p:ext uri="{BB962C8B-B14F-4D97-AF65-F5344CB8AC3E}">
        <p14:creationId xmlns:p14="http://schemas.microsoft.com/office/powerpoint/2010/main" val="2015944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ABA6C-B465-A60A-FA91-4E966E45E9E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2A49A3A-FA10-C126-C236-C5FDC40BD1DA}"/>
              </a:ext>
              <a:ext uri="{C183D7F6-B498-43B3-948B-1728B52AA6E4}">
                <adec:decorative xmlns:adec="http://schemas.microsoft.com/office/drawing/2017/decorative" val="1"/>
              </a:ext>
            </a:extLst>
          </p:cNvPr>
          <p:cNvSpPr/>
          <p:nvPr/>
        </p:nvSpPr>
        <p:spPr>
          <a:xfrm>
            <a:off x="0" y="-1241"/>
            <a:ext cx="7772400" cy="834887"/>
          </a:xfrm>
          <a:prstGeom prst="rect">
            <a:avLst/>
          </a:prstGeom>
          <a:solidFill>
            <a:srgbClr val="D9CD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5">
            <a:extLst>
              <a:ext uri="{FF2B5EF4-FFF2-40B4-BE49-F238E27FC236}">
                <a16:creationId xmlns:a16="http://schemas.microsoft.com/office/drawing/2014/main" id="{B42A491B-3F36-41F7-DB11-662301356012}"/>
              </a:ext>
            </a:extLst>
          </p:cNvPr>
          <p:cNvSpPr txBox="1">
            <a:spLocks noGrp="1"/>
          </p:cNvSpPr>
          <p:nvPr>
            <p:ph type="title" idx="4294967295"/>
          </p:nvPr>
        </p:nvSpPr>
        <p:spPr>
          <a:xfrm>
            <a:off x="252482" y="137462"/>
            <a:ext cx="709984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t>EXAMPLE INTERVIEW</a:t>
            </a:r>
          </a:p>
        </p:txBody>
      </p:sp>
      <p:sp>
        <p:nvSpPr>
          <p:cNvPr id="17" name="TextBox 16">
            <a:extLst>
              <a:ext uri="{FF2B5EF4-FFF2-40B4-BE49-F238E27FC236}">
                <a16:creationId xmlns:a16="http://schemas.microsoft.com/office/drawing/2014/main" id="{F854A117-0231-F5F0-6119-5A15DCBF4597}"/>
              </a:ext>
            </a:extLst>
          </p:cNvPr>
          <p:cNvSpPr txBox="1"/>
          <p:nvPr/>
        </p:nvSpPr>
        <p:spPr>
          <a:xfrm>
            <a:off x="216649" y="1041155"/>
            <a:ext cx="4525471" cy="369332"/>
          </a:xfrm>
          <a:prstGeom prst="rect">
            <a:avLst/>
          </a:prstGeom>
          <a:noFill/>
        </p:spPr>
        <p:txBody>
          <a:bodyPr wrap="square" rtlCol="0">
            <a:spAutoFit/>
          </a:bodyPr>
          <a:lstStyle/>
          <a:p>
            <a:r>
              <a:rPr lang="en-US" b="1" dirty="0">
                <a:latin typeface="Source Sans Pro SemiBold" panose="020B0603030403020204" pitchFamily="34" charset="0"/>
                <a:ea typeface="Source Sans Pro SemiBold" panose="020B0603030403020204" pitchFamily="34" charset="0"/>
              </a:rPr>
              <a:t>Plan For Interviews With Customers</a:t>
            </a:r>
          </a:p>
        </p:txBody>
      </p:sp>
      <p:sp>
        <p:nvSpPr>
          <p:cNvPr id="43" name="TextBox 42">
            <a:extLst>
              <a:ext uri="{FF2B5EF4-FFF2-40B4-BE49-F238E27FC236}">
                <a16:creationId xmlns:a16="http://schemas.microsoft.com/office/drawing/2014/main" id="{1E0F3620-E69C-A097-F43C-77D6F7E2DE00}"/>
              </a:ext>
            </a:extLst>
          </p:cNvPr>
          <p:cNvSpPr txBox="1"/>
          <p:nvPr/>
        </p:nvSpPr>
        <p:spPr>
          <a:xfrm>
            <a:off x="252482" y="1410487"/>
            <a:ext cx="7147778" cy="3323987"/>
          </a:xfrm>
          <a:prstGeom prst="rect">
            <a:avLst/>
          </a:prstGeom>
          <a:noFill/>
        </p:spPr>
        <p:txBody>
          <a:bodyPr wrap="square" lIns="91440" tIns="45720" rIns="91440" bIns="45720" rtlCol="0" anchor="t">
            <a:spAutoFit/>
          </a:bodyPr>
          <a:lstStyle/>
          <a:p>
            <a:r>
              <a:rPr lang="en-US" sz="1400" dirty="0">
                <a:latin typeface="Source Sans Pro Light" panose="020B0403030403020204" pitchFamily="34" charset="0"/>
                <a:ea typeface="Source Sans Pro Light" panose="020B0403030403020204" pitchFamily="34" charset="0"/>
              </a:rPr>
              <a:t>The purpose of this document is to capture the plan for conducting generative research interviews with [insert customer persona here]</a:t>
            </a:r>
          </a:p>
          <a:p>
            <a:endParaRPr lang="en-US" sz="1400" dirty="0">
              <a:latin typeface="Source Sans Pro Light" panose="020B0403030403020204" pitchFamily="34" charset="0"/>
              <a:ea typeface="Source Sans Pro Light" panose="020B0403030403020204" pitchFamily="34" charset="0"/>
            </a:endParaRPr>
          </a:p>
          <a:p>
            <a:r>
              <a:rPr lang="en-US" sz="1400" b="1" dirty="0">
                <a:latin typeface="Source Sans Pro Light" panose="020B0403030403020204" pitchFamily="34" charset="0"/>
                <a:ea typeface="Source Sans Pro Light" panose="020B0403030403020204" pitchFamily="34" charset="0"/>
              </a:rPr>
              <a:t>OBJECTIVES</a:t>
            </a:r>
          </a:p>
          <a:p>
            <a:r>
              <a:rPr lang="en-US" sz="1400" dirty="0">
                <a:latin typeface="Source Sans Pro Light" panose="020B0403030403020204" pitchFamily="34" charset="0"/>
                <a:ea typeface="Source Sans Pro Light" panose="020B0403030403020204" pitchFamily="34" charset="0"/>
              </a:rPr>
              <a:t>The goal of the 1:1 in-depth interviews is to answer questions around why many [INSERT CUSTOMER GROUP] [INSERT PROBLEM].</a:t>
            </a:r>
          </a:p>
          <a:p>
            <a:endParaRPr lang="en-US" sz="1400" dirty="0">
              <a:latin typeface="Source Sans Pro Light" panose="020B0403030403020204" pitchFamily="34" charset="0"/>
              <a:ea typeface="Source Sans Pro Light" panose="020B0403030403020204" pitchFamily="34" charset="0"/>
            </a:endParaRPr>
          </a:p>
          <a:p>
            <a:r>
              <a:rPr lang="en-US" sz="1400" b="1" dirty="0">
                <a:latin typeface="Source Sans Pro Light" panose="020B0403030403020204" pitchFamily="34" charset="0"/>
                <a:ea typeface="Source Sans Pro Light" panose="020B0403030403020204" pitchFamily="34" charset="0"/>
              </a:rPr>
              <a:t>KEY RESEARCH QUESTIONS</a:t>
            </a:r>
          </a:p>
          <a:p>
            <a:r>
              <a:rPr lang="en-US" sz="1400" dirty="0">
                <a:latin typeface="Source Sans Pro Light" panose="020B0403030403020204" pitchFamily="34" charset="0"/>
                <a:ea typeface="Source Sans Pro Light" panose="020B0403030403020204" pitchFamily="34" charset="0"/>
              </a:rPr>
              <a:t>The main research questions central to this study are:</a:t>
            </a:r>
          </a:p>
          <a:p>
            <a:r>
              <a:rPr lang="en-US" sz="1400" dirty="0">
                <a:latin typeface="Source Sans Pro Light" panose="020B0403030403020204" pitchFamily="34" charset="0"/>
                <a:ea typeface="Source Sans Pro Light" panose="020B0403030403020204" pitchFamily="34" charset="0"/>
              </a:rPr>
              <a:t>Objective 1: </a:t>
            </a:r>
          </a:p>
          <a:p>
            <a:r>
              <a:rPr lang="en-US" sz="1400" dirty="0">
                <a:latin typeface="Source Sans Pro Light" panose="020B0403030403020204" pitchFamily="34" charset="0"/>
                <a:ea typeface="Source Sans Pro Light" panose="020B0403030403020204" pitchFamily="34" charset="0"/>
              </a:rPr>
              <a:t>Objective 2:</a:t>
            </a:r>
          </a:p>
          <a:p>
            <a:endParaRPr lang="en-US" sz="1400" dirty="0">
              <a:latin typeface="Source Sans Pro Light" panose="020B0403030403020204" pitchFamily="34" charset="0"/>
              <a:ea typeface="Source Sans Pro Light" panose="020B0403030403020204" pitchFamily="34" charset="0"/>
            </a:endParaRPr>
          </a:p>
          <a:p>
            <a:r>
              <a:rPr lang="en-US" sz="1400" dirty="0">
                <a:latin typeface="Source Sans Pro Light"/>
                <a:ea typeface="Source Sans Pro Light"/>
              </a:rPr>
              <a:t>The areas we are exploring are:</a:t>
            </a:r>
          </a:p>
          <a:p>
            <a:endParaRPr lang="en-US" sz="1400" dirty="0">
              <a:latin typeface="Source Sans Pro Light" panose="020B0403030403020204" pitchFamily="34" charset="0"/>
              <a:ea typeface="Source Sans Pro Light" panose="020B0403030403020204" pitchFamily="34" charset="0"/>
            </a:endParaRPr>
          </a:p>
          <a:p>
            <a:r>
              <a:rPr lang="en-US" sz="1400" b="1" dirty="0">
                <a:latin typeface="Source Sans Pro Light" panose="020B0403030403020204" pitchFamily="34" charset="0"/>
                <a:ea typeface="Source Sans Pro Light" panose="020B0403030403020204" pitchFamily="34" charset="0"/>
              </a:rPr>
              <a:t>TIMES AND DATES</a:t>
            </a:r>
          </a:p>
        </p:txBody>
      </p:sp>
      <p:graphicFrame>
        <p:nvGraphicFramePr>
          <p:cNvPr id="44" name="Table 43">
            <a:extLst>
              <a:ext uri="{FF2B5EF4-FFF2-40B4-BE49-F238E27FC236}">
                <a16:creationId xmlns:a16="http://schemas.microsoft.com/office/drawing/2014/main" id="{BB72161C-B92F-7899-0EFD-3C45B1AE6370}"/>
              </a:ext>
            </a:extLst>
          </p:cNvPr>
          <p:cNvGraphicFramePr>
            <a:graphicFrameLocks noGrp="1"/>
          </p:cNvGraphicFramePr>
          <p:nvPr>
            <p:extLst>
              <p:ext uri="{D42A27DB-BD31-4B8C-83A1-F6EECF244321}">
                <p14:modId xmlns:p14="http://schemas.microsoft.com/office/powerpoint/2010/main" val="2604832025"/>
              </p:ext>
            </p:extLst>
          </p:nvPr>
        </p:nvGraphicFramePr>
        <p:xfrm>
          <a:off x="304068" y="4762989"/>
          <a:ext cx="7028120" cy="1112520"/>
        </p:xfrm>
        <a:graphic>
          <a:graphicData uri="http://schemas.openxmlformats.org/drawingml/2006/table">
            <a:tbl>
              <a:tblPr firstRow="1" bandRow="1">
                <a:tableStyleId>{5C22544A-7EE6-4342-B048-85BDC9FD1C3A}</a:tableStyleId>
              </a:tblPr>
              <a:tblGrid>
                <a:gridCol w="1446027">
                  <a:extLst>
                    <a:ext uri="{9D8B030D-6E8A-4147-A177-3AD203B41FA5}">
                      <a16:colId xmlns:a16="http://schemas.microsoft.com/office/drawing/2014/main" val="1070593811"/>
                    </a:ext>
                  </a:extLst>
                </a:gridCol>
                <a:gridCol w="2068033">
                  <a:extLst>
                    <a:ext uri="{9D8B030D-6E8A-4147-A177-3AD203B41FA5}">
                      <a16:colId xmlns:a16="http://schemas.microsoft.com/office/drawing/2014/main" val="139754383"/>
                    </a:ext>
                  </a:extLst>
                </a:gridCol>
                <a:gridCol w="1757030">
                  <a:extLst>
                    <a:ext uri="{9D8B030D-6E8A-4147-A177-3AD203B41FA5}">
                      <a16:colId xmlns:a16="http://schemas.microsoft.com/office/drawing/2014/main" val="2323233655"/>
                    </a:ext>
                  </a:extLst>
                </a:gridCol>
                <a:gridCol w="1757030">
                  <a:extLst>
                    <a:ext uri="{9D8B030D-6E8A-4147-A177-3AD203B41FA5}">
                      <a16:colId xmlns:a16="http://schemas.microsoft.com/office/drawing/2014/main" val="108361593"/>
                    </a:ext>
                  </a:extLst>
                </a:gridCol>
              </a:tblGrid>
              <a:tr h="370840">
                <a:tc>
                  <a:txBody>
                    <a:bodyPr/>
                    <a:lstStyle/>
                    <a:p>
                      <a:pPr algn="ctr"/>
                      <a:r>
                        <a:rPr lang="en-US" dirty="0">
                          <a:latin typeface="Source Sans Pro SemiBold" panose="020B0603030403020204" pitchFamily="34" charset="0"/>
                          <a:ea typeface="Source Sans Pro SemiBold" panose="020B0603030403020204" pitchFamily="34" charset="0"/>
                        </a:rPr>
                        <a:t>Participant #</a:t>
                      </a:r>
                    </a:p>
                  </a:txBody>
                  <a:tcPr>
                    <a:solidFill>
                      <a:srgbClr val="3C4B5E"/>
                    </a:solidFill>
                  </a:tcPr>
                </a:tc>
                <a:tc>
                  <a:txBody>
                    <a:bodyPr/>
                    <a:lstStyle/>
                    <a:p>
                      <a:pPr algn="ctr"/>
                      <a:r>
                        <a:rPr lang="en-US" dirty="0">
                          <a:latin typeface="Source Sans Pro SemiBold" panose="020B0603030403020204" pitchFamily="34" charset="0"/>
                          <a:ea typeface="Source Sans Pro SemiBold" panose="020B0603030403020204" pitchFamily="34" charset="0"/>
                        </a:rPr>
                        <a:t>Time</a:t>
                      </a:r>
                    </a:p>
                  </a:txBody>
                  <a:tcPr>
                    <a:solidFill>
                      <a:srgbClr val="3C4B5E"/>
                    </a:solidFill>
                  </a:tcPr>
                </a:tc>
                <a:tc>
                  <a:txBody>
                    <a:bodyPr/>
                    <a:lstStyle/>
                    <a:p>
                      <a:pPr algn="ctr"/>
                      <a:r>
                        <a:rPr lang="en-US" dirty="0">
                          <a:latin typeface="Source Sans Pro SemiBold" panose="020B0603030403020204" pitchFamily="34" charset="0"/>
                          <a:ea typeface="Source Sans Pro SemiBold" panose="020B0603030403020204" pitchFamily="34" charset="0"/>
                        </a:rPr>
                        <a:t>Date</a:t>
                      </a:r>
                    </a:p>
                  </a:txBody>
                  <a:tcPr>
                    <a:solidFill>
                      <a:srgbClr val="3C4B5E"/>
                    </a:solidFill>
                  </a:tcPr>
                </a:tc>
                <a:tc>
                  <a:txBody>
                    <a:bodyPr/>
                    <a:lstStyle/>
                    <a:p>
                      <a:pPr algn="ctr"/>
                      <a:r>
                        <a:rPr lang="en-US" dirty="0">
                          <a:latin typeface="Source Sans Pro SemiBold" panose="020B0603030403020204" pitchFamily="34" charset="0"/>
                          <a:ea typeface="Source Sans Pro SemiBold" panose="020B0603030403020204" pitchFamily="34" charset="0"/>
                        </a:rPr>
                        <a:t>Facilitator</a:t>
                      </a:r>
                    </a:p>
                  </a:txBody>
                  <a:tcPr>
                    <a:solidFill>
                      <a:srgbClr val="3C4B5E"/>
                    </a:solidFill>
                  </a:tcPr>
                </a:tc>
                <a:extLst>
                  <a:ext uri="{0D108BD9-81ED-4DB2-BD59-A6C34878D82A}">
                    <a16:rowId xmlns:a16="http://schemas.microsoft.com/office/drawing/2014/main" val="3052235139"/>
                  </a:ext>
                </a:extLst>
              </a:tr>
              <a:tr h="370840">
                <a:tc>
                  <a:txBody>
                    <a:bodyPr/>
                    <a:lstStyle/>
                    <a:p>
                      <a:endParaRPr lang="en-US" dirty="0">
                        <a:latin typeface="Source Sans Pro Light" panose="020B0403030403020204" pitchFamily="34" charset="0"/>
                        <a:ea typeface="Source Sans Pro Light" panose="020B0403030403020204" pitchFamily="34" charset="0"/>
                      </a:endParaRPr>
                    </a:p>
                  </a:txBody>
                  <a:tcPr>
                    <a:solidFill>
                      <a:schemeClr val="bg1"/>
                    </a:solidFill>
                  </a:tcPr>
                </a:tc>
                <a:tc>
                  <a:txBody>
                    <a:bodyPr/>
                    <a:lstStyle/>
                    <a:p>
                      <a:r>
                        <a:rPr lang="en-US" dirty="0">
                          <a:latin typeface="Source Sans Pro Light" panose="020B0403030403020204" pitchFamily="34" charset="0"/>
                          <a:ea typeface="Source Sans Pro Light" panose="020B0403030403020204" pitchFamily="34" charset="0"/>
                        </a:rPr>
                        <a:t>8:00 a.m. – 9:00 a.m.</a:t>
                      </a:r>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068061569"/>
                  </a:ext>
                </a:extLst>
              </a:tr>
              <a:tr h="370840">
                <a:tc>
                  <a:txBody>
                    <a:bodyPr/>
                    <a:lstStyle/>
                    <a:p>
                      <a:endParaRPr lang="en-US" dirty="0">
                        <a:latin typeface="Source Sans Pro Light" panose="020B0403030403020204" pitchFamily="34" charset="0"/>
                        <a:ea typeface="Source Sans Pro Light" panose="020B0403030403020204" pitchFamily="34" charset="0"/>
                      </a:endParaRPr>
                    </a:p>
                  </a:txBody>
                  <a:tcPr>
                    <a:solidFill>
                      <a:schemeClr val="bg2"/>
                    </a:solidFill>
                  </a:tcPr>
                </a:tc>
                <a:tc>
                  <a:txBody>
                    <a:bodyPr/>
                    <a:lstStyle/>
                    <a:p>
                      <a:r>
                        <a:rPr lang="en-US" dirty="0">
                          <a:latin typeface="Source Sans Pro Light" panose="020B0403030403020204" pitchFamily="34" charset="0"/>
                          <a:ea typeface="Source Sans Pro Light" panose="020B0403030403020204" pitchFamily="34" charset="0"/>
                        </a:rPr>
                        <a:t>9:30 a.m. – 10:30 a.m.</a:t>
                      </a:r>
                    </a:p>
                  </a:txBody>
                  <a:tcPr>
                    <a:solidFill>
                      <a:schemeClr val="bg2"/>
                    </a:solidFill>
                  </a:tcPr>
                </a:tc>
                <a:tc>
                  <a:txBody>
                    <a:bodyPr/>
                    <a:lstStyle/>
                    <a:p>
                      <a:endParaRPr lang="en-US" dirty="0"/>
                    </a:p>
                  </a:txBody>
                  <a:tcPr>
                    <a:solidFill>
                      <a:schemeClr val="bg2"/>
                    </a:solidFill>
                  </a:tcPr>
                </a:tc>
                <a:tc>
                  <a:txBody>
                    <a:bodyPr/>
                    <a:lstStyle/>
                    <a:p>
                      <a:endParaRPr lang="en-US" dirty="0"/>
                    </a:p>
                  </a:txBody>
                  <a:tcPr>
                    <a:solidFill>
                      <a:schemeClr val="bg2"/>
                    </a:solidFill>
                  </a:tcPr>
                </a:tc>
                <a:extLst>
                  <a:ext uri="{0D108BD9-81ED-4DB2-BD59-A6C34878D82A}">
                    <a16:rowId xmlns:a16="http://schemas.microsoft.com/office/drawing/2014/main" val="3149843296"/>
                  </a:ext>
                </a:extLst>
              </a:tr>
            </a:tbl>
          </a:graphicData>
        </a:graphic>
      </p:graphicFrame>
      <p:sp>
        <p:nvSpPr>
          <p:cNvPr id="45" name="TextBox 44">
            <a:extLst>
              <a:ext uri="{FF2B5EF4-FFF2-40B4-BE49-F238E27FC236}">
                <a16:creationId xmlns:a16="http://schemas.microsoft.com/office/drawing/2014/main" id="{6B6B5826-64E9-971F-5F25-EB771A8D3B38}"/>
              </a:ext>
            </a:extLst>
          </p:cNvPr>
          <p:cNvSpPr txBox="1"/>
          <p:nvPr/>
        </p:nvSpPr>
        <p:spPr>
          <a:xfrm>
            <a:off x="304068" y="6007395"/>
            <a:ext cx="7028120" cy="1815882"/>
          </a:xfrm>
          <a:prstGeom prst="rect">
            <a:avLst/>
          </a:prstGeom>
          <a:noFill/>
        </p:spPr>
        <p:txBody>
          <a:bodyPr wrap="square" rtlCol="0">
            <a:spAutoFit/>
          </a:bodyPr>
          <a:lstStyle/>
          <a:p>
            <a:r>
              <a:rPr lang="en-US" sz="1400" dirty="0">
                <a:latin typeface="Source Sans Pro Light" panose="020B0403030403020204" pitchFamily="34" charset="0"/>
                <a:ea typeface="Source Sans Pro Light" panose="020B0403030403020204" pitchFamily="34" charset="0"/>
              </a:rPr>
              <a:t>The interviews will be conducted over the phone or a video conference tool like Zoom or Teams.</a:t>
            </a:r>
          </a:p>
          <a:p>
            <a:endParaRPr lang="en-US" sz="1400" dirty="0">
              <a:latin typeface="Source Sans Pro Light" panose="020B0403030403020204" pitchFamily="34" charset="0"/>
              <a:ea typeface="Source Sans Pro Light" panose="020B0403030403020204" pitchFamily="34" charset="0"/>
            </a:endParaRPr>
          </a:p>
          <a:p>
            <a:r>
              <a:rPr lang="en-US" sz="1400" b="1" dirty="0">
                <a:latin typeface="Source Sans Pro Light" panose="020B0403030403020204" pitchFamily="34" charset="0"/>
                <a:ea typeface="Source Sans Pro Light" panose="020B0403030403020204" pitchFamily="34" charset="0"/>
              </a:rPr>
              <a:t>NOTE ABOUT THE SCRIPT:</a:t>
            </a:r>
          </a:p>
          <a:p>
            <a:pPr marL="342900" indent="-342900">
              <a:buAutoNum type="arabicPeriod"/>
            </a:pPr>
            <a:r>
              <a:rPr lang="en-US" sz="1400" dirty="0">
                <a:latin typeface="Source Sans Pro Light" panose="020B0403030403020204" pitchFamily="34" charset="0"/>
                <a:ea typeface="Source Sans Pro Light" panose="020B0403030403020204" pitchFamily="34" charset="0"/>
              </a:rPr>
              <a:t>Text within square brackets is to explain the line of questioning/skip logic.  Anything written within square brackets </a:t>
            </a:r>
            <a:r>
              <a:rPr lang="en-US" sz="1400" u="sng" dirty="0">
                <a:latin typeface="Source Sans Pro Light" panose="020B0403030403020204" pitchFamily="34" charset="0"/>
                <a:ea typeface="Source Sans Pro Light" panose="020B0403030403020204" pitchFamily="34" charset="0"/>
              </a:rPr>
              <a:t>will not be asked as is.</a:t>
            </a:r>
          </a:p>
          <a:p>
            <a:pPr marL="342900" indent="-342900">
              <a:buAutoNum type="arabicPeriod"/>
            </a:pPr>
            <a:r>
              <a:rPr lang="en-US" sz="1400" dirty="0">
                <a:latin typeface="Source Sans Pro Light" panose="020B0403030403020204" pitchFamily="34" charset="0"/>
                <a:ea typeface="Source Sans Pro Light" panose="020B0403030403020204" pitchFamily="34" charset="0"/>
              </a:rPr>
              <a:t>Questions highlighted in orange are lower priority questions that might be skipped if there isn’t sufficient time to get through all the questions.</a:t>
            </a:r>
          </a:p>
        </p:txBody>
      </p:sp>
      <p:sp>
        <p:nvSpPr>
          <p:cNvPr id="46" name="Slide Number Placeholder 45">
            <a:extLst>
              <a:ext uri="{FF2B5EF4-FFF2-40B4-BE49-F238E27FC236}">
                <a16:creationId xmlns:a16="http://schemas.microsoft.com/office/drawing/2014/main" id="{5BB4D830-239D-D71D-D0A4-E208DD312F78}"/>
              </a:ext>
            </a:extLst>
          </p:cNvPr>
          <p:cNvSpPr>
            <a:spLocks noGrp="1"/>
          </p:cNvSpPr>
          <p:nvPr>
            <p:ph type="sldNum" sz="quarter" idx="12"/>
          </p:nvPr>
        </p:nvSpPr>
        <p:spPr/>
        <p:txBody>
          <a:bodyPr/>
          <a:lstStyle/>
          <a:p>
            <a:fld id="{91DF55B4-0182-4E38-AD2A-6504C7E2CA25}" type="slidenum">
              <a:rPr lang="en-US" smtClean="0"/>
              <a:t>17</a:t>
            </a:fld>
            <a:endParaRPr lang="en-US" dirty="0"/>
          </a:p>
        </p:txBody>
      </p:sp>
    </p:spTree>
    <p:extLst>
      <p:ext uri="{BB962C8B-B14F-4D97-AF65-F5344CB8AC3E}">
        <p14:creationId xmlns:p14="http://schemas.microsoft.com/office/powerpoint/2010/main" val="2642186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88261-6031-3A22-6AD3-4011AEB310A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E602F77-8BAE-69D3-15FB-8EDAFF7009D1}"/>
              </a:ext>
              <a:ext uri="{C183D7F6-B498-43B3-948B-1728B52AA6E4}">
                <adec:decorative xmlns:adec="http://schemas.microsoft.com/office/drawing/2017/decorative" val="1"/>
              </a:ext>
            </a:extLst>
          </p:cNvPr>
          <p:cNvSpPr/>
          <p:nvPr/>
        </p:nvSpPr>
        <p:spPr>
          <a:xfrm>
            <a:off x="0" y="-1241"/>
            <a:ext cx="7772400" cy="834887"/>
          </a:xfrm>
          <a:prstGeom prst="rect">
            <a:avLst/>
          </a:prstGeom>
          <a:solidFill>
            <a:srgbClr val="D9CD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5">
            <a:extLst>
              <a:ext uri="{FF2B5EF4-FFF2-40B4-BE49-F238E27FC236}">
                <a16:creationId xmlns:a16="http://schemas.microsoft.com/office/drawing/2014/main" id="{C8E296DE-F108-7B47-6F03-C34E3348495F}"/>
              </a:ext>
            </a:extLst>
          </p:cNvPr>
          <p:cNvSpPr txBox="1">
            <a:spLocks noGrp="1"/>
          </p:cNvSpPr>
          <p:nvPr>
            <p:ph type="title" idx="4294967295"/>
          </p:nvPr>
        </p:nvSpPr>
        <p:spPr>
          <a:xfrm>
            <a:off x="252482" y="137462"/>
            <a:ext cx="709984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t>EXAMPLE INTERVIEW</a:t>
            </a:r>
          </a:p>
        </p:txBody>
      </p:sp>
      <p:sp>
        <p:nvSpPr>
          <p:cNvPr id="17" name="TextBox 16">
            <a:extLst>
              <a:ext uri="{FF2B5EF4-FFF2-40B4-BE49-F238E27FC236}">
                <a16:creationId xmlns:a16="http://schemas.microsoft.com/office/drawing/2014/main" id="{077EDFC4-35E7-ED5D-69D8-2353837FC06D}"/>
              </a:ext>
            </a:extLst>
          </p:cNvPr>
          <p:cNvSpPr txBox="1"/>
          <p:nvPr/>
        </p:nvSpPr>
        <p:spPr>
          <a:xfrm>
            <a:off x="248521" y="972349"/>
            <a:ext cx="4525471" cy="369332"/>
          </a:xfrm>
          <a:prstGeom prst="rect">
            <a:avLst/>
          </a:prstGeom>
          <a:noFill/>
        </p:spPr>
        <p:txBody>
          <a:bodyPr wrap="square" rtlCol="0">
            <a:spAutoFit/>
          </a:bodyPr>
          <a:lstStyle/>
          <a:p>
            <a:r>
              <a:rPr lang="en-US" b="1" dirty="0">
                <a:latin typeface="Source Sans Pro SemiBold" panose="020B0603030403020204" pitchFamily="34" charset="0"/>
                <a:ea typeface="Source Sans Pro SemiBold" panose="020B0603030403020204" pitchFamily="34" charset="0"/>
              </a:rPr>
              <a:t>Facilitator Script</a:t>
            </a:r>
          </a:p>
        </p:txBody>
      </p:sp>
      <p:sp>
        <p:nvSpPr>
          <p:cNvPr id="43" name="TextBox 42">
            <a:extLst>
              <a:ext uri="{FF2B5EF4-FFF2-40B4-BE49-F238E27FC236}">
                <a16:creationId xmlns:a16="http://schemas.microsoft.com/office/drawing/2014/main" id="{FB7DCF2D-2EE4-6B26-9E6F-F4DA4A0A5342}"/>
              </a:ext>
            </a:extLst>
          </p:cNvPr>
          <p:cNvSpPr txBox="1"/>
          <p:nvPr/>
        </p:nvSpPr>
        <p:spPr>
          <a:xfrm>
            <a:off x="270942" y="1313685"/>
            <a:ext cx="7147778" cy="7848302"/>
          </a:xfrm>
          <a:prstGeom prst="rect">
            <a:avLst/>
          </a:prstGeom>
          <a:noFill/>
        </p:spPr>
        <p:txBody>
          <a:bodyPr wrap="square" lIns="91440" tIns="45720" rIns="91440" bIns="45720" rtlCol="0" anchor="t">
            <a:spAutoFit/>
          </a:bodyPr>
          <a:lstStyle/>
          <a:p>
            <a:r>
              <a:rPr lang="en-US" sz="1400" b="1" dirty="0">
                <a:latin typeface="Source Sans Pro Light" panose="020B0403030403020204" pitchFamily="34" charset="0"/>
                <a:ea typeface="Source Sans Pro Light" panose="020B0403030403020204" pitchFamily="34" charset="0"/>
              </a:rPr>
              <a:t>INTRODUCTION AND SESSION OVERVIEW (3 MIN)</a:t>
            </a:r>
          </a:p>
          <a:p>
            <a:r>
              <a:rPr lang="en-US" sz="1400" dirty="0">
                <a:latin typeface="Source Sans Pro Light" panose="020B0403030403020204" pitchFamily="34" charset="0"/>
                <a:ea typeface="Source Sans Pro Light" panose="020B0403030403020204" pitchFamily="34" charset="0"/>
              </a:rPr>
              <a:t>Hi, my name is [NAME]. I work at [INSERT ORG].  Today I want to hear your perspective on [INSERT PROCESS].  </a:t>
            </a:r>
          </a:p>
          <a:p>
            <a:endParaRPr lang="en-US" sz="1400" dirty="0">
              <a:latin typeface="Source Sans Pro Light" panose="020B0403030403020204" pitchFamily="34" charset="0"/>
              <a:ea typeface="Source Sans Pro Light" panose="020B0403030403020204" pitchFamily="34" charset="0"/>
            </a:endParaRPr>
          </a:p>
          <a:p>
            <a:r>
              <a:rPr lang="en-US" sz="1400" dirty="0">
                <a:latin typeface="Source Sans Pro Light"/>
                <a:ea typeface="Source Sans Pro Light"/>
              </a:rPr>
              <a:t>I expect this conversation will take about an hour. During this time, I will ask you:</a:t>
            </a:r>
          </a:p>
          <a:p>
            <a:pPr marL="342900" indent="-342900">
              <a:buFont typeface="+mj-lt"/>
              <a:buAutoNum type="arabicPeriod"/>
            </a:pPr>
            <a:r>
              <a:rPr lang="en-US" sz="1400" dirty="0">
                <a:latin typeface="Source Sans Pro Light" panose="020B0403030403020204" pitchFamily="34" charset="0"/>
                <a:ea typeface="Source Sans Pro Light" panose="020B0403030403020204" pitchFamily="34" charset="0"/>
              </a:rPr>
              <a:t>Some background questions</a:t>
            </a:r>
          </a:p>
          <a:p>
            <a:pPr marL="342900" indent="-342900">
              <a:buFont typeface="+mj-lt"/>
              <a:buAutoNum type="arabicPeriod"/>
            </a:pPr>
            <a:r>
              <a:rPr lang="en-US" sz="1400" dirty="0">
                <a:latin typeface="Source Sans Pro Light" panose="020B0403030403020204" pitchFamily="34" charset="0"/>
                <a:ea typeface="Source Sans Pro Light" panose="020B0403030403020204" pitchFamily="34" charset="0"/>
              </a:rPr>
              <a:t>Some questions about your experiences with [INSERT PROCESS]</a:t>
            </a:r>
          </a:p>
          <a:p>
            <a:pPr marL="342900" indent="-342900">
              <a:buFont typeface="+mj-lt"/>
              <a:buAutoNum type="arabicPeriod"/>
            </a:pPr>
            <a:r>
              <a:rPr lang="en-US" sz="1400" dirty="0">
                <a:latin typeface="Source Sans Pro Light" panose="020B0403030403020204" pitchFamily="34" charset="0"/>
                <a:ea typeface="Source Sans Pro Light" panose="020B0403030403020204" pitchFamily="34" charset="0"/>
              </a:rPr>
              <a:t>And if you have ideas for improving [INSERT PROCESS]</a:t>
            </a:r>
          </a:p>
          <a:p>
            <a:pPr marL="342900" indent="-342900">
              <a:buFont typeface="+mj-lt"/>
              <a:buAutoNum type="arabicPeriod"/>
            </a:pPr>
            <a:endParaRPr lang="en-US" sz="1400" dirty="0">
              <a:latin typeface="Source Sans Pro Light" panose="020B0403030403020204" pitchFamily="34" charset="0"/>
              <a:ea typeface="Source Sans Pro Light" panose="020B0403030403020204" pitchFamily="34" charset="0"/>
            </a:endParaRPr>
          </a:p>
          <a:p>
            <a:r>
              <a:rPr lang="en-US" sz="1400" b="1" dirty="0">
                <a:latin typeface="Source Sans Pro Light"/>
                <a:ea typeface="Source Sans Pro Light"/>
              </a:rPr>
              <a:t>We’re interested in your experiences; we’re not testing you</a:t>
            </a:r>
            <a:r>
              <a:rPr lang="en-US" sz="1400" dirty="0">
                <a:latin typeface="Source Sans Pro Light"/>
                <a:ea typeface="Source Sans Pro Light"/>
              </a:rPr>
              <a:t>.</a:t>
            </a:r>
          </a:p>
          <a:p>
            <a:r>
              <a:rPr lang="en-US" sz="1400" dirty="0">
                <a:latin typeface="Source Sans Pro Light"/>
                <a:ea typeface="Source Sans Pro Light"/>
              </a:rPr>
              <a:t>There is no right or wrong answers to any questions I ask you today.  My goal is really to get a feel for your experience (good or bad) with the goal of improving the process.  I want to hear your perspective about how the current process works for you and how it can be made better.  We are not questioning any decisions you made. </a:t>
            </a:r>
          </a:p>
          <a:p>
            <a:endParaRPr lang="en-US" sz="1400" dirty="0">
              <a:latin typeface="Source Sans Pro Light" panose="020B0403030403020204" pitchFamily="34" charset="0"/>
              <a:ea typeface="Source Sans Pro Light" panose="020B0403030403020204" pitchFamily="34" charset="0"/>
            </a:endParaRPr>
          </a:p>
          <a:p>
            <a:r>
              <a:rPr lang="en-US" sz="1400" dirty="0">
                <a:latin typeface="Source Sans Pro Light"/>
                <a:ea typeface="Source Sans Pro Light"/>
              </a:rPr>
              <a:t>I also want to remind you that we are unable to answer any specific case questions during our interview.  Likewise, your answers will not impact your case.  Anything you say will be used for research purposes only.</a:t>
            </a:r>
          </a:p>
          <a:p>
            <a:endParaRPr lang="en-US" sz="1400" dirty="0">
              <a:latin typeface="Source Sans Pro Light" panose="020B0403030403020204" pitchFamily="34" charset="0"/>
              <a:ea typeface="Source Sans Pro Light" panose="020B0403030403020204" pitchFamily="34" charset="0"/>
            </a:endParaRPr>
          </a:p>
          <a:p>
            <a:r>
              <a:rPr lang="en-US" sz="1400" b="1" dirty="0">
                <a:latin typeface="Source Sans Pro Light" panose="020B0403030403020204" pitchFamily="34" charset="0"/>
                <a:ea typeface="Source Sans Pro Light" panose="020B0403030403020204" pitchFamily="34" charset="0"/>
              </a:rPr>
              <a:t>CONSENT (3 MIN) </a:t>
            </a:r>
            <a:r>
              <a:rPr lang="en-US" sz="1400" i="1" dirty="0">
                <a:latin typeface="Source Sans Pro Light" panose="020B0403030403020204" pitchFamily="34" charset="0"/>
                <a:ea typeface="Source Sans Pro Light" panose="020B0403030403020204" pitchFamily="34" charset="0"/>
              </a:rPr>
              <a:t>Send ahead of time to read</a:t>
            </a:r>
          </a:p>
          <a:p>
            <a:r>
              <a:rPr lang="en-US" sz="1400" dirty="0">
                <a:latin typeface="Source Sans Pro Light"/>
                <a:ea typeface="Source Sans Pro Light"/>
              </a:rPr>
              <a:t>My colleague [NAME] is also on the line.  He/she/they will be taking notes.  I would also like to record our conversation with your permission in case they miss anything.  We record in case we miss something in our notes and need to go back to ensure we report your perspective properly.  The recording will be used only to report the results of the study.  The recording will not be shared for marketing purposes or any purpose beyond this research project.  Your name will not be associated with the recording. Do you have any questions before we start?</a:t>
            </a:r>
          </a:p>
          <a:p>
            <a:endParaRPr lang="en-US" sz="1400" dirty="0">
              <a:latin typeface="Source Sans Pro Light" panose="020B0403030403020204" pitchFamily="34" charset="0"/>
              <a:ea typeface="Source Sans Pro Light" panose="020B0403030403020204" pitchFamily="34" charset="0"/>
            </a:endParaRPr>
          </a:p>
          <a:p>
            <a:r>
              <a:rPr lang="en-US" sz="1400" b="1" dirty="0">
                <a:latin typeface="Source Sans Pro Light"/>
                <a:ea typeface="Source Sans Pro Light"/>
              </a:rPr>
              <a:t>Do I have your permission to record? </a:t>
            </a:r>
            <a:r>
              <a:rPr lang="en-US" sz="1400" i="1" dirty="0">
                <a:latin typeface="Source Sans Pro Light"/>
                <a:ea typeface="Source Sans Pro Light"/>
              </a:rPr>
              <a:t>Note to the interviewer – if they have returned their consent form proceed to questions.  If not, follow the script below:</a:t>
            </a:r>
          </a:p>
          <a:p>
            <a:endParaRPr lang="en-US" sz="1400" i="1" dirty="0">
              <a:latin typeface="Source Sans Pro Light" panose="020B0403030403020204" pitchFamily="34" charset="0"/>
              <a:ea typeface="Source Sans Pro Light" panose="020B0403030403020204" pitchFamily="34" charset="0"/>
            </a:endParaRPr>
          </a:p>
          <a:p>
            <a:r>
              <a:rPr lang="en-US" sz="1400" dirty="0">
                <a:latin typeface="Source Sans Pro Light"/>
                <a:ea typeface="Source Sans Pro Light"/>
              </a:rPr>
              <a:t>If you agree to participate and to be recorded, I will press record, and then I’ll ask you to state today’s date, and say, “I consent to have this conversation recorded.” For example, “Today is February 17</a:t>
            </a:r>
            <a:r>
              <a:rPr lang="en-US" sz="1400" baseline="30000" dirty="0">
                <a:latin typeface="Source Sans Pro Light"/>
                <a:ea typeface="Source Sans Pro Light"/>
              </a:rPr>
              <a:t>th</a:t>
            </a:r>
            <a:r>
              <a:rPr lang="en-US" sz="1400" dirty="0">
                <a:latin typeface="Source Sans Pro Light"/>
                <a:ea typeface="Source Sans Pro Light"/>
              </a:rPr>
              <a:t>, 2025, and I consent to have this conversation recorded.”</a:t>
            </a:r>
          </a:p>
          <a:p>
            <a:endParaRPr lang="en-US" sz="1400" dirty="0">
              <a:latin typeface="Source Sans Pro Light" panose="020B0403030403020204" pitchFamily="34" charset="0"/>
              <a:ea typeface="Source Sans Pro Light" panose="020B0403030403020204" pitchFamily="34" charset="0"/>
            </a:endParaRPr>
          </a:p>
          <a:p>
            <a:endParaRPr lang="en-US" sz="1400" b="1" dirty="0">
              <a:latin typeface="Source Sans Pro Light" panose="020B0403030403020204" pitchFamily="34" charset="0"/>
              <a:ea typeface="Source Sans Pro Light" panose="020B0403030403020204" pitchFamily="34" charset="0"/>
            </a:endParaRPr>
          </a:p>
        </p:txBody>
      </p:sp>
      <p:sp>
        <p:nvSpPr>
          <p:cNvPr id="15" name="Slide Number Placeholder 14">
            <a:extLst>
              <a:ext uri="{FF2B5EF4-FFF2-40B4-BE49-F238E27FC236}">
                <a16:creationId xmlns:a16="http://schemas.microsoft.com/office/drawing/2014/main" id="{B8EDDC0C-FE8E-3551-B052-2367B610CCE8}"/>
              </a:ext>
            </a:extLst>
          </p:cNvPr>
          <p:cNvSpPr>
            <a:spLocks noGrp="1"/>
          </p:cNvSpPr>
          <p:nvPr>
            <p:ph type="sldNum" sz="quarter" idx="12"/>
          </p:nvPr>
        </p:nvSpPr>
        <p:spPr/>
        <p:txBody>
          <a:bodyPr/>
          <a:lstStyle/>
          <a:p>
            <a:fld id="{91DF55B4-0182-4E38-AD2A-6504C7E2CA25}" type="slidenum">
              <a:rPr lang="en-US" smtClean="0"/>
              <a:t>18</a:t>
            </a:fld>
            <a:endParaRPr lang="en-US" dirty="0"/>
          </a:p>
        </p:txBody>
      </p:sp>
    </p:spTree>
    <p:extLst>
      <p:ext uri="{BB962C8B-B14F-4D97-AF65-F5344CB8AC3E}">
        <p14:creationId xmlns:p14="http://schemas.microsoft.com/office/powerpoint/2010/main" val="3356871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40A23-4B30-813B-8FA7-DDBD874A52C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A8E94D9-DFDF-1290-F888-2EE39A2CC98F}"/>
              </a:ext>
              <a:ext uri="{C183D7F6-B498-43B3-948B-1728B52AA6E4}">
                <adec:decorative xmlns:adec="http://schemas.microsoft.com/office/drawing/2017/decorative" val="1"/>
              </a:ext>
            </a:extLst>
          </p:cNvPr>
          <p:cNvSpPr/>
          <p:nvPr/>
        </p:nvSpPr>
        <p:spPr>
          <a:xfrm>
            <a:off x="0" y="-1241"/>
            <a:ext cx="7772400" cy="834887"/>
          </a:xfrm>
          <a:prstGeom prst="rect">
            <a:avLst/>
          </a:prstGeom>
          <a:solidFill>
            <a:srgbClr val="D9CD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5">
            <a:extLst>
              <a:ext uri="{FF2B5EF4-FFF2-40B4-BE49-F238E27FC236}">
                <a16:creationId xmlns:a16="http://schemas.microsoft.com/office/drawing/2014/main" id="{4B6319EC-7921-B868-D23A-53479186D584}"/>
              </a:ext>
            </a:extLst>
          </p:cNvPr>
          <p:cNvSpPr txBox="1">
            <a:spLocks noGrp="1"/>
          </p:cNvSpPr>
          <p:nvPr>
            <p:ph type="title" idx="4294967295"/>
          </p:nvPr>
        </p:nvSpPr>
        <p:spPr>
          <a:xfrm>
            <a:off x="252482" y="137462"/>
            <a:ext cx="709984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t>EXAMPLE INTERVIEW</a:t>
            </a:r>
          </a:p>
        </p:txBody>
      </p:sp>
      <p:sp>
        <p:nvSpPr>
          <p:cNvPr id="43" name="TextBox 42">
            <a:extLst>
              <a:ext uri="{FF2B5EF4-FFF2-40B4-BE49-F238E27FC236}">
                <a16:creationId xmlns:a16="http://schemas.microsoft.com/office/drawing/2014/main" id="{9EA15121-2F94-7C52-A82D-67BB278C212B}"/>
              </a:ext>
            </a:extLst>
          </p:cNvPr>
          <p:cNvSpPr txBox="1"/>
          <p:nvPr/>
        </p:nvSpPr>
        <p:spPr>
          <a:xfrm>
            <a:off x="312311" y="972349"/>
            <a:ext cx="7147778" cy="6001643"/>
          </a:xfrm>
          <a:prstGeom prst="rect">
            <a:avLst/>
          </a:prstGeom>
          <a:noFill/>
        </p:spPr>
        <p:txBody>
          <a:bodyPr wrap="square" rtlCol="0">
            <a:spAutoFit/>
          </a:bodyPr>
          <a:lstStyle/>
          <a:p>
            <a:r>
              <a:rPr lang="en-US" sz="1400" b="1" dirty="0">
                <a:latin typeface="Source Sans Pro Light" panose="020B0403030403020204" pitchFamily="34" charset="0"/>
                <a:ea typeface="Source Sans Pro Light" panose="020B0403030403020204" pitchFamily="34" charset="0"/>
              </a:rPr>
              <a:t>Customer Information</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Name: _______________________</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Date:   _______________________</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Interviewer: ___________________</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Time:_________________________</a:t>
            </a:r>
          </a:p>
          <a:p>
            <a:endParaRPr lang="en-US" sz="1000" dirty="0">
              <a:latin typeface="Source Sans Pro Light" panose="020B0403030403020204" pitchFamily="34" charset="0"/>
              <a:ea typeface="Source Sans Pro Light" panose="020B0403030403020204" pitchFamily="34" charset="0"/>
            </a:endParaRPr>
          </a:p>
          <a:p>
            <a:r>
              <a:rPr lang="en-US" sz="1400" b="1" dirty="0">
                <a:latin typeface="Source Sans Pro Light" panose="020B0403030403020204" pitchFamily="34" charset="0"/>
                <a:ea typeface="Source Sans Pro Light" panose="020B0403030403020204" pitchFamily="34" charset="0"/>
              </a:rPr>
              <a:t>Interviewer Pre-Work</a:t>
            </a:r>
            <a:endParaRPr lang="en-US" sz="1400" dirty="0">
              <a:latin typeface="Source Sans Pro Light" panose="020B0403030403020204" pitchFamily="34" charset="0"/>
              <a:ea typeface="Source Sans Pro Light" panose="020B0403030403020204" pitchFamily="34" charset="0"/>
            </a:endParaRP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Did the customer return any required forms/documents?</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Can you identify where in the process to acquire the product, program, or service the customer faced difficulty or dropped off?</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How long has the customer been engaging with this product, program or service?</a:t>
            </a:r>
          </a:p>
          <a:p>
            <a:endParaRPr lang="en-US" sz="1000" dirty="0">
              <a:latin typeface="Source Sans Pro Light" panose="020B0403030403020204" pitchFamily="34" charset="0"/>
              <a:ea typeface="Source Sans Pro Light" panose="020B0403030403020204" pitchFamily="34" charset="0"/>
            </a:endParaRPr>
          </a:p>
          <a:p>
            <a:r>
              <a:rPr lang="en-US" sz="1400" b="1" dirty="0">
                <a:latin typeface="Source Sans Pro Light" panose="020B0403030403020204" pitchFamily="34" charset="0"/>
                <a:ea typeface="Source Sans Pro Light" panose="020B0403030403020204" pitchFamily="34" charset="0"/>
              </a:rPr>
              <a:t>Warm up Questions</a:t>
            </a:r>
            <a:endParaRPr lang="en-US" sz="1400" dirty="0">
              <a:latin typeface="Source Sans Pro Light" panose="020B0403030403020204" pitchFamily="34" charset="0"/>
              <a:ea typeface="Source Sans Pro Light" panose="020B0403030403020204" pitchFamily="34" charset="0"/>
            </a:endParaRPr>
          </a:p>
          <a:p>
            <a:pPr marL="342900" indent="-342900">
              <a:buFont typeface="+mj-lt"/>
              <a:buAutoNum type="arabicPeriod"/>
            </a:pPr>
            <a:r>
              <a:rPr lang="en-US" sz="1400" dirty="0">
                <a:latin typeface="Source Sans Pro Light" panose="020B0403030403020204" pitchFamily="34" charset="0"/>
                <a:ea typeface="Source Sans Pro Light" panose="020B0403030403020204" pitchFamily="34" charset="0"/>
              </a:rPr>
              <a:t>How do you typically get information about the product, program or service?</a:t>
            </a:r>
          </a:p>
          <a:p>
            <a:pPr marL="800100" lvl="1"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Prompts: Website, phone calls, emails, in-person, etc.</a:t>
            </a:r>
          </a:p>
          <a:p>
            <a:pPr marL="342900" indent="-342900">
              <a:buFont typeface="+mj-lt"/>
              <a:buAutoNum type="arabicPeriod"/>
            </a:pPr>
            <a:r>
              <a:rPr lang="en-US" sz="1400" dirty="0">
                <a:latin typeface="Source Sans Pro Light" panose="020B0403030403020204" pitchFamily="34" charset="0"/>
                <a:ea typeface="Source Sans Pro Light" panose="020B0403030403020204" pitchFamily="34" charset="0"/>
              </a:rPr>
              <a:t>Tell me about any attempts you’ve made to complete or engage in this product, program or service?</a:t>
            </a:r>
          </a:p>
          <a:p>
            <a:pPr marL="342900" indent="-342900">
              <a:buFont typeface="+mj-lt"/>
              <a:buAutoNum type="arabicPeriod"/>
            </a:pPr>
            <a:r>
              <a:rPr lang="en-US" sz="1400" dirty="0">
                <a:latin typeface="Source Sans Pro Light" panose="020B0403030403020204" pitchFamily="34" charset="0"/>
                <a:ea typeface="Source Sans Pro Light" panose="020B0403030403020204" pitchFamily="34" charset="0"/>
              </a:rPr>
              <a:t>Why did you initially start this process or request this product, program or service?</a:t>
            </a:r>
          </a:p>
          <a:p>
            <a:pPr marL="800100" lvl="1"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Follow-up questions:</a:t>
            </a:r>
          </a:p>
          <a:p>
            <a:pPr marL="1257300" lvl="2"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What were you feeling at the time of the request?</a:t>
            </a:r>
          </a:p>
          <a:p>
            <a:pPr marL="1257300" lvl="2"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Could you walk me through your thought process when deciding to start?</a:t>
            </a:r>
          </a:p>
          <a:p>
            <a:pPr marL="1257300" lvl="2"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What else was going on in your life at the time that might have influenced this decision?</a:t>
            </a:r>
          </a:p>
          <a:p>
            <a:pPr marL="1257300" lvl="2"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How important was it for you to complete the process to acquire the product, program, or service? Why?</a:t>
            </a:r>
          </a:p>
          <a:p>
            <a:pPr marL="1257300" lvl="2"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What benefits does the product, program, or service provide?</a:t>
            </a:r>
          </a:p>
          <a:p>
            <a:pPr marL="1257300" lvl="2"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What did you hope to gain from completing the process to acquire the product, program, or service?</a:t>
            </a:r>
            <a:endParaRPr lang="en-US" sz="1400" b="1" dirty="0">
              <a:latin typeface="Source Sans Pro Light" panose="020B0403030403020204" pitchFamily="34" charset="0"/>
              <a:ea typeface="Source Sans Pro Light" panose="020B0403030403020204" pitchFamily="34" charset="0"/>
            </a:endParaRPr>
          </a:p>
        </p:txBody>
      </p:sp>
      <p:sp>
        <p:nvSpPr>
          <p:cNvPr id="18" name="Slide Number Placeholder 17">
            <a:extLst>
              <a:ext uri="{FF2B5EF4-FFF2-40B4-BE49-F238E27FC236}">
                <a16:creationId xmlns:a16="http://schemas.microsoft.com/office/drawing/2014/main" id="{A7E3C427-C37E-9558-1FFC-AD0663841043}"/>
              </a:ext>
            </a:extLst>
          </p:cNvPr>
          <p:cNvSpPr>
            <a:spLocks noGrp="1"/>
          </p:cNvSpPr>
          <p:nvPr>
            <p:ph type="sldNum" sz="quarter" idx="12"/>
          </p:nvPr>
        </p:nvSpPr>
        <p:spPr/>
        <p:txBody>
          <a:bodyPr/>
          <a:lstStyle/>
          <a:p>
            <a:fld id="{91DF55B4-0182-4E38-AD2A-6504C7E2CA25}" type="slidenum">
              <a:rPr lang="en-US" smtClean="0"/>
              <a:t>19</a:t>
            </a:fld>
            <a:endParaRPr lang="en-US" dirty="0"/>
          </a:p>
        </p:txBody>
      </p:sp>
    </p:spTree>
    <p:extLst>
      <p:ext uri="{BB962C8B-B14F-4D97-AF65-F5344CB8AC3E}">
        <p14:creationId xmlns:p14="http://schemas.microsoft.com/office/powerpoint/2010/main" val="1643004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BE39A-9D34-840E-4D6F-8D0A5D7B27C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3A1A2B5-3C58-3D95-1914-756F5C2492C8}"/>
              </a:ext>
              <a:ext uri="{C183D7F6-B498-43B3-948B-1728B52AA6E4}">
                <adec:decorative xmlns:adec="http://schemas.microsoft.com/office/drawing/2017/decorative" val="1"/>
              </a:ext>
            </a:extLst>
          </p:cNvPr>
          <p:cNvSpPr/>
          <p:nvPr/>
        </p:nvSpPr>
        <p:spPr>
          <a:xfrm>
            <a:off x="0" y="12407"/>
            <a:ext cx="7772400" cy="834887"/>
          </a:xfrm>
          <a:prstGeom prst="rect">
            <a:avLst/>
          </a:prstGeom>
          <a:solidFill>
            <a:srgbClr val="D9CD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5">
            <a:extLst>
              <a:ext uri="{FF2B5EF4-FFF2-40B4-BE49-F238E27FC236}">
                <a16:creationId xmlns:a16="http://schemas.microsoft.com/office/drawing/2014/main" id="{26B82056-40B7-8FD4-66CB-1113E0058A17}"/>
              </a:ext>
            </a:extLst>
          </p:cNvPr>
          <p:cNvSpPr txBox="1">
            <a:spLocks noGrp="1"/>
          </p:cNvSpPr>
          <p:nvPr>
            <p:ph type="title" idx="4294967295"/>
          </p:nvPr>
        </p:nvSpPr>
        <p:spPr>
          <a:xfrm>
            <a:off x="252482" y="137462"/>
            <a:ext cx="709984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mn-cs"/>
              </a:rPr>
              <a:t>ABOUT THIS GUIDE</a:t>
            </a:r>
          </a:p>
        </p:txBody>
      </p:sp>
      <p:sp>
        <p:nvSpPr>
          <p:cNvPr id="20" name="TextBox 19">
            <a:extLst>
              <a:ext uri="{FF2B5EF4-FFF2-40B4-BE49-F238E27FC236}">
                <a16:creationId xmlns:a16="http://schemas.microsoft.com/office/drawing/2014/main" id="{30A4B7F9-964E-BF69-8B6A-A3ED1BB4DEA7}"/>
              </a:ext>
            </a:extLst>
          </p:cNvPr>
          <p:cNvSpPr txBox="1"/>
          <p:nvPr/>
        </p:nvSpPr>
        <p:spPr>
          <a:xfrm>
            <a:off x="426606" y="1122834"/>
            <a:ext cx="6919187" cy="5109091"/>
          </a:xfrm>
          <a:prstGeom prst="rect">
            <a:avLst/>
          </a:prstGeom>
          <a:noFill/>
        </p:spPr>
        <p:txBody>
          <a:bodyPr wrap="square" lIns="91440" tIns="45720" rIns="91440" bIns="45720" rtlCol="0" anchor="t">
            <a:spAutoFit/>
          </a:bodyPr>
          <a:lstStyle/>
          <a:p>
            <a:pPr>
              <a:buNone/>
            </a:pPr>
            <a:r>
              <a:rPr lang="en-US" sz="1600" dirty="0">
                <a:latin typeface="Source Sans Pro SemiBold" panose="020B0603030403020204" pitchFamily="34" charset="0"/>
              </a:rPr>
              <a:t>About This Guide</a:t>
            </a:r>
          </a:p>
          <a:p>
            <a:pPr>
              <a:buNone/>
            </a:pPr>
            <a:endParaRPr lang="en-US" sz="1000" dirty="0"/>
          </a:p>
          <a:p>
            <a:r>
              <a:rPr lang="en-US" sz="1600" dirty="0">
                <a:latin typeface="Source Sans Pro Light"/>
                <a:ea typeface="Source Sans Pro Light"/>
              </a:rPr>
              <a:t>This guide includes tools and templates to help you plan and run effective interviews. The sample templates are based on real interviews, but we've removed specific details so they can work for any agency.</a:t>
            </a:r>
          </a:p>
          <a:p>
            <a:pPr>
              <a:buNone/>
            </a:pPr>
            <a:endParaRPr lang="en-US" sz="1600" dirty="0">
              <a:latin typeface="Source Sans Pro Light" panose="020B0403030403020204" pitchFamily="34" charset="0"/>
              <a:ea typeface="Source Sans Pro Light" panose="020B0403030403020204" pitchFamily="34" charset="0"/>
            </a:endParaRPr>
          </a:p>
          <a:p>
            <a:pPr>
              <a:buNone/>
            </a:pPr>
            <a:r>
              <a:rPr lang="en-US" sz="1600" dirty="0">
                <a:latin typeface="Source Sans Pro Light" panose="020B0403030403020204" pitchFamily="34" charset="0"/>
                <a:ea typeface="Source Sans Pro Light" panose="020B0403030403020204" pitchFamily="34" charset="0"/>
              </a:rPr>
              <a:t>Each section starts with a checklist to help ensure nothing gets missed. Following the checklist are additional details and information where necessary. </a:t>
            </a:r>
          </a:p>
          <a:p>
            <a:pPr>
              <a:buNone/>
            </a:pPr>
            <a:endParaRPr lang="en-US" sz="1600" dirty="0">
              <a:latin typeface="Source Sans Pro Light" panose="020B0403030403020204" pitchFamily="34" charset="0"/>
              <a:ea typeface="Source Sans Pro Light" panose="020B0403030403020204" pitchFamily="34" charset="0"/>
            </a:endParaRPr>
          </a:p>
          <a:p>
            <a:r>
              <a:rPr lang="en-US" sz="1600" dirty="0">
                <a:latin typeface="Source Sans Pro Light"/>
                <a:ea typeface="Source Sans Pro Light"/>
              </a:rPr>
              <a:t>If you find that something here doesn’t quite fit your needs or situation, that’s okay. Reach out to </a:t>
            </a:r>
            <a:r>
              <a:rPr lang="en-US" sz="1600" b="1" dirty="0">
                <a:latin typeface="Source Sans Pro Light"/>
                <a:ea typeface="Source Sans Pro Light"/>
              </a:rPr>
              <a:t>Your Washington</a:t>
            </a:r>
            <a:r>
              <a:rPr lang="en-US" sz="1600" dirty="0">
                <a:latin typeface="Source Sans Pro Light"/>
                <a:ea typeface="Source Sans Pro Light"/>
              </a:rPr>
              <a:t> at </a:t>
            </a:r>
            <a:r>
              <a:rPr lang="en-US" sz="1600" dirty="0">
                <a:latin typeface="Source Sans Pro Light"/>
                <a:ea typeface="Source Sans Pro Light"/>
                <a:hlinkClick r:id="rId2"/>
              </a:rPr>
              <a:t>your@gov.wa.gov</a:t>
            </a:r>
            <a:r>
              <a:rPr lang="en-US" sz="1600" dirty="0">
                <a:latin typeface="Source Sans Pro Light"/>
                <a:ea typeface="Source Sans Pro Light"/>
              </a:rPr>
              <a:t>, we may have other tools or can help you customize these to better suit your team.</a:t>
            </a:r>
          </a:p>
          <a:p>
            <a:endParaRPr lang="en-US" sz="1600" dirty="0">
              <a:latin typeface="Source Sans Pro Light" panose="020B0403030403020204" pitchFamily="34" charset="0"/>
              <a:ea typeface="Source Sans Pro Light" panose="020B0403030403020204" pitchFamily="34" charset="0"/>
            </a:endParaRPr>
          </a:p>
          <a:p>
            <a:pPr>
              <a:lnSpc>
                <a:spcPct val="150000"/>
              </a:lnSpc>
            </a:pPr>
            <a:r>
              <a:rPr lang="en-US" sz="1600" dirty="0">
                <a:latin typeface="Source Sans Pro Light" panose="020B0403030403020204" pitchFamily="34" charset="0"/>
                <a:ea typeface="Source Sans Pro Light" panose="020B0403030403020204" pitchFamily="34" charset="0"/>
              </a:rPr>
              <a:t>Here’s what’s included in this guide:</a:t>
            </a:r>
          </a:p>
          <a:p>
            <a:pPr marL="285750" indent="-285750">
              <a:lnSpc>
                <a:spcPct val="150000"/>
              </a:lnSpc>
              <a:buFontTx/>
              <a:buChar char="-"/>
            </a:pPr>
            <a:r>
              <a:rPr lang="en-US" sz="1600" dirty="0">
                <a:latin typeface="Source Sans Pro Light" panose="020B0403030403020204" pitchFamily="34" charset="0"/>
                <a:ea typeface="Source Sans Pro Light" panose="020B0403030403020204" pitchFamily="34" charset="0"/>
              </a:rPr>
              <a:t>Research &amp; Planning </a:t>
            </a:r>
          </a:p>
          <a:p>
            <a:pPr marL="285750" indent="-285750">
              <a:lnSpc>
                <a:spcPct val="150000"/>
              </a:lnSpc>
              <a:buFontTx/>
              <a:buChar char="-"/>
            </a:pPr>
            <a:r>
              <a:rPr lang="en-US" sz="1600" dirty="0">
                <a:latin typeface="Source Sans Pro Light" panose="020B0403030403020204" pitchFamily="34" charset="0"/>
                <a:ea typeface="Source Sans Pro Light" panose="020B0403030403020204" pitchFamily="34" charset="0"/>
              </a:rPr>
              <a:t>Recruitment</a:t>
            </a:r>
          </a:p>
          <a:p>
            <a:pPr marL="285750" indent="-285750">
              <a:lnSpc>
                <a:spcPct val="150000"/>
              </a:lnSpc>
              <a:buFontTx/>
              <a:buChar char="-"/>
            </a:pPr>
            <a:r>
              <a:rPr lang="en-US" sz="1600" dirty="0">
                <a:latin typeface="Source Sans Pro Light" panose="020B0403030403020204" pitchFamily="34" charset="0"/>
                <a:ea typeface="Source Sans Pro Light" panose="020B0403030403020204" pitchFamily="34" charset="0"/>
              </a:rPr>
              <a:t>Conducting interviews</a:t>
            </a:r>
          </a:p>
          <a:p>
            <a:endParaRPr lang="en-US" sz="1400" dirty="0">
              <a:latin typeface="Source Sans Pro" panose="020B0503030403020204" pitchFamily="34" charset="0"/>
              <a:ea typeface="Source Sans Pro" panose="020B0503030403020204" pitchFamily="34" charset="0"/>
            </a:endParaRPr>
          </a:p>
          <a:p>
            <a:endParaRPr lang="en-US" sz="1400" dirty="0">
              <a:latin typeface="Source Sans Pro" panose="020B0503030403020204" pitchFamily="34" charset="0"/>
              <a:ea typeface="Source Sans Pro" panose="020B0503030403020204" pitchFamily="34" charset="0"/>
            </a:endParaRPr>
          </a:p>
        </p:txBody>
      </p:sp>
      <p:grpSp>
        <p:nvGrpSpPr>
          <p:cNvPr id="3" name="Group 2" descr="Look for these icons for helpful tips and tricks throughout this guide">
            <a:extLst>
              <a:ext uri="{FF2B5EF4-FFF2-40B4-BE49-F238E27FC236}">
                <a16:creationId xmlns:a16="http://schemas.microsoft.com/office/drawing/2014/main" id="{3623C997-8A01-BFD6-FB83-51CA059AA63B}"/>
              </a:ext>
              <a:ext uri="{C183D7F6-B498-43B3-948B-1728B52AA6E4}">
                <adec:decorative xmlns:adec="http://schemas.microsoft.com/office/drawing/2017/decorative" val="0"/>
              </a:ext>
            </a:extLst>
          </p:cNvPr>
          <p:cNvGrpSpPr/>
          <p:nvPr/>
        </p:nvGrpSpPr>
        <p:grpSpPr>
          <a:xfrm>
            <a:off x="2002526" y="6148684"/>
            <a:ext cx="3599753" cy="717561"/>
            <a:chOff x="2644775" y="5316227"/>
            <a:chExt cx="3599753" cy="717561"/>
          </a:xfrm>
        </p:grpSpPr>
        <p:sp>
          <p:nvSpPr>
            <p:cNvPr id="24" name="Rectangle 23">
              <a:extLst>
                <a:ext uri="{FF2B5EF4-FFF2-40B4-BE49-F238E27FC236}">
                  <a16:creationId xmlns:a16="http://schemas.microsoft.com/office/drawing/2014/main" id="{46133FAF-A8A2-06B1-3C1F-4B777FE98384}"/>
                </a:ext>
              </a:extLst>
            </p:cNvPr>
            <p:cNvSpPr/>
            <p:nvPr/>
          </p:nvSpPr>
          <p:spPr>
            <a:xfrm>
              <a:off x="2644775" y="5316227"/>
              <a:ext cx="3599753" cy="717561"/>
            </a:xfrm>
            <a:prstGeom prst="rect">
              <a:avLst/>
            </a:prstGeom>
            <a:solidFill>
              <a:srgbClr val="D9CDB8"/>
            </a:solidFill>
            <a:ln>
              <a:solidFill>
                <a:srgbClr val="A785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Lightbulb and gear with solid fill">
              <a:extLst>
                <a:ext uri="{FF2B5EF4-FFF2-40B4-BE49-F238E27FC236}">
                  <a16:creationId xmlns:a16="http://schemas.microsoft.com/office/drawing/2014/main" id="{70A798D8-94FD-527A-03A0-A39235A6AC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55900" y="5396236"/>
              <a:ext cx="520700" cy="520700"/>
            </a:xfrm>
            <a:prstGeom prst="rect">
              <a:avLst/>
            </a:prstGeom>
          </p:spPr>
        </p:pic>
        <p:sp>
          <p:nvSpPr>
            <p:cNvPr id="26" name="TextBox 25">
              <a:extLst>
                <a:ext uri="{FF2B5EF4-FFF2-40B4-BE49-F238E27FC236}">
                  <a16:creationId xmlns:a16="http://schemas.microsoft.com/office/drawing/2014/main" id="{2252281F-04BC-0C8F-A7B3-EEBF2FB728C9}"/>
                </a:ext>
              </a:extLst>
            </p:cNvPr>
            <p:cNvSpPr txBox="1"/>
            <p:nvPr/>
          </p:nvSpPr>
          <p:spPr>
            <a:xfrm>
              <a:off x="3258266" y="5438896"/>
              <a:ext cx="2980151" cy="523220"/>
            </a:xfrm>
            <a:prstGeom prst="rect">
              <a:avLst/>
            </a:prstGeom>
            <a:noFill/>
          </p:spPr>
          <p:txBody>
            <a:bodyPr wrap="square" rtlCol="0">
              <a:spAutoFit/>
            </a:bodyPr>
            <a:lstStyle/>
            <a:p>
              <a:r>
                <a:rPr lang="en-US" sz="1400" dirty="0">
                  <a:latin typeface="Source Sans Pro Light" panose="020B0403030403020204" pitchFamily="34" charset="0"/>
                  <a:ea typeface="Source Sans Pro Light" panose="020B0403030403020204" pitchFamily="34" charset="0"/>
                </a:rPr>
                <a:t>Look for these icons for helpful tips and tricks throughout this guide</a:t>
              </a:r>
            </a:p>
          </p:txBody>
        </p:sp>
      </p:grpSp>
      <p:sp>
        <p:nvSpPr>
          <p:cNvPr id="18" name="Slide Number Placeholder 17">
            <a:extLst>
              <a:ext uri="{FF2B5EF4-FFF2-40B4-BE49-F238E27FC236}">
                <a16:creationId xmlns:a16="http://schemas.microsoft.com/office/drawing/2014/main" id="{518DD83D-E3FC-BAED-9A32-7A0F2C0494E6}"/>
              </a:ext>
            </a:extLst>
          </p:cNvPr>
          <p:cNvSpPr>
            <a:spLocks noGrp="1"/>
          </p:cNvSpPr>
          <p:nvPr>
            <p:ph type="sldNum" sz="quarter" idx="12"/>
          </p:nvPr>
        </p:nvSpPr>
        <p:spPr/>
        <p:txBody>
          <a:bodyPr/>
          <a:lstStyle/>
          <a:p>
            <a:fld id="{91DF55B4-0182-4E38-AD2A-6504C7E2CA25}" type="slidenum">
              <a:rPr lang="en-US" smtClean="0"/>
              <a:t>2</a:t>
            </a:fld>
            <a:endParaRPr lang="en-US" dirty="0"/>
          </a:p>
        </p:txBody>
      </p:sp>
    </p:spTree>
    <p:extLst>
      <p:ext uri="{BB962C8B-B14F-4D97-AF65-F5344CB8AC3E}">
        <p14:creationId xmlns:p14="http://schemas.microsoft.com/office/powerpoint/2010/main" val="671732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78EBC-384E-9971-394A-82668F32B91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8C70059-8271-8A2C-5A43-87922D3EB838}"/>
              </a:ext>
              <a:ext uri="{C183D7F6-B498-43B3-948B-1728B52AA6E4}">
                <adec:decorative xmlns:adec="http://schemas.microsoft.com/office/drawing/2017/decorative" val="1"/>
              </a:ext>
            </a:extLst>
          </p:cNvPr>
          <p:cNvSpPr/>
          <p:nvPr/>
        </p:nvSpPr>
        <p:spPr>
          <a:xfrm>
            <a:off x="0" y="-1241"/>
            <a:ext cx="7772400" cy="834887"/>
          </a:xfrm>
          <a:prstGeom prst="rect">
            <a:avLst/>
          </a:prstGeom>
          <a:solidFill>
            <a:srgbClr val="D9CD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5">
            <a:extLst>
              <a:ext uri="{FF2B5EF4-FFF2-40B4-BE49-F238E27FC236}">
                <a16:creationId xmlns:a16="http://schemas.microsoft.com/office/drawing/2014/main" id="{855929EC-B2E6-2902-61AA-59028BAE8349}"/>
              </a:ext>
            </a:extLst>
          </p:cNvPr>
          <p:cNvSpPr txBox="1">
            <a:spLocks noGrp="1"/>
          </p:cNvSpPr>
          <p:nvPr>
            <p:ph type="title" idx="4294967295"/>
          </p:nvPr>
        </p:nvSpPr>
        <p:spPr>
          <a:xfrm>
            <a:off x="252482" y="137462"/>
            <a:ext cx="709984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t>EXAMPLE INTERVIEW</a:t>
            </a:r>
          </a:p>
        </p:txBody>
      </p:sp>
      <p:sp>
        <p:nvSpPr>
          <p:cNvPr id="19" name="TextBox 18">
            <a:extLst>
              <a:ext uri="{FF2B5EF4-FFF2-40B4-BE49-F238E27FC236}">
                <a16:creationId xmlns:a16="http://schemas.microsoft.com/office/drawing/2014/main" id="{E88805E9-F5C5-4DE9-0214-5746172100C2}"/>
              </a:ext>
            </a:extLst>
          </p:cNvPr>
          <p:cNvSpPr txBox="1"/>
          <p:nvPr/>
        </p:nvSpPr>
        <p:spPr>
          <a:xfrm>
            <a:off x="231135" y="997777"/>
            <a:ext cx="7310130" cy="1815882"/>
          </a:xfrm>
          <a:prstGeom prst="rect">
            <a:avLst/>
          </a:prstGeom>
          <a:solidFill>
            <a:schemeClr val="bg2"/>
          </a:solidFill>
        </p:spPr>
        <p:txBody>
          <a:bodyPr wrap="square" rtlCol="0">
            <a:spAutoFit/>
          </a:bodyPr>
          <a:lstStyle/>
          <a:p>
            <a:r>
              <a:rPr lang="en-US" sz="1400" b="1" dirty="0">
                <a:latin typeface="Source Sans Pro Light" panose="020B0403030403020204" pitchFamily="34" charset="0"/>
                <a:ea typeface="Source Sans Pro Light" panose="020B0403030403020204" pitchFamily="34" charset="0"/>
              </a:rPr>
              <a:t>Research Questions Regarding Customer Motivation: </a:t>
            </a:r>
            <a:endParaRPr lang="en-US" sz="1400" i="1" dirty="0">
              <a:latin typeface="Source Sans Pro Light" panose="020B0403030403020204" pitchFamily="34" charset="0"/>
              <a:ea typeface="Source Sans Pro Light" panose="020B0403030403020204" pitchFamily="34" charset="0"/>
            </a:endParaRP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Why does this product, program or service matter to customers?</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What motivates the customer to start and finish the process to acquire the product, program or service?</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How do personal emotions or life circumstances influence their decision to engage with this product, program, or service?</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Are there alternative methods or arrangements that prevent them from completing the process? If yes, what are they?</a:t>
            </a:r>
          </a:p>
        </p:txBody>
      </p:sp>
      <p:sp>
        <p:nvSpPr>
          <p:cNvPr id="43" name="TextBox 42">
            <a:extLst>
              <a:ext uri="{FF2B5EF4-FFF2-40B4-BE49-F238E27FC236}">
                <a16:creationId xmlns:a16="http://schemas.microsoft.com/office/drawing/2014/main" id="{72E249BE-B731-C7D0-63F7-92FD67B1DC9D}"/>
              </a:ext>
            </a:extLst>
          </p:cNvPr>
          <p:cNvSpPr txBox="1"/>
          <p:nvPr/>
        </p:nvSpPr>
        <p:spPr>
          <a:xfrm>
            <a:off x="252482" y="2930255"/>
            <a:ext cx="7147778" cy="5909310"/>
          </a:xfrm>
          <a:prstGeom prst="rect">
            <a:avLst/>
          </a:prstGeom>
          <a:noFill/>
        </p:spPr>
        <p:txBody>
          <a:bodyPr wrap="square" rtlCol="0">
            <a:spAutoFit/>
          </a:bodyPr>
          <a:lstStyle/>
          <a:p>
            <a:r>
              <a:rPr lang="en-US" sz="1400" b="1" dirty="0">
                <a:latin typeface="Source Sans Pro Light" panose="020B0403030403020204" pitchFamily="34" charset="0"/>
                <a:ea typeface="Source Sans Pro Light" panose="020B0403030403020204" pitchFamily="34" charset="0"/>
              </a:rPr>
              <a:t>Motivation Questions</a:t>
            </a:r>
          </a:p>
          <a:p>
            <a:pPr marL="342900" indent="-342900">
              <a:buFont typeface="+mj-lt"/>
              <a:buAutoNum type="arabicPeriod" startAt="4"/>
            </a:pPr>
            <a:r>
              <a:rPr lang="en-US" sz="1400" dirty="0">
                <a:latin typeface="Source Sans Pro Light" panose="020B0403030403020204" pitchFamily="34" charset="0"/>
                <a:ea typeface="Source Sans Pro Light" panose="020B0403030403020204" pitchFamily="34" charset="0"/>
              </a:rPr>
              <a:t>What did you expect to happen after you initiated or started the process to acquire the product, program, or service?</a:t>
            </a:r>
          </a:p>
          <a:p>
            <a:pPr marL="342900" indent="-342900">
              <a:buFont typeface="+mj-lt"/>
              <a:buAutoNum type="arabicPeriod" startAt="4"/>
            </a:pPr>
            <a:r>
              <a:rPr lang="en-US" sz="1400" dirty="0">
                <a:latin typeface="Source Sans Pro Light" panose="020B0403030403020204" pitchFamily="34" charset="0"/>
                <a:ea typeface="Source Sans Pro Light" panose="020B0403030403020204" pitchFamily="34" charset="0"/>
              </a:rPr>
              <a:t>Walk me through your experience after you began this process.  What steps did you go through?</a:t>
            </a:r>
          </a:p>
          <a:p>
            <a:pPr marL="800100" lvl="1"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Follow-up questions:</a:t>
            </a:r>
          </a:p>
          <a:p>
            <a:pPr marL="1257300" lvl="2"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Did you receive any forms or additional requests for information?</a:t>
            </a:r>
          </a:p>
          <a:p>
            <a:pPr marL="1257300" lvl="2"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Did you respond? If not, why?</a:t>
            </a:r>
          </a:p>
          <a:p>
            <a:pPr marL="1257300" lvl="2"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How did you prepare to complete any required paperwork or steps?</a:t>
            </a:r>
          </a:p>
          <a:p>
            <a:pPr marL="1257300" lvl="2"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How long did you think the process would take? Why?</a:t>
            </a:r>
          </a:p>
          <a:p>
            <a:pPr marL="1257300" lvl="2"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How long did it actually take? How does that compare to your expectations?</a:t>
            </a:r>
          </a:p>
          <a:p>
            <a:pPr marL="1257300" lvl="2"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Which parts of the process or documents were clear and easy to understand? Why?</a:t>
            </a:r>
          </a:p>
          <a:p>
            <a:pPr marL="1257300" lvl="2"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Which parts were confusing? Why?</a:t>
            </a:r>
          </a:p>
          <a:p>
            <a:pPr marL="1257300" lvl="2"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How did you submit the required documentation or steps (e.g. online, by mail)?</a:t>
            </a:r>
          </a:p>
          <a:p>
            <a:pPr marL="800100" lvl="1"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If required documents were submitted:</a:t>
            </a:r>
          </a:p>
          <a:p>
            <a:pPr marL="1257300" lvl="2"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How long after submission did you receive further information?</a:t>
            </a:r>
          </a:p>
          <a:p>
            <a:pPr marL="1257300" lvl="2"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Were you asked for additional information? What was it?</a:t>
            </a:r>
          </a:p>
          <a:p>
            <a:pPr marL="1257300" lvl="2"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Describe the process of completing any additional steps, such as attending an appointment or hearing.</a:t>
            </a:r>
          </a:p>
          <a:p>
            <a:pPr marL="342900" indent="-342900">
              <a:buFont typeface="+mj-lt"/>
              <a:buAutoNum type="arabicPeriod" startAt="6"/>
            </a:pPr>
            <a:r>
              <a:rPr lang="en-US" sz="1400" dirty="0">
                <a:latin typeface="Source Sans Pro Light" panose="020B0403030403020204" pitchFamily="34" charset="0"/>
                <a:ea typeface="Source Sans Pro Light" panose="020B0403030403020204" pitchFamily="34" charset="0"/>
              </a:rPr>
              <a:t>Did you feel you received the help you needed to complete this process?</a:t>
            </a:r>
          </a:p>
          <a:p>
            <a:pPr marL="800100" lvl="1"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If yes, what help did you receive?</a:t>
            </a:r>
          </a:p>
          <a:p>
            <a:pPr marL="800100" lvl="1"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If no, what would have helped?</a:t>
            </a:r>
          </a:p>
          <a:p>
            <a:r>
              <a:rPr lang="en-US" sz="1400" dirty="0">
                <a:latin typeface="Source Sans Pro Light" panose="020B0403030403020204" pitchFamily="34" charset="0"/>
                <a:ea typeface="Source Sans Pro Light" panose="020B0403030403020204" pitchFamily="34" charset="0"/>
              </a:rPr>
              <a:t>	If they did not follow through or don’t intend to follow through:</a:t>
            </a:r>
          </a:p>
          <a:p>
            <a:pPr marL="742950" lvl="1"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	What barriers did you encounter during the process?</a:t>
            </a:r>
          </a:p>
          <a:p>
            <a:pPr marL="742950" lvl="1"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What could have been done differently by any of the parties involved to address these barriers?</a:t>
            </a:r>
            <a:endParaRPr lang="en-US" sz="1400" b="1" dirty="0">
              <a:latin typeface="Source Sans Pro Light" panose="020B0403030403020204" pitchFamily="34" charset="0"/>
              <a:ea typeface="Source Sans Pro Light" panose="020B0403030403020204" pitchFamily="34" charset="0"/>
            </a:endParaRPr>
          </a:p>
        </p:txBody>
      </p:sp>
      <p:sp>
        <p:nvSpPr>
          <p:cNvPr id="20" name="Slide Number Placeholder 19">
            <a:extLst>
              <a:ext uri="{FF2B5EF4-FFF2-40B4-BE49-F238E27FC236}">
                <a16:creationId xmlns:a16="http://schemas.microsoft.com/office/drawing/2014/main" id="{CEFE8A43-0D91-6CF8-0FCD-53C184EBD608}"/>
              </a:ext>
            </a:extLst>
          </p:cNvPr>
          <p:cNvSpPr>
            <a:spLocks noGrp="1"/>
          </p:cNvSpPr>
          <p:nvPr>
            <p:ph type="sldNum" sz="quarter" idx="12"/>
          </p:nvPr>
        </p:nvSpPr>
        <p:spPr/>
        <p:txBody>
          <a:bodyPr/>
          <a:lstStyle/>
          <a:p>
            <a:fld id="{91DF55B4-0182-4E38-AD2A-6504C7E2CA25}" type="slidenum">
              <a:rPr lang="en-US" smtClean="0"/>
              <a:t>20</a:t>
            </a:fld>
            <a:endParaRPr lang="en-US" dirty="0"/>
          </a:p>
        </p:txBody>
      </p:sp>
    </p:spTree>
    <p:extLst>
      <p:ext uri="{BB962C8B-B14F-4D97-AF65-F5344CB8AC3E}">
        <p14:creationId xmlns:p14="http://schemas.microsoft.com/office/powerpoint/2010/main" val="2498656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B10CD-9E81-8BFF-4988-8E262D0AA0A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BBCE4F0-FE99-A6CF-37C8-2B9D55FD5500}"/>
              </a:ext>
              <a:ext uri="{C183D7F6-B498-43B3-948B-1728B52AA6E4}">
                <adec:decorative xmlns:adec="http://schemas.microsoft.com/office/drawing/2017/decorative" val="1"/>
              </a:ext>
            </a:extLst>
          </p:cNvPr>
          <p:cNvSpPr/>
          <p:nvPr/>
        </p:nvSpPr>
        <p:spPr>
          <a:xfrm>
            <a:off x="0" y="-1241"/>
            <a:ext cx="7772400" cy="834887"/>
          </a:xfrm>
          <a:prstGeom prst="rect">
            <a:avLst/>
          </a:prstGeom>
          <a:solidFill>
            <a:srgbClr val="D9CD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5">
            <a:extLst>
              <a:ext uri="{FF2B5EF4-FFF2-40B4-BE49-F238E27FC236}">
                <a16:creationId xmlns:a16="http://schemas.microsoft.com/office/drawing/2014/main" id="{E90C21B5-D190-8D79-A362-BFDCABB9410D}"/>
              </a:ext>
            </a:extLst>
          </p:cNvPr>
          <p:cNvSpPr txBox="1">
            <a:spLocks noGrp="1"/>
          </p:cNvSpPr>
          <p:nvPr>
            <p:ph type="title" idx="4294967295"/>
          </p:nvPr>
        </p:nvSpPr>
        <p:spPr>
          <a:xfrm>
            <a:off x="252482" y="137462"/>
            <a:ext cx="709984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t>EXAMPLE INTERVIEW</a:t>
            </a:r>
          </a:p>
        </p:txBody>
      </p:sp>
      <p:sp>
        <p:nvSpPr>
          <p:cNvPr id="15" name="TextBox 14">
            <a:extLst>
              <a:ext uri="{FF2B5EF4-FFF2-40B4-BE49-F238E27FC236}">
                <a16:creationId xmlns:a16="http://schemas.microsoft.com/office/drawing/2014/main" id="{EFF647C3-BB3F-BA03-EFAB-84B9A42995C4}"/>
              </a:ext>
            </a:extLst>
          </p:cNvPr>
          <p:cNvSpPr txBox="1"/>
          <p:nvPr/>
        </p:nvSpPr>
        <p:spPr>
          <a:xfrm>
            <a:off x="259289" y="972233"/>
            <a:ext cx="7253821" cy="1169551"/>
          </a:xfrm>
          <a:prstGeom prst="rect">
            <a:avLst/>
          </a:prstGeom>
          <a:solidFill>
            <a:schemeClr val="bg2"/>
          </a:solidFill>
        </p:spPr>
        <p:txBody>
          <a:bodyPr wrap="square" rtlCol="0">
            <a:spAutoFit/>
          </a:bodyPr>
          <a:lstStyle/>
          <a:p>
            <a:r>
              <a:rPr lang="en-US" sz="1400" b="1" dirty="0">
                <a:latin typeface="Source Sans Pro Light" panose="020B0403030403020204" pitchFamily="34" charset="0"/>
                <a:ea typeface="Source Sans Pro Light" panose="020B0403030403020204" pitchFamily="34" charset="0"/>
              </a:rPr>
              <a:t>Research Questions Regarding Process:</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Why are customers having trouble with the process?</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Where are customers having trouble wit the process?</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Do customers understand the reasons for the different steps in the process?</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What would make customers feel more supported in completing the process?</a:t>
            </a:r>
          </a:p>
        </p:txBody>
      </p:sp>
      <p:sp>
        <p:nvSpPr>
          <p:cNvPr id="43" name="TextBox 42">
            <a:extLst>
              <a:ext uri="{FF2B5EF4-FFF2-40B4-BE49-F238E27FC236}">
                <a16:creationId xmlns:a16="http://schemas.microsoft.com/office/drawing/2014/main" id="{67E157CC-2670-0413-6F60-9B05AFF49D2F}"/>
              </a:ext>
            </a:extLst>
          </p:cNvPr>
          <p:cNvSpPr txBox="1"/>
          <p:nvPr/>
        </p:nvSpPr>
        <p:spPr>
          <a:xfrm>
            <a:off x="228513" y="2260163"/>
            <a:ext cx="7147778" cy="954107"/>
          </a:xfrm>
          <a:prstGeom prst="rect">
            <a:avLst/>
          </a:prstGeom>
          <a:noFill/>
        </p:spPr>
        <p:txBody>
          <a:bodyPr wrap="square" rtlCol="0">
            <a:spAutoFit/>
          </a:bodyPr>
          <a:lstStyle/>
          <a:p>
            <a:r>
              <a:rPr lang="en-US" sz="1400" b="1" dirty="0">
                <a:latin typeface="Source Sans Pro Light" panose="020B0403030403020204" pitchFamily="34" charset="0"/>
                <a:ea typeface="Source Sans Pro Light" panose="020B0403030403020204" pitchFamily="34" charset="0"/>
              </a:rPr>
              <a:t>Process Questions</a:t>
            </a:r>
          </a:p>
          <a:p>
            <a:pPr marL="342900" indent="-342900">
              <a:buFont typeface="+mj-lt"/>
              <a:buAutoNum type="arabicPeriod" startAt="7"/>
            </a:pPr>
            <a:r>
              <a:rPr lang="en-US" sz="1400" dirty="0">
                <a:latin typeface="Source Sans Pro Light" panose="020B0403030403020204" pitchFamily="34" charset="0"/>
                <a:ea typeface="Source Sans Pro Light" panose="020B0403030403020204" pitchFamily="34" charset="0"/>
              </a:rPr>
              <a:t>If you were explaining this process to someone else, what would you tell them?</a:t>
            </a:r>
          </a:p>
          <a:p>
            <a:pPr marL="800100" lvl="1"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Why?</a:t>
            </a:r>
          </a:p>
          <a:p>
            <a:pPr marL="342900" indent="-342900">
              <a:buFont typeface="+mj-lt"/>
              <a:buAutoNum type="arabicPeriod" startAt="7"/>
            </a:pPr>
            <a:r>
              <a:rPr lang="en-US" sz="1400" dirty="0">
                <a:latin typeface="Source Sans Pro Light" panose="020B0403030403020204" pitchFamily="34" charset="0"/>
                <a:ea typeface="Source Sans Pro Light" panose="020B0403030403020204" pitchFamily="34" charset="0"/>
              </a:rPr>
              <a:t>If you could create the ideal process, what would it look like from your perspective?</a:t>
            </a:r>
          </a:p>
        </p:txBody>
      </p:sp>
      <p:sp>
        <p:nvSpPr>
          <p:cNvPr id="20" name="TextBox 19">
            <a:extLst>
              <a:ext uri="{FF2B5EF4-FFF2-40B4-BE49-F238E27FC236}">
                <a16:creationId xmlns:a16="http://schemas.microsoft.com/office/drawing/2014/main" id="{602DA95C-0CE2-2C6D-23EE-C57F464D33A0}"/>
              </a:ext>
            </a:extLst>
          </p:cNvPr>
          <p:cNvSpPr txBox="1"/>
          <p:nvPr/>
        </p:nvSpPr>
        <p:spPr>
          <a:xfrm>
            <a:off x="228513" y="3313318"/>
            <a:ext cx="7253821" cy="2031325"/>
          </a:xfrm>
          <a:prstGeom prst="rect">
            <a:avLst/>
          </a:prstGeom>
          <a:solidFill>
            <a:schemeClr val="bg2"/>
          </a:solidFill>
        </p:spPr>
        <p:txBody>
          <a:bodyPr wrap="square" rtlCol="0">
            <a:spAutoFit/>
          </a:bodyPr>
          <a:lstStyle/>
          <a:p>
            <a:r>
              <a:rPr lang="en-US" sz="1400" b="1" dirty="0">
                <a:latin typeface="Source Sans Pro Light" panose="020B0403030403020204" pitchFamily="34" charset="0"/>
                <a:ea typeface="Source Sans Pro Light" panose="020B0403030403020204" pitchFamily="34" charset="0"/>
              </a:rPr>
              <a:t>Research Questions Regarding Experience</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How do past experiences with [ORG NAME] influence customer perceptions of the current process?</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How do personal emotions or past experiences shape the way customers feel about engaging with this product, program, or service?</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How does engaging with this product, program, or service process compare to other state government services?  Does it seem more difficult? Why?</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What concerns do you have when engaging with [ORG NAME]?</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What are the positives of working with [ORG NAME] or using this service?</a:t>
            </a:r>
          </a:p>
        </p:txBody>
      </p:sp>
      <p:sp>
        <p:nvSpPr>
          <p:cNvPr id="19" name="TextBox 18">
            <a:extLst>
              <a:ext uri="{FF2B5EF4-FFF2-40B4-BE49-F238E27FC236}">
                <a16:creationId xmlns:a16="http://schemas.microsoft.com/office/drawing/2014/main" id="{34CC127C-4D60-F948-E3D6-DD185549A648}"/>
              </a:ext>
            </a:extLst>
          </p:cNvPr>
          <p:cNvSpPr txBox="1"/>
          <p:nvPr/>
        </p:nvSpPr>
        <p:spPr>
          <a:xfrm>
            <a:off x="228512" y="5373880"/>
            <a:ext cx="7253821" cy="3539430"/>
          </a:xfrm>
          <a:prstGeom prst="rect">
            <a:avLst/>
          </a:prstGeom>
          <a:noFill/>
        </p:spPr>
        <p:txBody>
          <a:bodyPr wrap="square">
            <a:spAutoFit/>
          </a:bodyPr>
          <a:lstStyle/>
          <a:p>
            <a:r>
              <a:rPr lang="en-US" sz="1400" b="1" dirty="0">
                <a:latin typeface="Source Sans Pro Light" panose="020B0403030403020204" pitchFamily="34" charset="0"/>
                <a:ea typeface="Source Sans Pro Light" panose="020B0403030403020204" pitchFamily="34" charset="0"/>
              </a:rPr>
              <a:t>General Experience Questions:</a:t>
            </a:r>
          </a:p>
          <a:p>
            <a:pPr marL="342900" indent="-342900">
              <a:buFont typeface="+mj-lt"/>
              <a:buAutoNum type="arabicPeriod" startAt="9"/>
            </a:pPr>
            <a:r>
              <a:rPr lang="en-US" sz="1400" dirty="0">
                <a:latin typeface="Source Sans Pro Light" panose="020B0403030403020204" pitchFamily="34" charset="0"/>
                <a:ea typeface="Source Sans Pro Light" panose="020B0403030403020204" pitchFamily="34" charset="0"/>
              </a:rPr>
              <a:t>Tell me about your general experience working with [ORG NAME].</a:t>
            </a:r>
          </a:p>
          <a:p>
            <a:pPr marL="800100" lvl="1"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Follow-up questions:</a:t>
            </a:r>
          </a:p>
          <a:p>
            <a:pPr marL="1257300" lvl="2"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Think about a time you had a positive experience.  What made it successful?</a:t>
            </a:r>
          </a:p>
          <a:p>
            <a:pPr marL="1257300" lvl="2"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How can [ORG NAME] improve?</a:t>
            </a:r>
          </a:p>
          <a:p>
            <a:pPr marL="1257300" lvl="2"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How often do you need to contact [ORG NAME]?</a:t>
            </a:r>
          </a:p>
          <a:p>
            <a:pPr marL="1257300" lvl="2"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How often do they contact you?</a:t>
            </a:r>
          </a:p>
          <a:p>
            <a:pPr marL="1257300" lvl="2"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What is it like to receive mail, emails, or phone call from [ORG NAME]?  Can you describe a typical interaction?</a:t>
            </a:r>
          </a:p>
          <a:p>
            <a:pPr marL="1257300" lvl="2"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What is it like to reach out or initiate contact with [ORG NAME] How could that process be improved?</a:t>
            </a:r>
          </a:p>
          <a:p>
            <a:pPr marL="342900" indent="-342900">
              <a:buFont typeface="+mj-lt"/>
              <a:buAutoNum type="arabicPeriod" startAt="10"/>
            </a:pPr>
            <a:r>
              <a:rPr lang="en-US" sz="1400" dirty="0">
                <a:latin typeface="Source Sans Pro Light" panose="020B0403030403020204" pitchFamily="34" charset="0"/>
                <a:ea typeface="Source Sans Pro Light" panose="020B0403030403020204" pitchFamily="34" charset="0"/>
              </a:rPr>
              <a:t>Have you ever visited [ORG NAME]’s website or online portal?</a:t>
            </a:r>
          </a:p>
          <a:p>
            <a:pPr marL="800100" lvl="1"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What information did you find there?</a:t>
            </a:r>
          </a:p>
          <a:p>
            <a:pPr marL="800100" lvl="1" indent="-34290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What prompted you to visit the website?</a:t>
            </a:r>
          </a:p>
          <a:p>
            <a:pPr marL="342900" indent="-342900">
              <a:buFont typeface="+mj-lt"/>
              <a:buAutoNum type="arabicPeriod" startAt="11"/>
            </a:pPr>
            <a:r>
              <a:rPr lang="en-US" sz="1400" dirty="0">
                <a:latin typeface="Source Sans Pro Light" panose="020B0403030403020204" pitchFamily="34" charset="0"/>
                <a:ea typeface="Source Sans Pro Light" panose="020B0403030403020204" pitchFamily="34" charset="0"/>
              </a:rPr>
              <a:t>Is there anything else you’d like to share about your experience with [ORG NAME] or the product, process, or service you engaged with?</a:t>
            </a:r>
          </a:p>
        </p:txBody>
      </p:sp>
      <p:sp>
        <p:nvSpPr>
          <p:cNvPr id="21" name="Slide Number Placeholder 20">
            <a:extLst>
              <a:ext uri="{FF2B5EF4-FFF2-40B4-BE49-F238E27FC236}">
                <a16:creationId xmlns:a16="http://schemas.microsoft.com/office/drawing/2014/main" id="{01003BE0-3B9F-2028-38F8-81D2EEDC2640}"/>
              </a:ext>
            </a:extLst>
          </p:cNvPr>
          <p:cNvSpPr>
            <a:spLocks noGrp="1"/>
          </p:cNvSpPr>
          <p:nvPr>
            <p:ph type="sldNum" sz="quarter" idx="12"/>
          </p:nvPr>
        </p:nvSpPr>
        <p:spPr/>
        <p:txBody>
          <a:bodyPr/>
          <a:lstStyle/>
          <a:p>
            <a:fld id="{91DF55B4-0182-4E38-AD2A-6504C7E2CA25}" type="slidenum">
              <a:rPr lang="en-US" smtClean="0"/>
              <a:t>21</a:t>
            </a:fld>
            <a:endParaRPr lang="en-US" dirty="0"/>
          </a:p>
        </p:txBody>
      </p:sp>
    </p:spTree>
    <p:extLst>
      <p:ext uri="{BB962C8B-B14F-4D97-AF65-F5344CB8AC3E}">
        <p14:creationId xmlns:p14="http://schemas.microsoft.com/office/powerpoint/2010/main" val="3497751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8DB53-739E-D1C8-07D2-E16EC75280E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2989FED-A89B-B9BD-1697-994ADF952AF8}"/>
              </a:ext>
              <a:ext uri="{C183D7F6-B498-43B3-948B-1728B52AA6E4}">
                <adec:decorative xmlns:adec="http://schemas.microsoft.com/office/drawing/2017/decorative" val="1"/>
              </a:ext>
            </a:extLst>
          </p:cNvPr>
          <p:cNvSpPr/>
          <p:nvPr/>
        </p:nvSpPr>
        <p:spPr>
          <a:xfrm>
            <a:off x="3834" y="0"/>
            <a:ext cx="7772400" cy="834887"/>
          </a:xfrm>
          <a:prstGeom prst="rect">
            <a:avLst/>
          </a:prstGeom>
          <a:solidFill>
            <a:srgbClr val="D9CD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5">
            <a:extLst>
              <a:ext uri="{FF2B5EF4-FFF2-40B4-BE49-F238E27FC236}">
                <a16:creationId xmlns:a16="http://schemas.microsoft.com/office/drawing/2014/main" id="{33249DCB-6FC3-A649-A83D-0C7739A0CEF0}"/>
              </a:ext>
            </a:extLst>
          </p:cNvPr>
          <p:cNvSpPr txBox="1">
            <a:spLocks noGrp="1"/>
          </p:cNvSpPr>
          <p:nvPr>
            <p:ph type="title" idx="4294967295"/>
          </p:nvPr>
        </p:nvSpPr>
        <p:spPr>
          <a:xfrm>
            <a:off x="252482" y="137462"/>
            <a:ext cx="709984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t>EXAMPLE INTERVIEW</a:t>
            </a:r>
          </a:p>
        </p:txBody>
      </p:sp>
      <p:sp>
        <p:nvSpPr>
          <p:cNvPr id="19" name="TextBox 18">
            <a:extLst>
              <a:ext uri="{FF2B5EF4-FFF2-40B4-BE49-F238E27FC236}">
                <a16:creationId xmlns:a16="http://schemas.microsoft.com/office/drawing/2014/main" id="{3AE52223-9A16-B24D-096E-05EFA37F8414}"/>
              </a:ext>
            </a:extLst>
          </p:cNvPr>
          <p:cNvSpPr txBox="1"/>
          <p:nvPr/>
        </p:nvSpPr>
        <p:spPr>
          <a:xfrm>
            <a:off x="304068" y="997777"/>
            <a:ext cx="7253821" cy="2400657"/>
          </a:xfrm>
          <a:prstGeom prst="rect">
            <a:avLst/>
          </a:prstGeom>
          <a:noFill/>
        </p:spPr>
        <p:txBody>
          <a:bodyPr wrap="square">
            <a:spAutoFit/>
          </a:bodyPr>
          <a:lstStyle/>
          <a:p>
            <a:r>
              <a:rPr lang="en-US" sz="1400" b="1" dirty="0">
                <a:latin typeface="Source Sans Pro Light" panose="020B0403030403020204" pitchFamily="34" charset="0"/>
                <a:ea typeface="Source Sans Pro Light" panose="020B0403030403020204" pitchFamily="34" charset="0"/>
              </a:rPr>
              <a:t>CONCLUSION (2 MIN)</a:t>
            </a:r>
          </a:p>
          <a:p>
            <a:endParaRPr lang="en-US" sz="1000" b="1"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Thank you!  Your experiences and comments are valuable in helping us improve the customer experience in the [PROCESS].</a:t>
            </a:r>
          </a:p>
          <a:p>
            <a:endParaRPr lang="en-US" sz="1400"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We have some additional opportunities to participate and provide feedback of the next few months.  Would you be interested in participating in the future?</a:t>
            </a:r>
          </a:p>
          <a:p>
            <a:endParaRPr lang="en-US" sz="1400"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Thank you again for your responses.  You gave us a lot of useful feedback, which we hope to use to improve our modification process.  Thank you again, and I hope you have a good day!</a:t>
            </a:r>
          </a:p>
          <a:p>
            <a:endParaRPr lang="en-US" sz="1400" dirty="0">
              <a:latin typeface="Source Sans Pro Light" panose="020B0403030403020204" pitchFamily="34" charset="0"/>
              <a:ea typeface="Source Sans Pro Light" panose="020B0403030403020204" pitchFamily="34" charset="0"/>
            </a:endParaRPr>
          </a:p>
        </p:txBody>
      </p:sp>
      <p:sp>
        <p:nvSpPr>
          <p:cNvPr id="8" name="Rectangle 7">
            <a:extLst>
              <a:ext uri="{FF2B5EF4-FFF2-40B4-BE49-F238E27FC236}">
                <a16:creationId xmlns:a16="http://schemas.microsoft.com/office/drawing/2014/main" id="{99D9E4C9-F764-3618-341A-0CFFD9477307}"/>
              </a:ext>
              <a:ext uri="{C183D7F6-B498-43B3-948B-1728B52AA6E4}">
                <adec:decorative xmlns:adec="http://schemas.microsoft.com/office/drawing/2017/decorative" val="1"/>
              </a:ext>
            </a:extLst>
          </p:cNvPr>
          <p:cNvSpPr/>
          <p:nvPr/>
        </p:nvSpPr>
        <p:spPr>
          <a:xfrm>
            <a:off x="1938944" y="4409702"/>
            <a:ext cx="3599753" cy="717561"/>
          </a:xfrm>
          <a:prstGeom prst="rect">
            <a:avLst/>
          </a:prstGeom>
          <a:solidFill>
            <a:srgbClr val="D9CDB8"/>
          </a:solidFill>
          <a:ln>
            <a:solidFill>
              <a:srgbClr val="A785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Lightbulb and gear with solid fill">
            <a:extLst>
              <a:ext uri="{FF2B5EF4-FFF2-40B4-BE49-F238E27FC236}">
                <a16:creationId xmlns:a16="http://schemas.microsoft.com/office/drawing/2014/main" id="{7EA38409-93F5-35E5-7355-B142E459F2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6179" y="4463320"/>
            <a:ext cx="520700" cy="520700"/>
          </a:xfrm>
          <a:prstGeom prst="rect">
            <a:avLst/>
          </a:prstGeom>
        </p:spPr>
      </p:pic>
      <p:sp>
        <p:nvSpPr>
          <p:cNvPr id="6" name="TextBox 5">
            <a:extLst>
              <a:ext uri="{FF2B5EF4-FFF2-40B4-BE49-F238E27FC236}">
                <a16:creationId xmlns:a16="http://schemas.microsoft.com/office/drawing/2014/main" id="{C92C0024-B7F4-F0BE-BD9D-BB7CC029E123}"/>
              </a:ext>
            </a:extLst>
          </p:cNvPr>
          <p:cNvSpPr txBox="1"/>
          <p:nvPr/>
        </p:nvSpPr>
        <p:spPr>
          <a:xfrm>
            <a:off x="2558546" y="4399150"/>
            <a:ext cx="2980151" cy="738664"/>
          </a:xfrm>
          <a:prstGeom prst="rect">
            <a:avLst/>
          </a:prstGeom>
          <a:noFill/>
        </p:spPr>
        <p:txBody>
          <a:bodyPr wrap="square" rtlCol="0">
            <a:spAutoFit/>
          </a:bodyPr>
          <a:lstStyle/>
          <a:p>
            <a:r>
              <a:rPr lang="en-US" sz="1400" dirty="0">
                <a:latin typeface="Source Sans Pro Light" panose="020B0403030403020204" pitchFamily="34" charset="0"/>
                <a:ea typeface="Source Sans Pro Light" panose="020B0403030403020204" pitchFamily="34" charset="0"/>
              </a:rPr>
              <a:t>Check out our Synthesizing Qualitative Data guide to help you get the most out of your interview notes.</a:t>
            </a:r>
          </a:p>
        </p:txBody>
      </p:sp>
      <p:sp>
        <p:nvSpPr>
          <p:cNvPr id="17" name="Slide Number Placeholder 16">
            <a:extLst>
              <a:ext uri="{FF2B5EF4-FFF2-40B4-BE49-F238E27FC236}">
                <a16:creationId xmlns:a16="http://schemas.microsoft.com/office/drawing/2014/main" id="{43B78B9F-1532-CC3D-B927-E53A1E5556F8}"/>
              </a:ext>
            </a:extLst>
          </p:cNvPr>
          <p:cNvSpPr>
            <a:spLocks noGrp="1"/>
          </p:cNvSpPr>
          <p:nvPr>
            <p:ph type="sldNum" sz="quarter" idx="12"/>
          </p:nvPr>
        </p:nvSpPr>
        <p:spPr/>
        <p:txBody>
          <a:bodyPr/>
          <a:lstStyle/>
          <a:p>
            <a:fld id="{91DF55B4-0182-4E38-AD2A-6504C7E2CA25}" type="slidenum">
              <a:rPr lang="en-US" smtClean="0"/>
              <a:t>22</a:t>
            </a:fld>
            <a:endParaRPr lang="en-US" dirty="0"/>
          </a:p>
        </p:txBody>
      </p:sp>
    </p:spTree>
    <p:extLst>
      <p:ext uri="{BB962C8B-B14F-4D97-AF65-F5344CB8AC3E}">
        <p14:creationId xmlns:p14="http://schemas.microsoft.com/office/powerpoint/2010/main" val="1204423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FC541-2B0E-E1A4-E460-4EF8C324878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D21CC85-38E3-05BB-4DD9-9FF9F21A318A}"/>
              </a:ext>
              <a:ext uri="{C183D7F6-B498-43B3-948B-1728B52AA6E4}">
                <adec:decorative xmlns:adec="http://schemas.microsoft.com/office/drawing/2017/decorative" val="1"/>
              </a:ext>
            </a:extLst>
          </p:cNvPr>
          <p:cNvSpPr/>
          <p:nvPr/>
        </p:nvSpPr>
        <p:spPr>
          <a:xfrm>
            <a:off x="0" y="12407"/>
            <a:ext cx="7772400" cy="834887"/>
          </a:xfrm>
          <a:prstGeom prst="rect">
            <a:avLst/>
          </a:prstGeom>
          <a:solidFill>
            <a:srgbClr val="4E73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5">
            <a:extLst>
              <a:ext uri="{FF2B5EF4-FFF2-40B4-BE49-F238E27FC236}">
                <a16:creationId xmlns:a16="http://schemas.microsoft.com/office/drawing/2014/main" id="{9CC9C480-3FEB-045C-E554-7A3BF8DE2926}"/>
              </a:ext>
            </a:extLst>
          </p:cNvPr>
          <p:cNvSpPr txBox="1">
            <a:spLocks noGrp="1"/>
          </p:cNvSpPr>
          <p:nvPr>
            <p:ph type="title" idx="4294967295"/>
          </p:nvPr>
        </p:nvSpPr>
        <p:spPr>
          <a:xfrm>
            <a:off x="252482" y="137462"/>
            <a:ext cx="709984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t>RESEARCH AND PLANNING</a:t>
            </a:r>
          </a:p>
        </p:txBody>
      </p:sp>
      <p:sp>
        <p:nvSpPr>
          <p:cNvPr id="18" name="Slide Number Placeholder 17">
            <a:extLst>
              <a:ext uri="{FF2B5EF4-FFF2-40B4-BE49-F238E27FC236}">
                <a16:creationId xmlns:a16="http://schemas.microsoft.com/office/drawing/2014/main" id="{D18CD791-48CF-5679-1152-789C259D62B8}"/>
              </a:ext>
            </a:extLst>
          </p:cNvPr>
          <p:cNvSpPr>
            <a:spLocks noGrp="1"/>
          </p:cNvSpPr>
          <p:nvPr>
            <p:ph type="sldNum" sz="quarter" idx="12"/>
          </p:nvPr>
        </p:nvSpPr>
        <p:spPr/>
        <p:txBody>
          <a:bodyPr/>
          <a:lstStyle/>
          <a:p>
            <a:fld id="{91DF55B4-0182-4E38-AD2A-6504C7E2CA25}" type="slidenum">
              <a:rPr lang="en-US" smtClean="0"/>
              <a:t>3</a:t>
            </a:fld>
            <a:endParaRPr lang="en-US" dirty="0"/>
          </a:p>
        </p:txBody>
      </p:sp>
      <p:graphicFrame>
        <p:nvGraphicFramePr>
          <p:cNvPr id="15" name="Table 14">
            <a:extLst>
              <a:ext uri="{FF2B5EF4-FFF2-40B4-BE49-F238E27FC236}">
                <a16:creationId xmlns:a16="http://schemas.microsoft.com/office/drawing/2014/main" id="{B0945D2A-5CAC-581C-3C9F-75868B624529}"/>
              </a:ext>
            </a:extLst>
          </p:cNvPr>
          <p:cNvGraphicFramePr>
            <a:graphicFrameLocks noGrp="1"/>
          </p:cNvGraphicFramePr>
          <p:nvPr>
            <p:extLst>
              <p:ext uri="{D42A27DB-BD31-4B8C-83A1-F6EECF244321}">
                <p14:modId xmlns:p14="http://schemas.microsoft.com/office/powerpoint/2010/main" val="1975358371"/>
              </p:ext>
            </p:extLst>
          </p:nvPr>
        </p:nvGraphicFramePr>
        <p:xfrm>
          <a:off x="394521" y="2746398"/>
          <a:ext cx="6983356" cy="5203129"/>
        </p:xfrm>
        <a:graphic>
          <a:graphicData uri="http://schemas.openxmlformats.org/drawingml/2006/table">
            <a:tbl>
              <a:tblPr firstRow="1" bandRow="1">
                <a:tableStyleId>{5C22544A-7EE6-4342-B048-85BDC9FD1C3A}</a:tableStyleId>
              </a:tblPr>
              <a:tblGrid>
                <a:gridCol w="3491678">
                  <a:extLst>
                    <a:ext uri="{9D8B030D-6E8A-4147-A177-3AD203B41FA5}">
                      <a16:colId xmlns:a16="http://schemas.microsoft.com/office/drawing/2014/main" val="991569251"/>
                    </a:ext>
                  </a:extLst>
                </a:gridCol>
                <a:gridCol w="3491678">
                  <a:extLst>
                    <a:ext uri="{9D8B030D-6E8A-4147-A177-3AD203B41FA5}">
                      <a16:colId xmlns:a16="http://schemas.microsoft.com/office/drawing/2014/main" val="2052421138"/>
                    </a:ext>
                  </a:extLst>
                </a:gridCol>
              </a:tblGrid>
              <a:tr h="366120">
                <a:tc gridSpan="2">
                  <a:txBody>
                    <a:bodyPr/>
                    <a:lstStyle/>
                    <a:p>
                      <a:pPr marL="0" indent="0" algn="ctr">
                        <a:buFont typeface="Wingdings" panose="05000000000000000000" pitchFamily="2" charset="2"/>
                        <a:buNone/>
                      </a:pPr>
                      <a:r>
                        <a:rPr lang="en-US" sz="1400" b="1" dirty="0">
                          <a:solidFill>
                            <a:schemeClr val="bg1"/>
                          </a:solidFill>
                          <a:latin typeface="+mj-lt"/>
                        </a:rPr>
                        <a:t>PLANNING CHECKLIST</a:t>
                      </a:r>
                    </a:p>
                  </a:txBody>
                  <a:tcPr>
                    <a:solidFill>
                      <a:srgbClr val="4E738D"/>
                    </a:solidFill>
                  </a:tcPr>
                </a:tc>
                <a:tc hMerge="1">
                  <a:txBody>
                    <a:bodyPr/>
                    <a:lstStyle/>
                    <a:p>
                      <a:pPr marL="285750" indent="-285750">
                        <a:buFont typeface="Wingdings" panose="05000000000000000000" pitchFamily="2" charset="2"/>
                        <a:buChar char="q"/>
                      </a:pPr>
                      <a:endParaRPr lang="en-US" sz="1400" dirty="0">
                        <a:latin typeface="Tenorite" panose="00000500000000000000" pitchFamily="2" charset="0"/>
                      </a:endParaRPr>
                    </a:p>
                  </a:txBody>
                  <a:tcPr/>
                </a:tc>
                <a:extLst>
                  <a:ext uri="{0D108BD9-81ED-4DB2-BD59-A6C34878D82A}">
                    <a16:rowId xmlns:a16="http://schemas.microsoft.com/office/drawing/2014/main" val="215098518"/>
                  </a:ext>
                </a:extLst>
              </a:tr>
              <a:tr h="722209">
                <a:tc>
                  <a:txBody>
                    <a:bodyPr/>
                    <a:lstStyle/>
                    <a:p>
                      <a:pPr marL="285750" marR="0" lvl="0" indent="-285750" algn="l" rtl="0" eaLnBrk="1" fontAlgn="auto" latinLnBrk="0" hangingPunct="1">
                        <a:lnSpc>
                          <a:spcPct val="100000"/>
                        </a:lnSpc>
                        <a:spcBef>
                          <a:spcPts val="0"/>
                        </a:spcBef>
                        <a:spcAft>
                          <a:spcPts val="0"/>
                        </a:spcAft>
                        <a:buClrTx/>
                        <a:buSzTx/>
                        <a:buFont typeface="Wingdings" panose="05000000000000000000" pitchFamily="2" charset="2"/>
                        <a:buChar char="q"/>
                      </a:pPr>
                      <a:r>
                        <a:rPr lang="en-US" sz="1400" dirty="0">
                          <a:latin typeface="Source Sans Pro Light"/>
                          <a:ea typeface="Source Sans Pro Light"/>
                        </a:rPr>
                        <a:t>Review the project with your policy team and determine  whether you need to have an Internal Review Board (IRB) review</a:t>
                      </a:r>
                      <a:r>
                        <a:rPr lang="en-US" sz="1400" i="1" dirty="0">
                          <a:latin typeface="Source Sans Pro Light"/>
                          <a:ea typeface="Source Sans Pro Light"/>
                        </a:rPr>
                        <a:t>  </a:t>
                      </a:r>
                      <a:r>
                        <a:rPr lang="en-US" sz="1000" i="1" dirty="0">
                          <a:solidFill>
                            <a:schemeClr val="accent1"/>
                          </a:solidFill>
                          <a:latin typeface="Source Sans Pro Light"/>
                          <a:ea typeface="Source Sans Pro Light"/>
                        </a:rPr>
                        <a:t>(more on pg. 4)</a:t>
                      </a:r>
                      <a:endParaRPr lang="en-US" sz="1000" b="0" i="1" u="none" strike="noStrike" noProof="0" dirty="0">
                        <a:solidFill>
                          <a:schemeClr val="accent1"/>
                        </a:solidFill>
                        <a:latin typeface="Source Sans Pro Light"/>
                      </a:endParaRPr>
                    </a:p>
                  </a:txBody>
                  <a:tcPr>
                    <a:solidFill>
                      <a:schemeClr val="bg1"/>
                    </a:solidFill>
                  </a:tcPr>
                </a:tc>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Review the retention timeframes applicable to the content you will be generating</a:t>
                      </a:r>
                    </a:p>
                  </a:txBody>
                  <a:tcPr>
                    <a:solidFill>
                      <a:schemeClr val="bg1"/>
                    </a:solidFill>
                  </a:tcPr>
                </a:tc>
                <a:extLst>
                  <a:ext uri="{0D108BD9-81ED-4DB2-BD59-A6C34878D82A}">
                    <a16:rowId xmlns:a16="http://schemas.microsoft.com/office/drawing/2014/main" val="1477090203"/>
                  </a:ext>
                </a:extLst>
              </a:tr>
              <a:tr h="932853">
                <a:tc>
                  <a:txBody>
                    <a:bodyPr/>
                    <a:lstStyle/>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dirty="0">
                          <a:latin typeface="Source Sans Pro Light" panose="020B0403030403020204" pitchFamily="34" charset="0"/>
                          <a:ea typeface="Source Sans Pro Light" panose="020B0403030403020204" pitchFamily="34" charset="0"/>
                        </a:rPr>
                        <a:t>Determine how and where to securely store interview materials</a:t>
                      </a:r>
                    </a:p>
                  </a:txBody>
                  <a:tcPr>
                    <a:solidFill>
                      <a:schemeClr val="bg2"/>
                    </a:solidFill>
                  </a:tcPr>
                </a:tc>
                <a:tc>
                  <a:txBody>
                    <a:bodyPr/>
                    <a:lstStyle/>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dirty="0">
                          <a:latin typeface="Source Sans Pro Light" panose="020B0403030403020204" pitchFamily="34" charset="0"/>
                          <a:ea typeface="Source Sans Pro Light" panose="020B0403030403020204" pitchFamily="34" charset="0"/>
                        </a:rPr>
                        <a:t>Determine how you will keep customer feedback anonymous and confidential (if needed – see IRB for more)</a:t>
                      </a:r>
                    </a:p>
                    <a:p>
                      <a:pPr marL="0" indent="0">
                        <a:buFont typeface="Wingdings" panose="05000000000000000000" pitchFamily="2" charset="2"/>
                        <a:buNone/>
                      </a:pPr>
                      <a:endParaRPr lang="en-US" sz="1400" dirty="0">
                        <a:latin typeface="Source Sans Pro Light" panose="020B0403030403020204" pitchFamily="34" charset="0"/>
                        <a:ea typeface="Source Sans Pro Light" panose="020B0403030403020204" pitchFamily="34" charset="0"/>
                      </a:endParaRPr>
                    </a:p>
                  </a:txBody>
                  <a:tcPr>
                    <a:solidFill>
                      <a:schemeClr val="bg2"/>
                    </a:solidFill>
                  </a:tcPr>
                </a:tc>
                <a:extLst>
                  <a:ext uri="{0D108BD9-81ED-4DB2-BD59-A6C34878D82A}">
                    <a16:rowId xmlns:a16="http://schemas.microsoft.com/office/drawing/2014/main" val="2760359245"/>
                  </a:ext>
                </a:extLst>
              </a:tr>
              <a:tr h="722209">
                <a:tc>
                  <a:txBody>
                    <a:bodyPr/>
                    <a:lstStyle/>
                    <a:p>
                      <a:pPr marL="285750" marR="0" lvl="0" indent="-285750" algn="l" rtl="0" eaLnBrk="1" fontAlgn="auto" latinLnBrk="0" hangingPunct="1">
                        <a:lnSpc>
                          <a:spcPct val="100000"/>
                        </a:lnSpc>
                        <a:spcBef>
                          <a:spcPts val="0"/>
                        </a:spcBef>
                        <a:spcAft>
                          <a:spcPts val="0"/>
                        </a:spcAft>
                        <a:buClrTx/>
                        <a:buSzTx/>
                        <a:buFont typeface="Wingdings" panose="05000000000000000000" pitchFamily="2" charset="2"/>
                        <a:buChar char="q"/>
                      </a:pPr>
                      <a:r>
                        <a:rPr lang="en-US" sz="1400" dirty="0">
                          <a:latin typeface="Source Sans Pro Light"/>
                          <a:ea typeface="Source Sans Pro Light"/>
                        </a:rPr>
                        <a:t>Research options to provide an incentive or honoraria for customer’s time in completing the interview</a:t>
                      </a:r>
                      <a:r>
                        <a:rPr lang="en-US" sz="1000" i="1" dirty="0">
                          <a:latin typeface="Source Sans Pro Light"/>
                          <a:ea typeface="Source Sans Pro Light"/>
                        </a:rPr>
                        <a:t> </a:t>
                      </a:r>
                      <a:r>
                        <a:rPr lang="en-US" sz="1000" b="0" i="1" u="none" strike="noStrike" noProof="0" dirty="0">
                          <a:solidFill>
                            <a:schemeClr val="accent1"/>
                          </a:solidFill>
                          <a:latin typeface="Source Sans Pro Light"/>
                        </a:rPr>
                        <a:t>(more on pg. 4)</a:t>
                      </a:r>
                      <a:endParaRPr lang="en-US" sz="1000" i="1" dirty="0">
                        <a:solidFill>
                          <a:schemeClr val="accent1"/>
                        </a:solidFill>
                        <a:latin typeface="Source Sans Pro Light"/>
                        <a:ea typeface="Source Sans Pro Light"/>
                      </a:endParaRPr>
                    </a:p>
                  </a:txBody>
                  <a:tcPr>
                    <a:solidFill>
                      <a:schemeClr val="bg1"/>
                    </a:solidFill>
                  </a:tcPr>
                </a:tc>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Identify options for accommodating people with disabilities and non-native English speakers.</a:t>
                      </a:r>
                    </a:p>
                  </a:txBody>
                  <a:tcPr>
                    <a:solidFill>
                      <a:schemeClr val="bg1"/>
                    </a:solidFill>
                  </a:tcPr>
                </a:tc>
                <a:extLst>
                  <a:ext uri="{0D108BD9-81ED-4DB2-BD59-A6C34878D82A}">
                    <a16:rowId xmlns:a16="http://schemas.microsoft.com/office/drawing/2014/main" val="2852397981"/>
                  </a:ext>
                </a:extLst>
              </a:tr>
              <a:tr h="511565">
                <a:tc>
                  <a:txBody>
                    <a:bodyPr/>
                    <a:lstStyle/>
                    <a:p>
                      <a:pPr marL="285750" marR="0" lvl="0" indent="-285750" algn="l" rtl="0" eaLnBrk="1" fontAlgn="auto" latinLnBrk="0" hangingPunct="1">
                        <a:lnSpc>
                          <a:spcPct val="100000"/>
                        </a:lnSpc>
                        <a:spcBef>
                          <a:spcPts val="0"/>
                        </a:spcBef>
                        <a:spcAft>
                          <a:spcPts val="0"/>
                        </a:spcAft>
                        <a:buClrTx/>
                        <a:buSzTx/>
                        <a:buFont typeface="Wingdings" panose="05000000000000000000" pitchFamily="2" charset="2"/>
                        <a:buChar char="q"/>
                      </a:pPr>
                      <a:r>
                        <a:rPr lang="en-US" sz="1400">
                          <a:latin typeface="Source Sans Pro Light"/>
                          <a:ea typeface="Source Sans Pro Light"/>
                        </a:rPr>
                        <a:t>Define the objectives of the interview </a:t>
                      </a:r>
                      <a:r>
                        <a:rPr lang="en-US" sz="1000" b="0" i="1" u="none" strike="noStrike" noProof="0">
                          <a:solidFill>
                            <a:srgbClr val="000000"/>
                          </a:solidFill>
                          <a:latin typeface="Source Sans Pro Light"/>
                        </a:rPr>
                        <a:t> </a:t>
                      </a:r>
                      <a:r>
                        <a:rPr lang="en-US" sz="1000" b="0" i="1" u="none" strike="noStrike" noProof="0">
                          <a:solidFill>
                            <a:schemeClr val="accent1"/>
                          </a:solidFill>
                          <a:latin typeface="Source Sans Pro Light"/>
                        </a:rPr>
                        <a:t>(more on pg 5)</a:t>
                      </a:r>
                      <a:endParaRPr lang="en-US" sz="1000">
                        <a:solidFill>
                          <a:schemeClr val="accent1"/>
                        </a:solidFill>
                        <a:latin typeface="Source Sans Pro Light" panose="020B0403030403020204" pitchFamily="34" charset="0"/>
                        <a:ea typeface="Source Sans Pro Light" panose="020B0403030403020204" pitchFamily="34" charset="0"/>
                      </a:endParaRPr>
                    </a:p>
                  </a:txBody>
                  <a:tcPr>
                    <a:solidFill>
                      <a:schemeClr val="bg2"/>
                    </a:solidFill>
                  </a:tcPr>
                </a:tc>
                <a:tc>
                  <a:txBody>
                    <a:bodyPr/>
                    <a:lstStyle/>
                    <a:p>
                      <a:pPr marL="285750" marR="0" lvl="0" indent="-285750" algn="l" rtl="0" eaLnBrk="1" fontAlgn="auto" latinLnBrk="0" hangingPunct="1">
                        <a:lnSpc>
                          <a:spcPct val="100000"/>
                        </a:lnSpc>
                        <a:spcBef>
                          <a:spcPts val="0"/>
                        </a:spcBef>
                        <a:spcAft>
                          <a:spcPts val="0"/>
                        </a:spcAft>
                        <a:buClrTx/>
                        <a:buSzTx/>
                        <a:buFont typeface="Wingdings" panose="05000000000000000000" pitchFamily="2" charset="2"/>
                        <a:buChar char="q"/>
                      </a:pPr>
                      <a:r>
                        <a:rPr lang="en-US" sz="1400" dirty="0">
                          <a:latin typeface="Source Sans Pro Light"/>
                          <a:ea typeface="Source Sans Pro Light"/>
                        </a:rPr>
                        <a:t>Develop research and interview questions tied to the service/problem </a:t>
                      </a:r>
                      <a:r>
                        <a:rPr lang="en-US" sz="1000" b="0" i="1" u="none" strike="noStrike" noProof="0" dirty="0">
                          <a:solidFill>
                            <a:srgbClr val="000000"/>
                          </a:solidFill>
                          <a:latin typeface="Source Sans Pro Light"/>
                        </a:rPr>
                        <a:t> </a:t>
                      </a:r>
                      <a:r>
                        <a:rPr lang="en-US" sz="1000" b="0" i="1" u="none" strike="noStrike" noProof="0" dirty="0">
                          <a:solidFill>
                            <a:schemeClr val="accent1"/>
                          </a:solidFill>
                          <a:latin typeface="Source Sans Pro Light"/>
                        </a:rPr>
                        <a:t>(more on pg. 6 &amp; 7)</a:t>
                      </a:r>
                      <a:endParaRPr lang="en-US" sz="1000" dirty="0">
                        <a:solidFill>
                          <a:schemeClr val="accent1"/>
                        </a:solidFill>
                        <a:latin typeface="Source Sans Pro Light" panose="020B0403030403020204" pitchFamily="34" charset="0"/>
                        <a:ea typeface="Source Sans Pro Light" panose="020B0403030403020204" pitchFamily="34" charset="0"/>
                      </a:endParaRPr>
                    </a:p>
                  </a:txBody>
                  <a:tcPr>
                    <a:solidFill>
                      <a:schemeClr val="bg2"/>
                    </a:solidFill>
                  </a:tcPr>
                </a:tc>
                <a:extLst>
                  <a:ext uri="{0D108BD9-81ED-4DB2-BD59-A6C34878D82A}">
                    <a16:rowId xmlns:a16="http://schemas.microsoft.com/office/drawing/2014/main" val="2237018525"/>
                  </a:ext>
                </a:extLst>
              </a:tr>
              <a:tr h="511565">
                <a:tc>
                  <a:txBody>
                    <a:bodyPr/>
                    <a:lstStyle/>
                    <a:p>
                      <a:pPr marL="285750" marR="0" lvl="0" indent="-285750" algn="l" rtl="0" eaLnBrk="1" fontAlgn="auto" latinLnBrk="0" hangingPunct="1">
                        <a:lnSpc>
                          <a:spcPct val="100000"/>
                        </a:lnSpc>
                        <a:spcBef>
                          <a:spcPts val="0"/>
                        </a:spcBef>
                        <a:spcAft>
                          <a:spcPts val="0"/>
                        </a:spcAft>
                        <a:buClrTx/>
                        <a:buSzTx/>
                        <a:buFont typeface="Wingdings" panose="05000000000000000000" pitchFamily="2" charset="2"/>
                        <a:buChar char="q"/>
                      </a:pPr>
                      <a:r>
                        <a:rPr lang="en-US" sz="1400" dirty="0">
                          <a:latin typeface="Source Sans Pro Light"/>
                          <a:ea typeface="Source Sans Pro Light"/>
                        </a:rPr>
                        <a:t>Review how to avoid interviewer bias </a:t>
                      </a:r>
                      <a:r>
                        <a:rPr lang="en-US" sz="1000" b="0" i="1" u="none" strike="noStrike" noProof="0" dirty="0">
                          <a:solidFill>
                            <a:schemeClr val="accent1"/>
                          </a:solidFill>
                          <a:latin typeface="Source Sans Pro Light"/>
                        </a:rPr>
                        <a:t>(more on pg. 8)</a:t>
                      </a:r>
                      <a:endParaRPr lang="en-US" sz="1000" dirty="0">
                        <a:solidFill>
                          <a:schemeClr val="accent1"/>
                        </a:solidFill>
                        <a:latin typeface="Source Sans Pro Light" panose="020B0403030403020204" pitchFamily="34" charset="0"/>
                        <a:ea typeface="Source Sans Pro Light" panose="020B0403030403020204" pitchFamily="34" charset="0"/>
                      </a:endParaRPr>
                    </a:p>
                  </a:txBody>
                  <a:tcPr>
                    <a:solidFill>
                      <a:schemeClr val="bg1"/>
                    </a:solidFill>
                  </a:tcPr>
                </a:tc>
                <a:tc>
                  <a:txBody>
                    <a:bodyPr/>
                    <a:lstStyle/>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dirty="0">
                          <a:latin typeface="Source Sans Pro Light" panose="020B0403030403020204" pitchFamily="34" charset="0"/>
                          <a:ea typeface="Source Sans Pro Light" panose="020B0403030403020204" pitchFamily="34" charset="0"/>
                        </a:rPr>
                        <a:t>Prepare participant demographic data </a:t>
                      </a:r>
                    </a:p>
                  </a:txBody>
                  <a:tcPr>
                    <a:solidFill>
                      <a:schemeClr val="bg1"/>
                    </a:solidFill>
                  </a:tcPr>
                </a:tc>
                <a:extLst>
                  <a:ext uri="{0D108BD9-81ED-4DB2-BD59-A6C34878D82A}">
                    <a16:rowId xmlns:a16="http://schemas.microsoft.com/office/drawing/2014/main" val="3741694702"/>
                  </a:ext>
                </a:extLst>
              </a:tr>
              <a:tr h="511565">
                <a:tc>
                  <a:txBody>
                    <a:bodyPr/>
                    <a:lstStyle/>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dirty="0">
                          <a:latin typeface="Source Sans Pro Light" panose="020B0403030403020204" pitchFamily="34" charset="0"/>
                          <a:ea typeface="Source Sans Pro Light" panose="020B0403030403020204" pitchFamily="34" charset="0"/>
                        </a:rPr>
                        <a:t>Create or customize the Interview Plan Template </a:t>
                      </a:r>
                    </a:p>
                  </a:txBody>
                  <a:tcPr>
                    <a:solidFill>
                      <a:schemeClr val="bg2"/>
                    </a:solidFill>
                  </a:tcPr>
                </a:tc>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Draft a facilitation script</a:t>
                      </a:r>
                    </a:p>
                  </a:txBody>
                  <a:tcPr>
                    <a:solidFill>
                      <a:schemeClr val="bg2"/>
                    </a:solidFill>
                  </a:tcPr>
                </a:tc>
                <a:extLst>
                  <a:ext uri="{0D108BD9-81ED-4DB2-BD59-A6C34878D82A}">
                    <a16:rowId xmlns:a16="http://schemas.microsoft.com/office/drawing/2014/main" val="3877898766"/>
                  </a:ext>
                </a:extLst>
              </a:tr>
              <a:tr h="722209">
                <a:tc>
                  <a:txBody>
                    <a:bodyPr/>
                    <a:lstStyle/>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dirty="0">
                          <a:latin typeface="Source Sans Pro Light" panose="020B0403030403020204" pitchFamily="34" charset="0"/>
                          <a:ea typeface="Source Sans Pro Light" panose="020B0403030403020204" pitchFamily="34" charset="0"/>
                        </a:rPr>
                        <a:t>Completed a dry-run of the interview to test flow, timing, and comprehension</a:t>
                      </a:r>
                    </a:p>
                  </a:txBody>
                  <a:tcPr>
                    <a:solidFill>
                      <a:schemeClr val="bg1"/>
                    </a:solidFill>
                  </a:tcPr>
                </a:tc>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Ensure voluntary participation without pressure</a:t>
                      </a:r>
                    </a:p>
                  </a:txBody>
                  <a:tcPr>
                    <a:solidFill>
                      <a:schemeClr val="bg1"/>
                    </a:solidFill>
                  </a:tcPr>
                </a:tc>
                <a:extLst>
                  <a:ext uri="{0D108BD9-81ED-4DB2-BD59-A6C34878D82A}">
                    <a16:rowId xmlns:a16="http://schemas.microsoft.com/office/drawing/2014/main" val="2868449174"/>
                  </a:ext>
                </a:extLst>
              </a:tr>
            </a:tbl>
          </a:graphicData>
        </a:graphic>
      </p:graphicFrame>
      <p:sp>
        <p:nvSpPr>
          <p:cNvPr id="20" name="TextBox 19">
            <a:extLst>
              <a:ext uri="{FF2B5EF4-FFF2-40B4-BE49-F238E27FC236}">
                <a16:creationId xmlns:a16="http://schemas.microsoft.com/office/drawing/2014/main" id="{7B8963FD-7E78-3E98-CFC0-B8D09E49431B}"/>
              </a:ext>
            </a:extLst>
          </p:cNvPr>
          <p:cNvSpPr txBox="1"/>
          <p:nvPr/>
        </p:nvSpPr>
        <p:spPr>
          <a:xfrm>
            <a:off x="368968" y="1104348"/>
            <a:ext cx="6983356" cy="1384995"/>
          </a:xfrm>
          <a:prstGeom prst="rect">
            <a:avLst/>
          </a:prstGeom>
          <a:noFill/>
        </p:spPr>
        <p:txBody>
          <a:bodyPr wrap="square" rtlCol="0">
            <a:spAutoFit/>
          </a:bodyPr>
          <a:lstStyle/>
          <a:p>
            <a:pPr>
              <a:buNone/>
            </a:pPr>
            <a:r>
              <a:rPr lang="en-US" sz="1400" dirty="0">
                <a:latin typeface="Source Sans Pro Light" panose="020B0403030403020204" pitchFamily="34" charset="0"/>
                <a:ea typeface="Source Sans Pro Light" panose="020B0403030403020204" pitchFamily="34" charset="0"/>
              </a:rPr>
              <a:t>Use this checklist to prepare for interviews in a way that’s ethical, accessible, and aligned with agency policies. It helps ensure your work builds public trust, protects privacy, and leads to meaningful insights.</a:t>
            </a:r>
          </a:p>
          <a:p>
            <a:pPr>
              <a:buNone/>
            </a:pPr>
            <a:endParaRPr lang="en-US" sz="1400"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Some checklist items include more detailed guidance in this document. Others are prompts for your team to work through based on your agency’s policies, procedures, or context.</a:t>
            </a:r>
          </a:p>
        </p:txBody>
      </p:sp>
    </p:spTree>
    <p:extLst>
      <p:ext uri="{BB962C8B-B14F-4D97-AF65-F5344CB8AC3E}">
        <p14:creationId xmlns:p14="http://schemas.microsoft.com/office/powerpoint/2010/main" val="1074298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DD112-6126-9589-E0ED-C3A55C65951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FF85EC8-289E-0C5B-5E7A-EE910B61D584}"/>
              </a:ext>
              <a:ext uri="{C183D7F6-B498-43B3-948B-1728B52AA6E4}">
                <adec:decorative xmlns:adec="http://schemas.microsoft.com/office/drawing/2017/decorative" val="1"/>
              </a:ext>
            </a:extLst>
          </p:cNvPr>
          <p:cNvSpPr/>
          <p:nvPr/>
        </p:nvSpPr>
        <p:spPr>
          <a:xfrm>
            <a:off x="0" y="12407"/>
            <a:ext cx="7772400" cy="834887"/>
          </a:xfrm>
          <a:prstGeom prst="rect">
            <a:avLst/>
          </a:prstGeom>
          <a:solidFill>
            <a:srgbClr val="4E73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5">
            <a:extLst>
              <a:ext uri="{FF2B5EF4-FFF2-40B4-BE49-F238E27FC236}">
                <a16:creationId xmlns:a16="http://schemas.microsoft.com/office/drawing/2014/main" id="{67CF2088-67EB-D85D-11FC-EF5C17EA1499}"/>
              </a:ext>
            </a:extLst>
          </p:cNvPr>
          <p:cNvSpPr txBox="1">
            <a:spLocks noGrp="1"/>
          </p:cNvSpPr>
          <p:nvPr>
            <p:ph type="title" idx="4294967295"/>
          </p:nvPr>
        </p:nvSpPr>
        <p:spPr>
          <a:xfrm>
            <a:off x="252482" y="137462"/>
            <a:ext cx="709984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t>RESEARCH AND PLANNING</a:t>
            </a:r>
          </a:p>
        </p:txBody>
      </p:sp>
      <p:sp>
        <p:nvSpPr>
          <p:cNvPr id="17" name="TextBox 16">
            <a:extLst>
              <a:ext uri="{FF2B5EF4-FFF2-40B4-BE49-F238E27FC236}">
                <a16:creationId xmlns:a16="http://schemas.microsoft.com/office/drawing/2014/main" id="{F27E5C27-7664-D44B-C00E-3F9A3A504880}"/>
              </a:ext>
            </a:extLst>
          </p:cNvPr>
          <p:cNvSpPr txBox="1"/>
          <p:nvPr/>
        </p:nvSpPr>
        <p:spPr>
          <a:xfrm>
            <a:off x="186399" y="1018749"/>
            <a:ext cx="7399602" cy="4401205"/>
          </a:xfrm>
          <a:prstGeom prst="rect">
            <a:avLst/>
          </a:prstGeom>
          <a:noFill/>
        </p:spPr>
        <p:txBody>
          <a:bodyPr wrap="square">
            <a:spAutoFit/>
          </a:bodyPr>
          <a:lstStyle/>
          <a:p>
            <a:pPr>
              <a:buNone/>
            </a:pPr>
            <a:r>
              <a:rPr lang="en-US" dirty="0">
                <a:latin typeface="Source Sans Pro SemiBold" panose="020B0603030403020204" pitchFamily="34" charset="0"/>
                <a:ea typeface="Source Sans Pro SemiBold" panose="020B0603030403020204" pitchFamily="34" charset="0"/>
              </a:rPr>
              <a:t>Internal Review Board (IRB) Review</a:t>
            </a:r>
          </a:p>
          <a:p>
            <a:pPr>
              <a:buNone/>
            </a:pPr>
            <a:endParaRPr lang="en-US" sz="1000" b="1" dirty="0">
              <a:latin typeface="Source Sans Pro" panose="020B0503030403020204" pitchFamily="34" charset="0"/>
              <a:ea typeface="Source Sans Pro" panose="020B0503030403020204" pitchFamily="34" charset="0"/>
            </a:endParaRPr>
          </a:p>
          <a:p>
            <a:r>
              <a:rPr lang="en-US" sz="1400" dirty="0">
                <a:latin typeface="Source Sans Pro Light" panose="020B0403030403020204" pitchFamily="34" charset="0"/>
                <a:ea typeface="Source Sans Pro Light" panose="020B0403030403020204" pitchFamily="34" charset="0"/>
              </a:rPr>
              <a:t>The Washington State Institutional Review Board (WSIRB) is responsible for reviewing and approving research involving human subjects conducted or supported by Washington State agencies. Its main role is to ensure that research complies with ethical standards and federal regulations to protect the rights, safety, and welfare of participants. WSIRB reviews studies from various state departments and provides oversight to ensure informed consent, privacy, and risk minimization. </a:t>
            </a:r>
            <a:r>
              <a:rPr lang="en-US" sz="1400" b="1" dirty="0">
                <a:latin typeface="Source Sans Pro Light" panose="020B0403030403020204" pitchFamily="34" charset="0"/>
                <a:ea typeface="Source Sans Pro Light" panose="020B0403030403020204" pitchFamily="34" charset="0"/>
              </a:rPr>
              <a:t>Common triggers for IRB review include surveys, interviews, observations, or using private data with identifiers. </a:t>
            </a:r>
            <a:endParaRPr lang="en-US" sz="1400" dirty="0">
              <a:latin typeface="Source Sans Pro Light" panose="020B0403030403020204" pitchFamily="34" charset="0"/>
              <a:ea typeface="Source Sans Pro Light" panose="020B0403030403020204" pitchFamily="34" charset="0"/>
            </a:endParaRPr>
          </a:p>
          <a:p>
            <a:endParaRPr lang="en-US" sz="1400"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You may need IRB approval if your project:</a:t>
            </a:r>
          </a:p>
          <a:p>
            <a:pPr>
              <a:buFont typeface="+mj-lt"/>
              <a:buAutoNum type="arabicPeriod"/>
            </a:pPr>
            <a:r>
              <a:rPr lang="en-US" sz="1400" dirty="0">
                <a:latin typeface="Source Sans Pro Light" panose="020B0403030403020204" pitchFamily="34" charset="0"/>
                <a:ea typeface="Source Sans Pro Light" panose="020B0403030403020204" pitchFamily="34" charset="0"/>
              </a:rPr>
              <a:t> Is </a:t>
            </a:r>
            <a:r>
              <a:rPr lang="en-US" sz="1400" b="1" dirty="0">
                <a:latin typeface="Source Sans Pro Light" panose="020B0403030403020204" pitchFamily="34" charset="0"/>
                <a:ea typeface="Source Sans Pro Light" panose="020B0403030403020204" pitchFamily="34" charset="0"/>
              </a:rPr>
              <a:t>research</a:t>
            </a:r>
            <a:r>
              <a:rPr lang="en-US" sz="1400" dirty="0">
                <a:latin typeface="Source Sans Pro Light" panose="020B0403030403020204" pitchFamily="34" charset="0"/>
                <a:ea typeface="Source Sans Pro Light" panose="020B0403030403020204" pitchFamily="34" charset="0"/>
              </a:rPr>
              <a:t> aiming to produce generalizable knowledge (like for publication).</a:t>
            </a:r>
          </a:p>
          <a:p>
            <a:pPr>
              <a:buFont typeface="+mj-lt"/>
              <a:buAutoNum type="arabicPeriod"/>
            </a:pPr>
            <a:r>
              <a:rPr lang="en-US" sz="1400" dirty="0">
                <a:latin typeface="Source Sans Pro Light" panose="020B0403030403020204" pitchFamily="34" charset="0"/>
                <a:ea typeface="Source Sans Pro Light" panose="020B0403030403020204" pitchFamily="34" charset="0"/>
              </a:rPr>
              <a:t> Involves </a:t>
            </a:r>
            <a:r>
              <a:rPr lang="en-US" sz="1400" b="1" dirty="0">
                <a:latin typeface="Source Sans Pro Light" panose="020B0403030403020204" pitchFamily="34" charset="0"/>
                <a:ea typeface="Source Sans Pro Light" panose="020B0403030403020204" pitchFamily="34" charset="0"/>
              </a:rPr>
              <a:t>human subjects</a:t>
            </a:r>
            <a:r>
              <a:rPr lang="en-US" sz="1400" dirty="0">
                <a:latin typeface="Source Sans Pro Light" panose="020B0403030403020204" pitchFamily="34" charset="0"/>
                <a:ea typeface="Source Sans Pro Light" panose="020B0403030403020204" pitchFamily="34" charset="0"/>
              </a:rPr>
              <a:t> (through interaction or identifiable data).</a:t>
            </a:r>
          </a:p>
          <a:p>
            <a:pPr>
              <a:buFont typeface="+mj-lt"/>
              <a:buAutoNum type="arabicPeriod"/>
            </a:pPr>
            <a:r>
              <a:rPr lang="en-US" sz="1400" dirty="0">
                <a:latin typeface="Source Sans Pro Light" panose="020B0403030403020204" pitchFamily="34" charset="0"/>
                <a:ea typeface="Source Sans Pro Light" panose="020B0403030403020204" pitchFamily="34" charset="0"/>
              </a:rPr>
              <a:t> Is connected to an </a:t>
            </a:r>
            <a:r>
              <a:rPr lang="en-US" sz="1400" b="1" dirty="0">
                <a:latin typeface="Source Sans Pro Light" panose="020B0403030403020204" pitchFamily="34" charset="0"/>
                <a:ea typeface="Source Sans Pro Light" panose="020B0403030403020204" pitchFamily="34" charset="0"/>
              </a:rPr>
              <a:t>institution</a:t>
            </a:r>
            <a:r>
              <a:rPr lang="en-US" sz="1400" dirty="0">
                <a:latin typeface="Source Sans Pro Light" panose="020B0403030403020204" pitchFamily="34" charset="0"/>
                <a:ea typeface="Source Sans Pro Light" panose="020B0403030403020204" pitchFamily="34" charset="0"/>
              </a:rPr>
              <a:t> that requires IRB oversight (university or state agency).</a:t>
            </a:r>
          </a:p>
          <a:p>
            <a:endParaRPr lang="en-US" sz="1400"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If you’re not sure if your research needs IRB review, </a:t>
            </a:r>
            <a:r>
              <a:rPr lang="en-US" sz="1400" dirty="0">
                <a:latin typeface="Source Sans Pro Light" panose="020B0403030403020204" pitchFamily="34" charset="0"/>
                <a:ea typeface="Source Sans Pro Light" panose="020B0403030403020204" pitchFamily="34" charset="0"/>
                <a:hlinkClick r:id="rId2"/>
              </a:rPr>
              <a:t>reach out to WSIRB </a:t>
            </a:r>
            <a:r>
              <a:rPr lang="en-US" sz="1400" dirty="0">
                <a:latin typeface="Source Sans Pro Light" panose="020B0403030403020204" pitchFamily="34" charset="0"/>
                <a:ea typeface="Source Sans Pro Light" panose="020B0403030403020204" pitchFamily="34" charset="0"/>
              </a:rPr>
              <a:t>to discuss your project plan before completing an application.</a:t>
            </a:r>
          </a:p>
          <a:p>
            <a:endParaRPr lang="en-US" sz="1400"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Visit the WSIRB site for more details:</a:t>
            </a:r>
          </a:p>
          <a:p>
            <a:r>
              <a:rPr lang="en-US" sz="1400" dirty="0">
                <a:latin typeface="Source Sans Pro Light" panose="020B0403030403020204" pitchFamily="34" charset="0"/>
                <a:ea typeface="Source Sans Pro Light" panose="020B0403030403020204" pitchFamily="34" charset="0"/>
                <a:hlinkClick r:id="rId3"/>
              </a:rPr>
              <a:t>Human Research Review Section | DSHS</a:t>
            </a:r>
            <a:endParaRPr lang="en-US" sz="1400" dirty="0">
              <a:latin typeface="Source Sans Pro Light" panose="020B0403030403020204" pitchFamily="34" charset="0"/>
              <a:ea typeface="Source Sans Pro Light" panose="020B0403030403020204" pitchFamily="34" charset="0"/>
            </a:endParaRPr>
          </a:p>
          <a:p>
            <a:endParaRPr lang="en-US" sz="1400" dirty="0">
              <a:latin typeface="Source Sans Pro" panose="020B0503030403020204" pitchFamily="34" charset="0"/>
              <a:ea typeface="Source Sans Pro" panose="020B0503030403020204" pitchFamily="34" charset="0"/>
            </a:endParaRPr>
          </a:p>
        </p:txBody>
      </p:sp>
      <p:grpSp>
        <p:nvGrpSpPr>
          <p:cNvPr id="4" name="Group 3" descr="Start your IRB application as early as possible to avoid delays!">
            <a:extLst>
              <a:ext uri="{FF2B5EF4-FFF2-40B4-BE49-F238E27FC236}">
                <a16:creationId xmlns:a16="http://schemas.microsoft.com/office/drawing/2014/main" id="{B5C1C403-639A-B102-B53E-F0627935C2CB}"/>
              </a:ext>
            </a:extLst>
          </p:cNvPr>
          <p:cNvGrpSpPr/>
          <p:nvPr/>
        </p:nvGrpSpPr>
        <p:grpSpPr>
          <a:xfrm>
            <a:off x="4288946" y="4426591"/>
            <a:ext cx="2826872" cy="627362"/>
            <a:chOff x="4411176" y="5053819"/>
            <a:chExt cx="2826872" cy="627362"/>
          </a:xfrm>
        </p:grpSpPr>
        <p:sp>
          <p:nvSpPr>
            <p:cNvPr id="19" name="Rectangle 18">
              <a:extLst>
                <a:ext uri="{FF2B5EF4-FFF2-40B4-BE49-F238E27FC236}">
                  <a16:creationId xmlns:a16="http://schemas.microsoft.com/office/drawing/2014/main" id="{2B0E0970-7E77-5363-3BF3-057A5CA9ED98}"/>
                </a:ext>
              </a:extLst>
            </p:cNvPr>
            <p:cNvSpPr/>
            <p:nvPr/>
          </p:nvSpPr>
          <p:spPr>
            <a:xfrm>
              <a:off x="4411176" y="5053819"/>
              <a:ext cx="2826872" cy="627362"/>
            </a:xfrm>
            <a:prstGeom prst="rect">
              <a:avLst/>
            </a:prstGeom>
            <a:solidFill>
              <a:srgbClr val="D9CDB8"/>
            </a:solidFill>
            <a:ln>
              <a:solidFill>
                <a:srgbClr val="A785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Lightbulb and gear with solid fill">
              <a:extLst>
                <a:ext uri="{FF2B5EF4-FFF2-40B4-BE49-F238E27FC236}">
                  <a16:creationId xmlns:a16="http://schemas.microsoft.com/office/drawing/2014/main" id="{3CA048C1-4A00-A581-6D61-6FA5D63750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11176" y="5098435"/>
              <a:ext cx="520700" cy="520700"/>
            </a:xfrm>
            <a:prstGeom prst="rect">
              <a:avLst/>
            </a:prstGeom>
          </p:spPr>
        </p:pic>
        <p:sp>
          <p:nvSpPr>
            <p:cNvPr id="23" name="TextBox 22">
              <a:extLst>
                <a:ext uri="{FF2B5EF4-FFF2-40B4-BE49-F238E27FC236}">
                  <a16:creationId xmlns:a16="http://schemas.microsoft.com/office/drawing/2014/main" id="{F925C5D3-EA8E-6A38-C471-1E4C5B3D4EF1}"/>
                </a:ext>
              </a:extLst>
            </p:cNvPr>
            <p:cNvSpPr txBox="1"/>
            <p:nvPr/>
          </p:nvSpPr>
          <p:spPr>
            <a:xfrm>
              <a:off x="4931876" y="5136667"/>
              <a:ext cx="2221023" cy="461665"/>
            </a:xfrm>
            <a:prstGeom prst="rect">
              <a:avLst/>
            </a:prstGeom>
            <a:noFill/>
          </p:spPr>
          <p:txBody>
            <a:bodyPr wrap="square" rtlCol="0">
              <a:spAutoFit/>
            </a:bodyPr>
            <a:lstStyle/>
            <a:p>
              <a:r>
                <a:rPr lang="en-US" sz="1200" dirty="0">
                  <a:latin typeface="Source Sans Pro Light" panose="020B0403030403020204" pitchFamily="34" charset="0"/>
                  <a:ea typeface="Source Sans Pro Light" panose="020B0403030403020204" pitchFamily="34" charset="0"/>
                </a:rPr>
                <a:t>Start your IRB application as early as possible to avoid delays!</a:t>
              </a:r>
            </a:p>
          </p:txBody>
        </p:sp>
      </p:grpSp>
      <p:cxnSp>
        <p:nvCxnSpPr>
          <p:cNvPr id="25" name="Straight Connector 24">
            <a:extLst>
              <a:ext uri="{FF2B5EF4-FFF2-40B4-BE49-F238E27FC236}">
                <a16:creationId xmlns:a16="http://schemas.microsoft.com/office/drawing/2014/main" id="{14166863-2F77-6F53-E0DC-D293B1AE5F8F}"/>
              </a:ext>
              <a:ext uri="{C183D7F6-B498-43B3-948B-1728B52AA6E4}">
                <adec:decorative xmlns:adec="http://schemas.microsoft.com/office/drawing/2017/decorative" val="1"/>
              </a:ext>
            </a:extLst>
          </p:cNvPr>
          <p:cNvCxnSpPr/>
          <p:nvPr/>
        </p:nvCxnSpPr>
        <p:spPr>
          <a:xfrm>
            <a:off x="252482" y="5419954"/>
            <a:ext cx="700942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F27E5C27-7664-D44B-C00E-3F9A3A504880}"/>
              </a:ext>
            </a:extLst>
          </p:cNvPr>
          <p:cNvSpPr txBox="1"/>
          <p:nvPr/>
        </p:nvSpPr>
        <p:spPr>
          <a:xfrm>
            <a:off x="186399" y="5591409"/>
            <a:ext cx="7399602" cy="4370427"/>
          </a:xfrm>
          <a:prstGeom prst="rect">
            <a:avLst/>
          </a:prstGeom>
          <a:noFill/>
        </p:spPr>
        <p:txBody>
          <a:bodyPr wrap="square">
            <a:spAutoFit/>
          </a:bodyPr>
          <a:lstStyle/>
          <a:p>
            <a:pPr>
              <a:buNone/>
            </a:pPr>
            <a:r>
              <a:rPr lang="en-US" dirty="0">
                <a:latin typeface="Source Sans Pro SemiBold" panose="020B0603030403020204" pitchFamily="34" charset="0"/>
                <a:ea typeface="Source Sans Pro SemiBold" panose="020B0603030403020204" pitchFamily="34" charset="0"/>
              </a:rPr>
              <a:t>Offering Incentives to Participants</a:t>
            </a:r>
          </a:p>
          <a:p>
            <a:pPr>
              <a:buNone/>
            </a:pPr>
            <a:endParaRPr lang="en-US" sz="1000" dirty="0">
              <a:latin typeface="Source Sans Pro SemiBold" panose="020B0603030403020204" pitchFamily="34" charset="0"/>
              <a:ea typeface="Source Sans Pro SemiBold" panose="020B0603030403020204" pitchFamily="34" charset="0"/>
            </a:endParaRPr>
          </a:p>
          <a:p>
            <a:pPr>
              <a:buNone/>
            </a:pPr>
            <a:r>
              <a:rPr lang="en-US" sz="1400" dirty="0">
                <a:latin typeface="Source Sans Pro Light" panose="020B0403030403020204" pitchFamily="34" charset="0"/>
                <a:ea typeface="Source Sans Pro Light" panose="020B0403030403020204" pitchFamily="34" charset="0"/>
              </a:rPr>
              <a:t>Offering incentives to interview participants helps show respect for their time and effort, improves recruitment by encouraging broader participation, and supports retention by increasing the likelihood that participants will complete the study. It also promotes equity by reducing barriers for those with limited resources and reflects ethical reciprocity, especially when the research benefits go beyond the individual. Things to keep in mind:</a:t>
            </a:r>
          </a:p>
          <a:p>
            <a:pPr>
              <a:buNone/>
            </a:pPr>
            <a:endParaRPr lang="en-US" sz="1400" dirty="0">
              <a:latin typeface="Source Sans Pro Light" panose="020B0403030403020204" pitchFamily="34" charset="0"/>
              <a:ea typeface="Source Sans Pro Light" panose="020B0403030403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400" b="1" i="0" u="none" strike="noStrike" cap="none" normalizeH="0" baseline="0" dirty="0">
                <a:ln>
                  <a:noFill/>
                </a:ln>
                <a:solidFill>
                  <a:schemeClr val="tx1"/>
                </a:solidFill>
                <a:effectLst/>
                <a:latin typeface="Source Sans Pro Light" panose="020B0403030403020204" pitchFamily="34" charset="0"/>
                <a:ea typeface="Source Sans Pro Light" panose="020B0403030403020204" pitchFamily="34" charset="0"/>
              </a:rPr>
              <a:t>Avoid Coercion</a:t>
            </a:r>
            <a:r>
              <a:rPr kumimoji="0" lang="en-US" altLang="en-US" sz="1400" b="0" i="0" u="none" strike="noStrike" cap="none" normalizeH="0" baseline="0" dirty="0">
                <a:ln>
                  <a:noFill/>
                </a:ln>
                <a:solidFill>
                  <a:schemeClr val="tx1"/>
                </a:solidFill>
                <a:effectLst/>
                <a:latin typeface="Source Sans Pro Light" panose="020B0403030403020204" pitchFamily="34" charset="0"/>
                <a:ea typeface="Source Sans Pro Light" panose="020B0403030403020204" pitchFamily="34" charset="0"/>
              </a:rPr>
              <a:t>: Incentives should not be so substantial that they unduly influence participants to take risks they would not otherwise consider.​</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000" b="0" i="0" u="none" strike="noStrike" cap="none" normalizeH="0" baseline="0" dirty="0">
              <a:ln>
                <a:noFill/>
              </a:ln>
              <a:solidFill>
                <a:schemeClr val="tx1"/>
              </a:solidFill>
              <a:effectLst/>
              <a:latin typeface="Source Sans Pro Light" panose="020B0403030403020204" pitchFamily="34" charset="0"/>
              <a:ea typeface="Source Sans Pro Light" panose="020B0403030403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400" b="1" i="0" u="none" strike="noStrike" cap="none" normalizeH="0" baseline="0" dirty="0">
                <a:ln>
                  <a:noFill/>
                </a:ln>
                <a:solidFill>
                  <a:schemeClr val="tx1"/>
                </a:solidFill>
                <a:effectLst/>
                <a:latin typeface="Source Sans Pro Light" panose="020B0403030403020204" pitchFamily="34" charset="0"/>
                <a:ea typeface="Source Sans Pro Light" panose="020B0403030403020204" pitchFamily="34" charset="0"/>
              </a:rPr>
              <a:t>Transparency</a:t>
            </a:r>
            <a:r>
              <a:rPr kumimoji="0" lang="en-US" altLang="en-US" sz="1400" b="0" i="0" u="none" strike="noStrike" cap="none" normalizeH="0" baseline="0" dirty="0">
                <a:ln>
                  <a:noFill/>
                </a:ln>
                <a:solidFill>
                  <a:schemeClr val="tx1"/>
                </a:solidFill>
                <a:effectLst/>
                <a:latin typeface="Source Sans Pro Light" panose="020B0403030403020204" pitchFamily="34" charset="0"/>
                <a:ea typeface="Source Sans Pro Light" panose="020B0403030403020204" pitchFamily="34" charset="0"/>
              </a:rPr>
              <a:t>: All incentives must be clearly described in the recruitment and informed consent documents provided to participants.​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000" b="0" i="0" u="none" strike="noStrike" cap="none" normalizeH="0" baseline="0" dirty="0">
              <a:ln>
                <a:noFill/>
              </a:ln>
              <a:solidFill>
                <a:schemeClr val="tx1"/>
              </a:solidFill>
              <a:effectLst/>
              <a:latin typeface="Source Sans Pro Light" panose="020B0403030403020204" pitchFamily="34" charset="0"/>
              <a:ea typeface="Source Sans Pro Light" panose="020B0403030403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400" b="1" i="0" u="none" strike="noStrike" cap="none" normalizeH="0" baseline="0" dirty="0">
                <a:ln>
                  <a:noFill/>
                </a:ln>
                <a:solidFill>
                  <a:schemeClr val="tx1"/>
                </a:solidFill>
                <a:effectLst/>
                <a:latin typeface="Source Sans Pro Light" panose="020B0403030403020204" pitchFamily="34" charset="0"/>
                <a:ea typeface="Source Sans Pro Light" panose="020B0403030403020204" pitchFamily="34" charset="0"/>
              </a:rPr>
              <a:t>Appropriateness</a:t>
            </a:r>
            <a:r>
              <a:rPr kumimoji="0" lang="en-US" altLang="en-US" sz="1400" b="0" i="0" u="none" strike="noStrike" cap="none" normalizeH="0" baseline="0" dirty="0">
                <a:ln>
                  <a:noFill/>
                </a:ln>
                <a:solidFill>
                  <a:schemeClr val="tx1"/>
                </a:solidFill>
                <a:effectLst/>
                <a:latin typeface="Source Sans Pro Light" panose="020B0403030403020204" pitchFamily="34" charset="0"/>
                <a:ea typeface="Source Sans Pro Light" panose="020B0403030403020204" pitchFamily="34" charset="0"/>
              </a:rPr>
              <a:t>: Incentives, such as cash or gift cards, must be appropriate to the time and burden involved in participation.​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000" b="1" i="0" u="none" strike="noStrike" cap="none" normalizeH="0" baseline="0" dirty="0">
              <a:ln>
                <a:noFill/>
              </a:ln>
              <a:solidFill>
                <a:schemeClr val="tx1"/>
              </a:solidFill>
              <a:effectLst/>
              <a:latin typeface="Source Sans Pro Light" panose="020B0403030403020204" pitchFamily="34" charset="0"/>
              <a:ea typeface="Source Sans Pro Light" panose="020B0403030403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400" b="1" i="0" u="none" strike="noStrike" cap="none" normalizeH="0" baseline="0" dirty="0">
                <a:ln>
                  <a:noFill/>
                </a:ln>
                <a:solidFill>
                  <a:schemeClr val="tx1"/>
                </a:solidFill>
                <a:effectLst/>
                <a:latin typeface="Source Sans Pro Light" panose="020B0403030403020204" pitchFamily="34" charset="0"/>
                <a:ea typeface="Source Sans Pro Light" panose="020B0403030403020204" pitchFamily="34" charset="0"/>
              </a:rPr>
              <a:t>Compliance with Policies</a:t>
            </a:r>
            <a:r>
              <a:rPr kumimoji="0" lang="en-US" altLang="en-US" sz="1400" b="0" i="0" u="none" strike="noStrike" cap="none" normalizeH="0" baseline="0" dirty="0">
                <a:ln>
                  <a:noFill/>
                </a:ln>
                <a:solidFill>
                  <a:schemeClr val="tx1"/>
                </a:solidFill>
                <a:effectLst/>
                <a:latin typeface="Source Sans Pro Light" panose="020B0403030403020204" pitchFamily="34" charset="0"/>
                <a:ea typeface="Source Sans Pro Light" panose="020B0403030403020204" pitchFamily="34" charset="0"/>
              </a:rPr>
              <a:t>: For state-funded studies, researchers must adhere to specific agency policies regarding maximum incentive amounts and payment methods.</a:t>
            </a:r>
            <a:endParaRPr lang="en-US" sz="1000" b="1" dirty="0">
              <a:latin typeface="Source Sans Pro Light" panose="020B0403030403020204" pitchFamily="34" charset="0"/>
              <a:ea typeface="Source Sans Pro Light" panose="020B0403030403020204" pitchFamily="34" charset="0"/>
            </a:endParaRPr>
          </a:p>
          <a:p>
            <a:endParaRPr lang="en-US" sz="1400" dirty="0">
              <a:latin typeface="Source Sans Pro" panose="020B0503030403020204" pitchFamily="34" charset="0"/>
              <a:ea typeface="Source Sans Pro" panose="020B0503030403020204" pitchFamily="34" charset="0"/>
            </a:endParaRPr>
          </a:p>
        </p:txBody>
      </p:sp>
      <p:sp>
        <p:nvSpPr>
          <p:cNvPr id="18" name="Slide Number Placeholder 17">
            <a:extLst>
              <a:ext uri="{FF2B5EF4-FFF2-40B4-BE49-F238E27FC236}">
                <a16:creationId xmlns:a16="http://schemas.microsoft.com/office/drawing/2014/main" id="{B834CA16-D85C-CEF1-838D-EE4C6E477962}"/>
              </a:ext>
            </a:extLst>
          </p:cNvPr>
          <p:cNvSpPr>
            <a:spLocks noGrp="1"/>
          </p:cNvSpPr>
          <p:nvPr>
            <p:ph type="sldNum" sz="quarter" idx="12"/>
          </p:nvPr>
        </p:nvSpPr>
        <p:spPr/>
        <p:txBody>
          <a:bodyPr/>
          <a:lstStyle/>
          <a:p>
            <a:fld id="{91DF55B4-0182-4E38-AD2A-6504C7E2CA25}" type="slidenum">
              <a:rPr lang="en-US" smtClean="0"/>
              <a:t>4</a:t>
            </a:fld>
            <a:endParaRPr lang="en-US" dirty="0"/>
          </a:p>
        </p:txBody>
      </p:sp>
    </p:spTree>
    <p:extLst>
      <p:ext uri="{BB962C8B-B14F-4D97-AF65-F5344CB8AC3E}">
        <p14:creationId xmlns:p14="http://schemas.microsoft.com/office/powerpoint/2010/main" val="4036160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AB992-9F5A-C853-5EE0-34B198E533D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6493622-7245-45B5-FC8E-73E5E9DE7786}"/>
              </a:ext>
              <a:ext uri="{C183D7F6-B498-43B3-948B-1728B52AA6E4}">
                <adec:decorative xmlns:adec="http://schemas.microsoft.com/office/drawing/2017/decorative" val="1"/>
              </a:ext>
            </a:extLst>
          </p:cNvPr>
          <p:cNvSpPr/>
          <p:nvPr/>
        </p:nvSpPr>
        <p:spPr>
          <a:xfrm>
            <a:off x="0" y="12407"/>
            <a:ext cx="7772400" cy="834887"/>
          </a:xfrm>
          <a:prstGeom prst="rect">
            <a:avLst/>
          </a:prstGeom>
          <a:solidFill>
            <a:srgbClr val="4E73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5">
            <a:extLst>
              <a:ext uri="{FF2B5EF4-FFF2-40B4-BE49-F238E27FC236}">
                <a16:creationId xmlns:a16="http://schemas.microsoft.com/office/drawing/2014/main" id="{410C2E82-A20B-F76B-0674-E01A701E2FA8}"/>
              </a:ext>
            </a:extLst>
          </p:cNvPr>
          <p:cNvSpPr txBox="1">
            <a:spLocks noGrp="1"/>
          </p:cNvSpPr>
          <p:nvPr>
            <p:ph type="title" idx="4294967295"/>
          </p:nvPr>
        </p:nvSpPr>
        <p:spPr>
          <a:xfrm>
            <a:off x="252482" y="137462"/>
            <a:ext cx="709984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t>RESEARCH AND PLANNING</a:t>
            </a:r>
          </a:p>
        </p:txBody>
      </p:sp>
      <p:sp>
        <p:nvSpPr>
          <p:cNvPr id="17" name="TextBox 16">
            <a:extLst>
              <a:ext uri="{FF2B5EF4-FFF2-40B4-BE49-F238E27FC236}">
                <a16:creationId xmlns:a16="http://schemas.microsoft.com/office/drawing/2014/main" id="{6C3F478C-2B21-4AFC-F77B-43FFFEC54346}"/>
              </a:ext>
            </a:extLst>
          </p:cNvPr>
          <p:cNvSpPr txBox="1"/>
          <p:nvPr/>
        </p:nvSpPr>
        <p:spPr>
          <a:xfrm>
            <a:off x="186399" y="1018749"/>
            <a:ext cx="7399602" cy="7755969"/>
          </a:xfrm>
          <a:prstGeom prst="rect">
            <a:avLst/>
          </a:prstGeom>
          <a:noFill/>
        </p:spPr>
        <p:txBody>
          <a:bodyPr wrap="square">
            <a:spAutoFit/>
          </a:bodyPr>
          <a:lstStyle/>
          <a:p>
            <a:pPr>
              <a:buNone/>
            </a:pPr>
            <a:r>
              <a:rPr lang="en-US" dirty="0">
                <a:latin typeface="Source Sans Pro SemiBold" panose="020B0603030403020204" pitchFamily="34" charset="0"/>
                <a:ea typeface="Source Sans Pro SemiBold" panose="020B0603030403020204" pitchFamily="34" charset="0"/>
              </a:rPr>
              <a:t>Determine Interview Objectives</a:t>
            </a:r>
          </a:p>
          <a:p>
            <a:pPr>
              <a:buNone/>
            </a:pPr>
            <a:endParaRPr lang="en-US" sz="1000" dirty="0">
              <a:latin typeface="Source Sans Pro SemiBold" panose="020B0603030403020204" pitchFamily="34" charset="0"/>
              <a:ea typeface="Source Sans Pro SemiBold" panose="020B0603030403020204" pitchFamily="34" charset="0"/>
            </a:endParaRPr>
          </a:p>
          <a:p>
            <a:pPr>
              <a:buNone/>
            </a:pPr>
            <a:r>
              <a:rPr lang="en-US" sz="1400" dirty="0">
                <a:latin typeface="Source Sans Pro Light" panose="020B0403030403020204" pitchFamily="34" charset="0"/>
                <a:ea typeface="Source Sans Pro Light" panose="020B0403030403020204" pitchFamily="34" charset="0"/>
              </a:rPr>
              <a:t>An </a:t>
            </a:r>
            <a:r>
              <a:rPr lang="en-US" sz="1400" b="1" dirty="0">
                <a:latin typeface="Source Sans Pro Light" panose="020B0403030403020204" pitchFamily="34" charset="0"/>
                <a:ea typeface="Source Sans Pro Light" panose="020B0403030403020204" pitchFamily="34" charset="0"/>
              </a:rPr>
              <a:t>objective</a:t>
            </a:r>
            <a:r>
              <a:rPr lang="en-US" sz="1400" dirty="0">
                <a:latin typeface="Source Sans Pro Light" panose="020B0403030403020204" pitchFamily="34" charset="0"/>
                <a:ea typeface="Source Sans Pro Light" panose="020B0403030403020204" pitchFamily="34" charset="0"/>
              </a:rPr>
              <a:t> is a clear statement of what you want to learn or understand through your research. It defines the </a:t>
            </a:r>
            <a:r>
              <a:rPr lang="en-US" sz="1400" b="1" dirty="0">
                <a:latin typeface="Source Sans Pro Light" panose="020B0403030403020204" pitchFamily="34" charset="0"/>
                <a:ea typeface="Source Sans Pro Light" panose="020B0403030403020204" pitchFamily="34" charset="0"/>
              </a:rPr>
              <a:t>purpose of the study</a:t>
            </a:r>
            <a:r>
              <a:rPr lang="en-US" sz="1400" dirty="0">
                <a:latin typeface="Source Sans Pro Light" panose="020B0403030403020204" pitchFamily="34" charset="0"/>
                <a:ea typeface="Source Sans Pro Light" panose="020B0403030403020204" pitchFamily="34" charset="0"/>
              </a:rPr>
              <a:t> and helps focus your efforts on the right questions, participants, and methods.</a:t>
            </a:r>
          </a:p>
          <a:p>
            <a:pPr>
              <a:buNone/>
            </a:pPr>
            <a:endParaRPr lang="en-US" sz="1000"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In qualitative research, an objective is not about proving a hypothesis—it’s about </a:t>
            </a:r>
            <a:r>
              <a:rPr lang="en-US" sz="1400" b="1" dirty="0">
                <a:latin typeface="Source Sans Pro Light" panose="020B0403030403020204" pitchFamily="34" charset="0"/>
                <a:ea typeface="Source Sans Pro Light" panose="020B0403030403020204" pitchFamily="34" charset="0"/>
              </a:rPr>
              <a:t>gaining insight</a:t>
            </a:r>
            <a:r>
              <a:rPr lang="en-US" sz="1400" dirty="0">
                <a:latin typeface="Source Sans Pro Light" panose="020B0403030403020204" pitchFamily="34" charset="0"/>
                <a:ea typeface="Source Sans Pro Light" panose="020B0403030403020204" pitchFamily="34" charset="0"/>
              </a:rPr>
              <a:t> into people’s experiences, needs, or challenges so you can make better-informed decisions.</a:t>
            </a:r>
          </a:p>
          <a:p>
            <a:pPr>
              <a:buNone/>
            </a:pPr>
            <a:endParaRPr lang="en-US" sz="1000" b="1" dirty="0">
              <a:latin typeface="Source Sans Pro" panose="020B0503030403020204" pitchFamily="34" charset="0"/>
              <a:ea typeface="Source Sans Pro" panose="020B0503030403020204" pitchFamily="34" charset="0"/>
            </a:endParaRPr>
          </a:p>
          <a:p>
            <a:r>
              <a:rPr lang="en-US" sz="1400" b="1" dirty="0">
                <a:latin typeface="Source Sans Pro Light" panose="020B0403030403020204" pitchFamily="34" charset="0"/>
                <a:ea typeface="Source Sans Pro Light" panose="020B0403030403020204" pitchFamily="34" charset="0"/>
              </a:rPr>
              <a:t>1.   Start with the problem or opportunity</a:t>
            </a:r>
            <a:endParaRPr lang="en-US" sz="1400" dirty="0">
              <a:latin typeface="Source Sans Pro Light" panose="020B0403030403020204" pitchFamily="34" charset="0"/>
              <a:ea typeface="Source Sans Pro Light" panose="020B0403030403020204" pitchFamily="34" charset="0"/>
            </a:endParaRPr>
          </a:p>
          <a:p>
            <a:pPr marL="342900" indent="-342900">
              <a:buAutoNum type="arabicPeriod"/>
            </a:pPr>
            <a:endParaRPr lang="en-US" sz="1000" b="1"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Ask:</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What decision do we need to make?</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What’s not working well?</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What are people complaining about?</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What service or policy are we trying to improve?</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What do we need to better understand from the public’s perspective? </a:t>
            </a:r>
          </a:p>
          <a:p>
            <a:endParaRPr lang="en-US" sz="1400" dirty="0">
              <a:latin typeface="Source Sans Pro Light" panose="020B0403030403020204" pitchFamily="34" charset="0"/>
              <a:ea typeface="Source Sans Pro Light" panose="020B0403030403020204" pitchFamily="34" charset="0"/>
            </a:endParaRPr>
          </a:p>
          <a:p>
            <a:pPr lvl="1"/>
            <a:r>
              <a:rPr lang="en-US" sz="1400" i="1" dirty="0">
                <a:latin typeface="Source Sans Pro Light" panose="020B0403030403020204" pitchFamily="34" charset="0"/>
                <a:ea typeface="Source Sans Pro Light" panose="020B0403030403020204" pitchFamily="34" charset="0"/>
              </a:rPr>
              <a:t>Example: </a:t>
            </a:r>
            <a:r>
              <a:rPr lang="en-US" sz="1400" dirty="0">
                <a:latin typeface="Source Sans Pro Light" panose="020B0403030403020204" pitchFamily="34" charset="0"/>
                <a:ea typeface="Source Sans Pro Light" panose="020B0403030403020204" pitchFamily="34" charset="0"/>
              </a:rPr>
              <a:t>We’ve heard complaints about long wait times for benefit processing. We want to understand what’s causing frustration. </a:t>
            </a:r>
          </a:p>
          <a:p>
            <a:endParaRPr lang="en-US" sz="1400" i="1" dirty="0">
              <a:latin typeface="Source Sans Pro Light" panose="020B0403030403020204" pitchFamily="34" charset="0"/>
              <a:ea typeface="Source Sans Pro Light" panose="020B0403030403020204" pitchFamily="34" charset="0"/>
            </a:endParaRPr>
          </a:p>
          <a:p>
            <a:r>
              <a:rPr lang="en-US" sz="1400" b="1" dirty="0">
                <a:latin typeface="Source Sans Pro Light" panose="020B0403030403020204" pitchFamily="34" charset="0"/>
                <a:ea typeface="Source Sans Pro Light" panose="020B0403030403020204" pitchFamily="34" charset="0"/>
              </a:rPr>
              <a:t>2.   Define what you want to learn</a:t>
            </a:r>
          </a:p>
          <a:p>
            <a:pPr marL="342900" indent="-342900">
              <a:buAutoNum type="arabicPeriod" startAt="2"/>
            </a:pPr>
            <a:endParaRPr lang="en-US" sz="1400" b="1"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Your objective should describe what you want to learn or uncover, not what you assume is true</a:t>
            </a:r>
            <a:r>
              <a:rPr lang="en-US" sz="1400" dirty="0">
                <a:latin typeface="Source Sans Pro" panose="020B0503030403020204" pitchFamily="34" charset="0"/>
                <a:ea typeface="Source Sans Pro" panose="020B0503030403020204" pitchFamily="34" charset="0"/>
              </a:rPr>
              <a:t>. </a:t>
            </a:r>
            <a:r>
              <a:rPr lang="en-US" sz="1400" dirty="0">
                <a:latin typeface="Source Sans Pro Light" panose="020B0403030403020204" pitchFamily="34" charset="0"/>
                <a:ea typeface="Source Sans Pro Light" panose="020B0403030403020204" pitchFamily="34" charset="0"/>
              </a:rPr>
              <a:t>Answer this prompt: “We want to understand…”</a:t>
            </a:r>
          </a:p>
          <a:p>
            <a:r>
              <a:rPr lang="en-US" sz="1400" dirty="0">
                <a:latin typeface="Source Sans Pro Light" panose="020B0403030403020204" pitchFamily="34" charset="0"/>
                <a:ea typeface="Source Sans Pro Light" panose="020B0403030403020204" pitchFamily="34" charset="0"/>
              </a:rPr>
              <a:t>This phrase helps frame your objective as a learning goal.</a:t>
            </a:r>
          </a:p>
          <a:p>
            <a:endParaRPr lang="en-US" sz="1400" dirty="0">
              <a:latin typeface="Source Sans Pro" panose="020B0503030403020204" pitchFamily="34" charset="0"/>
              <a:ea typeface="Source Sans Pro" panose="020B0503030403020204" pitchFamily="34" charset="0"/>
            </a:endParaRPr>
          </a:p>
          <a:p>
            <a:pPr lvl="1"/>
            <a:r>
              <a:rPr lang="en-US" sz="1400" i="1" dirty="0">
                <a:latin typeface="Source Sans Pro Light" panose="020B0403030403020204" pitchFamily="34" charset="0"/>
                <a:ea typeface="Source Sans Pro Light" panose="020B0403030403020204" pitchFamily="34" charset="0"/>
              </a:rPr>
              <a:t>Example</a:t>
            </a:r>
            <a:r>
              <a:rPr lang="en-US" sz="1400" dirty="0">
                <a:latin typeface="Source Sans Pro Light" panose="020B0403030403020204" pitchFamily="34" charset="0"/>
                <a:ea typeface="Source Sans Pro Light" panose="020B0403030403020204" pitchFamily="34" charset="0"/>
              </a:rPr>
              <a:t>: We want to understand how residents experience the benefit application process and where delays or confusion occur.</a:t>
            </a:r>
            <a:endParaRPr lang="en-US" sz="1400" i="1" dirty="0">
              <a:latin typeface="Source Sans Pro Light" panose="020B0403030403020204" pitchFamily="34" charset="0"/>
              <a:ea typeface="Source Sans Pro Light" panose="020B0403030403020204" pitchFamily="34" charset="0"/>
            </a:endParaRPr>
          </a:p>
          <a:p>
            <a:endParaRPr lang="en-US" sz="1400" b="1" dirty="0">
              <a:latin typeface="Source Sans Pro Light" panose="020B0403030403020204" pitchFamily="34" charset="0"/>
              <a:ea typeface="Source Sans Pro Light" panose="020B0403030403020204" pitchFamily="34" charset="0"/>
            </a:endParaRPr>
          </a:p>
          <a:p>
            <a:r>
              <a:rPr lang="en-US" sz="1400" b="1" dirty="0">
                <a:latin typeface="Source Sans Pro Light" panose="020B0403030403020204" pitchFamily="34" charset="0"/>
                <a:ea typeface="Source Sans Pro Light" panose="020B0403030403020204" pitchFamily="34" charset="0"/>
              </a:rPr>
              <a:t>3.    Check your objective against these questions:</a:t>
            </a:r>
          </a:p>
          <a:p>
            <a:endParaRPr lang="en-US" sz="1000" b="1" dirty="0">
              <a:latin typeface="Source Sans Pro Light" panose="020B0403030403020204" pitchFamily="34" charset="0"/>
              <a:ea typeface="Source Sans Pro Light" panose="020B0403030403020204" pitchFamily="34" charset="0"/>
            </a:endParaRPr>
          </a:p>
          <a:p>
            <a:pPr marL="285750" indent="-285750">
              <a:buFont typeface="Wingdings" panose="05000000000000000000" pitchFamily="2" charset="2"/>
              <a:buChar char="ü"/>
            </a:pPr>
            <a:r>
              <a:rPr lang="en-US" sz="1400" dirty="0">
                <a:latin typeface="Source Sans Pro Light" panose="020B0403030403020204" pitchFamily="34" charset="0"/>
                <a:ea typeface="Source Sans Pro Light" panose="020B0403030403020204" pitchFamily="34" charset="0"/>
              </a:rPr>
              <a:t>Is it </a:t>
            </a:r>
            <a:r>
              <a:rPr lang="en-US" sz="1400" b="1" dirty="0">
                <a:latin typeface="Source Sans Pro Light" panose="020B0403030403020204" pitchFamily="34" charset="0"/>
                <a:ea typeface="Source Sans Pro Light" panose="020B0403030403020204" pitchFamily="34" charset="0"/>
              </a:rPr>
              <a:t>focused</a:t>
            </a:r>
            <a:r>
              <a:rPr lang="en-US" sz="1400" dirty="0">
                <a:latin typeface="Source Sans Pro Light" panose="020B0403030403020204" pitchFamily="34" charset="0"/>
                <a:ea typeface="Source Sans Pro Light" panose="020B0403030403020204" pitchFamily="34" charset="0"/>
              </a:rPr>
              <a:t> (not too broad)?</a:t>
            </a:r>
          </a:p>
          <a:p>
            <a:pPr marL="285750" indent="-285750">
              <a:buFont typeface="Wingdings" panose="05000000000000000000" pitchFamily="2" charset="2"/>
              <a:buChar char="ü"/>
            </a:pPr>
            <a:r>
              <a:rPr lang="en-US" sz="1400" dirty="0">
                <a:latin typeface="Source Sans Pro Light" panose="020B0403030403020204" pitchFamily="34" charset="0"/>
                <a:ea typeface="Source Sans Pro Light" panose="020B0403030403020204" pitchFamily="34" charset="0"/>
              </a:rPr>
              <a:t>Is it about </a:t>
            </a:r>
            <a:r>
              <a:rPr lang="en-US" sz="1400" b="1" dirty="0">
                <a:latin typeface="Source Sans Pro Light" panose="020B0403030403020204" pitchFamily="34" charset="0"/>
                <a:ea typeface="Source Sans Pro Light" panose="020B0403030403020204" pitchFamily="34" charset="0"/>
              </a:rPr>
              <a:t>understanding</a:t>
            </a:r>
            <a:r>
              <a:rPr lang="en-US" sz="1400" dirty="0">
                <a:latin typeface="Source Sans Pro Light" panose="020B0403030403020204" pitchFamily="34" charset="0"/>
                <a:ea typeface="Source Sans Pro Light" panose="020B0403030403020204" pitchFamily="34" charset="0"/>
              </a:rPr>
              <a:t>, not proving?</a:t>
            </a:r>
          </a:p>
          <a:p>
            <a:pPr marL="285750" indent="-285750">
              <a:buFont typeface="Wingdings" panose="05000000000000000000" pitchFamily="2" charset="2"/>
              <a:buChar char="ü"/>
            </a:pPr>
            <a:r>
              <a:rPr lang="en-US" sz="1400" dirty="0">
                <a:latin typeface="Source Sans Pro Light" panose="020B0403030403020204" pitchFamily="34" charset="0"/>
                <a:ea typeface="Source Sans Pro Light" panose="020B0403030403020204" pitchFamily="34" charset="0"/>
              </a:rPr>
              <a:t>Does it connect to a </a:t>
            </a:r>
            <a:r>
              <a:rPr lang="en-US" sz="1400" b="1" dirty="0">
                <a:latin typeface="Source Sans Pro Light" panose="020B0403030403020204" pitchFamily="34" charset="0"/>
                <a:ea typeface="Source Sans Pro Light" panose="020B0403030403020204" pitchFamily="34" charset="0"/>
              </a:rPr>
              <a:t>real need</a:t>
            </a:r>
            <a:r>
              <a:rPr lang="en-US" sz="1400" dirty="0">
                <a:latin typeface="Source Sans Pro Light" panose="020B0403030403020204" pitchFamily="34" charset="0"/>
                <a:ea typeface="Source Sans Pro Light" panose="020B0403030403020204" pitchFamily="34" charset="0"/>
              </a:rPr>
              <a:t> or decision?</a:t>
            </a:r>
          </a:p>
          <a:p>
            <a:pPr marL="285750" indent="-285750">
              <a:buFont typeface="Wingdings" panose="05000000000000000000" pitchFamily="2" charset="2"/>
              <a:buChar char="ü"/>
            </a:pPr>
            <a:r>
              <a:rPr lang="en-US" sz="1400" dirty="0">
                <a:latin typeface="Source Sans Pro Light" panose="020B0403030403020204" pitchFamily="34" charset="0"/>
                <a:ea typeface="Source Sans Pro Light" panose="020B0403030403020204" pitchFamily="34" charset="0"/>
              </a:rPr>
              <a:t>Could someone use this insight to </a:t>
            </a:r>
            <a:r>
              <a:rPr lang="en-US" sz="1400" b="1" dirty="0">
                <a:latin typeface="Source Sans Pro Light" panose="020B0403030403020204" pitchFamily="34" charset="0"/>
                <a:ea typeface="Source Sans Pro Light" panose="020B0403030403020204" pitchFamily="34" charset="0"/>
              </a:rPr>
              <a:t>make something better?</a:t>
            </a:r>
            <a:endParaRPr lang="en-US" sz="1400" dirty="0">
              <a:latin typeface="Source Sans Pro Light" panose="020B0403030403020204" pitchFamily="34" charset="0"/>
              <a:ea typeface="Source Sans Pro Light" panose="020B0403030403020204" pitchFamily="34" charset="0"/>
            </a:endParaRPr>
          </a:p>
        </p:txBody>
      </p:sp>
      <p:pic>
        <p:nvPicPr>
          <p:cNvPr id="6" name="Graphic 5" descr="Magnifying glass with solid fill">
            <a:extLst>
              <a:ext uri="{FF2B5EF4-FFF2-40B4-BE49-F238E27FC236}">
                <a16:creationId xmlns:a16="http://schemas.microsoft.com/office/drawing/2014/main" id="{7BC0F963-1536-B5CC-BE55-A53B275864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482" y="4667567"/>
            <a:ext cx="448483" cy="448483"/>
          </a:xfrm>
          <a:prstGeom prst="rect">
            <a:avLst/>
          </a:prstGeom>
        </p:spPr>
      </p:pic>
      <p:pic>
        <p:nvPicPr>
          <p:cNvPr id="8" name="Graphic 7" descr="Bullseye with solid fill">
            <a:extLst>
              <a:ext uri="{FF2B5EF4-FFF2-40B4-BE49-F238E27FC236}">
                <a16:creationId xmlns:a16="http://schemas.microsoft.com/office/drawing/2014/main" id="{C10ED24B-007D-3482-9856-48614715DA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482" y="6605549"/>
            <a:ext cx="465409" cy="465409"/>
          </a:xfrm>
          <a:prstGeom prst="rect">
            <a:avLst/>
          </a:prstGeom>
        </p:spPr>
      </p:pic>
      <p:grpSp>
        <p:nvGrpSpPr>
          <p:cNvPr id="11" name="Group 10" descr="If your objective is too vague or too broad, your research and interviews will be too unfocused. Narrow it enough to guide your questions, but keep it open enough to learn new things.">
            <a:extLst>
              <a:ext uri="{FF2B5EF4-FFF2-40B4-BE49-F238E27FC236}">
                <a16:creationId xmlns:a16="http://schemas.microsoft.com/office/drawing/2014/main" id="{2C38B70B-9E94-4F2E-1B2E-BB06743E855B}"/>
              </a:ext>
            </a:extLst>
          </p:cNvPr>
          <p:cNvGrpSpPr/>
          <p:nvPr/>
        </p:nvGrpSpPr>
        <p:grpSpPr>
          <a:xfrm>
            <a:off x="1587605" y="8774718"/>
            <a:ext cx="4597190" cy="675015"/>
            <a:chOff x="2060812" y="8496724"/>
            <a:chExt cx="4597190" cy="675015"/>
          </a:xfrm>
        </p:grpSpPr>
        <p:grpSp>
          <p:nvGrpSpPr>
            <p:cNvPr id="4" name="Group 3">
              <a:extLst>
                <a:ext uri="{FF2B5EF4-FFF2-40B4-BE49-F238E27FC236}">
                  <a16:creationId xmlns:a16="http://schemas.microsoft.com/office/drawing/2014/main" id="{0B9149D5-BE4D-5F58-C8A1-18E0E39FE8D8}"/>
                </a:ext>
              </a:extLst>
            </p:cNvPr>
            <p:cNvGrpSpPr/>
            <p:nvPr/>
          </p:nvGrpSpPr>
          <p:grpSpPr>
            <a:xfrm>
              <a:off x="2060812" y="8496724"/>
              <a:ext cx="4597190" cy="675015"/>
              <a:chOff x="4411176" y="5087409"/>
              <a:chExt cx="2475097" cy="465115"/>
            </a:xfrm>
          </p:grpSpPr>
          <p:sp>
            <p:nvSpPr>
              <p:cNvPr id="19" name="Rectangle 18">
                <a:extLst>
                  <a:ext uri="{FF2B5EF4-FFF2-40B4-BE49-F238E27FC236}">
                    <a16:creationId xmlns:a16="http://schemas.microsoft.com/office/drawing/2014/main" id="{8616B7C3-5099-9F9E-F727-E8248D774634}"/>
                  </a:ext>
                </a:extLst>
              </p:cNvPr>
              <p:cNvSpPr/>
              <p:nvPr/>
            </p:nvSpPr>
            <p:spPr>
              <a:xfrm>
                <a:off x="4411176" y="5087409"/>
                <a:ext cx="2475097" cy="465114"/>
              </a:xfrm>
              <a:prstGeom prst="rect">
                <a:avLst/>
              </a:prstGeom>
              <a:solidFill>
                <a:srgbClr val="D9CDB8"/>
              </a:solidFill>
              <a:ln>
                <a:solidFill>
                  <a:srgbClr val="A785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90A83CB-096A-775E-F900-B4AE69818C1A}"/>
                  </a:ext>
                </a:extLst>
              </p:cNvPr>
              <p:cNvSpPr txBox="1"/>
              <p:nvPr/>
            </p:nvSpPr>
            <p:spPr>
              <a:xfrm>
                <a:off x="4738749" y="5107174"/>
                <a:ext cx="2100293" cy="445350"/>
              </a:xfrm>
              <a:prstGeom prst="rect">
                <a:avLst/>
              </a:prstGeom>
              <a:noFill/>
            </p:spPr>
            <p:txBody>
              <a:bodyPr wrap="square" rtlCol="0">
                <a:spAutoFit/>
              </a:bodyPr>
              <a:lstStyle/>
              <a:p>
                <a:r>
                  <a:rPr lang="en-US" sz="1200" dirty="0">
                    <a:latin typeface="Source Sans Pro Light" panose="020B0403030403020204" pitchFamily="34" charset="0"/>
                    <a:ea typeface="Source Sans Pro Light" panose="020B0403030403020204" pitchFamily="34" charset="0"/>
                  </a:rPr>
                  <a:t>If your objective is too vague or too broad, your research and interviews will be too unfocused. Narrow it enough to guide your questions, but keep it open enough to learn new things.</a:t>
                </a:r>
              </a:p>
            </p:txBody>
          </p:sp>
        </p:grpSp>
        <p:pic>
          <p:nvPicPr>
            <p:cNvPr id="10" name="Graphic 9" descr="Lightbulb and gear with solid fill">
              <a:extLst>
                <a:ext uri="{FF2B5EF4-FFF2-40B4-BE49-F238E27FC236}">
                  <a16:creationId xmlns:a16="http://schemas.microsoft.com/office/drawing/2014/main" id="{91E56A96-6F0F-39BA-DEEE-B42DF02881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48539" y="8588224"/>
              <a:ext cx="520700" cy="520700"/>
            </a:xfrm>
            <a:prstGeom prst="rect">
              <a:avLst/>
            </a:prstGeom>
          </p:spPr>
        </p:pic>
      </p:grpSp>
      <p:sp>
        <p:nvSpPr>
          <p:cNvPr id="18" name="Slide Number Placeholder 17">
            <a:extLst>
              <a:ext uri="{FF2B5EF4-FFF2-40B4-BE49-F238E27FC236}">
                <a16:creationId xmlns:a16="http://schemas.microsoft.com/office/drawing/2014/main" id="{2895D0A8-4B4B-6FD9-31C0-347F8B499947}"/>
              </a:ext>
            </a:extLst>
          </p:cNvPr>
          <p:cNvSpPr>
            <a:spLocks noGrp="1"/>
          </p:cNvSpPr>
          <p:nvPr>
            <p:ph type="sldNum" sz="quarter" idx="12"/>
          </p:nvPr>
        </p:nvSpPr>
        <p:spPr/>
        <p:txBody>
          <a:bodyPr/>
          <a:lstStyle/>
          <a:p>
            <a:fld id="{91DF55B4-0182-4E38-AD2A-6504C7E2CA25}" type="slidenum">
              <a:rPr lang="en-US" smtClean="0"/>
              <a:t>5</a:t>
            </a:fld>
            <a:endParaRPr lang="en-US" dirty="0"/>
          </a:p>
        </p:txBody>
      </p:sp>
    </p:spTree>
    <p:extLst>
      <p:ext uri="{BB962C8B-B14F-4D97-AF65-F5344CB8AC3E}">
        <p14:creationId xmlns:p14="http://schemas.microsoft.com/office/powerpoint/2010/main" val="505451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DD112-6126-9589-E0ED-C3A55C65951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FF85EC8-289E-0C5B-5E7A-EE910B61D584}"/>
              </a:ext>
              <a:ext uri="{C183D7F6-B498-43B3-948B-1728B52AA6E4}">
                <adec:decorative xmlns:adec="http://schemas.microsoft.com/office/drawing/2017/decorative" val="1"/>
              </a:ext>
            </a:extLst>
          </p:cNvPr>
          <p:cNvSpPr/>
          <p:nvPr/>
        </p:nvSpPr>
        <p:spPr>
          <a:xfrm>
            <a:off x="0" y="12407"/>
            <a:ext cx="7772400" cy="834887"/>
          </a:xfrm>
          <a:prstGeom prst="rect">
            <a:avLst/>
          </a:prstGeom>
          <a:solidFill>
            <a:srgbClr val="4E73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5">
            <a:extLst>
              <a:ext uri="{FF2B5EF4-FFF2-40B4-BE49-F238E27FC236}">
                <a16:creationId xmlns:a16="http://schemas.microsoft.com/office/drawing/2014/main" id="{67CF2088-67EB-D85D-11FC-EF5C17EA1499}"/>
              </a:ext>
            </a:extLst>
          </p:cNvPr>
          <p:cNvSpPr txBox="1">
            <a:spLocks noGrp="1"/>
          </p:cNvSpPr>
          <p:nvPr>
            <p:ph type="title" idx="4294967295"/>
          </p:nvPr>
        </p:nvSpPr>
        <p:spPr>
          <a:xfrm>
            <a:off x="252482" y="137462"/>
            <a:ext cx="709984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t>RESEARCH AND PLANNING</a:t>
            </a:r>
          </a:p>
        </p:txBody>
      </p:sp>
      <p:cxnSp>
        <p:nvCxnSpPr>
          <p:cNvPr id="25" name="Straight Connector 24">
            <a:extLst>
              <a:ext uri="{FF2B5EF4-FFF2-40B4-BE49-F238E27FC236}">
                <a16:creationId xmlns:a16="http://schemas.microsoft.com/office/drawing/2014/main" id="{14166863-2F77-6F53-E0DC-D293B1AE5F8F}"/>
              </a:ext>
              <a:ext uri="{C183D7F6-B498-43B3-948B-1728B52AA6E4}">
                <adec:decorative xmlns:adec="http://schemas.microsoft.com/office/drawing/2017/decorative" val="1"/>
              </a:ext>
            </a:extLst>
          </p:cNvPr>
          <p:cNvCxnSpPr/>
          <p:nvPr/>
        </p:nvCxnSpPr>
        <p:spPr>
          <a:xfrm>
            <a:off x="297691" y="5029200"/>
            <a:ext cx="7009424"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1CEB61CB-A66A-4EE7-D310-DE521156E563}"/>
              </a:ext>
            </a:extLst>
          </p:cNvPr>
          <p:cNvSpPr txBox="1"/>
          <p:nvPr/>
        </p:nvSpPr>
        <p:spPr>
          <a:xfrm>
            <a:off x="252482" y="986284"/>
            <a:ext cx="7120716" cy="3862596"/>
          </a:xfrm>
          <a:prstGeom prst="rect">
            <a:avLst/>
          </a:prstGeom>
          <a:noFill/>
        </p:spPr>
        <p:txBody>
          <a:bodyPr wrap="square">
            <a:spAutoFit/>
          </a:bodyPr>
          <a:lstStyle/>
          <a:p>
            <a:pPr>
              <a:buNone/>
            </a:pPr>
            <a:r>
              <a:rPr lang="en-US" dirty="0">
                <a:latin typeface="Source Sans Pro SemiBold" panose="020B0603030403020204" pitchFamily="34" charset="0"/>
                <a:ea typeface="Source Sans Pro SemiBold" panose="020B0603030403020204" pitchFamily="34" charset="0"/>
              </a:rPr>
              <a:t>Turning Research Questions Into Interview Questions</a:t>
            </a:r>
          </a:p>
          <a:p>
            <a:pPr>
              <a:buNone/>
            </a:pPr>
            <a:endParaRPr lang="en-US" sz="1000" b="1" dirty="0">
              <a:latin typeface="Source Sans Pro" panose="020B0503030403020204" pitchFamily="34" charset="0"/>
              <a:ea typeface="Source Sans Pro" panose="020B0503030403020204" pitchFamily="34" charset="0"/>
            </a:endParaRPr>
          </a:p>
          <a:p>
            <a:pPr>
              <a:buNone/>
            </a:pPr>
            <a:r>
              <a:rPr lang="en-US" sz="1400" dirty="0">
                <a:latin typeface="Source Sans Pro Light" panose="020B0403030403020204" pitchFamily="34" charset="0"/>
                <a:ea typeface="Source Sans Pro Light" panose="020B0403030403020204" pitchFamily="34" charset="0"/>
              </a:rPr>
              <a:t>Research questions guide what you want to </a:t>
            </a:r>
            <a:r>
              <a:rPr lang="en-US" sz="1400" b="1" dirty="0">
                <a:latin typeface="Source Sans Pro Light" panose="020B0403030403020204" pitchFamily="34" charset="0"/>
                <a:ea typeface="Source Sans Pro Light" panose="020B0403030403020204" pitchFamily="34" charset="0"/>
              </a:rPr>
              <a:t>understand</a:t>
            </a:r>
            <a:r>
              <a:rPr lang="en-US" sz="1400" dirty="0">
                <a:latin typeface="Source Sans Pro Light" panose="020B0403030403020204" pitchFamily="34" charset="0"/>
                <a:ea typeface="Source Sans Pro Light" panose="020B0403030403020204" pitchFamily="34" charset="0"/>
              </a:rPr>
              <a:t>. Interview questions are what you actually </a:t>
            </a:r>
            <a:r>
              <a:rPr lang="en-US" sz="1400" b="1" dirty="0">
                <a:latin typeface="Source Sans Pro Light" panose="020B0403030403020204" pitchFamily="34" charset="0"/>
                <a:ea typeface="Source Sans Pro Light" panose="020B0403030403020204" pitchFamily="34" charset="0"/>
              </a:rPr>
              <a:t>ask</a:t>
            </a:r>
            <a:r>
              <a:rPr lang="en-US" sz="1400" dirty="0">
                <a:latin typeface="Source Sans Pro Light" panose="020B0403030403020204" pitchFamily="34" charset="0"/>
                <a:ea typeface="Source Sans Pro Light" panose="020B0403030403020204" pitchFamily="34" charset="0"/>
              </a:rPr>
              <a:t> to uncover that understanding.</a:t>
            </a:r>
          </a:p>
          <a:p>
            <a:endParaRPr lang="en-US" sz="1400"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A single research question is often too broad to ask directly—it needs to be </a:t>
            </a:r>
            <a:r>
              <a:rPr lang="en-US" sz="1400" b="1" dirty="0">
                <a:latin typeface="Source Sans Pro Light" panose="020B0403030403020204" pitchFamily="34" charset="0"/>
                <a:ea typeface="Source Sans Pro Light" panose="020B0403030403020204" pitchFamily="34" charset="0"/>
              </a:rPr>
              <a:t>broken down into specific, conversational prompts</a:t>
            </a:r>
            <a:r>
              <a:rPr lang="en-US" sz="1400" dirty="0">
                <a:latin typeface="Source Sans Pro Light" panose="020B0403030403020204" pitchFamily="34" charset="0"/>
                <a:ea typeface="Source Sans Pro Light" panose="020B0403030403020204" pitchFamily="34" charset="0"/>
              </a:rPr>
              <a:t> that help the participant reflect, describe, and explain.</a:t>
            </a:r>
            <a:endParaRPr lang="en-US" sz="1400" dirty="0">
              <a:latin typeface="Source Sans Pro" panose="020B0503030403020204" pitchFamily="34" charset="0"/>
              <a:ea typeface="Source Sans Pro" panose="020B0503030403020204" pitchFamily="34" charset="0"/>
            </a:endParaRPr>
          </a:p>
          <a:p>
            <a:pPr>
              <a:buNone/>
            </a:pPr>
            <a:endParaRPr lang="en-US" sz="1400" dirty="0">
              <a:latin typeface="Source Sans Pro Light" panose="020B0403030403020204" pitchFamily="34" charset="0"/>
              <a:ea typeface="Source Sans Pro Light" panose="020B0403030403020204" pitchFamily="34" charset="0"/>
            </a:endParaRPr>
          </a:p>
          <a:p>
            <a:pPr lvl="1"/>
            <a:r>
              <a:rPr lang="en-US" sz="1400" b="1" dirty="0">
                <a:latin typeface="Source Sans Pro Light" panose="020B0403030403020204" pitchFamily="34" charset="0"/>
                <a:ea typeface="Source Sans Pro Light" panose="020B0403030403020204" pitchFamily="34" charset="0"/>
              </a:rPr>
              <a:t>	Research Goal:</a:t>
            </a:r>
            <a:r>
              <a:rPr lang="en-US" sz="1400" dirty="0">
                <a:latin typeface="Source Sans Pro Light" panose="020B0403030403020204" pitchFamily="34" charset="0"/>
                <a:ea typeface="Source Sans Pro Light" panose="020B0403030403020204" pitchFamily="34" charset="0"/>
              </a:rPr>
              <a:t> </a:t>
            </a:r>
          </a:p>
          <a:p>
            <a:pPr lvl="1"/>
            <a:r>
              <a:rPr lang="en-US" sz="1400" dirty="0">
                <a:latin typeface="Source Sans Pro Light" panose="020B0403030403020204" pitchFamily="34" charset="0"/>
                <a:ea typeface="Source Sans Pro Light" panose="020B0403030403020204" pitchFamily="34" charset="0"/>
              </a:rPr>
              <a:t>	What do I want to learn?</a:t>
            </a:r>
          </a:p>
          <a:p>
            <a:pPr lvl="1"/>
            <a:endParaRPr lang="en-US" sz="1400" dirty="0">
              <a:latin typeface="Source Sans Pro Light" panose="020B0403030403020204" pitchFamily="34" charset="0"/>
              <a:ea typeface="Source Sans Pro Light" panose="020B0403030403020204" pitchFamily="34" charset="0"/>
            </a:endParaRPr>
          </a:p>
          <a:p>
            <a:pPr lvl="1"/>
            <a:r>
              <a:rPr lang="en-US" sz="1400" b="1" dirty="0">
                <a:latin typeface="Source Sans Pro Light" panose="020B0403030403020204" pitchFamily="34" charset="0"/>
                <a:ea typeface="Source Sans Pro Light" panose="020B0403030403020204" pitchFamily="34" charset="0"/>
              </a:rPr>
              <a:t>	Interview Question:</a:t>
            </a:r>
            <a:r>
              <a:rPr lang="en-US" sz="1400" dirty="0">
                <a:latin typeface="Source Sans Pro Light" panose="020B0403030403020204" pitchFamily="34" charset="0"/>
                <a:ea typeface="Source Sans Pro Light" panose="020B0403030403020204" pitchFamily="34" charset="0"/>
              </a:rPr>
              <a:t> </a:t>
            </a:r>
          </a:p>
          <a:p>
            <a:pPr lvl="1"/>
            <a:r>
              <a:rPr lang="en-US" sz="1400" dirty="0">
                <a:latin typeface="Source Sans Pro Light" panose="020B0403030403020204" pitchFamily="34" charset="0"/>
                <a:ea typeface="Source Sans Pro Light" panose="020B0403030403020204" pitchFamily="34" charset="0"/>
              </a:rPr>
              <a:t>	What can I ask the customer to learn that?</a:t>
            </a:r>
          </a:p>
          <a:p>
            <a:pPr>
              <a:lnSpc>
                <a:spcPct val="150000"/>
              </a:lnSpc>
            </a:pPr>
            <a:endParaRPr lang="en-US" sz="1400"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Think of research questions as the </a:t>
            </a:r>
            <a:r>
              <a:rPr lang="en-US" sz="1400" b="1" dirty="0">
                <a:latin typeface="Source Sans Pro Light" panose="020B0403030403020204" pitchFamily="34" charset="0"/>
                <a:ea typeface="Source Sans Pro Light" panose="020B0403030403020204" pitchFamily="34" charset="0"/>
              </a:rPr>
              <a:t>destination</a:t>
            </a:r>
            <a:r>
              <a:rPr lang="en-US" sz="1400" dirty="0">
                <a:latin typeface="Source Sans Pro Light" panose="020B0403030403020204" pitchFamily="34" charset="0"/>
                <a:ea typeface="Source Sans Pro Light" panose="020B0403030403020204" pitchFamily="34" charset="0"/>
              </a:rPr>
              <a:t>, and interview questions as the </a:t>
            </a:r>
            <a:r>
              <a:rPr lang="en-US" sz="1400" b="1" dirty="0">
                <a:latin typeface="Source Sans Pro Light" panose="020B0403030403020204" pitchFamily="34" charset="0"/>
                <a:ea typeface="Source Sans Pro Light" panose="020B0403030403020204" pitchFamily="34" charset="0"/>
              </a:rPr>
              <a:t>path you walk to get there.</a:t>
            </a:r>
            <a:r>
              <a:rPr lang="en-US" sz="1400" dirty="0">
                <a:latin typeface="Source Sans Pro Light" panose="020B0403030403020204" pitchFamily="34" charset="0"/>
                <a:ea typeface="Source Sans Pro Light" panose="020B0403030403020204" pitchFamily="34" charset="0"/>
              </a:rPr>
              <a:t> You’ll usually need a few different kinds of questions to explore one research area fully—starting broad, then narrowing in.</a:t>
            </a:r>
            <a:endParaRPr lang="en-US" sz="1400" b="1" dirty="0">
              <a:latin typeface="Source Sans Pro" panose="020B0503030403020204" pitchFamily="34" charset="0"/>
              <a:ea typeface="Source Sans Pro" panose="020B0503030403020204" pitchFamily="34" charset="0"/>
            </a:endParaRPr>
          </a:p>
        </p:txBody>
      </p:sp>
      <p:pic>
        <p:nvPicPr>
          <p:cNvPr id="39" name="Graphic 38" descr="Bullseye with solid fill">
            <a:extLst>
              <a:ext uri="{FF2B5EF4-FFF2-40B4-BE49-F238E27FC236}">
                <a16:creationId xmlns:a16="http://schemas.microsoft.com/office/drawing/2014/main" id="{CED70868-0280-8B11-7543-AE40135DDC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7827" y="2743208"/>
            <a:ext cx="400367" cy="400367"/>
          </a:xfrm>
          <a:prstGeom prst="rect">
            <a:avLst/>
          </a:prstGeom>
        </p:spPr>
      </p:pic>
      <p:pic>
        <p:nvPicPr>
          <p:cNvPr id="41" name="Graphic 40" descr="Route (Two Pins With A Path) with solid fill">
            <a:extLst>
              <a:ext uri="{FF2B5EF4-FFF2-40B4-BE49-F238E27FC236}">
                <a16:creationId xmlns:a16="http://schemas.microsoft.com/office/drawing/2014/main" id="{CD4281CB-D7D2-2E29-8A86-17D1D9EA0D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5202" y="3289657"/>
            <a:ext cx="540401" cy="540401"/>
          </a:xfrm>
          <a:prstGeom prst="rect">
            <a:avLst/>
          </a:prstGeom>
        </p:spPr>
      </p:pic>
      <p:grpSp>
        <p:nvGrpSpPr>
          <p:cNvPr id="31" name="Group 30" descr="Example: Avoid asking your research question directly&#10;&#10;Let’s say your research question is:&#10;“What barriers do people face when accessing unemployment services?”&#10;&#10;Avoid asking:&#10; “What barriers did you face when accessing unemployment services?”&#10;Instead, ask:&#10; “Can you tell me about a time you tried to apply for unemployment benefits?”&#10; “What steps did you take – and where did you run into any issues?”&#10; “What made that part confusing or frustrating?”&#10;&#10;This encourages storytelling and avoids leading the participant.">
            <a:extLst>
              <a:ext uri="{FF2B5EF4-FFF2-40B4-BE49-F238E27FC236}">
                <a16:creationId xmlns:a16="http://schemas.microsoft.com/office/drawing/2014/main" id="{0166FAB7-C684-947C-0897-079533BBD42D}"/>
              </a:ext>
            </a:extLst>
          </p:cNvPr>
          <p:cNvGrpSpPr/>
          <p:nvPr/>
        </p:nvGrpSpPr>
        <p:grpSpPr>
          <a:xfrm>
            <a:off x="336279" y="5264343"/>
            <a:ext cx="7099842" cy="3877985"/>
            <a:chOff x="297614" y="5029200"/>
            <a:chExt cx="7099842" cy="3877985"/>
          </a:xfrm>
        </p:grpSpPr>
        <p:sp>
          <p:nvSpPr>
            <p:cNvPr id="13" name="TextBox 12">
              <a:extLst>
                <a:ext uri="{FF2B5EF4-FFF2-40B4-BE49-F238E27FC236}">
                  <a16:creationId xmlns:a16="http://schemas.microsoft.com/office/drawing/2014/main" id="{2E6DB436-20F0-3D9F-0E7B-FBA87F35E4BD}"/>
                </a:ext>
              </a:extLst>
            </p:cNvPr>
            <p:cNvSpPr txBox="1"/>
            <p:nvPr/>
          </p:nvSpPr>
          <p:spPr>
            <a:xfrm>
              <a:off x="297614" y="5029200"/>
              <a:ext cx="7099842" cy="3877985"/>
            </a:xfrm>
            <a:prstGeom prst="rect">
              <a:avLst/>
            </a:prstGeom>
            <a:noFill/>
          </p:spPr>
          <p:txBody>
            <a:bodyPr wrap="square">
              <a:spAutoFit/>
            </a:bodyPr>
            <a:lstStyle/>
            <a:p>
              <a:pPr>
                <a:buNone/>
              </a:pPr>
              <a:r>
                <a:rPr lang="en-US" sz="1800" b="1" dirty="0">
                  <a:latin typeface="+mj-lt"/>
                  <a:ea typeface="Source Sans Pro" panose="020B0503030403020204" pitchFamily="34" charset="0"/>
                </a:rPr>
                <a:t>Example: Avoid asking your research question directly</a:t>
              </a:r>
            </a:p>
            <a:p>
              <a:pPr>
                <a:buNone/>
              </a:pPr>
              <a:endParaRPr lang="en-US" sz="1000" b="1" dirty="0">
                <a:latin typeface="+mj-lt"/>
                <a:ea typeface="Source Sans Pro" panose="020B0503030403020204" pitchFamily="34" charset="0"/>
              </a:endParaRPr>
            </a:p>
            <a:p>
              <a:r>
                <a:rPr lang="en-US" sz="1400" dirty="0">
                  <a:latin typeface="Source Sans Pro Light" panose="020B0403030403020204" pitchFamily="34" charset="0"/>
                  <a:ea typeface="Source Sans Pro Light" panose="020B0403030403020204" pitchFamily="34" charset="0"/>
                </a:rPr>
                <a:t>Let’s say your </a:t>
              </a:r>
              <a:r>
                <a:rPr lang="en-US" sz="1400" b="1" dirty="0">
                  <a:latin typeface="Source Sans Pro Light" panose="020B0403030403020204" pitchFamily="34" charset="0"/>
                  <a:ea typeface="Source Sans Pro Light" panose="020B0403030403020204" pitchFamily="34" charset="0"/>
                </a:rPr>
                <a:t>research question </a:t>
              </a:r>
              <a:r>
                <a:rPr lang="en-US" sz="1400" dirty="0">
                  <a:latin typeface="Source Sans Pro Light" panose="020B0403030403020204" pitchFamily="34" charset="0"/>
                  <a:ea typeface="Source Sans Pro Light" panose="020B0403030403020204" pitchFamily="34" charset="0"/>
                </a:rPr>
                <a:t>is:</a:t>
              </a:r>
            </a:p>
            <a:p>
              <a:pPr>
                <a:lnSpc>
                  <a:spcPct val="150000"/>
                </a:lnSpc>
              </a:pPr>
              <a:r>
                <a:rPr lang="en-US" sz="1400" i="1" dirty="0">
                  <a:latin typeface="Source Sans Pro Light" panose="020B0403030403020204" pitchFamily="34" charset="0"/>
                  <a:ea typeface="Source Sans Pro Light" panose="020B0403030403020204" pitchFamily="34" charset="0"/>
                </a:rPr>
                <a:t>“What barriers do people face when accessing unemployment services?”</a:t>
              </a:r>
            </a:p>
            <a:p>
              <a:endParaRPr lang="en-US" sz="1400" i="1"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Avoid asking:</a:t>
              </a:r>
            </a:p>
            <a:p>
              <a:pPr>
                <a:lnSpc>
                  <a:spcPct val="150000"/>
                </a:lnSpc>
              </a:pPr>
              <a:r>
                <a:rPr lang="en-US" sz="1400" dirty="0">
                  <a:latin typeface="Source Sans Pro Light" panose="020B0403030403020204" pitchFamily="34" charset="0"/>
                  <a:ea typeface="Source Sans Pro Light" panose="020B0403030403020204" pitchFamily="34" charset="0"/>
                </a:rPr>
                <a:t>	“What barriers did you face when accessing unemployment services?”</a:t>
              </a:r>
              <a:endParaRPr lang="en-US" sz="1400" i="1" dirty="0">
                <a:latin typeface="Source Sans Pro Light" panose="020B0403030403020204" pitchFamily="34" charset="0"/>
                <a:ea typeface="Source Sans Pro Light" panose="020B0403030403020204" pitchFamily="34" charset="0"/>
              </a:endParaRPr>
            </a:p>
            <a:p>
              <a:pPr>
                <a:lnSpc>
                  <a:spcPct val="150000"/>
                </a:lnSpc>
              </a:pPr>
              <a:r>
                <a:rPr lang="en-US" sz="1400" dirty="0">
                  <a:latin typeface="Source Sans Pro Light" panose="020B0403030403020204" pitchFamily="34" charset="0"/>
                  <a:ea typeface="Source Sans Pro Light" panose="020B0403030403020204" pitchFamily="34" charset="0"/>
                </a:rPr>
                <a:t>Instead, ask:</a:t>
              </a:r>
            </a:p>
            <a:p>
              <a:pPr>
                <a:lnSpc>
                  <a:spcPct val="150000"/>
                </a:lnSpc>
              </a:pPr>
              <a:r>
                <a:rPr lang="en-US" sz="1400" dirty="0">
                  <a:latin typeface="Source Sans Pro Light" panose="020B0403030403020204" pitchFamily="34" charset="0"/>
                  <a:ea typeface="Source Sans Pro Light" panose="020B0403030403020204" pitchFamily="34" charset="0"/>
                </a:rPr>
                <a:t>	“Can you tell me about a time you tried to apply for unemployment benefits?”</a:t>
              </a:r>
            </a:p>
            <a:p>
              <a:pPr>
                <a:lnSpc>
                  <a:spcPct val="150000"/>
                </a:lnSpc>
              </a:pPr>
              <a:r>
                <a:rPr lang="en-US" sz="1400" dirty="0">
                  <a:latin typeface="Source Sans Pro Light" panose="020B0403030403020204" pitchFamily="34" charset="0"/>
                  <a:ea typeface="Source Sans Pro Light" panose="020B0403030403020204" pitchFamily="34" charset="0"/>
                </a:rPr>
                <a:t>	“What steps did you take – and where did you run into any issues?”</a:t>
              </a:r>
            </a:p>
            <a:p>
              <a:pPr>
                <a:lnSpc>
                  <a:spcPct val="150000"/>
                </a:lnSpc>
              </a:pPr>
              <a:r>
                <a:rPr lang="en-US" sz="1400" dirty="0">
                  <a:latin typeface="Source Sans Pro Light" panose="020B0403030403020204" pitchFamily="34" charset="0"/>
                  <a:ea typeface="Source Sans Pro Light" panose="020B0403030403020204" pitchFamily="34" charset="0"/>
                </a:rPr>
                <a:t>	“What made that part confusing or frustrating?”</a:t>
              </a:r>
            </a:p>
            <a:p>
              <a:endParaRPr lang="en-US" sz="1400"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This encourages storytelling and avoids leading the participant.</a:t>
              </a:r>
            </a:p>
            <a:p>
              <a:endParaRPr lang="en-US" sz="1400" dirty="0">
                <a:latin typeface="Source Sans Pro Light" panose="020B0403030403020204" pitchFamily="34" charset="0"/>
                <a:ea typeface="Source Sans Pro Light" panose="020B0403030403020204" pitchFamily="34" charset="0"/>
              </a:endParaRPr>
            </a:p>
          </p:txBody>
        </p:sp>
        <p:pic>
          <p:nvPicPr>
            <p:cNvPr id="20" name="Graphic 19" descr="No sign with solid fill">
              <a:extLst>
                <a:ext uri="{FF2B5EF4-FFF2-40B4-BE49-F238E27FC236}">
                  <a16:creationId xmlns:a16="http://schemas.microsoft.com/office/drawing/2014/main" id="{70927F60-D28B-DC2E-9418-42049810DB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0614" y="6445035"/>
              <a:ext cx="356124" cy="356124"/>
            </a:xfrm>
            <a:prstGeom prst="rect">
              <a:avLst/>
            </a:prstGeom>
          </p:spPr>
        </p:pic>
        <p:grpSp>
          <p:nvGrpSpPr>
            <p:cNvPr id="30" name="Group 29">
              <a:extLst>
                <a:ext uri="{FF2B5EF4-FFF2-40B4-BE49-F238E27FC236}">
                  <a16:creationId xmlns:a16="http://schemas.microsoft.com/office/drawing/2014/main" id="{5EEF76F1-7010-2276-D895-878342AD6647}"/>
                </a:ext>
              </a:extLst>
            </p:cNvPr>
            <p:cNvGrpSpPr/>
            <p:nvPr/>
          </p:nvGrpSpPr>
          <p:grpSpPr>
            <a:xfrm>
              <a:off x="412146" y="7065206"/>
              <a:ext cx="462427" cy="1057056"/>
              <a:chOff x="364311" y="6673563"/>
              <a:chExt cx="462427" cy="1057056"/>
            </a:xfrm>
          </p:grpSpPr>
          <p:pic>
            <p:nvPicPr>
              <p:cNvPr id="27" name="Graphic 26" descr="Checkbox Checked with solid fill">
                <a:extLst>
                  <a:ext uri="{FF2B5EF4-FFF2-40B4-BE49-F238E27FC236}">
                    <a16:creationId xmlns:a16="http://schemas.microsoft.com/office/drawing/2014/main" id="{2DB135BA-6148-EA27-CD72-DA318390B6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9538" y="6673563"/>
                <a:ext cx="457200" cy="457200"/>
              </a:xfrm>
              <a:prstGeom prst="rect">
                <a:avLst/>
              </a:prstGeom>
            </p:spPr>
          </p:pic>
          <p:pic>
            <p:nvPicPr>
              <p:cNvPr id="28" name="Graphic 27" descr="Checkbox Checked with solid fill">
                <a:extLst>
                  <a:ext uri="{FF2B5EF4-FFF2-40B4-BE49-F238E27FC236}">
                    <a16:creationId xmlns:a16="http://schemas.microsoft.com/office/drawing/2014/main" id="{B653A3B3-DDA4-933B-0B14-2043FCDAF08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4311" y="6965727"/>
                <a:ext cx="457200" cy="457200"/>
              </a:xfrm>
              <a:prstGeom prst="rect">
                <a:avLst/>
              </a:prstGeom>
            </p:spPr>
          </p:pic>
          <p:pic>
            <p:nvPicPr>
              <p:cNvPr id="29" name="Graphic 28" descr="Checkbox Checked with solid fill">
                <a:extLst>
                  <a:ext uri="{FF2B5EF4-FFF2-40B4-BE49-F238E27FC236}">
                    <a16:creationId xmlns:a16="http://schemas.microsoft.com/office/drawing/2014/main" id="{E7B16187-67DE-FA95-961D-0A7301E7861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9538" y="7273419"/>
                <a:ext cx="457200" cy="457200"/>
              </a:xfrm>
              <a:prstGeom prst="rect">
                <a:avLst/>
              </a:prstGeom>
            </p:spPr>
          </p:pic>
        </p:grpSp>
      </p:grpSp>
      <p:sp>
        <p:nvSpPr>
          <p:cNvPr id="18" name="Slide Number Placeholder 17">
            <a:extLst>
              <a:ext uri="{FF2B5EF4-FFF2-40B4-BE49-F238E27FC236}">
                <a16:creationId xmlns:a16="http://schemas.microsoft.com/office/drawing/2014/main" id="{B834CA16-D85C-CEF1-838D-EE4C6E477962}"/>
              </a:ext>
            </a:extLst>
          </p:cNvPr>
          <p:cNvSpPr>
            <a:spLocks noGrp="1"/>
          </p:cNvSpPr>
          <p:nvPr>
            <p:ph type="sldNum" sz="quarter" idx="12"/>
          </p:nvPr>
        </p:nvSpPr>
        <p:spPr/>
        <p:txBody>
          <a:bodyPr/>
          <a:lstStyle/>
          <a:p>
            <a:fld id="{91DF55B4-0182-4E38-AD2A-6504C7E2CA25}" type="slidenum">
              <a:rPr lang="en-US" smtClean="0"/>
              <a:t>6</a:t>
            </a:fld>
            <a:endParaRPr lang="en-US" dirty="0"/>
          </a:p>
        </p:txBody>
      </p:sp>
    </p:spTree>
    <p:extLst>
      <p:ext uri="{BB962C8B-B14F-4D97-AF65-F5344CB8AC3E}">
        <p14:creationId xmlns:p14="http://schemas.microsoft.com/office/powerpoint/2010/main" val="3432908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20D97-609C-9EA6-E999-B5C0611EBD6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D5B74DF-24A6-DA89-E3E5-39078D4D0720}"/>
              </a:ext>
              <a:ext uri="{C183D7F6-B498-43B3-948B-1728B52AA6E4}">
                <adec:decorative xmlns:adec="http://schemas.microsoft.com/office/drawing/2017/decorative" val="1"/>
              </a:ext>
            </a:extLst>
          </p:cNvPr>
          <p:cNvSpPr/>
          <p:nvPr/>
        </p:nvSpPr>
        <p:spPr>
          <a:xfrm>
            <a:off x="0" y="12407"/>
            <a:ext cx="7772400" cy="834887"/>
          </a:xfrm>
          <a:prstGeom prst="rect">
            <a:avLst/>
          </a:prstGeom>
          <a:solidFill>
            <a:srgbClr val="4E73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5">
            <a:extLst>
              <a:ext uri="{FF2B5EF4-FFF2-40B4-BE49-F238E27FC236}">
                <a16:creationId xmlns:a16="http://schemas.microsoft.com/office/drawing/2014/main" id="{01B23469-EFE9-3D90-6115-5F2DFC9142C6}"/>
              </a:ext>
            </a:extLst>
          </p:cNvPr>
          <p:cNvSpPr txBox="1">
            <a:spLocks noGrp="1"/>
          </p:cNvSpPr>
          <p:nvPr>
            <p:ph type="title" idx="4294967295"/>
          </p:nvPr>
        </p:nvSpPr>
        <p:spPr>
          <a:xfrm>
            <a:off x="252482" y="137462"/>
            <a:ext cx="709984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t>RESEARCH AND PLANNING</a:t>
            </a:r>
          </a:p>
        </p:txBody>
      </p:sp>
      <p:cxnSp>
        <p:nvCxnSpPr>
          <p:cNvPr id="25" name="Straight Connector 24">
            <a:extLst>
              <a:ext uri="{FF2B5EF4-FFF2-40B4-BE49-F238E27FC236}">
                <a16:creationId xmlns:a16="http://schemas.microsoft.com/office/drawing/2014/main" id="{6031A404-DA2A-6BBE-E6E0-EB1ACF8977A5}"/>
              </a:ext>
              <a:ext uri="{C183D7F6-B498-43B3-948B-1728B52AA6E4}">
                <adec:decorative xmlns:adec="http://schemas.microsoft.com/office/drawing/2017/decorative" val="1"/>
              </a:ext>
            </a:extLst>
          </p:cNvPr>
          <p:cNvCxnSpPr/>
          <p:nvPr/>
        </p:nvCxnSpPr>
        <p:spPr>
          <a:xfrm>
            <a:off x="252482" y="5796511"/>
            <a:ext cx="7009424"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0D74E453-8161-7BC6-65A1-37A5E604A70B}"/>
              </a:ext>
            </a:extLst>
          </p:cNvPr>
          <p:cNvSpPr txBox="1"/>
          <p:nvPr/>
        </p:nvSpPr>
        <p:spPr>
          <a:xfrm>
            <a:off x="186399" y="972349"/>
            <a:ext cx="7399602" cy="369332"/>
          </a:xfrm>
          <a:prstGeom prst="rect">
            <a:avLst/>
          </a:prstGeom>
          <a:noFill/>
        </p:spPr>
        <p:txBody>
          <a:bodyPr wrap="square">
            <a:spAutoFit/>
          </a:bodyPr>
          <a:lstStyle/>
          <a:p>
            <a:r>
              <a:rPr lang="en-US" dirty="0">
                <a:latin typeface="Source Sans Pro SemiBold" panose="020B0603030403020204" pitchFamily="34" charset="0"/>
                <a:ea typeface="Source Sans Pro SemiBold" panose="020B0603030403020204" pitchFamily="34" charset="0"/>
              </a:rPr>
              <a:t>Interview Question Types &amp; Examples:</a:t>
            </a:r>
          </a:p>
        </p:txBody>
      </p:sp>
      <p:graphicFrame>
        <p:nvGraphicFramePr>
          <p:cNvPr id="7" name="Table 6">
            <a:extLst>
              <a:ext uri="{FF2B5EF4-FFF2-40B4-BE49-F238E27FC236}">
                <a16:creationId xmlns:a16="http://schemas.microsoft.com/office/drawing/2014/main" id="{A7E79529-6639-C9F9-3FE5-6F1E51EB24B2}"/>
              </a:ext>
            </a:extLst>
          </p:cNvPr>
          <p:cNvGraphicFramePr>
            <a:graphicFrameLocks noGrp="1"/>
          </p:cNvGraphicFramePr>
          <p:nvPr>
            <p:extLst>
              <p:ext uri="{D42A27DB-BD31-4B8C-83A1-F6EECF244321}">
                <p14:modId xmlns:p14="http://schemas.microsoft.com/office/powerpoint/2010/main" val="3489715273"/>
              </p:ext>
            </p:extLst>
          </p:nvPr>
        </p:nvGraphicFramePr>
        <p:xfrm>
          <a:off x="252482" y="1466736"/>
          <a:ext cx="7099843" cy="4119880"/>
        </p:xfrm>
        <a:graphic>
          <a:graphicData uri="http://schemas.openxmlformats.org/drawingml/2006/table">
            <a:tbl>
              <a:tblPr firstRow="1" bandRow="1">
                <a:tableStyleId>{69012ECD-51FC-41F1-AA8D-1B2483CD663E}</a:tableStyleId>
              </a:tblPr>
              <a:tblGrid>
                <a:gridCol w="1480784">
                  <a:extLst>
                    <a:ext uri="{9D8B030D-6E8A-4147-A177-3AD203B41FA5}">
                      <a16:colId xmlns:a16="http://schemas.microsoft.com/office/drawing/2014/main" val="3095246978"/>
                    </a:ext>
                  </a:extLst>
                </a:gridCol>
                <a:gridCol w="2047164">
                  <a:extLst>
                    <a:ext uri="{9D8B030D-6E8A-4147-A177-3AD203B41FA5}">
                      <a16:colId xmlns:a16="http://schemas.microsoft.com/office/drawing/2014/main" val="2491613408"/>
                    </a:ext>
                  </a:extLst>
                </a:gridCol>
                <a:gridCol w="3571895">
                  <a:extLst>
                    <a:ext uri="{9D8B030D-6E8A-4147-A177-3AD203B41FA5}">
                      <a16:colId xmlns:a16="http://schemas.microsoft.com/office/drawing/2014/main" val="2303230852"/>
                    </a:ext>
                  </a:extLst>
                </a:gridCol>
              </a:tblGrid>
              <a:tr h="370840">
                <a:tc>
                  <a:txBody>
                    <a:bodyPr/>
                    <a:lstStyle/>
                    <a:p>
                      <a:r>
                        <a:rPr lang="en-US" sz="1400" dirty="0"/>
                        <a:t>Type</a:t>
                      </a:r>
                      <a:endParaRPr lang="en-US" sz="1400" dirty="0">
                        <a:latin typeface="Source Sans Pro Light" panose="020B0403030403020204" pitchFamily="34" charset="0"/>
                        <a:ea typeface="Source Sans Pro Light" panose="020B0403030403020204" pitchFamily="34" charset="0"/>
                      </a:endParaRPr>
                    </a:p>
                  </a:txBody>
                  <a:tcPr/>
                </a:tc>
                <a:tc>
                  <a:txBody>
                    <a:bodyPr/>
                    <a:lstStyle/>
                    <a:p>
                      <a:r>
                        <a:rPr lang="en-US" sz="1400" dirty="0"/>
                        <a:t>Purpose</a:t>
                      </a:r>
                      <a:endParaRPr lang="en-US" sz="1400" dirty="0">
                        <a:latin typeface="Source Sans Pro Light" panose="020B0403030403020204" pitchFamily="34" charset="0"/>
                        <a:ea typeface="Source Sans Pro Light" panose="020B0403030403020204" pitchFamily="34" charset="0"/>
                      </a:endParaRPr>
                    </a:p>
                  </a:txBody>
                  <a:tcPr/>
                </a:tc>
                <a:tc>
                  <a:txBody>
                    <a:bodyPr/>
                    <a:lstStyle/>
                    <a:p>
                      <a:r>
                        <a:rPr lang="en-US" sz="1400" dirty="0"/>
                        <a:t>Example</a:t>
                      </a:r>
                      <a:endParaRPr lang="en-US" sz="1400" dirty="0">
                        <a:latin typeface="Source Sans Pro Light" panose="020B0403030403020204" pitchFamily="34" charset="0"/>
                        <a:ea typeface="Source Sans Pro Light" panose="020B0403030403020204" pitchFamily="34" charset="0"/>
                      </a:endParaRPr>
                    </a:p>
                  </a:txBody>
                  <a:tcPr/>
                </a:tc>
                <a:extLst>
                  <a:ext uri="{0D108BD9-81ED-4DB2-BD59-A6C34878D82A}">
                    <a16:rowId xmlns:a16="http://schemas.microsoft.com/office/drawing/2014/main" val="387543974"/>
                  </a:ext>
                </a:extLst>
              </a:tr>
              <a:tr h="370840">
                <a:tc>
                  <a:txBody>
                    <a:bodyPr/>
                    <a:lstStyle/>
                    <a:p>
                      <a:r>
                        <a:rPr lang="en-US" sz="1400" b="1" dirty="0">
                          <a:latin typeface="Source Sans Pro Light" panose="020B0403030403020204" pitchFamily="34" charset="0"/>
                          <a:ea typeface="Source Sans Pro Light" panose="020B0403030403020204" pitchFamily="34" charset="0"/>
                        </a:rPr>
                        <a:t>Recall</a:t>
                      </a:r>
                    </a:p>
                  </a:txBody>
                  <a:tcPr anchor="ctr"/>
                </a:tc>
                <a:tc>
                  <a:txBody>
                    <a:bodyPr/>
                    <a:lstStyle/>
                    <a:p>
                      <a:r>
                        <a:rPr lang="en-US" sz="1400" dirty="0">
                          <a:latin typeface="Source Sans Pro Light" panose="020B0403030403020204" pitchFamily="34" charset="0"/>
                          <a:ea typeface="Source Sans Pro Light" panose="020B0403030403020204" pitchFamily="34" charset="0"/>
                        </a:rPr>
                        <a:t>Understand real experiences and behaviors.</a:t>
                      </a:r>
                    </a:p>
                  </a:txBody>
                  <a:tcPr anchor="ctr"/>
                </a:tc>
                <a:tc>
                  <a:txBody>
                    <a:bodyPr/>
                    <a:lstStyle/>
                    <a:p>
                      <a:r>
                        <a:rPr lang="en-US" sz="1400" dirty="0">
                          <a:latin typeface="Source Sans Pro Light" panose="020B0403030403020204" pitchFamily="34" charset="0"/>
                          <a:ea typeface="Source Sans Pro Light" panose="020B0403030403020204" pitchFamily="34" charset="0"/>
                        </a:rPr>
                        <a:t>“Tell me about the last time you applied for a state benefit—what worked, what didn’t?”</a:t>
                      </a:r>
                    </a:p>
                  </a:txBody>
                  <a:tcPr anchor="ctr"/>
                </a:tc>
                <a:extLst>
                  <a:ext uri="{0D108BD9-81ED-4DB2-BD59-A6C34878D82A}">
                    <a16:rowId xmlns:a16="http://schemas.microsoft.com/office/drawing/2014/main" val="583806119"/>
                  </a:ext>
                </a:extLst>
              </a:tr>
              <a:tr h="370840">
                <a:tc>
                  <a:txBody>
                    <a:bodyPr/>
                    <a:lstStyle/>
                    <a:p>
                      <a:r>
                        <a:rPr lang="en-US" sz="1400" b="1" dirty="0">
                          <a:latin typeface="Source Sans Pro Light" panose="020B0403030403020204" pitchFamily="34" charset="0"/>
                          <a:ea typeface="Source Sans Pro Light" panose="020B0403030403020204" pitchFamily="34" charset="0"/>
                        </a:rPr>
                        <a:t>Comparison</a:t>
                      </a:r>
                    </a:p>
                  </a:txBody>
                  <a:tcPr/>
                </a:tc>
                <a:tc>
                  <a:txBody>
                    <a:bodyPr/>
                    <a:lstStyle/>
                    <a:p>
                      <a:r>
                        <a:rPr lang="en-US" sz="1400" dirty="0">
                          <a:latin typeface="Source Sans Pro Light" panose="020B0403030403020204" pitchFamily="34" charset="0"/>
                          <a:ea typeface="Source Sans Pro Light" panose="020B0403030403020204" pitchFamily="34" charset="0"/>
                        </a:rPr>
                        <a:t>See how people evaluate options or alternatives.</a:t>
                      </a:r>
                    </a:p>
                  </a:txBody>
                  <a:tcPr/>
                </a:tc>
                <a:tc>
                  <a:txBody>
                    <a:bodyPr/>
                    <a:lstStyle/>
                    <a:p>
                      <a:r>
                        <a:rPr lang="en-US" sz="1400" dirty="0">
                          <a:latin typeface="Source Sans Pro Light" panose="020B0403030403020204" pitchFamily="34" charset="0"/>
                          <a:ea typeface="Source Sans Pro Light" panose="020B0403030403020204" pitchFamily="34" charset="0"/>
                        </a:rPr>
                        <a:t>“How does this agency’s website compare to others you’ve used?”</a:t>
                      </a:r>
                    </a:p>
                  </a:txBody>
                  <a:tcPr/>
                </a:tc>
                <a:extLst>
                  <a:ext uri="{0D108BD9-81ED-4DB2-BD59-A6C34878D82A}">
                    <a16:rowId xmlns:a16="http://schemas.microsoft.com/office/drawing/2014/main" val="4047220041"/>
                  </a:ext>
                </a:extLst>
              </a:tr>
              <a:tr h="370840">
                <a:tc>
                  <a:txBody>
                    <a:bodyPr/>
                    <a:lstStyle/>
                    <a:p>
                      <a:r>
                        <a:rPr lang="en-US" sz="1400" b="1" dirty="0">
                          <a:latin typeface="Source Sans Pro Light" panose="020B0403030403020204" pitchFamily="34" charset="0"/>
                          <a:ea typeface="Source Sans Pro Light" panose="020B0403030403020204" pitchFamily="34" charset="0"/>
                        </a:rPr>
                        <a:t>Apprenticeship</a:t>
                      </a:r>
                    </a:p>
                  </a:txBody>
                  <a:tcPr/>
                </a:tc>
                <a:tc>
                  <a:txBody>
                    <a:bodyPr/>
                    <a:lstStyle/>
                    <a:p>
                      <a:r>
                        <a:rPr lang="en-US" sz="1400" dirty="0">
                          <a:latin typeface="Source Sans Pro Light" panose="020B0403030403020204" pitchFamily="34" charset="0"/>
                          <a:ea typeface="Source Sans Pro Light" panose="020B0403030403020204" pitchFamily="34" charset="0"/>
                        </a:rPr>
                        <a:t>Learn by watching how people approach tasks.</a:t>
                      </a:r>
                    </a:p>
                  </a:txBody>
                  <a:tcPr/>
                </a:tc>
                <a:tc>
                  <a:txBody>
                    <a:bodyPr/>
                    <a:lstStyle/>
                    <a:p>
                      <a:r>
                        <a:rPr lang="en-US" sz="1400" dirty="0">
                          <a:latin typeface="Source Sans Pro Light" panose="020B0403030403020204" pitchFamily="34" charset="0"/>
                          <a:ea typeface="Source Sans Pro Light" panose="020B0403030403020204" pitchFamily="34" charset="0"/>
                        </a:rPr>
                        <a:t>“Can you walk me through how you’d submit a request online – imagine I’m new to the system?”</a:t>
                      </a:r>
                    </a:p>
                  </a:txBody>
                  <a:tcPr/>
                </a:tc>
                <a:extLst>
                  <a:ext uri="{0D108BD9-81ED-4DB2-BD59-A6C34878D82A}">
                    <a16:rowId xmlns:a16="http://schemas.microsoft.com/office/drawing/2014/main" val="400459938"/>
                  </a:ext>
                </a:extLst>
              </a:tr>
              <a:tr h="370840">
                <a:tc>
                  <a:txBody>
                    <a:bodyPr/>
                    <a:lstStyle/>
                    <a:p>
                      <a:r>
                        <a:rPr lang="en-US" sz="1400" b="1" dirty="0">
                          <a:latin typeface="Source Sans Pro Light" panose="020B0403030403020204" pitchFamily="34" charset="0"/>
                          <a:ea typeface="Source Sans Pro Light" panose="020B0403030403020204" pitchFamily="34" charset="0"/>
                        </a:rPr>
                        <a:t>Future-forward</a:t>
                      </a:r>
                    </a:p>
                  </a:txBody>
                  <a:tcPr/>
                </a:tc>
                <a:tc>
                  <a:txBody>
                    <a:bodyPr/>
                    <a:lstStyle/>
                    <a:p>
                      <a:r>
                        <a:rPr lang="en-US" sz="1400" dirty="0">
                          <a:latin typeface="Source Sans Pro Light" panose="020B0403030403020204" pitchFamily="34" charset="0"/>
                          <a:ea typeface="Source Sans Pro Light" panose="020B0403030403020204" pitchFamily="34" charset="0"/>
                        </a:rPr>
                        <a:t>Explore ideas, needs, or expectations.</a:t>
                      </a:r>
                    </a:p>
                  </a:txBody>
                  <a:tcPr/>
                </a:tc>
                <a:tc>
                  <a:txBody>
                    <a:bodyPr/>
                    <a:lstStyle/>
                    <a:p>
                      <a:r>
                        <a:rPr lang="en-US" sz="1400" dirty="0">
                          <a:latin typeface="Source Sans Pro Light" panose="020B0403030403020204" pitchFamily="34" charset="0"/>
                          <a:ea typeface="Source Sans Pro Light" panose="020B0403030403020204" pitchFamily="34" charset="0"/>
                        </a:rPr>
                        <a:t>“If you could change one thing about this process, what would it be?”</a:t>
                      </a:r>
                    </a:p>
                  </a:txBody>
                  <a:tcPr/>
                </a:tc>
                <a:extLst>
                  <a:ext uri="{0D108BD9-81ED-4DB2-BD59-A6C34878D82A}">
                    <a16:rowId xmlns:a16="http://schemas.microsoft.com/office/drawing/2014/main" val="101215469"/>
                  </a:ext>
                </a:extLst>
              </a:tr>
              <a:tr h="370840">
                <a:tc>
                  <a:txBody>
                    <a:bodyPr/>
                    <a:lstStyle/>
                    <a:p>
                      <a:r>
                        <a:rPr lang="en-US" sz="1400" b="1" dirty="0">
                          <a:latin typeface="Source Sans Pro Light" panose="020B0403030403020204" pitchFamily="34" charset="0"/>
                          <a:ea typeface="Source Sans Pro Light" panose="020B0403030403020204" pitchFamily="34" charset="0"/>
                        </a:rPr>
                        <a:t>Emotional/</a:t>
                      </a:r>
                    </a:p>
                    <a:p>
                      <a:r>
                        <a:rPr lang="en-US" sz="1400" b="1" dirty="0">
                          <a:latin typeface="Source Sans Pro Light" panose="020B0403030403020204" pitchFamily="34" charset="0"/>
                          <a:ea typeface="Source Sans Pro Light" panose="020B0403030403020204" pitchFamily="34" charset="0"/>
                        </a:rPr>
                        <a:t>Reflective</a:t>
                      </a:r>
                    </a:p>
                  </a:txBody>
                  <a:tcPr/>
                </a:tc>
                <a:tc>
                  <a:txBody>
                    <a:bodyPr/>
                    <a:lstStyle/>
                    <a:p>
                      <a:r>
                        <a:rPr lang="en-US" sz="1400" dirty="0">
                          <a:latin typeface="Source Sans Pro Light" panose="020B0403030403020204" pitchFamily="34" charset="0"/>
                          <a:ea typeface="Source Sans Pro Light" panose="020B0403030403020204" pitchFamily="34" charset="0"/>
                        </a:rPr>
                        <a:t>Get at feelings and values.</a:t>
                      </a:r>
                    </a:p>
                  </a:txBody>
                  <a:tcPr/>
                </a:tc>
                <a:tc>
                  <a:txBody>
                    <a:bodyPr/>
                    <a:lstStyle/>
                    <a:p>
                      <a:r>
                        <a:rPr lang="en-US" sz="1400" dirty="0">
                          <a:latin typeface="Source Sans Pro Light" panose="020B0403030403020204" pitchFamily="34" charset="0"/>
                          <a:ea typeface="Source Sans Pro Light" panose="020B0403030403020204" pitchFamily="34" charset="0"/>
                        </a:rPr>
                        <a:t>“How did that experience make you feel? Or “What matters most to you in moments like that?”</a:t>
                      </a:r>
                    </a:p>
                  </a:txBody>
                  <a:tcPr/>
                </a:tc>
                <a:extLst>
                  <a:ext uri="{0D108BD9-81ED-4DB2-BD59-A6C34878D82A}">
                    <a16:rowId xmlns:a16="http://schemas.microsoft.com/office/drawing/2014/main" val="3308896301"/>
                  </a:ext>
                </a:extLst>
              </a:tr>
              <a:tr h="370840">
                <a:tc>
                  <a:txBody>
                    <a:bodyPr/>
                    <a:lstStyle/>
                    <a:p>
                      <a:r>
                        <a:rPr lang="en-US" sz="1400" b="1" dirty="0">
                          <a:latin typeface="Source Sans Pro Light" panose="020B0403030403020204" pitchFamily="34" charset="0"/>
                          <a:ea typeface="Source Sans Pro Light" panose="020B0403030403020204" pitchFamily="34" charset="0"/>
                        </a:rPr>
                        <a:t>Contextual</a:t>
                      </a:r>
                    </a:p>
                  </a:txBody>
                  <a:tcPr/>
                </a:tc>
                <a:tc>
                  <a:txBody>
                    <a:bodyPr/>
                    <a:lstStyle/>
                    <a:p>
                      <a:r>
                        <a:rPr lang="en-US" sz="1400" dirty="0">
                          <a:latin typeface="Source Sans Pro Light" panose="020B0403030403020204" pitchFamily="34" charset="0"/>
                          <a:ea typeface="Source Sans Pro Light" panose="020B0403030403020204" pitchFamily="34" charset="0"/>
                        </a:rPr>
                        <a:t>Understand environment or circumstances.</a:t>
                      </a:r>
                    </a:p>
                  </a:txBody>
                  <a:tcPr/>
                </a:tc>
                <a:tc>
                  <a:txBody>
                    <a:bodyPr/>
                    <a:lstStyle/>
                    <a:p>
                      <a:r>
                        <a:rPr lang="en-US" sz="1400" dirty="0">
                          <a:latin typeface="Source Sans Pro Light" panose="020B0403030403020204" pitchFamily="34" charset="0"/>
                          <a:ea typeface="Source Sans Pro Light" panose="020B0403030403020204" pitchFamily="34" charset="0"/>
                        </a:rPr>
                        <a:t>“What else was going on that day when you had to deal with this?”</a:t>
                      </a:r>
                    </a:p>
                  </a:txBody>
                  <a:tcPr/>
                </a:tc>
                <a:extLst>
                  <a:ext uri="{0D108BD9-81ED-4DB2-BD59-A6C34878D82A}">
                    <a16:rowId xmlns:a16="http://schemas.microsoft.com/office/drawing/2014/main" val="3783893236"/>
                  </a:ext>
                </a:extLst>
              </a:tr>
            </a:tbl>
          </a:graphicData>
        </a:graphic>
      </p:graphicFrame>
      <p:sp>
        <p:nvSpPr>
          <p:cNvPr id="3" name="TextBox 2">
            <a:extLst>
              <a:ext uri="{FF2B5EF4-FFF2-40B4-BE49-F238E27FC236}">
                <a16:creationId xmlns:a16="http://schemas.microsoft.com/office/drawing/2014/main" id="{F926E3AA-2A4E-F5A0-9261-92D5FCCD0CC5}"/>
              </a:ext>
            </a:extLst>
          </p:cNvPr>
          <p:cNvSpPr txBox="1"/>
          <p:nvPr/>
        </p:nvSpPr>
        <p:spPr>
          <a:xfrm>
            <a:off x="252482" y="5912477"/>
            <a:ext cx="6903230" cy="3677930"/>
          </a:xfrm>
          <a:prstGeom prst="rect">
            <a:avLst/>
          </a:prstGeom>
          <a:noFill/>
        </p:spPr>
        <p:txBody>
          <a:bodyPr wrap="square">
            <a:spAutoFit/>
          </a:bodyPr>
          <a:lstStyle/>
          <a:p>
            <a:pPr>
              <a:buNone/>
            </a:pPr>
            <a:r>
              <a:rPr lang="en-US" sz="1800" b="1" dirty="0">
                <a:latin typeface="+mj-lt"/>
                <a:ea typeface="Source Sans Pro" panose="020B0503030403020204" pitchFamily="34" charset="0"/>
              </a:rPr>
              <a:t>Try for yourself!</a:t>
            </a:r>
          </a:p>
          <a:p>
            <a:pPr>
              <a:buNone/>
            </a:pPr>
            <a:endParaRPr lang="en-US" sz="1000" b="1" dirty="0">
              <a:latin typeface="+mj-lt"/>
              <a:ea typeface="Source Sans Pro" panose="020B0503030403020204" pitchFamily="34" charset="0"/>
            </a:endParaRPr>
          </a:p>
          <a:p>
            <a:pPr marL="342900" indent="-342900">
              <a:buAutoNum type="arabicPeriod"/>
            </a:pPr>
            <a:r>
              <a:rPr lang="en-US" sz="1400" dirty="0">
                <a:latin typeface="Source Sans Pro Light" panose="020B0403030403020204" pitchFamily="34" charset="0"/>
                <a:ea typeface="Source Sans Pro Light" panose="020B0403030403020204" pitchFamily="34" charset="0"/>
              </a:rPr>
              <a:t>Pick a research question of your own.</a:t>
            </a:r>
          </a:p>
          <a:p>
            <a:pPr marL="342900" indent="-342900">
              <a:buAutoNum type="arabicPeriod"/>
            </a:pPr>
            <a:r>
              <a:rPr lang="en-US" sz="1400" dirty="0">
                <a:latin typeface="Source Sans Pro Light" panose="020B0403030403020204" pitchFamily="34" charset="0"/>
                <a:ea typeface="Source Sans Pro Light" panose="020B0403030403020204" pitchFamily="34" charset="0"/>
              </a:rPr>
              <a:t>Brainstorm a list of interview questions you can ask to answer your research question.</a:t>
            </a:r>
          </a:p>
          <a:p>
            <a:pPr marL="342900" indent="-342900">
              <a:buAutoNum type="arabicPeriod"/>
            </a:pPr>
            <a:r>
              <a:rPr lang="en-US" sz="1400" dirty="0">
                <a:latin typeface="Source Sans Pro Light" panose="020B0403030403020204" pitchFamily="34" charset="0"/>
                <a:ea typeface="Source Sans Pro Light" panose="020B0403030403020204" pitchFamily="34" charset="0"/>
              </a:rPr>
              <a:t>Try refining your list into 2-4 interview questions.</a:t>
            </a:r>
          </a:p>
          <a:p>
            <a:endParaRPr lang="en-US" sz="1400" dirty="0">
              <a:latin typeface="Source Sans Pro Light" panose="020B0403030403020204" pitchFamily="34" charset="0"/>
              <a:ea typeface="Source Sans Pro Light" panose="020B0403030403020204" pitchFamily="34" charset="0"/>
            </a:endParaRPr>
          </a:p>
          <a:p>
            <a:r>
              <a:rPr lang="en-US" sz="1400" b="1" dirty="0">
                <a:latin typeface="Source Sans Pro Light" panose="020B0403030403020204" pitchFamily="34" charset="0"/>
                <a:ea typeface="Source Sans Pro Light" panose="020B0403030403020204" pitchFamily="34" charset="0"/>
              </a:rPr>
              <a:t>Example:</a:t>
            </a:r>
            <a:endParaRPr lang="en-US" sz="1200" b="1" dirty="0">
              <a:latin typeface="Source Sans Pro Light" panose="020B0403030403020204" pitchFamily="34" charset="0"/>
              <a:ea typeface="Source Sans Pro Light" panose="020B0403030403020204" pitchFamily="34" charset="0"/>
            </a:endParaRPr>
          </a:p>
          <a:p>
            <a:r>
              <a:rPr lang="en-US" sz="1400" b="1" i="1" dirty="0">
                <a:latin typeface="Source Sans Pro Light" panose="020B0403030403020204" pitchFamily="34" charset="0"/>
                <a:ea typeface="Source Sans Pro Light" panose="020B0403030403020204" pitchFamily="34" charset="0"/>
              </a:rPr>
              <a:t>What challenges do customers face when navigating government websites?</a:t>
            </a:r>
          </a:p>
          <a:p>
            <a:pPr>
              <a:spcAft>
                <a:spcPts val="600"/>
              </a:spcAft>
            </a:pPr>
            <a:endParaRPr lang="en-US" sz="300" dirty="0">
              <a:latin typeface="Source Sans Pro Light" panose="020B0403030403020204" pitchFamily="34" charset="0"/>
              <a:ea typeface="Source Sans Pro Light" panose="020B0403030403020204" pitchFamily="34" charset="0"/>
            </a:endParaRPr>
          </a:p>
          <a:p>
            <a:pPr marL="742950" lvl="1" indent="-285750">
              <a:spcAft>
                <a:spcPts val="600"/>
              </a:spcAft>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“Can you tell me about the last time you used a government website? What were you trying to do?</a:t>
            </a:r>
          </a:p>
          <a:p>
            <a:pPr marL="742950" lvl="1" indent="-285750">
              <a:lnSpc>
                <a:spcPct val="150000"/>
              </a:lnSpc>
              <a:spcAft>
                <a:spcPts val="600"/>
              </a:spcAft>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“What was easy or hard about finding the information you needed?”</a:t>
            </a:r>
          </a:p>
          <a:p>
            <a:pPr marL="742950" lvl="1" indent="-285750">
              <a:lnSpc>
                <a:spcPct val="150000"/>
              </a:lnSpc>
              <a:spcAft>
                <a:spcPts val="600"/>
              </a:spcAft>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“How did you feel during that process?”</a:t>
            </a:r>
          </a:p>
          <a:p>
            <a:pPr marL="742950" lvl="1" indent="-285750">
              <a:spcAft>
                <a:spcPts val="600"/>
              </a:spcAft>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“Have you used any websites that made this kind of task easier? What was different about them?</a:t>
            </a:r>
          </a:p>
        </p:txBody>
      </p:sp>
      <p:sp>
        <p:nvSpPr>
          <p:cNvPr id="18" name="Slide Number Placeholder 17">
            <a:extLst>
              <a:ext uri="{FF2B5EF4-FFF2-40B4-BE49-F238E27FC236}">
                <a16:creationId xmlns:a16="http://schemas.microsoft.com/office/drawing/2014/main" id="{EB81F1B7-EA0B-6DB4-2DBF-5FD57986CB1A}"/>
              </a:ext>
            </a:extLst>
          </p:cNvPr>
          <p:cNvSpPr>
            <a:spLocks noGrp="1"/>
          </p:cNvSpPr>
          <p:nvPr>
            <p:ph type="sldNum" sz="quarter" idx="12"/>
          </p:nvPr>
        </p:nvSpPr>
        <p:spPr/>
        <p:txBody>
          <a:bodyPr/>
          <a:lstStyle/>
          <a:p>
            <a:fld id="{91DF55B4-0182-4E38-AD2A-6504C7E2CA25}" type="slidenum">
              <a:rPr lang="en-US" smtClean="0"/>
              <a:t>7</a:t>
            </a:fld>
            <a:endParaRPr lang="en-US" dirty="0"/>
          </a:p>
        </p:txBody>
      </p:sp>
    </p:spTree>
    <p:extLst>
      <p:ext uri="{BB962C8B-B14F-4D97-AF65-F5344CB8AC3E}">
        <p14:creationId xmlns:p14="http://schemas.microsoft.com/office/powerpoint/2010/main" val="741898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DD671-897C-8D2B-742F-A1BDA9F987D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A593602-791C-919A-E479-321CB18AD3C4}"/>
              </a:ext>
              <a:ext uri="{C183D7F6-B498-43B3-948B-1728B52AA6E4}">
                <adec:decorative xmlns:adec="http://schemas.microsoft.com/office/drawing/2017/decorative" val="1"/>
              </a:ext>
            </a:extLst>
          </p:cNvPr>
          <p:cNvSpPr/>
          <p:nvPr/>
        </p:nvSpPr>
        <p:spPr>
          <a:xfrm>
            <a:off x="0" y="12407"/>
            <a:ext cx="7772400" cy="834887"/>
          </a:xfrm>
          <a:prstGeom prst="rect">
            <a:avLst/>
          </a:prstGeom>
          <a:solidFill>
            <a:srgbClr val="4E73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5">
            <a:extLst>
              <a:ext uri="{FF2B5EF4-FFF2-40B4-BE49-F238E27FC236}">
                <a16:creationId xmlns:a16="http://schemas.microsoft.com/office/drawing/2014/main" id="{1EFF9637-343C-3223-6568-BA90A62187E0}"/>
              </a:ext>
            </a:extLst>
          </p:cNvPr>
          <p:cNvSpPr txBox="1">
            <a:spLocks noGrp="1"/>
          </p:cNvSpPr>
          <p:nvPr>
            <p:ph type="title" idx="4294967295"/>
          </p:nvPr>
        </p:nvSpPr>
        <p:spPr>
          <a:xfrm>
            <a:off x="252482" y="137462"/>
            <a:ext cx="709984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t>RESEARCH AND PLANNING</a:t>
            </a:r>
          </a:p>
        </p:txBody>
      </p:sp>
      <p:sp>
        <p:nvSpPr>
          <p:cNvPr id="26" name="TextBox 25">
            <a:extLst>
              <a:ext uri="{FF2B5EF4-FFF2-40B4-BE49-F238E27FC236}">
                <a16:creationId xmlns:a16="http://schemas.microsoft.com/office/drawing/2014/main" id="{EF026F4A-DE61-63C8-3479-EFEA02B87300}"/>
              </a:ext>
            </a:extLst>
          </p:cNvPr>
          <p:cNvSpPr txBox="1"/>
          <p:nvPr/>
        </p:nvSpPr>
        <p:spPr>
          <a:xfrm>
            <a:off x="186399" y="901657"/>
            <a:ext cx="7399602" cy="1661993"/>
          </a:xfrm>
          <a:prstGeom prst="rect">
            <a:avLst/>
          </a:prstGeom>
          <a:noFill/>
        </p:spPr>
        <p:txBody>
          <a:bodyPr wrap="square">
            <a:spAutoFit/>
          </a:bodyPr>
          <a:lstStyle/>
          <a:p>
            <a:r>
              <a:rPr lang="en-US" dirty="0">
                <a:latin typeface="Source Sans Pro SemiBold" panose="020B0603030403020204" pitchFamily="34" charset="0"/>
                <a:ea typeface="Source Sans Pro SemiBold" panose="020B0603030403020204" pitchFamily="34" charset="0"/>
              </a:rPr>
              <a:t>Avoiding Interviewer Bias</a:t>
            </a:r>
          </a:p>
          <a:p>
            <a:endParaRPr lang="en-US" sz="1000" dirty="0">
              <a:latin typeface="Source Sans Pro SemiBold" panose="020B0603030403020204" pitchFamily="34" charset="0"/>
              <a:ea typeface="Source Sans Pro SemiBold" panose="020B0603030403020204" pitchFamily="34" charset="0"/>
            </a:endParaRPr>
          </a:p>
          <a:p>
            <a:r>
              <a:rPr lang="en-US" sz="1400" b="1" dirty="0">
                <a:latin typeface="Source Sans Pro Light" panose="020B0403030403020204" pitchFamily="34" charset="0"/>
                <a:ea typeface="Source Sans Pro Light" panose="020B0403030403020204" pitchFamily="34" charset="0"/>
              </a:rPr>
              <a:t>Interviewer bias</a:t>
            </a:r>
            <a:r>
              <a:rPr lang="en-US" sz="1400" dirty="0">
                <a:latin typeface="Source Sans Pro Light" panose="020B0403030403020204" pitchFamily="34" charset="0"/>
                <a:ea typeface="Source Sans Pro Light" panose="020B0403030403020204" pitchFamily="34" charset="0"/>
              </a:rPr>
              <a:t> happens when the person asking the questions—intentionally or not—influences the participant’s responses. In all qualitative research, especially from government agencies, avoiding bias is essential to ensure that public input is </a:t>
            </a:r>
            <a:r>
              <a:rPr lang="en-US" sz="1400" b="1" dirty="0">
                <a:latin typeface="Source Sans Pro Light" panose="020B0403030403020204" pitchFamily="34" charset="0"/>
                <a:ea typeface="Source Sans Pro Light" panose="020B0403030403020204" pitchFamily="34" charset="0"/>
              </a:rPr>
              <a:t>authentic, inclusive, and trustworthy</a:t>
            </a:r>
            <a:r>
              <a:rPr lang="en-US" sz="1400" dirty="0">
                <a:latin typeface="Source Sans Pro Light" panose="020B0403030403020204" pitchFamily="34" charset="0"/>
                <a:ea typeface="Source Sans Pro Light" panose="020B0403030403020204" pitchFamily="34" charset="0"/>
              </a:rPr>
              <a:t>.</a:t>
            </a:r>
          </a:p>
          <a:p>
            <a:endParaRPr lang="en-US" sz="1000" dirty="0">
              <a:latin typeface="Source Sans Pro Light" panose="020B0403030403020204" pitchFamily="34" charset="0"/>
              <a:ea typeface="Source Sans Pro Light" panose="020B0403030403020204" pitchFamily="34" charset="0"/>
            </a:endParaRPr>
          </a:p>
          <a:p>
            <a:r>
              <a:rPr lang="en-US" dirty="0">
                <a:latin typeface="+mj-lt"/>
              </a:rPr>
              <a:t>Common Types of Interviewer Bias</a:t>
            </a:r>
          </a:p>
        </p:txBody>
      </p:sp>
      <p:graphicFrame>
        <p:nvGraphicFramePr>
          <p:cNvPr id="4" name="Table 3">
            <a:extLst>
              <a:ext uri="{FF2B5EF4-FFF2-40B4-BE49-F238E27FC236}">
                <a16:creationId xmlns:a16="http://schemas.microsoft.com/office/drawing/2014/main" id="{D41E544C-45C2-5894-6960-7D4D7E89A371}"/>
              </a:ext>
            </a:extLst>
          </p:cNvPr>
          <p:cNvGraphicFramePr>
            <a:graphicFrameLocks noGrp="1"/>
          </p:cNvGraphicFramePr>
          <p:nvPr>
            <p:extLst>
              <p:ext uri="{D42A27DB-BD31-4B8C-83A1-F6EECF244321}">
                <p14:modId xmlns:p14="http://schemas.microsoft.com/office/powerpoint/2010/main" val="1182960014"/>
              </p:ext>
            </p:extLst>
          </p:nvPr>
        </p:nvGraphicFramePr>
        <p:xfrm>
          <a:off x="450375" y="2563650"/>
          <a:ext cx="6871650" cy="2961640"/>
        </p:xfrm>
        <a:graphic>
          <a:graphicData uri="http://schemas.openxmlformats.org/drawingml/2006/table">
            <a:tbl>
              <a:tblPr firstRow="1" bandRow="1">
                <a:tableStyleId>{69012ECD-51FC-41F1-AA8D-1B2483CD663E}</a:tableStyleId>
              </a:tblPr>
              <a:tblGrid>
                <a:gridCol w="1855883">
                  <a:extLst>
                    <a:ext uri="{9D8B030D-6E8A-4147-A177-3AD203B41FA5}">
                      <a16:colId xmlns:a16="http://schemas.microsoft.com/office/drawing/2014/main" val="3095246978"/>
                    </a:ext>
                  </a:extLst>
                </a:gridCol>
                <a:gridCol w="2324804">
                  <a:extLst>
                    <a:ext uri="{9D8B030D-6E8A-4147-A177-3AD203B41FA5}">
                      <a16:colId xmlns:a16="http://schemas.microsoft.com/office/drawing/2014/main" val="2491613408"/>
                    </a:ext>
                  </a:extLst>
                </a:gridCol>
                <a:gridCol w="2690963">
                  <a:extLst>
                    <a:ext uri="{9D8B030D-6E8A-4147-A177-3AD203B41FA5}">
                      <a16:colId xmlns:a16="http://schemas.microsoft.com/office/drawing/2014/main" val="2303230852"/>
                    </a:ext>
                  </a:extLst>
                </a:gridCol>
              </a:tblGrid>
              <a:tr h="370840">
                <a:tc>
                  <a:txBody>
                    <a:bodyPr/>
                    <a:lstStyle/>
                    <a:p>
                      <a:r>
                        <a:rPr lang="en-US" sz="1400" dirty="0">
                          <a:latin typeface="Source Sans Pro Light" panose="020B0403030403020204" pitchFamily="34" charset="0"/>
                          <a:ea typeface="Source Sans Pro Light" panose="020B0403030403020204" pitchFamily="34" charset="0"/>
                        </a:rPr>
                        <a:t>Bias Type</a:t>
                      </a:r>
                    </a:p>
                  </a:txBody>
                  <a:tcPr/>
                </a:tc>
                <a:tc>
                  <a:txBody>
                    <a:bodyPr/>
                    <a:lstStyle/>
                    <a:p>
                      <a:r>
                        <a:rPr lang="en-US" sz="1400" dirty="0"/>
                        <a:t>What it looks like</a:t>
                      </a:r>
                      <a:endParaRPr lang="en-US" sz="1400" dirty="0">
                        <a:latin typeface="Source Sans Pro Light" panose="020B0403030403020204" pitchFamily="34" charset="0"/>
                        <a:ea typeface="Source Sans Pro Light" panose="020B0403030403020204" pitchFamily="34" charset="0"/>
                      </a:endParaRPr>
                    </a:p>
                  </a:txBody>
                  <a:tcPr/>
                </a:tc>
                <a:tc>
                  <a:txBody>
                    <a:bodyPr/>
                    <a:lstStyle/>
                    <a:p>
                      <a:r>
                        <a:rPr lang="en-US" sz="1400" dirty="0"/>
                        <a:t>Why it’s a problem</a:t>
                      </a:r>
                      <a:endParaRPr lang="en-US" sz="1400" dirty="0">
                        <a:latin typeface="Source Sans Pro Light" panose="020B0403030403020204" pitchFamily="34" charset="0"/>
                        <a:ea typeface="Source Sans Pro Light" panose="020B0403030403020204" pitchFamily="34" charset="0"/>
                      </a:endParaRPr>
                    </a:p>
                  </a:txBody>
                  <a:tcPr/>
                </a:tc>
                <a:extLst>
                  <a:ext uri="{0D108BD9-81ED-4DB2-BD59-A6C34878D82A}">
                    <a16:rowId xmlns:a16="http://schemas.microsoft.com/office/drawing/2014/main" val="387543974"/>
                  </a:ext>
                </a:extLst>
              </a:tr>
              <a:tr h="370840">
                <a:tc>
                  <a:txBody>
                    <a:bodyPr/>
                    <a:lstStyle/>
                    <a:p>
                      <a:r>
                        <a:rPr lang="en-US" sz="1400" b="1">
                          <a:latin typeface="Source Sans Pro Light" panose="020B0403030403020204" pitchFamily="34" charset="0"/>
                          <a:ea typeface="Source Sans Pro Light" panose="020B0403030403020204" pitchFamily="34" charset="0"/>
                        </a:rPr>
                        <a:t>Leading Questions</a:t>
                      </a:r>
                      <a:endParaRPr lang="en-US" sz="1400">
                        <a:latin typeface="Source Sans Pro Light" panose="020B0403030403020204" pitchFamily="34" charset="0"/>
                        <a:ea typeface="Source Sans Pro Light" panose="020B0403030403020204" pitchFamily="34" charset="0"/>
                      </a:endParaRPr>
                    </a:p>
                  </a:txBody>
                  <a:tcPr anchor="ctr"/>
                </a:tc>
                <a:tc>
                  <a:txBody>
                    <a:bodyPr/>
                    <a:lstStyle/>
                    <a:p>
                      <a:r>
                        <a:rPr lang="en-US" sz="1400">
                          <a:latin typeface="Source Sans Pro Light" panose="020B0403030403020204" pitchFamily="34" charset="0"/>
                          <a:ea typeface="Source Sans Pro Light" panose="020B0403030403020204" pitchFamily="34" charset="0"/>
                        </a:rPr>
                        <a:t>“Wouldn’t you agree that…?” or “How great was…”</a:t>
                      </a:r>
                    </a:p>
                  </a:txBody>
                  <a:tcPr anchor="ctr"/>
                </a:tc>
                <a:tc>
                  <a:txBody>
                    <a:bodyPr/>
                    <a:lstStyle/>
                    <a:p>
                      <a:r>
                        <a:rPr lang="en-US" sz="1400">
                          <a:latin typeface="Source Sans Pro Light" panose="020B0403030403020204" pitchFamily="34" charset="0"/>
                          <a:ea typeface="Source Sans Pro Light" panose="020B0403030403020204" pitchFamily="34" charset="0"/>
                        </a:rPr>
                        <a:t>Suggests a ‘right’ answer</a:t>
                      </a:r>
                    </a:p>
                  </a:txBody>
                  <a:tcPr anchor="ctr"/>
                </a:tc>
                <a:extLst>
                  <a:ext uri="{0D108BD9-81ED-4DB2-BD59-A6C34878D82A}">
                    <a16:rowId xmlns:a16="http://schemas.microsoft.com/office/drawing/2014/main" val="583806119"/>
                  </a:ext>
                </a:extLst>
              </a:tr>
              <a:tr h="370840">
                <a:tc>
                  <a:txBody>
                    <a:bodyPr/>
                    <a:lstStyle/>
                    <a:p>
                      <a:r>
                        <a:rPr lang="en-US" sz="1400" b="1" dirty="0">
                          <a:latin typeface="Source Sans Pro Light" panose="020B0403030403020204" pitchFamily="34" charset="0"/>
                          <a:ea typeface="Source Sans Pro Light" panose="020B0403030403020204" pitchFamily="34" charset="0"/>
                        </a:rPr>
                        <a:t>Confirmation Bias</a:t>
                      </a:r>
                      <a:endParaRPr lang="en-US" sz="1400" dirty="0">
                        <a:latin typeface="Source Sans Pro Light" panose="020B0403030403020204" pitchFamily="34" charset="0"/>
                        <a:ea typeface="Source Sans Pro Light" panose="020B0403030403020204" pitchFamily="34" charset="0"/>
                      </a:endParaRPr>
                    </a:p>
                  </a:txBody>
                  <a:tcPr anchor="ctr"/>
                </a:tc>
                <a:tc>
                  <a:txBody>
                    <a:bodyPr/>
                    <a:lstStyle/>
                    <a:p>
                      <a:r>
                        <a:rPr lang="en-US" sz="1400">
                          <a:latin typeface="Source Sans Pro Light" panose="020B0403030403020204" pitchFamily="34" charset="0"/>
                          <a:ea typeface="Source Sans Pro Light" panose="020B0403030403020204" pitchFamily="34" charset="0"/>
                        </a:rPr>
                        <a:t>Only asking questions that support your assumptions</a:t>
                      </a:r>
                    </a:p>
                  </a:txBody>
                  <a:tcPr anchor="ctr"/>
                </a:tc>
                <a:tc>
                  <a:txBody>
                    <a:bodyPr/>
                    <a:lstStyle/>
                    <a:p>
                      <a:r>
                        <a:rPr lang="en-US" sz="1400">
                          <a:latin typeface="Source Sans Pro Light" panose="020B0403030403020204" pitchFamily="34" charset="0"/>
                          <a:ea typeface="Source Sans Pro Light" panose="020B0403030403020204" pitchFamily="34" charset="0"/>
                        </a:rPr>
                        <a:t>Misses broader perspectives</a:t>
                      </a:r>
                    </a:p>
                  </a:txBody>
                  <a:tcPr anchor="ctr"/>
                </a:tc>
                <a:extLst>
                  <a:ext uri="{0D108BD9-81ED-4DB2-BD59-A6C34878D82A}">
                    <a16:rowId xmlns:a16="http://schemas.microsoft.com/office/drawing/2014/main" val="4047220041"/>
                  </a:ext>
                </a:extLst>
              </a:tr>
              <a:tr h="370840">
                <a:tc>
                  <a:txBody>
                    <a:bodyPr/>
                    <a:lstStyle/>
                    <a:p>
                      <a:r>
                        <a:rPr lang="en-US" sz="1400" b="1" dirty="0">
                          <a:latin typeface="Source Sans Pro Light" panose="020B0403030403020204" pitchFamily="34" charset="0"/>
                          <a:ea typeface="Source Sans Pro Light" panose="020B0403030403020204" pitchFamily="34" charset="0"/>
                        </a:rPr>
                        <a:t>Tone or Body Language</a:t>
                      </a:r>
                      <a:endParaRPr lang="en-US" sz="1400" dirty="0">
                        <a:latin typeface="Source Sans Pro Light" panose="020B0403030403020204" pitchFamily="34" charset="0"/>
                        <a:ea typeface="Source Sans Pro Light" panose="020B0403030403020204" pitchFamily="34" charset="0"/>
                      </a:endParaRPr>
                    </a:p>
                  </a:txBody>
                  <a:tcPr anchor="ctr"/>
                </a:tc>
                <a:tc>
                  <a:txBody>
                    <a:bodyPr/>
                    <a:lstStyle/>
                    <a:p>
                      <a:r>
                        <a:rPr lang="en-US" sz="1400">
                          <a:latin typeface="Source Sans Pro Light" panose="020B0403030403020204" pitchFamily="34" charset="0"/>
                          <a:ea typeface="Source Sans Pro Light" panose="020B0403030403020204" pitchFamily="34" charset="0"/>
                        </a:rPr>
                        <a:t>Nodding, smiling, or frowning in response to answers</a:t>
                      </a:r>
                    </a:p>
                  </a:txBody>
                  <a:tcPr anchor="ctr"/>
                </a:tc>
                <a:tc>
                  <a:txBody>
                    <a:bodyPr/>
                    <a:lstStyle/>
                    <a:p>
                      <a:r>
                        <a:rPr lang="en-US" sz="1400">
                          <a:latin typeface="Source Sans Pro Light" panose="020B0403030403020204" pitchFamily="34" charset="0"/>
                          <a:ea typeface="Source Sans Pro Light" panose="020B0403030403020204" pitchFamily="34" charset="0"/>
                        </a:rPr>
                        <a:t>Can shape how people respond</a:t>
                      </a:r>
                    </a:p>
                  </a:txBody>
                  <a:tcPr anchor="ctr"/>
                </a:tc>
                <a:extLst>
                  <a:ext uri="{0D108BD9-81ED-4DB2-BD59-A6C34878D82A}">
                    <a16:rowId xmlns:a16="http://schemas.microsoft.com/office/drawing/2014/main" val="400459938"/>
                  </a:ext>
                </a:extLst>
              </a:tr>
              <a:tr h="370840">
                <a:tc>
                  <a:txBody>
                    <a:bodyPr/>
                    <a:lstStyle/>
                    <a:p>
                      <a:r>
                        <a:rPr lang="en-US" sz="1400" b="1">
                          <a:latin typeface="Source Sans Pro Light" panose="020B0403030403020204" pitchFamily="34" charset="0"/>
                          <a:ea typeface="Source Sans Pro Light" panose="020B0403030403020204" pitchFamily="34" charset="0"/>
                        </a:rPr>
                        <a:t>Overexplaining the Question</a:t>
                      </a:r>
                      <a:endParaRPr lang="en-US" sz="1400">
                        <a:latin typeface="Source Sans Pro Light" panose="020B0403030403020204" pitchFamily="34" charset="0"/>
                        <a:ea typeface="Source Sans Pro Light" panose="020B0403030403020204" pitchFamily="34" charset="0"/>
                      </a:endParaRPr>
                    </a:p>
                  </a:txBody>
                  <a:tcPr anchor="ctr"/>
                </a:tc>
                <a:tc>
                  <a:txBody>
                    <a:bodyPr/>
                    <a:lstStyle/>
                    <a:p>
                      <a:r>
                        <a:rPr lang="en-US" sz="1400" dirty="0">
                          <a:latin typeface="Source Sans Pro Light" panose="020B0403030403020204" pitchFamily="34" charset="0"/>
                          <a:ea typeface="Source Sans Pro Light" panose="020B0403030403020204" pitchFamily="34" charset="0"/>
                        </a:rPr>
                        <a:t>Giving too much context or ‘helping’ too much</a:t>
                      </a:r>
                    </a:p>
                  </a:txBody>
                  <a:tcPr anchor="ctr"/>
                </a:tc>
                <a:tc>
                  <a:txBody>
                    <a:bodyPr/>
                    <a:lstStyle/>
                    <a:p>
                      <a:r>
                        <a:rPr lang="en-US" sz="1400">
                          <a:latin typeface="Source Sans Pro Light" panose="020B0403030403020204" pitchFamily="34" charset="0"/>
                          <a:ea typeface="Source Sans Pro Light" panose="020B0403030403020204" pitchFamily="34" charset="0"/>
                        </a:rPr>
                        <a:t>Shapes how the participant interprets the question</a:t>
                      </a:r>
                    </a:p>
                  </a:txBody>
                  <a:tcPr anchor="ctr"/>
                </a:tc>
                <a:extLst>
                  <a:ext uri="{0D108BD9-81ED-4DB2-BD59-A6C34878D82A}">
                    <a16:rowId xmlns:a16="http://schemas.microsoft.com/office/drawing/2014/main" val="101215469"/>
                  </a:ext>
                </a:extLst>
              </a:tr>
              <a:tr h="370840">
                <a:tc>
                  <a:txBody>
                    <a:bodyPr/>
                    <a:lstStyle/>
                    <a:p>
                      <a:r>
                        <a:rPr lang="en-US" sz="1400" b="1" dirty="0">
                          <a:latin typeface="Source Sans Pro Light" panose="020B0403030403020204" pitchFamily="34" charset="0"/>
                          <a:ea typeface="Source Sans Pro Light" panose="020B0403030403020204" pitchFamily="34" charset="0"/>
                        </a:rPr>
                        <a:t>Selective Probing</a:t>
                      </a:r>
                      <a:endParaRPr lang="en-US" sz="1400" dirty="0">
                        <a:latin typeface="Source Sans Pro Light" panose="020B0403030403020204" pitchFamily="34" charset="0"/>
                        <a:ea typeface="Source Sans Pro Light" panose="020B0403030403020204" pitchFamily="34" charset="0"/>
                      </a:endParaRPr>
                    </a:p>
                  </a:txBody>
                  <a:tcPr anchor="ctr"/>
                </a:tc>
                <a:tc>
                  <a:txBody>
                    <a:bodyPr/>
                    <a:lstStyle/>
                    <a:p>
                      <a:r>
                        <a:rPr lang="en-US" sz="1400" dirty="0">
                          <a:latin typeface="Source Sans Pro Light" panose="020B0403030403020204" pitchFamily="34" charset="0"/>
                          <a:ea typeface="Source Sans Pro Light" panose="020B0403030403020204" pitchFamily="34" charset="0"/>
                        </a:rPr>
                        <a:t>Only asking follow-ups to certain types of answers</a:t>
                      </a:r>
                    </a:p>
                  </a:txBody>
                  <a:tcPr anchor="ctr"/>
                </a:tc>
                <a:tc>
                  <a:txBody>
                    <a:bodyPr/>
                    <a:lstStyle/>
                    <a:p>
                      <a:r>
                        <a:rPr lang="en-US" sz="1400" dirty="0">
                          <a:latin typeface="Source Sans Pro Light" panose="020B0403030403020204" pitchFamily="34" charset="0"/>
                          <a:ea typeface="Source Sans Pro Light" panose="020B0403030403020204" pitchFamily="34" charset="0"/>
                        </a:rPr>
                        <a:t>Skews which stories get deeper attention</a:t>
                      </a:r>
                    </a:p>
                  </a:txBody>
                  <a:tcPr anchor="ctr"/>
                </a:tc>
                <a:extLst>
                  <a:ext uri="{0D108BD9-81ED-4DB2-BD59-A6C34878D82A}">
                    <a16:rowId xmlns:a16="http://schemas.microsoft.com/office/drawing/2014/main" val="3308896301"/>
                  </a:ext>
                </a:extLst>
              </a:tr>
            </a:tbl>
          </a:graphicData>
        </a:graphic>
      </p:graphicFrame>
      <p:sp>
        <p:nvSpPr>
          <p:cNvPr id="6" name="TextBox 5">
            <a:extLst>
              <a:ext uri="{FF2B5EF4-FFF2-40B4-BE49-F238E27FC236}">
                <a16:creationId xmlns:a16="http://schemas.microsoft.com/office/drawing/2014/main" id="{0A50DAAC-C8B9-F139-AD4F-E0B9456CB3E2}"/>
              </a:ext>
            </a:extLst>
          </p:cNvPr>
          <p:cNvSpPr txBox="1"/>
          <p:nvPr/>
        </p:nvSpPr>
        <p:spPr>
          <a:xfrm>
            <a:off x="252481" y="5712422"/>
            <a:ext cx="3501728" cy="3877985"/>
          </a:xfrm>
          <a:prstGeom prst="rect">
            <a:avLst/>
          </a:prstGeom>
          <a:noFill/>
        </p:spPr>
        <p:txBody>
          <a:bodyPr wrap="square" numCol="1">
            <a:spAutoFit/>
          </a:bodyPr>
          <a:lstStyle/>
          <a:p>
            <a:pPr>
              <a:buNone/>
            </a:pPr>
            <a:r>
              <a:rPr lang="en-US" b="1" dirty="0">
                <a:latin typeface="+mj-lt"/>
                <a:ea typeface="Source Sans Pro Light" panose="020B0403030403020204" pitchFamily="34" charset="0"/>
              </a:rPr>
              <a:t>How to Minimize Interviewer Bias</a:t>
            </a:r>
          </a:p>
          <a:p>
            <a:pPr>
              <a:buNone/>
            </a:pPr>
            <a:endParaRPr lang="en-US" b="1" dirty="0">
              <a:latin typeface="+mj-lt"/>
              <a:ea typeface="Source Sans Pro Light" panose="020B0403030403020204" pitchFamily="34" charset="0"/>
            </a:endParaRPr>
          </a:p>
          <a:p>
            <a:pPr marL="285750" indent="-285750">
              <a:buFont typeface="Wingdings" panose="05000000000000000000" pitchFamily="2" charset="2"/>
              <a:buChar char="ü"/>
            </a:pPr>
            <a:r>
              <a:rPr lang="en-US" sz="1400" b="1" dirty="0">
                <a:latin typeface="Source Sans Pro Light" panose="020B0403030403020204" pitchFamily="34" charset="0"/>
                <a:ea typeface="Source Sans Pro Light" panose="020B0403030403020204" pitchFamily="34" charset="0"/>
              </a:rPr>
              <a:t>Stick to the script</a:t>
            </a:r>
            <a:br>
              <a:rPr lang="en-US" sz="1400" dirty="0">
                <a:latin typeface="Source Sans Pro Light" panose="020B0403030403020204" pitchFamily="34" charset="0"/>
                <a:ea typeface="Source Sans Pro Light" panose="020B0403030403020204" pitchFamily="34" charset="0"/>
              </a:rPr>
            </a:br>
            <a:r>
              <a:rPr lang="en-US" sz="1400" dirty="0">
                <a:latin typeface="Source Sans Pro Light" panose="020B0403030403020204" pitchFamily="34" charset="0"/>
                <a:ea typeface="Source Sans Pro Light" panose="020B0403030403020204" pitchFamily="34" charset="0"/>
              </a:rPr>
              <a:t>Use a semi-structured guide and keep your tone neutral. Avoid inserting opinions or reactions.</a:t>
            </a:r>
          </a:p>
          <a:p>
            <a:endParaRPr lang="en-US" sz="1400" dirty="0">
              <a:latin typeface="Source Sans Pro Light" panose="020B0403030403020204" pitchFamily="34" charset="0"/>
              <a:ea typeface="Source Sans Pro Light" panose="020B0403030403020204" pitchFamily="34" charset="0"/>
            </a:endParaRPr>
          </a:p>
          <a:p>
            <a:pPr marL="285750" indent="-285750">
              <a:buFont typeface="Wingdings" panose="05000000000000000000" pitchFamily="2" charset="2"/>
              <a:buChar char="ü"/>
            </a:pPr>
            <a:r>
              <a:rPr lang="en-US" sz="1400" b="1" dirty="0">
                <a:latin typeface="Source Sans Pro Light" panose="020B0403030403020204" pitchFamily="34" charset="0"/>
                <a:ea typeface="Source Sans Pro Light" panose="020B0403030403020204" pitchFamily="34" charset="0"/>
              </a:rPr>
              <a:t>Ask open-ended questions</a:t>
            </a:r>
            <a:br>
              <a:rPr lang="en-US" sz="1400" dirty="0">
                <a:latin typeface="Source Sans Pro Light" panose="020B0403030403020204" pitchFamily="34" charset="0"/>
                <a:ea typeface="Source Sans Pro Light" panose="020B0403030403020204" pitchFamily="34" charset="0"/>
              </a:rPr>
            </a:br>
            <a:r>
              <a:rPr lang="en-US" sz="1400" dirty="0">
                <a:latin typeface="Source Sans Pro Light" panose="020B0403030403020204" pitchFamily="34" charset="0"/>
                <a:ea typeface="Source Sans Pro Light" panose="020B0403030403020204" pitchFamily="34" charset="0"/>
              </a:rPr>
              <a:t>Invite people to tell stories and describe experiences in their own words. E.g., “Can you tell me about…” vs. “Did you like…”</a:t>
            </a:r>
          </a:p>
          <a:p>
            <a:endParaRPr lang="en-US" sz="1400" dirty="0">
              <a:latin typeface="Source Sans Pro Light" panose="020B0403030403020204" pitchFamily="34" charset="0"/>
              <a:ea typeface="Source Sans Pro Light" panose="020B0403030403020204" pitchFamily="34" charset="0"/>
            </a:endParaRPr>
          </a:p>
          <a:p>
            <a:pPr marL="285750" indent="-285750">
              <a:buFont typeface="Wingdings" panose="05000000000000000000" pitchFamily="2" charset="2"/>
              <a:buChar char="ü"/>
            </a:pPr>
            <a:r>
              <a:rPr lang="en-US" sz="1400" b="1" dirty="0">
                <a:latin typeface="Source Sans Pro Light" panose="020B0403030403020204" pitchFamily="34" charset="0"/>
                <a:ea typeface="Source Sans Pro Light" panose="020B0403030403020204" pitchFamily="34" charset="0"/>
              </a:rPr>
              <a:t>Practice active listening—not reacting</a:t>
            </a:r>
            <a:br>
              <a:rPr lang="en-US" sz="1400" dirty="0">
                <a:latin typeface="Source Sans Pro Light" panose="020B0403030403020204" pitchFamily="34" charset="0"/>
                <a:ea typeface="Source Sans Pro Light" panose="020B0403030403020204" pitchFamily="34" charset="0"/>
              </a:rPr>
            </a:br>
            <a:r>
              <a:rPr lang="en-US" sz="1400" dirty="0">
                <a:latin typeface="Source Sans Pro Light" panose="020B0403030403020204" pitchFamily="34" charset="0"/>
                <a:ea typeface="Source Sans Pro Light" panose="020B0403030403020204" pitchFamily="34" charset="0"/>
              </a:rPr>
              <a:t>Stay curious and calm. Use neutral follow-ups like “Tell me more about that,” or “What happened next?”</a:t>
            </a:r>
          </a:p>
          <a:p>
            <a:endParaRPr lang="en-US" sz="1400" b="1" dirty="0">
              <a:latin typeface="Source Sans Pro Light" panose="020B0403030403020204" pitchFamily="34" charset="0"/>
              <a:ea typeface="Source Sans Pro Light" panose="020B0403030403020204" pitchFamily="34" charset="0"/>
            </a:endParaRPr>
          </a:p>
        </p:txBody>
      </p:sp>
      <p:sp>
        <p:nvSpPr>
          <p:cNvPr id="9" name="TextBox 8">
            <a:extLst>
              <a:ext uri="{FF2B5EF4-FFF2-40B4-BE49-F238E27FC236}">
                <a16:creationId xmlns:a16="http://schemas.microsoft.com/office/drawing/2014/main" id="{2AD97FC7-54CF-E0C1-9602-7BF4A1B6BF63}"/>
              </a:ext>
            </a:extLst>
          </p:cNvPr>
          <p:cNvSpPr txBox="1"/>
          <p:nvPr/>
        </p:nvSpPr>
        <p:spPr>
          <a:xfrm>
            <a:off x="3802402" y="6252772"/>
            <a:ext cx="3549922" cy="3539430"/>
          </a:xfrm>
          <a:prstGeom prst="rect">
            <a:avLst/>
          </a:prstGeom>
          <a:noFill/>
        </p:spPr>
        <p:txBody>
          <a:bodyPr wrap="square">
            <a:spAutoFit/>
          </a:bodyPr>
          <a:lstStyle/>
          <a:p>
            <a:pPr marL="285750" indent="-285750">
              <a:buFont typeface="Wingdings" panose="05000000000000000000" pitchFamily="2" charset="2"/>
              <a:buChar char="ü"/>
            </a:pPr>
            <a:r>
              <a:rPr lang="en-US" sz="1400" b="1" dirty="0">
                <a:latin typeface="Source Sans Pro Light" panose="020B0403030403020204" pitchFamily="34" charset="0"/>
                <a:ea typeface="Source Sans Pro Light" panose="020B0403030403020204" pitchFamily="34" charset="0"/>
              </a:rPr>
              <a:t>Pilot your questions</a:t>
            </a:r>
            <a:br>
              <a:rPr lang="en-US" sz="1400" dirty="0">
                <a:latin typeface="Source Sans Pro Light" panose="020B0403030403020204" pitchFamily="34" charset="0"/>
                <a:ea typeface="Source Sans Pro Light" panose="020B0403030403020204" pitchFamily="34" charset="0"/>
              </a:rPr>
            </a:br>
            <a:r>
              <a:rPr lang="en-US" sz="1400" dirty="0">
                <a:latin typeface="Source Sans Pro Light" panose="020B0403030403020204" pitchFamily="34" charset="0"/>
                <a:ea typeface="Source Sans Pro Light" panose="020B0403030403020204" pitchFamily="34" charset="0"/>
              </a:rPr>
              <a:t>Test your script with colleagues or a dry run to identify biased language or confusing prompts.</a:t>
            </a:r>
          </a:p>
          <a:p>
            <a:endParaRPr lang="en-US" sz="1400" dirty="0">
              <a:latin typeface="Source Sans Pro Light" panose="020B0403030403020204" pitchFamily="34" charset="0"/>
              <a:ea typeface="Source Sans Pro Light" panose="020B0403030403020204" pitchFamily="34" charset="0"/>
            </a:endParaRPr>
          </a:p>
          <a:p>
            <a:pPr marL="285750" indent="-285750">
              <a:buFont typeface="Wingdings" panose="05000000000000000000" pitchFamily="2" charset="2"/>
              <a:buChar char="ü"/>
            </a:pPr>
            <a:r>
              <a:rPr lang="en-US" sz="1400" b="1" dirty="0">
                <a:latin typeface="Source Sans Pro Light" panose="020B0403030403020204" pitchFamily="34" charset="0"/>
                <a:ea typeface="Source Sans Pro Light" panose="020B0403030403020204" pitchFamily="34" charset="0"/>
              </a:rPr>
              <a:t>Train all interviewers</a:t>
            </a:r>
            <a:br>
              <a:rPr lang="en-US" sz="1400" dirty="0">
                <a:latin typeface="Source Sans Pro Light" panose="020B0403030403020204" pitchFamily="34" charset="0"/>
                <a:ea typeface="Source Sans Pro Light" panose="020B0403030403020204" pitchFamily="34" charset="0"/>
              </a:rPr>
            </a:br>
            <a:r>
              <a:rPr lang="en-US" sz="1400" dirty="0">
                <a:latin typeface="Source Sans Pro Light" panose="020B0403030403020204" pitchFamily="34" charset="0"/>
                <a:ea typeface="Source Sans Pro Light" panose="020B0403030403020204" pitchFamily="34" charset="0"/>
              </a:rPr>
              <a:t>If working as a team, align on tone, question delivery, and probing techniques for consistency.</a:t>
            </a:r>
          </a:p>
          <a:p>
            <a:pPr marL="285750" indent="-285750">
              <a:buFont typeface="Wingdings" panose="05000000000000000000" pitchFamily="2" charset="2"/>
              <a:buChar char="ü"/>
            </a:pPr>
            <a:endParaRPr lang="en-US" sz="1400" dirty="0">
              <a:latin typeface="Source Sans Pro Light" panose="020B0403030403020204" pitchFamily="34" charset="0"/>
              <a:ea typeface="Source Sans Pro Light" panose="020B0403030403020204" pitchFamily="34" charset="0"/>
            </a:endParaRPr>
          </a:p>
          <a:p>
            <a:pPr marL="285750" indent="-285750">
              <a:buFont typeface="Wingdings" panose="05000000000000000000" pitchFamily="2" charset="2"/>
              <a:buChar char="ü"/>
            </a:pPr>
            <a:r>
              <a:rPr lang="en-US" sz="1400" b="1" dirty="0">
                <a:latin typeface="Source Sans Pro Light" panose="020B0403030403020204" pitchFamily="34" charset="0"/>
                <a:ea typeface="Source Sans Pro Light" panose="020B0403030403020204" pitchFamily="34" charset="0"/>
              </a:rPr>
              <a:t>Acknowledge your lens</a:t>
            </a:r>
            <a:br>
              <a:rPr lang="en-US" sz="1400" dirty="0">
                <a:latin typeface="Source Sans Pro Light" panose="020B0403030403020204" pitchFamily="34" charset="0"/>
                <a:ea typeface="Source Sans Pro Light" panose="020B0403030403020204" pitchFamily="34" charset="0"/>
              </a:rPr>
            </a:br>
            <a:r>
              <a:rPr lang="en-US" sz="1400" dirty="0">
                <a:latin typeface="Source Sans Pro Light" panose="020B0403030403020204" pitchFamily="34" charset="0"/>
                <a:ea typeface="Source Sans Pro Light" panose="020B0403030403020204" pitchFamily="34" charset="0"/>
              </a:rPr>
              <a:t>Reflect on your own background, role, or assumptions. Awareness of your own perspective helps reduce unintentional steering.</a:t>
            </a:r>
          </a:p>
          <a:p>
            <a:endParaRPr lang="en-US" sz="1400" dirty="0">
              <a:latin typeface="Source Sans Pro Light" panose="020B0403030403020204" pitchFamily="34" charset="0"/>
              <a:ea typeface="Source Sans Pro Light" panose="020B0403030403020204" pitchFamily="34" charset="0"/>
            </a:endParaRPr>
          </a:p>
        </p:txBody>
      </p:sp>
      <p:sp>
        <p:nvSpPr>
          <p:cNvPr id="18" name="Slide Number Placeholder 17">
            <a:extLst>
              <a:ext uri="{FF2B5EF4-FFF2-40B4-BE49-F238E27FC236}">
                <a16:creationId xmlns:a16="http://schemas.microsoft.com/office/drawing/2014/main" id="{DDC4CDF9-A5EB-27B2-573D-B198CA68478C}"/>
              </a:ext>
            </a:extLst>
          </p:cNvPr>
          <p:cNvSpPr>
            <a:spLocks noGrp="1"/>
          </p:cNvSpPr>
          <p:nvPr>
            <p:ph type="sldNum" sz="quarter" idx="12"/>
          </p:nvPr>
        </p:nvSpPr>
        <p:spPr/>
        <p:txBody>
          <a:bodyPr/>
          <a:lstStyle/>
          <a:p>
            <a:fld id="{91DF55B4-0182-4E38-AD2A-6504C7E2CA25}" type="slidenum">
              <a:rPr lang="en-US" smtClean="0"/>
              <a:t>8</a:t>
            </a:fld>
            <a:endParaRPr lang="en-US" dirty="0"/>
          </a:p>
        </p:txBody>
      </p:sp>
    </p:spTree>
    <p:extLst>
      <p:ext uri="{BB962C8B-B14F-4D97-AF65-F5344CB8AC3E}">
        <p14:creationId xmlns:p14="http://schemas.microsoft.com/office/powerpoint/2010/main" val="366254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90FF9C-97E0-D70B-D5C1-50E72E8F3193}"/>
              </a:ext>
              <a:ext uri="{C183D7F6-B498-43B3-948B-1728B52AA6E4}">
                <adec:decorative xmlns:adec="http://schemas.microsoft.com/office/drawing/2017/decorative" val="1"/>
              </a:ext>
            </a:extLst>
          </p:cNvPr>
          <p:cNvSpPr/>
          <p:nvPr/>
        </p:nvSpPr>
        <p:spPr>
          <a:xfrm>
            <a:off x="0" y="12407"/>
            <a:ext cx="7772400" cy="834887"/>
          </a:xfrm>
          <a:prstGeom prst="rect">
            <a:avLst/>
          </a:prstGeom>
          <a:solidFill>
            <a:srgbClr val="6F4B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5">
            <a:extLst>
              <a:ext uri="{FF2B5EF4-FFF2-40B4-BE49-F238E27FC236}">
                <a16:creationId xmlns:a16="http://schemas.microsoft.com/office/drawing/2014/main" id="{4F3D917A-D5B4-1926-FF5F-6A34960E9796}"/>
              </a:ext>
            </a:extLst>
          </p:cNvPr>
          <p:cNvSpPr txBox="1">
            <a:spLocks noGrp="1"/>
          </p:cNvSpPr>
          <p:nvPr>
            <p:ph type="title" idx="4294967295"/>
          </p:nvPr>
        </p:nvSpPr>
        <p:spPr>
          <a:xfrm>
            <a:off x="252482" y="137462"/>
            <a:ext cx="709984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t>RECRUITMENT</a:t>
            </a:r>
          </a:p>
        </p:txBody>
      </p:sp>
      <p:sp>
        <p:nvSpPr>
          <p:cNvPr id="17" name="TextBox 16">
            <a:extLst>
              <a:ext uri="{FF2B5EF4-FFF2-40B4-BE49-F238E27FC236}">
                <a16:creationId xmlns:a16="http://schemas.microsoft.com/office/drawing/2014/main" id="{C78B345C-B85D-4E47-1BD7-07FCA66816FE}"/>
              </a:ext>
            </a:extLst>
          </p:cNvPr>
          <p:cNvSpPr txBox="1"/>
          <p:nvPr/>
        </p:nvSpPr>
        <p:spPr>
          <a:xfrm>
            <a:off x="336279" y="2899990"/>
            <a:ext cx="7099842" cy="6894195"/>
          </a:xfrm>
          <a:prstGeom prst="rect">
            <a:avLst/>
          </a:prstGeom>
          <a:noFill/>
        </p:spPr>
        <p:txBody>
          <a:bodyPr wrap="square" rtlCol="0">
            <a:spAutoFit/>
          </a:bodyPr>
          <a:lstStyle/>
          <a:p>
            <a:r>
              <a:rPr lang="en-US" b="1" dirty="0">
                <a:latin typeface="Source Sans Pro SemiBold" panose="020B0603030403020204" pitchFamily="34" charset="0"/>
                <a:ea typeface="Source Sans Pro SemiBold" panose="020B0603030403020204" pitchFamily="34" charset="0"/>
              </a:rPr>
              <a:t>Identifying Your Participants &amp; Defining Recruitment Criteria</a:t>
            </a:r>
          </a:p>
          <a:p>
            <a:endParaRPr lang="en-US" sz="1000" b="1" dirty="0">
              <a:latin typeface="Source Sans Pro SemiBold" panose="020B0603030403020204" pitchFamily="34" charset="0"/>
              <a:ea typeface="Source Sans Pro SemiBold" panose="020B0603030403020204" pitchFamily="34" charset="0"/>
            </a:endParaRPr>
          </a:p>
          <a:p>
            <a:pPr>
              <a:buNone/>
            </a:pPr>
            <a:r>
              <a:rPr lang="en-US" sz="1400" b="1" dirty="0">
                <a:latin typeface="Source Sans Pro Light" panose="020B0403030403020204" pitchFamily="34" charset="0"/>
                <a:ea typeface="Source Sans Pro Light" panose="020B0403030403020204" pitchFamily="34" charset="0"/>
              </a:rPr>
              <a:t>Recruitment criteria</a:t>
            </a:r>
            <a:r>
              <a:rPr lang="en-US" sz="1400" dirty="0">
                <a:latin typeface="Source Sans Pro Light" panose="020B0403030403020204" pitchFamily="34" charset="0"/>
                <a:ea typeface="Source Sans Pro Light" panose="020B0403030403020204" pitchFamily="34" charset="0"/>
              </a:rPr>
              <a:t> are the traits or experiences you’re looking for in the people you want to interview. They help make sure you’re talking to the right people—those who can give useful insight for your research.</a:t>
            </a:r>
          </a:p>
          <a:p>
            <a:pPr>
              <a:buNone/>
            </a:pPr>
            <a:endParaRPr lang="en-US" sz="1400" dirty="0">
              <a:latin typeface="Source Sans Pro Light" panose="020B0403030403020204" pitchFamily="34" charset="0"/>
              <a:ea typeface="Source Sans Pro Light" panose="020B0403030403020204" pitchFamily="34" charset="0"/>
            </a:endParaRPr>
          </a:p>
          <a:p>
            <a:r>
              <a:rPr lang="en-US" sz="1400" dirty="0">
                <a:latin typeface="Source Sans Pro Light" panose="020B0403030403020204" pitchFamily="34" charset="0"/>
                <a:ea typeface="Source Sans Pro Light" panose="020B0403030403020204" pitchFamily="34" charset="0"/>
              </a:rPr>
              <a:t>To create your criteria, think about what kind of experience or background a person needs to have. Talk with your team and use any data you have to decide what matters. This will help you write a simple screener to find the right participants.</a:t>
            </a:r>
          </a:p>
          <a:p>
            <a:endParaRPr lang="en-US" sz="1400" dirty="0">
              <a:latin typeface="Tenorite" panose="00000500000000000000" pitchFamily="2" charset="0"/>
            </a:endParaRPr>
          </a:p>
          <a:p>
            <a:r>
              <a:rPr lang="en-US" b="1" dirty="0">
                <a:latin typeface="Source Sans Pro SemiBold" panose="020B0603030403020204" pitchFamily="34" charset="0"/>
                <a:ea typeface="Source Sans Pro SemiBold" panose="020B0603030403020204" pitchFamily="34" charset="0"/>
              </a:rPr>
              <a:t>Some Questions to Think About</a:t>
            </a:r>
          </a:p>
          <a:p>
            <a:endParaRPr lang="en-US" sz="1000" b="1" dirty="0">
              <a:latin typeface="Source Sans Pro SemiBold" panose="020B0603030403020204" pitchFamily="34" charset="0"/>
              <a:ea typeface="Source Sans Pro SemiBold" panose="020B0603030403020204" pitchFamily="34" charset="0"/>
            </a:endParaRP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What features describe the people you need to learn from?</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Who are the people close to this problem?</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Who is most negatively impacted by this problem?</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Who seems to be avoiding or overcoming the problem despite similar circumstances and resources?</a:t>
            </a:r>
          </a:p>
          <a:p>
            <a:endParaRPr lang="en-US" sz="1400" dirty="0">
              <a:latin typeface="Tenorite" panose="00000500000000000000" pitchFamily="2" charset="0"/>
            </a:endParaRPr>
          </a:p>
          <a:p>
            <a:r>
              <a:rPr lang="en-US" b="1" dirty="0">
                <a:latin typeface="Source Sans Pro SemiBold" panose="020B0603030403020204" pitchFamily="34" charset="0"/>
                <a:ea typeface="Source Sans Pro SemiBold" panose="020B0603030403020204" pitchFamily="34" charset="0"/>
              </a:rPr>
              <a:t>Include as Broad A Demographic as Possible</a:t>
            </a:r>
          </a:p>
          <a:p>
            <a:endParaRPr lang="en-US" sz="1000" b="1" dirty="0">
              <a:latin typeface="Source Sans Pro SemiBold" panose="020B0603030403020204" pitchFamily="34" charset="0"/>
              <a:ea typeface="Source Sans Pro SemiBold" panose="020B0603030403020204" pitchFamily="34" charset="0"/>
            </a:endParaRP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Age range – what are the age ranges, how many people do you need in each range?</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Gender – how many gender affiliations and how many of each?</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Ethnicity – which ethnicities, how many of each?</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Education – which level(s) of education and how many of each?</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Language – primary or target languages?</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Familiarity – level of desired familiarity with the service, subject, or technology?</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Previous Usage – previous usage of the service, subject or technology.</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Technology Qualifications – the use of specific hardware, software, or devices.</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Internet – level/frequency of internet usage.</a:t>
            </a:r>
          </a:p>
          <a:p>
            <a:pPr marL="285750" indent="-285750">
              <a:buFont typeface="Arial" panose="020B0604020202020204" pitchFamily="34" charset="0"/>
              <a:buChar char="•"/>
            </a:pPr>
            <a:r>
              <a:rPr lang="en-US" sz="1400" dirty="0">
                <a:latin typeface="Source Sans Pro Light" panose="020B0403030403020204" pitchFamily="34" charset="0"/>
                <a:ea typeface="Source Sans Pro Light" panose="020B0403030403020204" pitchFamily="34" charset="0"/>
              </a:rPr>
              <a:t>Special Qualifications – job history, health history, personal history, living enviornment, family environment, children, marital status.</a:t>
            </a:r>
          </a:p>
        </p:txBody>
      </p:sp>
      <p:sp>
        <p:nvSpPr>
          <p:cNvPr id="18" name="Slide Number Placeholder 17">
            <a:extLst>
              <a:ext uri="{FF2B5EF4-FFF2-40B4-BE49-F238E27FC236}">
                <a16:creationId xmlns:a16="http://schemas.microsoft.com/office/drawing/2014/main" id="{53678CF4-1694-637D-5DD9-AEC1F4382762}"/>
              </a:ext>
            </a:extLst>
          </p:cNvPr>
          <p:cNvSpPr>
            <a:spLocks noGrp="1"/>
          </p:cNvSpPr>
          <p:nvPr>
            <p:ph type="sldNum" sz="quarter" idx="12"/>
          </p:nvPr>
        </p:nvSpPr>
        <p:spPr/>
        <p:txBody>
          <a:bodyPr/>
          <a:lstStyle/>
          <a:p>
            <a:fld id="{91DF55B4-0182-4E38-AD2A-6504C7E2CA25}" type="slidenum">
              <a:rPr lang="en-US" smtClean="0"/>
              <a:t>9</a:t>
            </a:fld>
            <a:endParaRPr lang="en-US" dirty="0"/>
          </a:p>
        </p:txBody>
      </p:sp>
      <p:graphicFrame>
        <p:nvGraphicFramePr>
          <p:cNvPr id="19" name="Table 18">
            <a:extLst>
              <a:ext uri="{FF2B5EF4-FFF2-40B4-BE49-F238E27FC236}">
                <a16:creationId xmlns:a16="http://schemas.microsoft.com/office/drawing/2014/main" id="{09D9288A-8A8A-88DA-EC1C-D1C568A75A3C}"/>
              </a:ext>
            </a:extLst>
          </p:cNvPr>
          <p:cNvGraphicFramePr>
            <a:graphicFrameLocks noGrp="1"/>
          </p:cNvGraphicFramePr>
          <p:nvPr>
            <p:extLst>
              <p:ext uri="{D42A27DB-BD31-4B8C-83A1-F6EECF244321}">
                <p14:modId xmlns:p14="http://schemas.microsoft.com/office/powerpoint/2010/main" val="3859701192"/>
              </p:ext>
            </p:extLst>
          </p:nvPr>
        </p:nvGraphicFramePr>
        <p:xfrm>
          <a:off x="416059" y="1121990"/>
          <a:ext cx="6983356" cy="1778000"/>
        </p:xfrm>
        <a:graphic>
          <a:graphicData uri="http://schemas.openxmlformats.org/drawingml/2006/table">
            <a:tbl>
              <a:tblPr firstRow="1" bandRow="1">
                <a:tableStyleId>{5C22544A-7EE6-4342-B048-85BDC9FD1C3A}</a:tableStyleId>
              </a:tblPr>
              <a:tblGrid>
                <a:gridCol w="3491678">
                  <a:extLst>
                    <a:ext uri="{9D8B030D-6E8A-4147-A177-3AD203B41FA5}">
                      <a16:colId xmlns:a16="http://schemas.microsoft.com/office/drawing/2014/main" val="991569251"/>
                    </a:ext>
                  </a:extLst>
                </a:gridCol>
                <a:gridCol w="3491678">
                  <a:extLst>
                    <a:ext uri="{9D8B030D-6E8A-4147-A177-3AD203B41FA5}">
                      <a16:colId xmlns:a16="http://schemas.microsoft.com/office/drawing/2014/main" val="2052421138"/>
                    </a:ext>
                  </a:extLst>
                </a:gridCol>
              </a:tblGrid>
              <a:tr h="370840">
                <a:tc gridSpan="2">
                  <a:txBody>
                    <a:bodyPr/>
                    <a:lstStyle/>
                    <a:p>
                      <a:pPr marL="0" indent="0" algn="ctr" defTabSz="777240" rtl="0" eaLnBrk="1" latinLnBrk="0" hangingPunct="1">
                        <a:buFont typeface="Wingdings" panose="05000000000000000000" pitchFamily="2" charset="2"/>
                        <a:buNone/>
                      </a:pPr>
                      <a:r>
                        <a:rPr lang="en-US" sz="1800" b="1" kern="1200" dirty="0">
                          <a:solidFill>
                            <a:schemeClr val="bg1"/>
                          </a:solidFill>
                          <a:latin typeface="Source Sans Pro SemiBold" panose="020B0603030403020204" pitchFamily="34" charset="0"/>
                          <a:ea typeface="Source Sans Pro SemiBold" panose="020B0603030403020204" pitchFamily="34" charset="0"/>
                          <a:cs typeface="+mn-cs"/>
                        </a:rPr>
                        <a:t>RECRUITMENT CHECKLIST</a:t>
                      </a:r>
                    </a:p>
                  </a:txBody>
                  <a:tcPr>
                    <a:solidFill>
                      <a:srgbClr val="6F4B6F"/>
                    </a:solidFill>
                  </a:tcPr>
                </a:tc>
                <a:tc hMerge="1">
                  <a:txBody>
                    <a:bodyPr/>
                    <a:lstStyle/>
                    <a:p>
                      <a:endParaRPr lang="en-US" sz="1400" dirty="0">
                        <a:latin typeface="Tenorite" panose="00000500000000000000" pitchFamily="2" charset="0"/>
                      </a:endParaRPr>
                    </a:p>
                  </a:txBody>
                  <a:tcPr/>
                </a:tc>
                <a:extLst>
                  <a:ext uri="{0D108BD9-81ED-4DB2-BD59-A6C34878D82A}">
                    <a16:rowId xmlns:a16="http://schemas.microsoft.com/office/drawing/2014/main" val="1088525392"/>
                  </a:ext>
                </a:extLst>
              </a:tr>
              <a:tr h="370840">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Identify your participant pool</a:t>
                      </a:r>
                    </a:p>
                  </a:txBody>
                  <a:tcPr>
                    <a:solidFill>
                      <a:schemeClr val="bg1"/>
                    </a:solidFill>
                  </a:tcPr>
                </a:tc>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Finalize recruitment criteria</a:t>
                      </a:r>
                    </a:p>
                  </a:txBody>
                  <a:tcPr>
                    <a:solidFill>
                      <a:schemeClr val="bg1"/>
                    </a:solidFill>
                  </a:tcPr>
                </a:tc>
                <a:extLst>
                  <a:ext uri="{0D108BD9-81ED-4DB2-BD59-A6C34878D82A}">
                    <a16:rowId xmlns:a16="http://schemas.microsoft.com/office/drawing/2014/main" val="2841455459"/>
                  </a:ext>
                </a:extLst>
              </a:tr>
              <a:tr h="370840">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Use recruitment script to reach out</a:t>
                      </a:r>
                    </a:p>
                  </a:txBody>
                  <a:tcPr>
                    <a:solidFill>
                      <a:schemeClr val="bg2"/>
                    </a:solidFill>
                  </a:tcPr>
                </a:tc>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Schedule participants (time, date, platform, location)</a:t>
                      </a:r>
                    </a:p>
                  </a:txBody>
                  <a:tcPr>
                    <a:solidFill>
                      <a:schemeClr val="bg2"/>
                    </a:solidFill>
                  </a:tcPr>
                </a:tc>
                <a:extLst>
                  <a:ext uri="{0D108BD9-81ED-4DB2-BD59-A6C34878D82A}">
                    <a16:rowId xmlns:a16="http://schemas.microsoft.com/office/drawing/2014/main" val="4060659603"/>
                  </a:ext>
                </a:extLst>
              </a:tr>
              <a:tr h="370840">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Send study overview and consent form</a:t>
                      </a:r>
                    </a:p>
                  </a:txBody>
                  <a:tcPr>
                    <a:solidFill>
                      <a:schemeClr val="bg1"/>
                    </a:solidFill>
                  </a:tcPr>
                </a:tc>
                <a:tc>
                  <a:txBody>
                    <a:bodyPr/>
                    <a:lstStyle/>
                    <a:p>
                      <a:pPr marL="285750" indent="-285750">
                        <a:buFont typeface="Wingdings" panose="05000000000000000000" pitchFamily="2" charset="2"/>
                        <a:buChar char="q"/>
                      </a:pPr>
                      <a:r>
                        <a:rPr lang="en-US" sz="1400" dirty="0">
                          <a:latin typeface="Source Sans Pro Light" panose="020B0403030403020204" pitchFamily="34" charset="0"/>
                          <a:ea typeface="Source Sans Pro Light" panose="020B0403030403020204" pitchFamily="34" charset="0"/>
                        </a:rPr>
                        <a:t>Prepare tracking document for participants</a:t>
                      </a:r>
                    </a:p>
                  </a:txBody>
                  <a:tcPr>
                    <a:solidFill>
                      <a:schemeClr val="bg1"/>
                    </a:solidFill>
                  </a:tcPr>
                </a:tc>
                <a:extLst>
                  <a:ext uri="{0D108BD9-81ED-4DB2-BD59-A6C34878D82A}">
                    <a16:rowId xmlns:a16="http://schemas.microsoft.com/office/drawing/2014/main" val="4036846696"/>
                  </a:ext>
                </a:extLst>
              </a:tr>
            </a:tbl>
          </a:graphicData>
        </a:graphic>
      </p:graphicFrame>
    </p:spTree>
    <p:extLst>
      <p:ext uri="{BB962C8B-B14F-4D97-AF65-F5344CB8AC3E}">
        <p14:creationId xmlns:p14="http://schemas.microsoft.com/office/powerpoint/2010/main" val="29610941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RW">
      <a:majorFont>
        <a:latin typeface="Source Sans Pro SemiBold"/>
        <a:ea typeface=""/>
        <a:cs typeface=""/>
      </a:majorFont>
      <a:minorFont>
        <a:latin typeface="Source Sans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78dd9db3-f4e6-4da9-9cce-f8d90c483ccd" xsi:nil="true"/>
    <_ip_UnifiedCompliancePolicyProperties xmlns="http://schemas.microsoft.com/sharepoint/v3" xsi:nil="true"/>
    <lcf76f155ced4ddcb4097134ff3c332f xmlns="98808313-9138-4a95-a0f9-f68c2c6c9cd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9DFBB869504841A49BA17560D4E3E6" ma:contentTypeVersion="16" ma:contentTypeDescription="Create a new document." ma:contentTypeScope="" ma:versionID="01f93a093d315000d226a52b14e2bb35">
  <xsd:schema xmlns:xsd="http://www.w3.org/2001/XMLSchema" xmlns:xs="http://www.w3.org/2001/XMLSchema" xmlns:p="http://schemas.microsoft.com/office/2006/metadata/properties" xmlns:ns1="http://schemas.microsoft.com/sharepoint/v3" xmlns:ns2="98808313-9138-4a95-a0f9-f68c2c6c9cd2" xmlns:ns3="78dd9db3-f4e6-4da9-9cce-f8d90c483ccd" targetNamespace="http://schemas.microsoft.com/office/2006/metadata/properties" ma:root="true" ma:fieldsID="f3820249905ee1d44707057d33955574" ns1:_="" ns2:_="" ns3:_="">
    <xsd:import namespace="http://schemas.microsoft.com/sharepoint/v3"/>
    <xsd:import namespace="98808313-9138-4a95-a0f9-f68c2c6c9cd2"/>
    <xsd:import namespace="78dd9db3-f4e6-4da9-9cce-f8d90c483c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lcf76f155ced4ddcb4097134ff3c332f" minOccurs="0"/>
                <xsd:element ref="ns3:TaxCatchAll"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808313-9138-4a95-a0f9-f68c2c6c9c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dd9db3-f4e6-4da9-9cce-f8d90c483c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12dab55-54f0-4737-9608-c175c1458a9a}" ma:internalName="TaxCatchAll" ma:showField="CatchAllData" ma:web="78dd9db3-f4e6-4da9-9cce-f8d90c483c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3480BB-112D-44BA-A153-A4150774B9DC}">
  <ds:schemaRefs>
    <ds:schemaRef ds:uri="http://purl.org/dc/dcmitype/"/>
    <ds:schemaRef ds:uri="http://schemas.microsoft.com/sharepoint/v3"/>
    <ds:schemaRef ds:uri="78dd9db3-f4e6-4da9-9cce-f8d90c483ccd"/>
    <ds:schemaRef ds:uri="http://schemas.microsoft.com/office/2006/metadata/properties"/>
    <ds:schemaRef ds:uri="http://purl.org/dc/elements/1.1/"/>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98808313-9138-4a95-a0f9-f68c2c6c9cd2"/>
    <ds:schemaRef ds:uri="http://purl.org/dc/terms/"/>
  </ds:schemaRefs>
</ds:datastoreItem>
</file>

<file path=customXml/itemProps2.xml><?xml version="1.0" encoding="utf-8"?>
<ds:datastoreItem xmlns:ds="http://schemas.openxmlformats.org/officeDocument/2006/customXml" ds:itemID="{DC4F8255-5162-46D8-8089-4A8477D5A33A}">
  <ds:schemaRefs>
    <ds:schemaRef ds:uri="http://schemas.microsoft.com/sharepoint/v3/contenttype/forms"/>
  </ds:schemaRefs>
</ds:datastoreItem>
</file>

<file path=customXml/itemProps3.xml><?xml version="1.0" encoding="utf-8"?>
<ds:datastoreItem xmlns:ds="http://schemas.openxmlformats.org/officeDocument/2006/customXml" ds:itemID="{DF2EE6BB-515C-4C7F-B380-3E608174C1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8808313-9138-4a95-a0f9-f68c2c6c9cd2"/>
    <ds:schemaRef ds:uri="78dd9db3-f4e6-4da9-9cce-f8d90c483c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1d0e217-264e-400a-8ba0-57dcc127d72d}" enabled="0" method="" siteId="{11d0e217-264e-400a-8ba0-57dcc127d72d}" removed="1"/>
</clbl:labelList>
</file>

<file path=docProps/app.xml><?xml version="1.0" encoding="utf-8"?>
<Properties xmlns="http://schemas.openxmlformats.org/officeDocument/2006/extended-properties" xmlns:vt="http://schemas.openxmlformats.org/officeDocument/2006/docPropsVTypes">
  <Template>Office Theme</Template>
  <TotalTime>9078</TotalTime>
  <Words>5615</Words>
  <Application>Microsoft Office PowerPoint</Application>
  <PresentationFormat>Custom</PresentationFormat>
  <Paragraphs>562</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Aptos</vt:lpstr>
      <vt:lpstr>Arial</vt:lpstr>
      <vt:lpstr>Source Sans Pro</vt:lpstr>
      <vt:lpstr>Source Sans Pro Light</vt:lpstr>
      <vt:lpstr>Source Sans Pro SemiBold</vt:lpstr>
      <vt:lpstr>Tenorite</vt:lpstr>
      <vt:lpstr>Wingdings</vt:lpstr>
      <vt:lpstr>Office Theme</vt:lpstr>
      <vt:lpstr>How to Run Successful Interviews</vt:lpstr>
      <vt:lpstr>ABOUT THIS GUIDE</vt:lpstr>
      <vt:lpstr>RESEARCH AND PLANNING</vt:lpstr>
      <vt:lpstr>RESEARCH AND PLANNING</vt:lpstr>
      <vt:lpstr>RESEARCH AND PLANNING</vt:lpstr>
      <vt:lpstr>RESEARCH AND PLANNING</vt:lpstr>
      <vt:lpstr>RESEARCH AND PLANNING</vt:lpstr>
      <vt:lpstr>RESEARCH AND PLANNING</vt:lpstr>
      <vt:lpstr>RECRUITMENT</vt:lpstr>
      <vt:lpstr>RECRUITMENT</vt:lpstr>
      <vt:lpstr>RECRUITMENT</vt:lpstr>
      <vt:lpstr>RECRUITMENT</vt:lpstr>
      <vt:lpstr>THE INTERVIEW</vt:lpstr>
      <vt:lpstr>RECRUITMENT</vt:lpstr>
      <vt:lpstr>RECRUITMENT</vt:lpstr>
      <vt:lpstr>THE INTERVIEW</vt:lpstr>
      <vt:lpstr>EXAMPLE INTERVIEW</vt:lpstr>
      <vt:lpstr>EXAMPLE INTERVIEW</vt:lpstr>
      <vt:lpstr>EXAMPLE INTERVIEW</vt:lpstr>
      <vt:lpstr>EXAMPLE INTERVIEW</vt:lpstr>
      <vt:lpstr>EXAMPLE INTERVIEW</vt:lpstr>
      <vt:lpstr>EXAMPLE INTERVIEW</vt:lpstr>
    </vt:vector>
  </TitlesOfParts>
  <Company>WA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Bowen, Jeannie (Results)</dc:creator>
  <cp:lastModifiedBy>Dew, Theresa (GOV)</cp:lastModifiedBy>
  <cp:revision>20</cp:revision>
  <dcterms:created xsi:type="dcterms:W3CDTF">2025-04-22T16:23:55Z</dcterms:created>
  <dcterms:modified xsi:type="dcterms:W3CDTF">2025-10-29T15:04:08Z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0x010100979DFBB869504841A49BA17560D4E3E6</vt:lpwstr>
  </property>
  <property fmtid="{D5CDD505-2E9C-101B-9397-08002B2CF9AE}" pid="3" name="MediaServiceImageTags">
    <vt:lpwstr/>
  </property>
</Properties>
</file>