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FFFF"/>
    <a:srgbClr val="BEC5BB"/>
    <a:srgbClr val="687363"/>
    <a:srgbClr val="FEDFD6"/>
    <a:srgbClr val="D8DCD6"/>
    <a:srgbClr val="660033"/>
    <a:srgbClr val="996600"/>
    <a:srgbClr val="660066"/>
    <a:srgbClr val="800000"/>
    <a:srgbClr val="F0EE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77" d="100"/>
          <a:sy n="77" d="100"/>
        </p:scale>
        <p:origin x="301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CBF7A1-AD54-46BB-96FF-DCB9035BBA83}" type="datetimeFigureOut">
              <a:rPr lang="en-US" smtClean="0"/>
              <a:t>3/18/2025</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BB98FC-6FEC-4E24-9B13-900AC00DC2FF}" type="slidenum">
              <a:rPr lang="en-US" smtClean="0"/>
              <a:t>‹#›</a:t>
            </a:fld>
            <a:endParaRPr lang="en-US"/>
          </a:p>
        </p:txBody>
      </p:sp>
    </p:spTree>
    <p:extLst>
      <p:ext uri="{BB962C8B-B14F-4D97-AF65-F5344CB8AC3E}">
        <p14:creationId xmlns:p14="http://schemas.microsoft.com/office/powerpoint/2010/main" val="482630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35DF60F-07B3-43DE-B6D7-B89FCAB4B928}" type="slidenum">
              <a:rPr lang="en-US" smtClean="0"/>
              <a:t>1</a:t>
            </a:fld>
            <a:endParaRPr lang="en-US"/>
          </a:p>
        </p:txBody>
      </p:sp>
    </p:spTree>
    <p:extLst>
      <p:ext uri="{BB962C8B-B14F-4D97-AF65-F5344CB8AC3E}">
        <p14:creationId xmlns:p14="http://schemas.microsoft.com/office/powerpoint/2010/main" val="3474011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259F29-A07C-4733-A081-86DC359BE793}"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E8DCB-D5F2-4A9B-B91A-8AFF3AED1500}" type="slidenum">
              <a:rPr lang="en-US" smtClean="0"/>
              <a:t>‹#›</a:t>
            </a:fld>
            <a:endParaRPr lang="en-US"/>
          </a:p>
        </p:txBody>
      </p:sp>
    </p:spTree>
    <p:extLst>
      <p:ext uri="{BB962C8B-B14F-4D97-AF65-F5344CB8AC3E}">
        <p14:creationId xmlns:p14="http://schemas.microsoft.com/office/powerpoint/2010/main" val="896153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59F29-A07C-4733-A081-86DC359BE793}"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E8DCB-D5F2-4A9B-B91A-8AFF3AED1500}" type="slidenum">
              <a:rPr lang="en-US" smtClean="0"/>
              <a:t>‹#›</a:t>
            </a:fld>
            <a:endParaRPr lang="en-US"/>
          </a:p>
        </p:txBody>
      </p:sp>
    </p:spTree>
    <p:extLst>
      <p:ext uri="{BB962C8B-B14F-4D97-AF65-F5344CB8AC3E}">
        <p14:creationId xmlns:p14="http://schemas.microsoft.com/office/powerpoint/2010/main" val="3892667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59F29-A07C-4733-A081-86DC359BE793}"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E8DCB-D5F2-4A9B-B91A-8AFF3AED1500}" type="slidenum">
              <a:rPr lang="en-US" smtClean="0"/>
              <a:t>‹#›</a:t>
            </a:fld>
            <a:endParaRPr lang="en-US"/>
          </a:p>
        </p:txBody>
      </p:sp>
    </p:spTree>
    <p:extLst>
      <p:ext uri="{BB962C8B-B14F-4D97-AF65-F5344CB8AC3E}">
        <p14:creationId xmlns:p14="http://schemas.microsoft.com/office/powerpoint/2010/main" val="4210298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59F29-A07C-4733-A081-86DC359BE793}"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E8DCB-D5F2-4A9B-B91A-8AFF3AED1500}" type="slidenum">
              <a:rPr lang="en-US" smtClean="0"/>
              <a:t>‹#›</a:t>
            </a:fld>
            <a:endParaRPr lang="en-US"/>
          </a:p>
        </p:txBody>
      </p:sp>
    </p:spTree>
    <p:extLst>
      <p:ext uri="{BB962C8B-B14F-4D97-AF65-F5344CB8AC3E}">
        <p14:creationId xmlns:p14="http://schemas.microsoft.com/office/powerpoint/2010/main" val="264517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259F29-A07C-4733-A081-86DC359BE793}"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E8DCB-D5F2-4A9B-B91A-8AFF3AED1500}" type="slidenum">
              <a:rPr lang="en-US" smtClean="0"/>
              <a:t>‹#›</a:t>
            </a:fld>
            <a:endParaRPr lang="en-US"/>
          </a:p>
        </p:txBody>
      </p:sp>
    </p:spTree>
    <p:extLst>
      <p:ext uri="{BB962C8B-B14F-4D97-AF65-F5344CB8AC3E}">
        <p14:creationId xmlns:p14="http://schemas.microsoft.com/office/powerpoint/2010/main" val="2846386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259F29-A07C-4733-A081-86DC359BE793}" type="datetimeFigureOut">
              <a:rPr lang="en-US" smtClean="0"/>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2E8DCB-D5F2-4A9B-B91A-8AFF3AED1500}" type="slidenum">
              <a:rPr lang="en-US" smtClean="0"/>
              <a:t>‹#›</a:t>
            </a:fld>
            <a:endParaRPr lang="en-US"/>
          </a:p>
        </p:txBody>
      </p:sp>
    </p:spTree>
    <p:extLst>
      <p:ext uri="{BB962C8B-B14F-4D97-AF65-F5344CB8AC3E}">
        <p14:creationId xmlns:p14="http://schemas.microsoft.com/office/powerpoint/2010/main" val="3976589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259F29-A07C-4733-A081-86DC359BE793}" type="datetimeFigureOut">
              <a:rPr lang="en-US" smtClean="0"/>
              <a:t>3/18/2025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2E8DCB-D5F2-4A9B-B91A-8AFF3AED1500}" type="slidenum">
              <a:rPr lang="en-US" smtClean="0"/>
              <a:t>‹#›</a:t>
            </a:fld>
            <a:endParaRPr lang="en-US"/>
          </a:p>
        </p:txBody>
      </p:sp>
    </p:spTree>
    <p:extLst>
      <p:ext uri="{BB962C8B-B14F-4D97-AF65-F5344CB8AC3E}">
        <p14:creationId xmlns:p14="http://schemas.microsoft.com/office/powerpoint/2010/main" val="1163304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259F29-A07C-4733-A081-86DC359BE793}" type="datetimeFigureOut">
              <a:rPr lang="en-US" smtClean="0"/>
              <a:t>3/18/2025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2E8DCB-D5F2-4A9B-B91A-8AFF3AED1500}" type="slidenum">
              <a:rPr lang="en-US" smtClean="0"/>
              <a:t>‹#›</a:t>
            </a:fld>
            <a:endParaRPr lang="en-US"/>
          </a:p>
        </p:txBody>
      </p:sp>
    </p:spTree>
    <p:extLst>
      <p:ext uri="{BB962C8B-B14F-4D97-AF65-F5344CB8AC3E}">
        <p14:creationId xmlns:p14="http://schemas.microsoft.com/office/powerpoint/2010/main" val="2643372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259F29-A07C-4733-A081-86DC359BE793}" type="datetimeFigureOut">
              <a:rPr lang="en-US" smtClean="0"/>
              <a:t>3/18/2025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2E8DCB-D5F2-4A9B-B91A-8AFF3AED1500}" type="slidenum">
              <a:rPr lang="en-US" smtClean="0"/>
              <a:t>‹#›</a:t>
            </a:fld>
            <a:endParaRPr lang="en-US"/>
          </a:p>
        </p:txBody>
      </p:sp>
    </p:spTree>
    <p:extLst>
      <p:ext uri="{BB962C8B-B14F-4D97-AF65-F5344CB8AC3E}">
        <p14:creationId xmlns:p14="http://schemas.microsoft.com/office/powerpoint/2010/main" val="565047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259F29-A07C-4733-A081-86DC359BE793}" type="datetimeFigureOut">
              <a:rPr lang="en-US" smtClean="0"/>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2E8DCB-D5F2-4A9B-B91A-8AFF3AED1500}" type="slidenum">
              <a:rPr lang="en-US" smtClean="0"/>
              <a:t>‹#›</a:t>
            </a:fld>
            <a:endParaRPr lang="en-US"/>
          </a:p>
        </p:txBody>
      </p:sp>
    </p:spTree>
    <p:extLst>
      <p:ext uri="{BB962C8B-B14F-4D97-AF65-F5344CB8AC3E}">
        <p14:creationId xmlns:p14="http://schemas.microsoft.com/office/powerpoint/2010/main" val="2900186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259F29-A07C-4733-A081-86DC359BE793}" type="datetimeFigureOut">
              <a:rPr lang="en-US" smtClean="0"/>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2E8DCB-D5F2-4A9B-B91A-8AFF3AED1500}" type="slidenum">
              <a:rPr lang="en-US" smtClean="0"/>
              <a:t>‹#›</a:t>
            </a:fld>
            <a:endParaRPr lang="en-US"/>
          </a:p>
        </p:txBody>
      </p:sp>
    </p:spTree>
    <p:extLst>
      <p:ext uri="{BB962C8B-B14F-4D97-AF65-F5344CB8AC3E}">
        <p14:creationId xmlns:p14="http://schemas.microsoft.com/office/powerpoint/2010/main" val="866898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82000"/>
                  </a:schemeClr>
                </a:solidFill>
              </a:defRPr>
            </a:lvl1pPr>
          </a:lstStyle>
          <a:p>
            <a:fld id="{C1259F29-A07C-4733-A081-86DC359BE793}" type="datetimeFigureOut">
              <a:rPr lang="en-US" smtClean="0"/>
              <a:t>3/18/2025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82000"/>
                  </a:schemeClr>
                </a:solidFill>
              </a:defRPr>
            </a:lvl1pPr>
          </a:lstStyle>
          <a:p>
            <a:fld id="{B52E8DCB-D5F2-4A9B-B91A-8AFF3AED1500}" type="slidenum">
              <a:rPr lang="en-US" smtClean="0"/>
              <a:t>‹#›</a:t>
            </a:fld>
            <a:endParaRPr lang="en-US"/>
          </a:p>
        </p:txBody>
      </p:sp>
    </p:spTree>
    <p:extLst>
      <p:ext uri="{BB962C8B-B14F-4D97-AF65-F5344CB8AC3E}">
        <p14:creationId xmlns:p14="http://schemas.microsoft.com/office/powerpoint/2010/main" val="14411586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jpeg"/><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theresa.dew@gov.wa.gov" TargetMode="External"/><Relationship Id="rId5" Type="http://schemas.openxmlformats.org/officeDocument/2006/relationships/hyperlink" Target="mailto:talia.mazzara@gov.wa.gov" TargetMode="External"/><Relationship Id="rId4" Type="http://schemas.openxmlformats.org/officeDocument/2006/relationships/hyperlink" Target="https://stateofwa.sharepoint.com/sites/Results-Team-RW/ContinuousImprovement/Shared%20Documents/Reflection%20Series/Jan%202025/Megan%20Matthews%20Interview.mp4"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view.officeapps.live.com/op/view.aspx?src=https%3A%2F%2Fresults.wa.gov%2Fsites%2Fdefault%2Ffiles%2FCopy%2520of%2520CoP_Sample_Process%2520%25281%2529.xlsx&amp;wdOrigin=BROWSELINK" TargetMode="External"/><Relationship Id="rId3" Type="http://schemas.openxmlformats.org/officeDocument/2006/relationships/image" Target="../media/image4.png"/><Relationship Id="rId7" Type="http://schemas.openxmlformats.org/officeDocument/2006/relationships/hyperlink" Target="https://view.officeapps.live.com/op/view.aspx?src=https%3A%2F%2Fresults.wa.gov%2Fsites%2Fdefault%2Ffiles%2FFebruary%2520CoP%2520Heat%2520Maps.pptx&amp;wdOrigin=BROWSELINK" TargetMode="External"/><Relationship Id="rId2" Type="http://schemas.openxmlformats.org/officeDocument/2006/relationships/hyperlink" Target="https://us02web.zoom.us/j/85386724896" TargetMode="Externa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hyperlink" Target="https://www.youtube.com/watch?v=FxRPv4bA6eQ" TargetMode="External"/><Relationship Id="rId4" Type="http://schemas.openxmlformats.org/officeDocument/2006/relationships/image" Target="../media/image5.png"/><Relationship Id="rId9" Type="http://schemas.openxmlformats.org/officeDocument/2006/relationships/hyperlink" Target="https://app.smartsheet.com/b/form/565e2643571d4be98b87235718d68e6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itle 32">
            <a:extLst>
              <a:ext uri="{FF2B5EF4-FFF2-40B4-BE49-F238E27FC236}">
                <a16:creationId xmlns:a16="http://schemas.microsoft.com/office/drawing/2014/main" id="{31A09646-C3CA-6A95-DE42-E12D839D52BD}"/>
              </a:ext>
              <a:ext uri="{C183D7F6-B498-43B3-948B-1728B52AA6E4}">
                <adec:decorative xmlns:adec="http://schemas.microsoft.com/office/drawing/2017/decorative" val="1"/>
              </a:ext>
            </a:extLst>
          </p:cNvPr>
          <p:cNvSpPr>
            <a:spLocks noGrp="1"/>
          </p:cNvSpPr>
          <p:nvPr>
            <p:ph type="ctrTitle"/>
          </p:nvPr>
        </p:nvSpPr>
        <p:spPr>
          <a:xfrm>
            <a:off x="514350" y="-3183467"/>
            <a:ext cx="5829300" cy="3183467"/>
          </a:xfrm>
        </p:spPr>
        <p:txBody>
          <a:bodyPr vert="horz" lIns="91440" tIns="45720" rIns="91440" bIns="45720" rtlCol="0" anchor="b">
            <a:normAutofit/>
          </a:bodyPr>
          <a:lstStyle/>
          <a:p>
            <a:r>
              <a:rPr lang="en-US" dirty="0"/>
              <a:t>The Blast Newsletter</a:t>
            </a:r>
          </a:p>
        </p:txBody>
      </p:sp>
      <p:sp>
        <p:nvSpPr>
          <p:cNvPr id="48" name="TextBox 47">
            <a:extLst>
              <a:ext uri="{FF2B5EF4-FFF2-40B4-BE49-F238E27FC236}">
                <a16:creationId xmlns:a16="http://schemas.microsoft.com/office/drawing/2014/main" id="{3F6DCE4F-FE9F-695A-2469-31359089FCD9}"/>
              </a:ext>
            </a:extLst>
          </p:cNvPr>
          <p:cNvSpPr txBox="1"/>
          <p:nvPr/>
        </p:nvSpPr>
        <p:spPr>
          <a:xfrm>
            <a:off x="228566" y="317835"/>
            <a:ext cx="4231007" cy="1836850"/>
          </a:xfrm>
          <a:prstGeom prst="rect">
            <a:avLst/>
          </a:prstGeom>
          <a:noFill/>
        </p:spPr>
        <p:txBody>
          <a:bodyPr wrap="square" rtlCol="0">
            <a:spAutoFit/>
          </a:bodyPr>
          <a:lstStyle/>
          <a:p>
            <a:pPr>
              <a:lnSpc>
                <a:spcPct val="80000"/>
              </a:lnSpc>
            </a:pPr>
            <a:r>
              <a:rPr lang="en-US" sz="4853" b="1" cap="all" dirty="0">
                <a:solidFill>
                  <a:srgbClr val="006666"/>
                </a:solidFill>
                <a:latin typeface="Century Gothic" panose="020B0502020202020204" pitchFamily="34" charset="0"/>
                <a:ea typeface="MS Mincho" panose="02020609040205080304" pitchFamily="49" charset="-128"/>
                <a:cs typeface="Times New Roman" panose="02020603050405020304" pitchFamily="18" charset="0"/>
              </a:rPr>
              <a:t>The blast</a:t>
            </a:r>
          </a:p>
          <a:p>
            <a:r>
              <a:rPr lang="en-US" sz="1767" b="1" dirty="0">
                <a:latin typeface="Century Gothic" panose="020B0502020202020204" pitchFamily="34" charset="0"/>
                <a:ea typeface="MS Mincho" panose="02020609040205080304" pitchFamily="49" charset="-128"/>
                <a:cs typeface="Times New Roman" panose="02020603050405020304" pitchFamily="18" charset="0"/>
              </a:rPr>
              <a:t>ENTERPRISE-WIDE CONTINUOUS IMPROVEMENT COMMUNITY OF PRACTICE</a:t>
            </a:r>
          </a:p>
          <a:p>
            <a:pPr>
              <a:spcBef>
                <a:spcPts val="1060"/>
              </a:spcBef>
            </a:pPr>
            <a:r>
              <a:rPr lang="en-US" sz="1236" b="1" dirty="0">
                <a:solidFill>
                  <a:srgbClr val="006666"/>
                </a:solidFill>
                <a:latin typeface="Century Gothic" panose="020B0502020202020204" pitchFamily="34" charset="0"/>
                <a:ea typeface="MS Mincho" panose="02020609040205080304" pitchFamily="49" charset="-128"/>
                <a:cs typeface="Times New Roman" panose="02020603050405020304" pitchFamily="18" charset="0"/>
              </a:rPr>
              <a:t>ISSUE NO. 26 | FEBRUARY 2025 </a:t>
            </a:r>
            <a:endParaRPr lang="en-US" sz="1236" b="1" dirty="0">
              <a:solidFill>
                <a:srgbClr val="006666"/>
              </a:solidFill>
            </a:endParaRPr>
          </a:p>
        </p:txBody>
      </p:sp>
      <p:grpSp>
        <p:nvGrpSpPr>
          <p:cNvPr id="49" name="Group 48">
            <a:extLst>
              <a:ext uri="{FF2B5EF4-FFF2-40B4-BE49-F238E27FC236}">
                <a16:creationId xmlns:a16="http://schemas.microsoft.com/office/drawing/2014/main" id="{66BDFF19-C0B6-9D11-158D-4AB194A057D5}"/>
              </a:ext>
              <a:ext uri="{C183D7F6-B498-43B3-948B-1728B52AA6E4}">
                <adec:decorative xmlns:adec="http://schemas.microsoft.com/office/drawing/2017/decorative" val="1"/>
              </a:ext>
            </a:extLst>
          </p:cNvPr>
          <p:cNvGrpSpPr/>
          <p:nvPr/>
        </p:nvGrpSpPr>
        <p:grpSpPr>
          <a:xfrm>
            <a:off x="4634367" y="233261"/>
            <a:ext cx="2092138" cy="1408550"/>
            <a:chOff x="0" y="0"/>
            <a:chExt cx="2371090" cy="1557565"/>
          </a:xfrm>
        </p:grpSpPr>
        <p:pic>
          <p:nvPicPr>
            <p:cNvPr id="50" name="image1.jpeg">
              <a:extLst>
                <a:ext uri="{FF2B5EF4-FFF2-40B4-BE49-F238E27FC236}">
                  <a16:creationId xmlns:a16="http://schemas.microsoft.com/office/drawing/2014/main" id="{4BDB5961-3DEB-A4E3-4EB1-B16EEE186715}"/>
                </a:ext>
              </a:extLst>
            </p:cNvPr>
            <p:cNvPicPr>
              <a:picLocks noChangeAspect="1"/>
            </p:cNvPicPr>
            <p:nvPr/>
          </p:nvPicPr>
          <p:blipFill>
            <a:blip r:embed="rId3" cstate="print"/>
            <a:stretch>
              <a:fillRect/>
            </a:stretch>
          </p:blipFill>
          <p:spPr>
            <a:xfrm>
              <a:off x="0" y="0"/>
              <a:ext cx="2371090" cy="984250"/>
            </a:xfrm>
            <a:prstGeom prst="rect">
              <a:avLst/>
            </a:prstGeom>
          </p:spPr>
        </p:pic>
        <p:sp>
          <p:nvSpPr>
            <p:cNvPr id="51" name="TextBox 45">
              <a:extLst>
                <a:ext uri="{FF2B5EF4-FFF2-40B4-BE49-F238E27FC236}">
                  <a16:creationId xmlns:a16="http://schemas.microsoft.com/office/drawing/2014/main" id="{4A5D2117-F545-3067-EC33-D0BD3B4BFD6E}"/>
                </a:ext>
              </a:extLst>
            </p:cNvPr>
            <p:cNvSpPr txBox="1"/>
            <p:nvPr/>
          </p:nvSpPr>
          <p:spPr>
            <a:xfrm>
              <a:off x="136892" y="947965"/>
              <a:ext cx="2143125" cy="609600"/>
            </a:xfrm>
            <a:prstGeom prst="rect">
              <a:avLst/>
            </a:prstGeom>
            <a:noFill/>
          </p:spPr>
          <p:txBody>
            <a:bodyPr wrap="square" lIns="80683" tIns="40341" rIns="80683" bIns="40341" rtlCol="0" anchor="t">
              <a:noAutofit/>
            </a:bodyPr>
            <a:lstStyle/>
            <a:p>
              <a:pPr>
                <a:lnSpc>
                  <a:spcPct val="115000"/>
                </a:lnSpc>
                <a:spcBef>
                  <a:spcPts val="884"/>
                </a:spcBef>
                <a:spcAft>
                  <a:spcPts val="884"/>
                </a:spcAft>
              </a:pPr>
              <a:r>
                <a:rPr lang="en-US" sz="795" b="1" i="1" dirty="0">
                  <a:solidFill>
                    <a:srgbClr val="2683C6"/>
                  </a:solidFill>
                  <a:latin typeface="Century Gothic" panose="020B0502020202020204" pitchFamily="34" charset="0"/>
                  <a:ea typeface="MS Mincho" panose="02020609040205080304" pitchFamily="49" charset="-128"/>
                  <a:cs typeface="Times New Roman" panose="02020603050405020304" pitchFamily="18" charset="0"/>
                </a:rPr>
                <a:t>Transparency </a:t>
              </a:r>
              <a:r>
                <a:rPr lang="en-US" sz="795" b="1" i="1" dirty="0">
                  <a:latin typeface="Century Gothic" panose="020B0502020202020204" pitchFamily="34" charset="0"/>
                  <a:ea typeface="MS Mincho" panose="02020609040205080304" pitchFamily="49" charset="-128"/>
                  <a:cs typeface="Times New Roman" panose="02020603050405020304" pitchFamily="18" charset="0"/>
                </a:rPr>
                <a:t>-</a:t>
              </a:r>
              <a:r>
                <a:rPr lang="en-US" sz="795" b="1" i="1" dirty="0">
                  <a:solidFill>
                    <a:srgbClr val="000000"/>
                  </a:solidFill>
                  <a:latin typeface="Century Gothic" panose="020B0502020202020204" pitchFamily="34" charset="0"/>
                  <a:ea typeface="MS Mincho" panose="02020609040205080304" pitchFamily="49" charset="-128"/>
                  <a:cs typeface="Times New Roman" panose="02020603050405020304" pitchFamily="18" charset="0"/>
                </a:rPr>
                <a:t> </a:t>
              </a:r>
              <a:r>
                <a:rPr lang="en-US" sz="795" b="1" i="1" dirty="0">
                  <a:solidFill>
                    <a:srgbClr val="FF7C80"/>
                  </a:solidFill>
                  <a:latin typeface="Century Gothic" panose="020B0502020202020204" pitchFamily="34" charset="0"/>
                  <a:ea typeface="MS Mincho" panose="02020609040205080304" pitchFamily="49" charset="-128"/>
                  <a:cs typeface="Times New Roman" panose="02020603050405020304" pitchFamily="18" charset="0"/>
                </a:rPr>
                <a:t>Innovation</a:t>
              </a:r>
              <a:r>
                <a:rPr lang="en-US" sz="795" b="1" i="1" dirty="0">
                  <a:solidFill>
                    <a:srgbClr val="000000"/>
                  </a:solidFill>
                  <a:latin typeface="Century Gothic" panose="020B0502020202020204" pitchFamily="34" charset="0"/>
                  <a:ea typeface="MS Mincho" panose="02020609040205080304" pitchFamily="49" charset="-128"/>
                  <a:cs typeface="Times New Roman" panose="02020603050405020304" pitchFamily="18" charset="0"/>
                </a:rPr>
                <a:t> </a:t>
              </a:r>
              <a:r>
                <a:rPr lang="en-US" sz="795" b="1" i="1" dirty="0">
                  <a:latin typeface="Century Gothic" panose="020B0502020202020204" pitchFamily="34" charset="0"/>
                  <a:ea typeface="MS Mincho" panose="02020609040205080304" pitchFamily="49" charset="-128"/>
                  <a:cs typeface="Times New Roman" panose="02020603050405020304" pitchFamily="18" charset="0"/>
                </a:rPr>
                <a:t>-</a:t>
              </a:r>
              <a:r>
                <a:rPr lang="en-US" sz="795" b="1" i="1" dirty="0">
                  <a:solidFill>
                    <a:srgbClr val="000000"/>
                  </a:solidFill>
                  <a:latin typeface="Century Gothic" panose="020B0502020202020204" pitchFamily="34" charset="0"/>
                  <a:ea typeface="MS Mincho" panose="02020609040205080304" pitchFamily="49" charset="-128"/>
                  <a:cs typeface="Times New Roman" panose="02020603050405020304" pitchFamily="18" charset="0"/>
                </a:rPr>
                <a:t> </a:t>
              </a:r>
              <a:r>
                <a:rPr lang="en-US" sz="795" b="1" i="1" dirty="0">
                  <a:solidFill>
                    <a:srgbClr val="8A880E"/>
                  </a:solidFill>
                  <a:latin typeface="Century Gothic" panose="020B0502020202020204" pitchFamily="34" charset="0"/>
                  <a:ea typeface="MS Mincho" panose="02020609040205080304" pitchFamily="49" charset="-128"/>
                  <a:cs typeface="Times New Roman" panose="02020603050405020304" pitchFamily="18" charset="0"/>
                </a:rPr>
                <a:t>Results</a:t>
              </a:r>
              <a:endParaRPr lang="en-US" sz="927" dirty="0">
                <a:latin typeface="Century Gothic" panose="020B0502020202020204" pitchFamily="34" charset="0"/>
                <a:ea typeface="MS Mincho" panose="02020609040205080304" pitchFamily="49" charset="-128"/>
                <a:cs typeface="Times New Roman" panose="02020603050405020304" pitchFamily="18" charset="0"/>
              </a:endParaRPr>
            </a:p>
          </p:txBody>
        </p:sp>
      </p:grpSp>
      <p:sp>
        <p:nvSpPr>
          <p:cNvPr id="55" name="TextBox 54" descr="Coming soon: 2024 workshops&#10;&#10;You spoke and we heard – Results Washington is excited to announce that we will host three in-person workshops this year to provide opportunities for the community to network as well as bring hands-on, group learning back into our way of life. Although we won’t have a hybrid option for these meetings, we will continue hosting our CoP meetings each month to offer a virtual learning option for those who aren’t able to make the workshops.&#10;&#10;We still have some logistics to finalize, but here’s a sneak peek at what you can expect:&#10;&#10;Workshops held in April, July, and August&#10;April and August in Olympia; July in Eastern/Central Washington&#10;We’re looking for champions to help us plan our offsite workshop – let us know if you’re interested!&#10;Networking luncheons will be provided&#10;Teachings in data visualization, Lean tools, and strategic planning&#10;A small fee to confirm your spot&#10;&#10;More details to come – be on the look out! ">
            <a:extLst>
              <a:ext uri="{FF2B5EF4-FFF2-40B4-BE49-F238E27FC236}">
                <a16:creationId xmlns:a16="http://schemas.microsoft.com/office/drawing/2014/main" id="{7EC7E124-3586-D84A-2D6F-77FE13A817CD}"/>
              </a:ext>
            </a:extLst>
          </p:cNvPr>
          <p:cNvSpPr txBox="1"/>
          <p:nvPr/>
        </p:nvSpPr>
        <p:spPr>
          <a:xfrm>
            <a:off x="241507" y="4707828"/>
            <a:ext cx="4117302" cy="4570486"/>
          </a:xfrm>
          <a:prstGeom prst="rect">
            <a:avLst/>
          </a:prstGeom>
          <a:noFill/>
        </p:spPr>
        <p:txBody>
          <a:bodyPr wrap="square" lIns="91440" tIns="45722" rIns="91440" bIns="45722" rtlCol="0" anchor="t">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sz="1600" dirty="0">
                <a:latin typeface="Century Gothic" panose="020B0502020202020204" pitchFamily="34" charset="0"/>
              </a:rPr>
              <a:t> </a:t>
            </a:r>
            <a:r>
              <a:rPr kumimoji="0" lang="en-US" altLang="en-US" sz="13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When there’s change, there’s opportunity</a:t>
            </a:r>
            <a:endParaRPr kumimoji="0" lang="en-US" altLang="en-US" sz="13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br>
              <a:rPr kumimoji="0" lang="en-US" altLang="en-US" sz="1100" b="1"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br>
            <a:r>
              <a:rPr kumimoji="0" lang="en-US" altLang="en-US" sz="1100" b="0" i="0" u="none" strike="noStrike" cap="none" normalizeH="0" baseline="0" dirty="0">
                <a:ln>
                  <a:noFill/>
                </a:ln>
                <a:solidFill>
                  <a:schemeClr val="tx1"/>
                </a:solidFill>
                <a:effectLst/>
                <a:latin typeface="Century Gothic" panose="020B0502020202020204" pitchFamily="34" charset="0"/>
                <a:ea typeface="Aptos" panose="020B0004020202020204" pitchFamily="34" charset="0"/>
                <a:cs typeface="Times New Roman" panose="02020603050405020304" pitchFamily="18" charset="0"/>
              </a:rPr>
              <a:t>We’ve had some exciting changes here at Results Washington! We have a new director, Jesse Jones, who joined the team in February and brings intensive knowledge on problem solving and leading change – not only in Washington state but across the country. We’re grateful to have his strategic vision and passion for people at the helm of our ship as we embark on a new adventure with our state’s new administration!</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Century Gothic" panose="020B0502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entury Gothic" panose="020B0502020202020204" pitchFamily="34" charset="0"/>
                <a:ea typeface="Aptos" panose="020B0004020202020204" pitchFamily="34" charset="0"/>
                <a:cs typeface="Times New Roman" panose="02020603050405020304" pitchFamily="18" charset="0"/>
              </a:rPr>
              <a:t>As Jack Welch once said – when there’s change, there’s opportunity. Well, Results Washington is leaning into the opportunity and will be slightly shifting our focus to customer experience. We know that Washingtonians are at the heart of everything we do as public servants, and we want to ensure that they can get the most out of the services we provide and are satisfied with their experience.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Century Gothic" panose="020B0502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entury Gothic" panose="020B0502020202020204" pitchFamily="34" charset="0"/>
                <a:ea typeface="Aptos" panose="020B0004020202020204" pitchFamily="34" charset="0"/>
                <a:cs typeface="Times New Roman" panose="02020603050405020304" pitchFamily="18" charset="0"/>
              </a:rPr>
              <a:t>To do this, we must continue to lean (no pun intended) on continuous improvement and ensure that the customer is at the center of all we do. We are excited to continue to share knowledge, skills and expertise through this community so we all have the tools necessary to improve.</a:t>
            </a:r>
            <a:endParaRPr kumimoji="0" lang="en-US" altLang="en-US" sz="1100" b="0" i="0" u="none" strike="noStrike" cap="none" normalizeH="0" baseline="0" dirty="0">
              <a:ln>
                <a:noFill/>
              </a:ln>
              <a:solidFill>
                <a:schemeClr val="tx1"/>
              </a:solidFill>
              <a:effectLst/>
              <a:latin typeface="Century Gothic" panose="020B0502020202020204" pitchFamily="34" charset="0"/>
            </a:endParaRPr>
          </a:p>
          <a:p>
            <a:pPr algn="ctr"/>
            <a:endParaRPr lang="en-US" sz="1100" i="1" dirty="0">
              <a:solidFill>
                <a:srgbClr val="373737"/>
              </a:solidFill>
              <a:latin typeface="Century Gothic" panose="020B0502020202020204" pitchFamily="34" charset="0"/>
            </a:endParaRPr>
          </a:p>
        </p:txBody>
      </p:sp>
      <p:sp>
        <p:nvSpPr>
          <p:cNvPr id="4" name="Rectangle 3" descr="WHAT YOU MISSED&#10;&#10;At our January CoP meeting, we were grateful to have Vanessa Palomino with the Office of Financial Management (OFM) share all about Gracious Space and how to have meaningful conversations with your coworkers to address conflict and build relationships. &#10;&#10;For more information, see the recapped story on page 2!&#10;&#10;LOOKING AHEAD &#10;&#10;Mark your calendars and check out what we have in store for you at our February CoP meeting on page 2.&#10;&#10;QUESTIONS?&#10;&#10;For questions on The Blast, the CoP, or to present a teaching or project share this year, contact:&#10;Talia Mazzara, Results WA Senior Performance Advisor&#10;&#10;Theresa Dew, Results WA Senior Performance Advisor">
            <a:extLst>
              <a:ext uri="{FF2B5EF4-FFF2-40B4-BE49-F238E27FC236}">
                <a16:creationId xmlns:a16="http://schemas.microsoft.com/office/drawing/2014/main" id="{0068B091-C4CF-3686-F9F9-AD01C0C4C2DD}"/>
              </a:ext>
            </a:extLst>
          </p:cNvPr>
          <p:cNvSpPr/>
          <p:nvPr/>
        </p:nvSpPr>
        <p:spPr>
          <a:xfrm>
            <a:off x="4359557" y="2154685"/>
            <a:ext cx="2486251" cy="6989315"/>
          </a:xfrm>
          <a:prstGeom prst="rect">
            <a:avLst/>
          </a:prstGeom>
          <a:solidFill>
            <a:srgbClr val="68736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242048" tIns="40341" rIns="242048" bIns="40341" numCol="1" spcCol="0" rtlCol="0" fromWordArt="0" anchor="ctr" anchorCtr="0" forceAA="0" compatLnSpc="1">
            <a:prstTxWarp prst="textNoShape">
              <a:avLst/>
            </a:prstTxWarp>
            <a:noAutofit/>
          </a:bodyPr>
          <a:lstStyle/>
          <a:p>
            <a:pPr>
              <a:lnSpc>
                <a:spcPct val="115000"/>
              </a:lnSpc>
              <a:spcBef>
                <a:spcPts val="884"/>
              </a:spcBef>
              <a:spcAft>
                <a:spcPts val="533"/>
              </a:spcAft>
            </a:pPr>
            <a:r>
              <a:rPr lang="en-US" sz="1200" b="1"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t>WHAT YOU MISSED</a:t>
            </a:r>
            <a:br>
              <a:rPr lang="en-US" sz="1200" b="1"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br>
            <a:br>
              <a:rPr lang="en-US" sz="1240" b="1"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br>
            <a:r>
              <a:rPr lang="en-US" sz="1100"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t>At our February CoP, we heard from Olga Zhuravel with Snowflake, Inc, as she shared an informative presentation on the Power of Heat Maps in Process Visualization.</a:t>
            </a:r>
            <a:br>
              <a:rPr lang="en-US" sz="1100" b="1"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br>
            <a:br>
              <a:rPr lang="en-US" sz="1100" dirty="0">
                <a:solidFill>
                  <a:schemeClr val="bg1"/>
                </a:solidFill>
                <a:effectLst/>
                <a:latin typeface="Century Gothic" panose="020B0502020202020204" pitchFamily="34" charset="0"/>
                <a:ea typeface="Aptos" panose="020B0004020202020204" pitchFamily="34" charset="0"/>
                <a:cs typeface="Aptos" panose="020B0004020202020204" pitchFamily="34" charset="0"/>
              </a:rPr>
            </a:br>
            <a:r>
              <a:rPr lang="en-US" sz="1100"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t>See page 2 for more!</a:t>
            </a:r>
            <a:br>
              <a:rPr lang="en-US" sz="1100"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br>
            <a:br>
              <a:rPr lang="en-US" sz="1000"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br>
            <a:r>
              <a:rPr lang="en-US" sz="1200" b="1"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t>REFLECTIONS SERIES </a:t>
            </a:r>
            <a:br>
              <a:rPr lang="en-US" sz="1236" b="1"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br>
            <a:br>
              <a:rPr lang="en-US" sz="1236" b="1"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br>
            <a:r>
              <a:rPr lang="en-US" sz="1100" dirty="0">
                <a:solidFill>
                  <a:schemeClr val="bg1"/>
                </a:solidFill>
                <a:latin typeface="Century Gothic" panose="020B0502020202020204" pitchFamily="34" charset="0"/>
              </a:rPr>
              <a:t>Click</a:t>
            </a:r>
            <a:r>
              <a:rPr lang="en-US" sz="1100" dirty="0">
                <a:solidFill>
                  <a:srgbClr val="C1FFFF"/>
                </a:solidFill>
                <a:latin typeface="Century Gothic" panose="020B0502020202020204" pitchFamily="34" charset="0"/>
              </a:rPr>
              <a:t> </a:t>
            </a:r>
            <a:r>
              <a:rPr lang="en-US" sz="1100" dirty="0">
                <a:solidFill>
                  <a:srgbClr val="C1FFFF"/>
                </a:solidFill>
                <a:latin typeface="Century Gothic" panose="020B0502020202020204" pitchFamily="34" charset="0"/>
                <a:hlinkClick r:id="rId4">
                  <a:extLst>
                    <a:ext uri="{A12FA001-AC4F-418D-AE19-62706E023703}">
                      <ahyp:hlinkClr xmlns:ahyp="http://schemas.microsoft.com/office/drawing/2018/hyperlinkcolor" val="tx"/>
                    </a:ext>
                  </a:extLst>
                </a:hlinkClick>
              </a:rPr>
              <a:t>here</a:t>
            </a:r>
            <a:r>
              <a:rPr lang="en-US" sz="1100" dirty="0">
                <a:solidFill>
                  <a:srgbClr val="C1FFFF"/>
                </a:solidFill>
                <a:latin typeface="Century Gothic" panose="020B0502020202020204" pitchFamily="34" charset="0"/>
              </a:rPr>
              <a:t> </a:t>
            </a:r>
            <a:r>
              <a:rPr lang="en-US" sz="1100" dirty="0">
                <a:solidFill>
                  <a:schemeClr val="bg1"/>
                </a:solidFill>
                <a:latin typeface="Century Gothic" panose="020B0502020202020204" pitchFamily="34" charset="0"/>
              </a:rPr>
              <a:t>to watch our Reflections Series, featuring </a:t>
            </a:r>
            <a:br>
              <a:rPr lang="en-US" sz="1100" dirty="0">
                <a:solidFill>
                  <a:schemeClr val="bg1"/>
                </a:solidFill>
                <a:latin typeface="Century Gothic" panose="020B0502020202020204" pitchFamily="34" charset="0"/>
              </a:rPr>
            </a:br>
            <a:r>
              <a:rPr lang="en-US" sz="1100" b="1" dirty="0">
                <a:solidFill>
                  <a:schemeClr val="bg1"/>
                </a:solidFill>
                <a:latin typeface="Century Gothic" panose="020B0502020202020204" pitchFamily="34" charset="0"/>
              </a:rPr>
              <a:t>Megan Matthews</a:t>
            </a:r>
            <a:r>
              <a:rPr lang="en-US" sz="1100" dirty="0">
                <a:solidFill>
                  <a:schemeClr val="bg1"/>
                </a:solidFill>
                <a:latin typeface="Century Gothic" panose="020B0502020202020204" pitchFamily="34" charset="0"/>
              </a:rPr>
              <a:t>, with the Office of Equity, as she </a:t>
            </a:r>
            <a:r>
              <a:rPr lang="en-US" sz="1100" b="0" i="0" dirty="0">
                <a:effectLst/>
                <a:latin typeface="Century Gothic" panose="020B0502020202020204" pitchFamily="34" charset="0"/>
              </a:rPr>
              <a:t>shares her reflections on the journey toward equity in our state and the work still to be done.</a:t>
            </a:r>
            <a:br>
              <a:rPr lang="en-US" sz="1100" dirty="0">
                <a:solidFill>
                  <a:schemeClr val="bg2"/>
                </a:solidFill>
                <a:highlight>
                  <a:srgbClr val="FFFF00"/>
                </a:highlight>
                <a:latin typeface="Century Gothic" panose="020B0502020202020204" pitchFamily="34" charset="0"/>
                <a:ea typeface="MS Mincho" panose="02020609040205080304" pitchFamily="49" charset="-128"/>
                <a:cs typeface="Times New Roman" panose="02020603050405020304" pitchFamily="18" charset="0"/>
              </a:rPr>
            </a:br>
            <a:br>
              <a:rPr lang="en-US" sz="1100"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br>
            <a:r>
              <a:rPr lang="en-US" sz="1200" b="1" cap="all"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t>Questions?</a:t>
            </a:r>
            <a:br>
              <a:rPr lang="en-US" sz="1588" b="1" cap="all"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br>
            <a:r>
              <a:rPr lang="en-US" sz="1100"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t>For questions on The Blast, the CoP, or to present a teaching or project share, contact:</a:t>
            </a:r>
          </a:p>
          <a:p>
            <a:r>
              <a:rPr lang="en-US" sz="1100" b="1" u="sng" dirty="0">
                <a:solidFill>
                  <a:srgbClr val="B5FBFD"/>
                </a:solidFill>
                <a:latin typeface="Century Gothic" panose="020B0502020202020204" pitchFamily="34" charset="0"/>
                <a:ea typeface="MS Mincho" panose="02020609040205080304" pitchFamily="49" charset="-128"/>
                <a:cs typeface="Times New Roman" panose="02020603050405020304" pitchFamily="18" charset="0"/>
                <a:hlinkClick r:id="rId5">
                  <a:extLst>
                    <a:ext uri="{A12FA001-AC4F-418D-AE19-62706E023703}">
                      <ahyp:hlinkClr xmlns:ahyp="http://schemas.microsoft.com/office/drawing/2018/hyperlinkcolor" val="tx"/>
                    </a:ext>
                  </a:extLst>
                </a:hlinkClick>
              </a:rPr>
              <a:t>Talia Mazzara</a:t>
            </a:r>
            <a:r>
              <a:rPr lang="en-US" sz="1100"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t>, </a:t>
            </a:r>
            <a:r>
              <a:rPr lang="en-US" sz="1100"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t>Results WA Senior Performance Advisor</a:t>
            </a:r>
          </a:p>
          <a:p>
            <a:r>
              <a:rPr lang="en-US" sz="1100" b="1" u="sng" dirty="0">
                <a:solidFill>
                  <a:srgbClr val="B5FBFD"/>
                </a:solidFill>
                <a:latin typeface="Century Gothic" panose="020B0502020202020204" pitchFamily="34" charset="0"/>
                <a:ea typeface="MS Mincho" panose="02020609040205080304" pitchFamily="49" charset="-128"/>
                <a:cs typeface="Times New Roman" panose="02020603050405020304" pitchFamily="18" charset="0"/>
                <a:hlinkClick r:id="rId6">
                  <a:extLst>
                    <a:ext uri="{A12FA001-AC4F-418D-AE19-62706E023703}">
                      <ahyp:hlinkClr xmlns:ahyp="http://schemas.microsoft.com/office/drawing/2018/hyperlinkcolor" val="tx"/>
                    </a:ext>
                  </a:extLst>
                </a:hlinkClick>
              </a:rPr>
              <a:t>Theresa Dew</a:t>
            </a:r>
            <a:r>
              <a:rPr lang="en-US" sz="1100" dirty="0">
                <a:solidFill>
                  <a:schemeClr val="bg2"/>
                </a:solidFill>
                <a:latin typeface="Century Gothic" panose="020B0502020202020204" pitchFamily="34" charset="0"/>
                <a:ea typeface="MS Mincho" panose="02020609040205080304" pitchFamily="49" charset="-128"/>
                <a:cs typeface="Times New Roman" panose="02020603050405020304" pitchFamily="18" charset="0"/>
              </a:rPr>
              <a:t>, </a:t>
            </a:r>
            <a:r>
              <a:rPr lang="en-US" sz="1100" dirty="0">
                <a:solidFill>
                  <a:schemeClr val="bg1"/>
                </a:solidFill>
                <a:latin typeface="Century Gothic" panose="020B0502020202020204" pitchFamily="34" charset="0"/>
                <a:ea typeface="MS Mincho" panose="02020609040205080304" pitchFamily="49" charset="-128"/>
                <a:cs typeface="Times New Roman" panose="02020603050405020304" pitchFamily="18" charset="0"/>
              </a:rPr>
              <a:t>Results WA Senior Performance Advisor</a:t>
            </a:r>
          </a:p>
        </p:txBody>
      </p:sp>
      <p:cxnSp>
        <p:nvCxnSpPr>
          <p:cNvPr id="63" name="Straight Connector 62">
            <a:extLst>
              <a:ext uri="{FF2B5EF4-FFF2-40B4-BE49-F238E27FC236}">
                <a16:creationId xmlns:a16="http://schemas.microsoft.com/office/drawing/2014/main" id="{6F38F2EF-FF88-3891-3983-718F65AB565F}"/>
              </a:ext>
              <a:ext uri="{C183D7F6-B498-43B3-948B-1728B52AA6E4}">
                <adec:decorative xmlns:adec="http://schemas.microsoft.com/office/drawing/2017/decorative" val="1"/>
              </a:ext>
            </a:extLst>
          </p:cNvPr>
          <p:cNvCxnSpPr>
            <a:cxnSpLocks/>
          </p:cNvCxnSpPr>
          <p:nvPr/>
        </p:nvCxnSpPr>
        <p:spPr>
          <a:xfrm flipV="1">
            <a:off x="4582228" y="6862760"/>
            <a:ext cx="1352954" cy="1043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1" name="Group 30">
            <a:extLst>
              <a:ext uri="{FF2B5EF4-FFF2-40B4-BE49-F238E27FC236}">
                <a16:creationId xmlns:a16="http://schemas.microsoft.com/office/drawing/2014/main" id="{D005C018-87C0-63A0-2229-D8ADE7643F9E}"/>
              </a:ext>
              <a:ext uri="{C183D7F6-B498-43B3-948B-1728B52AA6E4}">
                <adec:decorative xmlns:adec="http://schemas.microsoft.com/office/drawing/2017/decorative" val="1"/>
              </a:ext>
            </a:extLst>
          </p:cNvPr>
          <p:cNvGrpSpPr/>
          <p:nvPr/>
        </p:nvGrpSpPr>
        <p:grpSpPr>
          <a:xfrm>
            <a:off x="1" y="5754694"/>
            <a:ext cx="229721" cy="3308251"/>
            <a:chOff x="3756025" y="3200718"/>
            <a:chExt cx="260350" cy="3656965"/>
          </a:xfrm>
          <a:solidFill>
            <a:srgbClr val="6B858B"/>
          </a:solidFill>
        </p:grpSpPr>
        <p:sp>
          <p:nvSpPr>
            <p:cNvPr id="6" name="Rectangle 5">
              <a:extLst>
                <a:ext uri="{FF2B5EF4-FFF2-40B4-BE49-F238E27FC236}">
                  <a16:creationId xmlns:a16="http://schemas.microsoft.com/office/drawing/2014/main" id="{95BE8E08-222F-DD16-5928-8EC6C59E6A55}"/>
                </a:ext>
              </a:extLst>
            </p:cNvPr>
            <p:cNvSpPr>
              <a:spLocks noChangeArrowheads="1"/>
            </p:cNvSpPr>
            <p:nvPr/>
          </p:nvSpPr>
          <p:spPr bwMode="auto">
            <a:xfrm>
              <a:off x="3756025" y="678910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7" name="Rectangle 6">
              <a:extLst>
                <a:ext uri="{FF2B5EF4-FFF2-40B4-BE49-F238E27FC236}">
                  <a16:creationId xmlns:a16="http://schemas.microsoft.com/office/drawing/2014/main" id="{6C841C6B-56C5-6F5D-670F-F589D58FA0FE}"/>
                </a:ext>
              </a:extLst>
            </p:cNvPr>
            <p:cNvSpPr>
              <a:spLocks noChangeArrowheads="1"/>
            </p:cNvSpPr>
            <p:nvPr/>
          </p:nvSpPr>
          <p:spPr bwMode="auto">
            <a:xfrm>
              <a:off x="3756025" y="6639878"/>
              <a:ext cx="260350" cy="6477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8" name="Rectangle 7">
              <a:extLst>
                <a:ext uri="{FF2B5EF4-FFF2-40B4-BE49-F238E27FC236}">
                  <a16:creationId xmlns:a16="http://schemas.microsoft.com/office/drawing/2014/main" id="{1ACBF407-8B8D-781F-8926-E81A6BFCF8D1}"/>
                </a:ext>
              </a:extLst>
            </p:cNvPr>
            <p:cNvSpPr>
              <a:spLocks noChangeArrowheads="1"/>
            </p:cNvSpPr>
            <p:nvPr/>
          </p:nvSpPr>
          <p:spPr bwMode="auto">
            <a:xfrm>
              <a:off x="3756025" y="648747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9" name="Rectangle 8">
              <a:extLst>
                <a:ext uri="{FF2B5EF4-FFF2-40B4-BE49-F238E27FC236}">
                  <a16:creationId xmlns:a16="http://schemas.microsoft.com/office/drawing/2014/main" id="{3EBA8372-6B32-0132-4114-0371B0293529}"/>
                </a:ext>
              </a:extLst>
            </p:cNvPr>
            <p:cNvSpPr>
              <a:spLocks noChangeArrowheads="1"/>
            </p:cNvSpPr>
            <p:nvPr/>
          </p:nvSpPr>
          <p:spPr bwMode="auto">
            <a:xfrm>
              <a:off x="3756025" y="633825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0" name="Rectangle 9">
              <a:extLst>
                <a:ext uri="{FF2B5EF4-FFF2-40B4-BE49-F238E27FC236}">
                  <a16:creationId xmlns:a16="http://schemas.microsoft.com/office/drawing/2014/main" id="{7026AD52-85CD-315C-1DE3-76D085AD9E65}"/>
                </a:ext>
              </a:extLst>
            </p:cNvPr>
            <p:cNvSpPr>
              <a:spLocks noChangeArrowheads="1"/>
            </p:cNvSpPr>
            <p:nvPr/>
          </p:nvSpPr>
          <p:spPr bwMode="auto">
            <a:xfrm>
              <a:off x="3756025" y="618902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1" name="Rectangle 10">
              <a:extLst>
                <a:ext uri="{FF2B5EF4-FFF2-40B4-BE49-F238E27FC236}">
                  <a16:creationId xmlns:a16="http://schemas.microsoft.com/office/drawing/2014/main" id="{FEC9A956-4EC7-BDEA-2B63-D2BC229C1CCA}"/>
                </a:ext>
              </a:extLst>
            </p:cNvPr>
            <p:cNvSpPr>
              <a:spLocks noChangeArrowheads="1"/>
            </p:cNvSpPr>
            <p:nvPr/>
          </p:nvSpPr>
          <p:spPr bwMode="auto">
            <a:xfrm>
              <a:off x="3756025" y="604107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2" name="Rectangle 11">
              <a:extLst>
                <a:ext uri="{FF2B5EF4-FFF2-40B4-BE49-F238E27FC236}">
                  <a16:creationId xmlns:a16="http://schemas.microsoft.com/office/drawing/2014/main" id="{79CB8F34-9F83-80F5-5C48-2267E7DB85A3}"/>
                </a:ext>
              </a:extLst>
            </p:cNvPr>
            <p:cNvSpPr>
              <a:spLocks noChangeArrowheads="1"/>
            </p:cNvSpPr>
            <p:nvPr/>
          </p:nvSpPr>
          <p:spPr bwMode="auto">
            <a:xfrm>
              <a:off x="3756025" y="589184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3" name="Rectangle 12">
              <a:extLst>
                <a:ext uri="{FF2B5EF4-FFF2-40B4-BE49-F238E27FC236}">
                  <a16:creationId xmlns:a16="http://schemas.microsoft.com/office/drawing/2014/main" id="{2E4770B6-6E07-17C5-712D-62E77C607EC7}"/>
                </a:ext>
              </a:extLst>
            </p:cNvPr>
            <p:cNvSpPr>
              <a:spLocks noChangeArrowheads="1"/>
            </p:cNvSpPr>
            <p:nvPr/>
          </p:nvSpPr>
          <p:spPr bwMode="auto">
            <a:xfrm>
              <a:off x="3756025" y="574008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4" name="Rectangle 13">
              <a:extLst>
                <a:ext uri="{FF2B5EF4-FFF2-40B4-BE49-F238E27FC236}">
                  <a16:creationId xmlns:a16="http://schemas.microsoft.com/office/drawing/2014/main" id="{75CFF943-900C-D359-51BD-BF1CA3552FE6}"/>
                </a:ext>
              </a:extLst>
            </p:cNvPr>
            <p:cNvSpPr>
              <a:spLocks noChangeArrowheads="1"/>
            </p:cNvSpPr>
            <p:nvPr/>
          </p:nvSpPr>
          <p:spPr bwMode="auto">
            <a:xfrm>
              <a:off x="3756025" y="559085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5" name="Rectangle 14">
              <a:extLst>
                <a:ext uri="{FF2B5EF4-FFF2-40B4-BE49-F238E27FC236}">
                  <a16:creationId xmlns:a16="http://schemas.microsoft.com/office/drawing/2014/main" id="{16DB90E7-A96A-CF63-86EC-89A3EEA2640B}"/>
                </a:ext>
              </a:extLst>
            </p:cNvPr>
            <p:cNvSpPr>
              <a:spLocks noChangeArrowheads="1"/>
            </p:cNvSpPr>
            <p:nvPr/>
          </p:nvSpPr>
          <p:spPr bwMode="auto">
            <a:xfrm>
              <a:off x="3756025" y="544163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6" name="Rectangle 15">
              <a:extLst>
                <a:ext uri="{FF2B5EF4-FFF2-40B4-BE49-F238E27FC236}">
                  <a16:creationId xmlns:a16="http://schemas.microsoft.com/office/drawing/2014/main" id="{B5DC4D60-0A8E-1481-90B4-C48047D66197}"/>
                </a:ext>
              </a:extLst>
            </p:cNvPr>
            <p:cNvSpPr>
              <a:spLocks noChangeArrowheads="1"/>
            </p:cNvSpPr>
            <p:nvPr/>
          </p:nvSpPr>
          <p:spPr bwMode="auto">
            <a:xfrm>
              <a:off x="3756025" y="529367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7" name="Rectangle 16">
              <a:extLst>
                <a:ext uri="{FF2B5EF4-FFF2-40B4-BE49-F238E27FC236}">
                  <a16:creationId xmlns:a16="http://schemas.microsoft.com/office/drawing/2014/main" id="{2B5A22CA-FDD6-E693-BB3F-7A18A6677EF4}"/>
                </a:ext>
              </a:extLst>
            </p:cNvPr>
            <p:cNvSpPr>
              <a:spLocks noChangeArrowheads="1"/>
            </p:cNvSpPr>
            <p:nvPr/>
          </p:nvSpPr>
          <p:spPr bwMode="auto">
            <a:xfrm>
              <a:off x="3756025" y="514445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8" name="Rectangle 17">
              <a:extLst>
                <a:ext uri="{FF2B5EF4-FFF2-40B4-BE49-F238E27FC236}">
                  <a16:creationId xmlns:a16="http://schemas.microsoft.com/office/drawing/2014/main" id="{CD7CF701-D39C-D38B-F83B-AB101813D36A}"/>
                </a:ext>
              </a:extLst>
            </p:cNvPr>
            <p:cNvSpPr>
              <a:spLocks noChangeArrowheads="1"/>
            </p:cNvSpPr>
            <p:nvPr/>
          </p:nvSpPr>
          <p:spPr bwMode="auto">
            <a:xfrm>
              <a:off x="3756025" y="4996498"/>
              <a:ext cx="260350" cy="6477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19" name="Rectangle 18">
              <a:extLst>
                <a:ext uri="{FF2B5EF4-FFF2-40B4-BE49-F238E27FC236}">
                  <a16:creationId xmlns:a16="http://schemas.microsoft.com/office/drawing/2014/main" id="{36EECDBA-A38C-00A5-346C-28A19CFFF399}"/>
                </a:ext>
              </a:extLst>
            </p:cNvPr>
            <p:cNvSpPr>
              <a:spLocks noChangeArrowheads="1"/>
            </p:cNvSpPr>
            <p:nvPr/>
          </p:nvSpPr>
          <p:spPr bwMode="auto">
            <a:xfrm>
              <a:off x="3756025" y="484346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0" name="Rectangle 19">
              <a:extLst>
                <a:ext uri="{FF2B5EF4-FFF2-40B4-BE49-F238E27FC236}">
                  <a16:creationId xmlns:a16="http://schemas.microsoft.com/office/drawing/2014/main" id="{1FC5028F-738F-58F5-88EA-1A6E2EAC6FD5}"/>
                </a:ext>
              </a:extLst>
            </p:cNvPr>
            <p:cNvSpPr>
              <a:spLocks noChangeArrowheads="1"/>
            </p:cNvSpPr>
            <p:nvPr/>
          </p:nvSpPr>
          <p:spPr bwMode="auto">
            <a:xfrm>
              <a:off x="3756025" y="4695508"/>
              <a:ext cx="260350"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1" name="Rectangle 20">
              <a:extLst>
                <a:ext uri="{FF2B5EF4-FFF2-40B4-BE49-F238E27FC236}">
                  <a16:creationId xmlns:a16="http://schemas.microsoft.com/office/drawing/2014/main" id="{B554465E-FDB8-6A40-8DFE-A8156BDAFD52}"/>
                </a:ext>
              </a:extLst>
            </p:cNvPr>
            <p:cNvSpPr>
              <a:spLocks noChangeArrowheads="1"/>
            </p:cNvSpPr>
            <p:nvPr/>
          </p:nvSpPr>
          <p:spPr bwMode="auto">
            <a:xfrm>
              <a:off x="3756025" y="454628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2" name="Rectangle 21">
              <a:extLst>
                <a:ext uri="{FF2B5EF4-FFF2-40B4-BE49-F238E27FC236}">
                  <a16:creationId xmlns:a16="http://schemas.microsoft.com/office/drawing/2014/main" id="{B49780C0-2E46-923F-3E26-74B4060FD37C}"/>
                </a:ext>
              </a:extLst>
            </p:cNvPr>
            <p:cNvSpPr>
              <a:spLocks noChangeArrowheads="1"/>
            </p:cNvSpPr>
            <p:nvPr/>
          </p:nvSpPr>
          <p:spPr bwMode="auto">
            <a:xfrm>
              <a:off x="3756025" y="439705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3" name="Rectangle 22">
              <a:extLst>
                <a:ext uri="{FF2B5EF4-FFF2-40B4-BE49-F238E27FC236}">
                  <a16:creationId xmlns:a16="http://schemas.microsoft.com/office/drawing/2014/main" id="{B329CF97-E59F-9395-3585-66A8AFFBEB47}"/>
                </a:ext>
              </a:extLst>
            </p:cNvPr>
            <p:cNvSpPr>
              <a:spLocks noChangeArrowheads="1"/>
            </p:cNvSpPr>
            <p:nvPr/>
          </p:nvSpPr>
          <p:spPr bwMode="auto">
            <a:xfrm>
              <a:off x="3756025" y="4249103"/>
              <a:ext cx="260350"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4" name="Rectangle 23">
              <a:extLst>
                <a:ext uri="{FF2B5EF4-FFF2-40B4-BE49-F238E27FC236}">
                  <a16:creationId xmlns:a16="http://schemas.microsoft.com/office/drawing/2014/main" id="{716DFBBD-338B-E0F4-26D6-48D25A211E76}"/>
                </a:ext>
              </a:extLst>
            </p:cNvPr>
            <p:cNvSpPr>
              <a:spLocks noChangeArrowheads="1"/>
            </p:cNvSpPr>
            <p:nvPr/>
          </p:nvSpPr>
          <p:spPr bwMode="auto">
            <a:xfrm>
              <a:off x="3756025" y="409606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5" name="Rectangle 24">
              <a:extLst>
                <a:ext uri="{FF2B5EF4-FFF2-40B4-BE49-F238E27FC236}">
                  <a16:creationId xmlns:a16="http://schemas.microsoft.com/office/drawing/2014/main" id="{BC5F0901-4891-1F29-6159-5620DFDAAA5B}"/>
                </a:ext>
              </a:extLst>
            </p:cNvPr>
            <p:cNvSpPr>
              <a:spLocks noChangeArrowheads="1"/>
            </p:cNvSpPr>
            <p:nvPr/>
          </p:nvSpPr>
          <p:spPr bwMode="auto">
            <a:xfrm>
              <a:off x="3756025" y="3948113"/>
              <a:ext cx="260350"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6" name="Rectangle 25">
              <a:extLst>
                <a:ext uri="{FF2B5EF4-FFF2-40B4-BE49-F238E27FC236}">
                  <a16:creationId xmlns:a16="http://schemas.microsoft.com/office/drawing/2014/main" id="{90D21BF7-D9FD-A1FF-7109-618B0CCC143F}"/>
                </a:ext>
              </a:extLst>
            </p:cNvPr>
            <p:cNvSpPr>
              <a:spLocks noChangeArrowheads="1"/>
            </p:cNvSpPr>
            <p:nvPr/>
          </p:nvSpPr>
          <p:spPr bwMode="auto">
            <a:xfrm>
              <a:off x="3756025" y="379888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7" name="Rectangle 26">
              <a:extLst>
                <a:ext uri="{FF2B5EF4-FFF2-40B4-BE49-F238E27FC236}">
                  <a16:creationId xmlns:a16="http://schemas.microsoft.com/office/drawing/2014/main" id="{8303C754-F852-E374-3E33-4A949192C0A6}"/>
                </a:ext>
              </a:extLst>
            </p:cNvPr>
            <p:cNvSpPr>
              <a:spLocks noChangeArrowheads="1"/>
            </p:cNvSpPr>
            <p:nvPr/>
          </p:nvSpPr>
          <p:spPr bwMode="auto">
            <a:xfrm>
              <a:off x="3756025" y="3649663"/>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8" name="Rectangle 27">
              <a:extLst>
                <a:ext uri="{FF2B5EF4-FFF2-40B4-BE49-F238E27FC236}">
                  <a16:creationId xmlns:a16="http://schemas.microsoft.com/office/drawing/2014/main" id="{C6E75616-38F7-3493-205B-4DADEF5F8D85}"/>
                </a:ext>
              </a:extLst>
            </p:cNvPr>
            <p:cNvSpPr>
              <a:spLocks noChangeArrowheads="1"/>
            </p:cNvSpPr>
            <p:nvPr/>
          </p:nvSpPr>
          <p:spPr bwMode="auto">
            <a:xfrm>
              <a:off x="3756025" y="3501708"/>
              <a:ext cx="260350"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29" name="Rectangle 28">
              <a:extLst>
                <a:ext uri="{FF2B5EF4-FFF2-40B4-BE49-F238E27FC236}">
                  <a16:creationId xmlns:a16="http://schemas.microsoft.com/office/drawing/2014/main" id="{56DE1569-F406-9A90-BFB2-6849489362BC}"/>
                </a:ext>
              </a:extLst>
            </p:cNvPr>
            <p:cNvSpPr>
              <a:spLocks noChangeArrowheads="1"/>
            </p:cNvSpPr>
            <p:nvPr/>
          </p:nvSpPr>
          <p:spPr bwMode="auto">
            <a:xfrm>
              <a:off x="3756025" y="3348038"/>
              <a:ext cx="260350" cy="685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sp>
          <p:nvSpPr>
            <p:cNvPr id="30" name="Rectangle 29">
              <a:extLst>
                <a:ext uri="{FF2B5EF4-FFF2-40B4-BE49-F238E27FC236}">
                  <a16:creationId xmlns:a16="http://schemas.microsoft.com/office/drawing/2014/main" id="{62839C4D-70F7-54D7-1CE4-33041FDE27B3}"/>
                </a:ext>
              </a:extLst>
            </p:cNvPr>
            <p:cNvSpPr>
              <a:spLocks noChangeArrowheads="1"/>
            </p:cNvSpPr>
            <p:nvPr/>
          </p:nvSpPr>
          <p:spPr bwMode="auto">
            <a:xfrm>
              <a:off x="3756025" y="3200718"/>
              <a:ext cx="260350"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endParaRPr lang="en-US" sz="1588" dirty="0"/>
            </a:p>
          </p:txBody>
        </p:sp>
      </p:grpSp>
      <p:sp>
        <p:nvSpPr>
          <p:cNvPr id="32" name="Rectangle 31">
            <a:extLst>
              <a:ext uri="{FF2B5EF4-FFF2-40B4-BE49-F238E27FC236}">
                <a16:creationId xmlns:a16="http://schemas.microsoft.com/office/drawing/2014/main" id="{48039957-677A-E4D9-CBF6-3D219725CEC9}"/>
              </a:ext>
              <a:ext uri="{C183D7F6-B498-43B3-948B-1728B52AA6E4}">
                <adec:decorative xmlns:adec="http://schemas.microsoft.com/office/drawing/2017/decorative" val="1"/>
              </a:ext>
            </a:extLst>
          </p:cNvPr>
          <p:cNvSpPr/>
          <p:nvPr/>
        </p:nvSpPr>
        <p:spPr>
          <a:xfrm>
            <a:off x="-34" y="5014968"/>
            <a:ext cx="673550" cy="62041"/>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sz="1588" dirty="0"/>
          </a:p>
        </p:txBody>
      </p:sp>
      <p:cxnSp>
        <p:nvCxnSpPr>
          <p:cNvPr id="3" name="Straight Connector 2">
            <a:extLst>
              <a:ext uri="{FF2B5EF4-FFF2-40B4-BE49-F238E27FC236}">
                <a16:creationId xmlns:a16="http://schemas.microsoft.com/office/drawing/2014/main" id="{6BFFC23A-0DEB-7E1E-A53F-F8FDA8DE7259}"/>
              </a:ext>
              <a:ext uri="{C183D7F6-B498-43B3-948B-1728B52AA6E4}">
                <adec:decorative xmlns:adec="http://schemas.microsoft.com/office/drawing/2017/decorative" val="1"/>
              </a:ext>
            </a:extLst>
          </p:cNvPr>
          <p:cNvCxnSpPr>
            <a:cxnSpLocks/>
          </p:cNvCxnSpPr>
          <p:nvPr/>
        </p:nvCxnSpPr>
        <p:spPr>
          <a:xfrm>
            <a:off x="4582228" y="4896535"/>
            <a:ext cx="135295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42" name="Picture 41">
            <a:extLst>
              <a:ext uri="{FF2B5EF4-FFF2-40B4-BE49-F238E27FC236}">
                <a16:creationId xmlns:a16="http://schemas.microsoft.com/office/drawing/2014/main" id="{C028C2D6-22CB-323C-AED8-5C1E75410A53}"/>
              </a:ext>
            </a:extLst>
          </p:cNvPr>
          <p:cNvPicPr>
            <a:picLocks noChangeAspect="1"/>
          </p:cNvPicPr>
          <p:nvPr/>
        </p:nvPicPr>
        <p:blipFill>
          <a:blip r:embed="rId7"/>
          <a:stretch>
            <a:fillRect/>
          </a:stretch>
        </p:blipFill>
        <p:spPr>
          <a:xfrm>
            <a:off x="6216388" y="4777939"/>
            <a:ext cx="638456" cy="638456"/>
          </a:xfrm>
          <a:prstGeom prst="rect">
            <a:avLst/>
          </a:prstGeom>
          <a:effectLst>
            <a:glow rad="38100">
              <a:schemeClr val="bg2">
                <a:alpha val="91000"/>
              </a:schemeClr>
            </a:glow>
          </a:effectLst>
        </p:spPr>
      </p:pic>
      <p:pic>
        <p:nvPicPr>
          <p:cNvPr id="36" name="Picture 35">
            <a:extLst>
              <a:ext uri="{FF2B5EF4-FFF2-40B4-BE49-F238E27FC236}">
                <a16:creationId xmlns:a16="http://schemas.microsoft.com/office/drawing/2014/main" id="{613EDB10-9DCA-8CF8-D3BC-1AE6138BD627}"/>
              </a:ext>
            </a:extLst>
          </p:cNvPr>
          <p:cNvPicPr>
            <a:picLocks noChangeAspect="1"/>
          </p:cNvPicPr>
          <p:nvPr/>
        </p:nvPicPr>
        <p:blipFill>
          <a:blip r:embed="rId8"/>
          <a:stretch>
            <a:fillRect/>
          </a:stretch>
        </p:blipFill>
        <p:spPr>
          <a:xfrm>
            <a:off x="5991" y="2154685"/>
            <a:ext cx="4344530" cy="2553143"/>
          </a:xfrm>
          <a:prstGeom prst="rect">
            <a:avLst/>
          </a:prstGeom>
        </p:spPr>
      </p:pic>
    </p:spTree>
    <p:extLst>
      <p:ext uri="{BB962C8B-B14F-4D97-AF65-F5344CB8AC3E}">
        <p14:creationId xmlns:p14="http://schemas.microsoft.com/office/powerpoint/2010/main" val="93924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TextBox 58">
            <a:extLst>
              <a:ext uri="{FF2B5EF4-FFF2-40B4-BE49-F238E27FC236}">
                <a16:creationId xmlns:a16="http://schemas.microsoft.com/office/drawing/2014/main" id="{0093E9C2-64E4-2FAC-7DF9-DCBD5C9E1340}"/>
              </a:ext>
            </a:extLst>
          </p:cNvPr>
          <p:cNvSpPr txBox="1"/>
          <p:nvPr/>
        </p:nvSpPr>
        <p:spPr>
          <a:xfrm>
            <a:off x="4675963" y="4150794"/>
            <a:ext cx="1962869" cy="1138773"/>
          </a:xfrm>
          <a:prstGeom prst="rect">
            <a:avLst/>
          </a:prstGeom>
          <a:solidFill>
            <a:srgbClr val="D8DCD6"/>
          </a:solidFill>
          <a:ln w="60325">
            <a:gradFill>
              <a:gsLst>
                <a:gs pos="24000">
                  <a:srgbClr val="FEDFD6">
                    <a:alpha val="86000"/>
                    <a:lumMod val="85000"/>
                    <a:lumOff val="15000"/>
                  </a:srgbClr>
                </a:gs>
                <a:gs pos="78000">
                  <a:schemeClr val="accent2">
                    <a:lumMod val="60000"/>
                    <a:lumOff val="40000"/>
                  </a:schemeClr>
                </a:gs>
              </a:gsLst>
              <a:lin ang="5400000" scaled="1"/>
            </a:gradFill>
            <a:prstDash val="dashDot"/>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chemeClr val="tx2"/>
                </a:solidFill>
                <a:effectLst/>
                <a:uLnTx/>
                <a:uFillTx/>
                <a:latin typeface="Cavolini" panose="03000502040302020204" pitchFamily="66" charset="0"/>
                <a:ea typeface="MS Mincho" panose="02020609040205080304" pitchFamily="49" charset="-128"/>
                <a:cs typeface="Cavolini" panose="03000502040302020204" pitchFamily="66" charset="0"/>
              </a:rPr>
              <a:t>Click the play button below to watch the February CoP presentation!</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200" b="1" dirty="0">
              <a:solidFill>
                <a:srgbClr val="6A7129"/>
              </a:solidFill>
              <a:highlight>
                <a:srgbClr val="FFFF00"/>
              </a:highlight>
              <a:latin typeface="Cavolini" panose="03000502040302020204" pitchFamily="66" charset="0"/>
              <a:ea typeface="MS Mincho" panose="02020609040205080304" pitchFamily="49" charset="-128"/>
              <a:cs typeface="Cavolini" panose="03000502040302020204" pitchFamily="66"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1" i="0" u="none" strike="noStrike" kern="1200" cap="none" spc="0" normalizeH="0" baseline="0" noProof="0" dirty="0">
              <a:ln>
                <a:noFill/>
              </a:ln>
              <a:solidFill>
                <a:srgbClr val="6A7129"/>
              </a:solidFill>
              <a:effectLst/>
              <a:uLnTx/>
              <a:uFillTx/>
              <a:latin typeface="Cavolini" panose="03000502040302020204" pitchFamily="66" charset="0"/>
              <a:ea typeface="+mn-ea"/>
              <a:cs typeface="Cavolini" panose="03000502040302020204" pitchFamily="66" charset="0"/>
            </a:endParaRPr>
          </a:p>
        </p:txBody>
      </p:sp>
      <p:sp>
        <p:nvSpPr>
          <p:cNvPr id="56" name="Title 55">
            <a:extLst>
              <a:ext uri="{FF2B5EF4-FFF2-40B4-BE49-F238E27FC236}">
                <a16:creationId xmlns:a16="http://schemas.microsoft.com/office/drawing/2014/main" id="{0C080B67-F22C-4A7E-03C6-25F2E2A1BA4D}"/>
              </a:ext>
              <a:ext uri="{C183D7F6-B498-43B3-948B-1728B52AA6E4}">
                <adec:decorative xmlns:adec="http://schemas.microsoft.com/office/drawing/2017/decorative" val="1"/>
              </a:ext>
            </a:extLst>
          </p:cNvPr>
          <p:cNvSpPr>
            <a:spLocks noGrp="1"/>
          </p:cNvSpPr>
          <p:nvPr>
            <p:ph type="title"/>
          </p:nvPr>
        </p:nvSpPr>
        <p:spPr>
          <a:xfrm>
            <a:off x="471488" y="-1767417"/>
            <a:ext cx="5915025" cy="1767417"/>
          </a:xfrm>
        </p:spPr>
        <p:txBody>
          <a:bodyPr vert="horz" lIns="91440" tIns="45720" rIns="91440" bIns="45720" rtlCol="0" anchor="b">
            <a:normAutofit/>
          </a:bodyPr>
          <a:lstStyle/>
          <a:p>
            <a:r>
              <a:rPr lang="en-US" dirty="0"/>
              <a:t>The Blast Newsletter – Page 2</a:t>
            </a:r>
          </a:p>
        </p:txBody>
      </p:sp>
      <p:sp>
        <p:nvSpPr>
          <p:cNvPr id="63" name="TextBox 62">
            <a:extLst>
              <a:ext uri="{FF2B5EF4-FFF2-40B4-BE49-F238E27FC236}">
                <a16:creationId xmlns:a16="http://schemas.microsoft.com/office/drawing/2014/main" id="{B150F710-8CCD-1727-B067-8D2192F58E4B}"/>
              </a:ext>
              <a:ext uri="{C183D7F6-B498-43B3-948B-1728B52AA6E4}">
                <adec:decorative xmlns:adec="http://schemas.microsoft.com/office/drawing/2017/decorative" val="0"/>
              </a:ext>
            </a:extLst>
          </p:cNvPr>
          <p:cNvSpPr txBox="1"/>
          <p:nvPr/>
        </p:nvSpPr>
        <p:spPr>
          <a:xfrm>
            <a:off x="-179465" y="68275"/>
            <a:ext cx="4036921" cy="282513"/>
          </a:xfrm>
          <a:prstGeom prst="rect">
            <a:avLst/>
          </a:prstGeom>
          <a:noFill/>
        </p:spPr>
        <p:txBody>
          <a:bodyPr wrap="square" lIns="242048" rtlCol="0">
            <a:spAutoFit/>
          </a:bodyPr>
          <a:lstStyle/>
          <a:p>
            <a:pPr marL="0" marR="0" lvl="0" indent="0" algn="l" defTabSz="457200" rtl="0" eaLnBrk="1" fontAlgn="auto" latinLnBrk="0" hangingPunct="1">
              <a:lnSpc>
                <a:spcPct val="100000"/>
              </a:lnSpc>
              <a:spcBef>
                <a:spcPts val="1060"/>
              </a:spcBef>
              <a:spcAft>
                <a:spcPts val="0"/>
              </a:spcAft>
              <a:buClrTx/>
              <a:buSzTx/>
              <a:buFontTx/>
              <a:buNone/>
              <a:tabLst/>
              <a:defRPr/>
            </a:pPr>
            <a:r>
              <a:rPr kumimoji="0" lang="en-US" sz="1236" b="1" i="0" u="none" strike="noStrike" kern="1200" cap="none" spc="0" normalizeH="0" baseline="0" noProof="0" dirty="0">
                <a:ln>
                  <a:noFill/>
                </a:ln>
                <a:solidFill>
                  <a:srgbClr val="006666"/>
                </a:solidFill>
                <a:effectLst/>
                <a:uLnTx/>
                <a:uFillTx/>
                <a:latin typeface="Century Gothic" panose="020B0502020202020204" pitchFamily="34" charset="0"/>
                <a:ea typeface="MS Mincho" panose="02020609040205080304" pitchFamily="49" charset="-128"/>
                <a:cs typeface="Times New Roman" panose="02020603050405020304" pitchFamily="18" charset="0"/>
              </a:rPr>
              <a:t>ISSUE NO. 26 | FEBR</a:t>
            </a:r>
            <a:r>
              <a:rPr lang="en-US" sz="1236" b="1" dirty="0">
                <a:solidFill>
                  <a:srgbClr val="006666"/>
                </a:solidFill>
                <a:latin typeface="Century Gothic" panose="020B0502020202020204" pitchFamily="34" charset="0"/>
                <a:ea typeface="MS Mincho" panose="02020609040205080304" pitchFamily="49" charset="-128"/>
                <a:cs typeface="Times New Roman" panose="02020603050405020304" pitchFamily="18" charset="0"/>
              </a:rPr>
              <a:t>UARY</a:t>
            </a:r>
            <a:r>
              <a:rPr kumimoji="0" lang="en-US" sz="1236" b="1" i="0" u="none" strike="noStrike" kern="1200" cap="none" spc="0" normalizeH="0" baseline="0" noProof="0" dirty="0">
                <a:ln>
                  <a:noFill/>
                </a:ln>
                <a:solidFill>
                  <a:srgbClr val="006666"/>
                </a:solidFill>
                <a:effectLst/>
                <a:uLnTx/>
                <a:uFillTx/>
                <a:latin typeface="Century Gothic" panose="020B0502020202020204" pitchFamily="34" charset="0"/>
                <a:ea typeface="MS Mincho" panose="02020609040205080304" pitchFamily="49" charset="-128"/>
                <a:cs typeface="Times New Roman" panose="02020603050405020304" pitchFamily="18" charset="0"/>
              </a:rPr>
              <a:t> 2025 </a:t>
            </a:r>
            <a:endParaRPr kumimoji="0" lang="en-US" sz="1236" b="1" i="0" u="none" strike="noStrike" kern="1200" cap="none" spc="0" normalizeH="0" baseline="0" noProof="0" dirty="0">
              <a:ln>
                <a:noFill/>
              </a:ln>
              <a:solidFill>
                <a:srgbClr val="006666"/>
              </a:solidFill>
              <a:effectLst/>
              <a:uLnTx/>
              <a:uFillTx/>
              <a:latin typeface="Aptos" panose="02110004020202020204"/>
              <a:ea typeface="+mn-ea"/>
              <a:cs typeface="+mn-cs"/>
            </a:endParaRPr>
          </a:p>
        </p:txBody>
      </p:sp>
      <p:sp>
        <p:nvSpPr>
          <p:cNvPr id="69" name="TextBox 68">
            <a:extLst>
              <a:ext uri="{FF2B5EF4-FFF2-40B4-BE49-F238E27FC236}">
                <a16:creationId xmlns:a16="http://schemas.microsoft.com/office/drawing/2014/main" id="{76DCC1B1-10F2-2CE9-B119-80A515B78FA5}"/>
              </a:ext>
            </a:extLst>
          </p:cNvPr>
          <p:cNvSpPr txBox="1"/>
          <p:nvPr/>
        </p:nvSpPr>
        <p:spPr>
          <a:xfrm>
            <a:off x="56134" y="5568016"/>
            <a:ext cx="2692194" cy="3611359"/>
          </a:xfrm>
          <a:prstGeom prst="rect">
            <a:avLst/>
          </a:prstGeom>
          <a:noFill/>
        </p:spPr>
        <p:txBody>
          <a:bodyPr wrap="square" tIns="242048" rtlCol="0">
            <a:spAutoFit/>
          </a:bodyPr>
          <a:lstStyle/>
          <a:p>
            <a:pPr marL="0" marR="0" lvl="0" indent="0" algn="l" defTabSz="457200" rtl="0" eaLnBrk="1" fontAlgn="auto" latinLnBrk="0" hangingPunct="1">
              <a:lnSpc>
                <a:spcPct val="100000"/>
              </a:lnSpc>
              <a:spcBef>
                <a:spcPts val="0"/>
              </a:spcBef>
              <a:spcAft>
                <a:spcPts val="1060"/>
              </a:spcAft>
              <a:buClrTx/>
              <a:buSzTx/>
              <a:buFontTx/>
              <a:buNone/>
              <a:tabLst/>
              <a:defRPr/>
            </a:pPr>
            <a:r>
              <a:rPr kumimoji="0" lang="en-US" sz="1588"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COMING UP NEXT</a:t>
            </a:r>
            <a:br>
              <a:rPr lang="en-US" sz="1200" i="1" dirty="0">
                <a:solidFill>
                  <a:srgbClr val="808000"/>
                </a:solidFill>
                <a:latin typeface="Century Gothic" panose="020B0502020202020204" pitchFamily="34" charset="0"/>
                <a:ea typeface="MS Mincho" panose="02020609040205080304" pitchFamily="49" charset="-128"/>
                <a:cs typeface="Times New Roman" panose="02020603050405020304" pitchFamily="18" charset="0"/>
              </a:rPr>
            </a:br>
            <a:endParaRPr lang="en-US" sz="1200" i="1" dirty="0">
              <a:solidFill>
                <a:srgbClr val="808000"/>
              </a:solidFill>
              <a:latin typeface="Century Gothic" panose="020B0502020202020204" pitchFamily="34" charset="0"/>
              <a:ea typeface="MS Mincho" panose="02020609040205080304" pitchFamily="49" charset="-128"/>
              <a:cs typeface="Times New Roman" panose="02020603050405020304" pitchFamily="18" charset="0"/>
            </a:endParaRP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March 18, 2025</a:t>
            </a: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10:30 a.m. – 12:00 p.m.</a:t>
            </a: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hlinkClick r:id="rId2"/>
              </a:rPr>
              <a:t>Zoom Meeting</a:t>
            </a:r>
            <a:endParaRPr kumimoji="0" lang="en-US" sz="12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endParaRP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 </a:t>
            </a:r>
          </a:p>
          <a:p>
            <a:pPr marL="0" marR="40341" lvl="0" indent="0" algn="ctr" defTabSz="457200" rtl="0" eaLnBrk="1" fontAlgn="auto" latinLnBrk="0" hangingPunct="1">
              <a:lnSpc>
                <a:spcPct val="115000"/>
              </a:lnSpc>
              <a:spcBef>
                <a:spcPts val="0"/>
              </a:spcBef>
              <a:spcAft>
                <a:spcPts val="0"/>
              </a:spcAft>
              <a:buClrTx/>
              <a:buSzTx/>
              <a:buFontTx/>
              <a:buNone/>
              <a:tabLst/>
              <a:defRPr/>
            </a:pPr>
            <a:r>
              <a:rPr kumimoji="0" lang="en-US" sz="1300" b="1"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Topics:</a:t>
            </a:r>
            <a:endParaRPr kumimoji="0" lang="en-US" sz="1300" b="0"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endParaRPr>
          </a:p>
          <a:p>
            <a:pPr marL="0" marR="40341" lvl="0" indent="0" algn="ctr" defTabSz="457200" rtl="0" eaLnBrk="1" fontAlgn="auto" latinLnBrk="0" hangingPunct="1">
              <a:lnSpc>
                <a:spcPct val="115000"/>
              </a:lnSpc>
              <a:spcBef>
                <a:spcPts val="0"/>
              </a:spcBef>
              <a:spcAft>
                <a:spcPts val="0"/>
              </a:spcAft>
              <a:buClrTx/>
              <a:buSzTx/>
              <a:buFontTx/>
              <a:buNone/>
              <a:tabLst/>
              <a:defRPr/>
            </a:pPr>
            <a:r>
              <a:rPr lang="en-US" sz="1050" i="0" dirty="0">
                <a:solidFill>
                  <a:srgbClr val="434341"/>
                </a:solidFill>
                <a:effectLst/>
                <a:latin typeface="Century Gothic" panose="020B0502020202020204" pitchFamily="34" charset="0"/>
              </a:rPr>
              <a:t>Arizona Management System: Influencing Culture</a:t>
            </a:r>
            <a:br>
              <a:rPr lang="en-US" sz="1050" i="0" dirty="0">
                <a:solidFill>
                  <a:srgbClr val="434341"/>
                </a:solidFill>
                <a:effectLst/>
                <a:latin typeface="Century Gothic" panose="020B0502020202020204" pitchFamily="34" charset="0"/>
              </a:rPr>
            </a:br>
            <a:r>
              <a:rPr lang="en-US" sz="1050" b="1" i="0" dirty="0" err="1">
                <a:solidFill>
                  <a:srgbClr val="434341"/>
                </a:solidFill>
                <a:effectLst/>
                <a:latin typeface="Century Gothic" panose="020B0502020202020204" pitchFamily="34" charset="0"/>
              </a:rPr>
              <a:t>MarthaJane</a:t>
            </a:r>
            <a:r>
              <a:rPr lang="en-US" sz="1050" b="1" i="0" dirty="0">
                <a:solidFill>
                  <a:srgbClr val="434341"/>
                </a:solidFill>
                <a:effectLst/>
                <a:latin typeface="Century Gothic" panose="020B0502020202020204" pitchFamily="34" charset="0"/>
              </a:rPr>
              <a:t> Vincent | Arizona Government Transformation Office</a:t>
            </a:r>
          </a:p>
          <a:p>
            <a:pPr marL="0" marR="40341" lvl="0" indent="0" algn="ctr" defTabSz="457200" rtl="0" eaLnBrk="1" fontAlgn="auto" latinLnBrk="0" hangingPunct="1">
              <a:lnSpc>
                <a:spcPct val="115000"/>
              </a:lnSpc>
              <a:spcBef>
                <a:spcPts val="0"/>
              </a:spcBef>
              <a:spcAft>
                <a:spcPts val="0"/>
              </a:spcAft>
              <a:buClrTx/>
              <a:buSzTx/>
              <a:buFontTx/>
              <a:buNone/>
              <a:tabLst/>
              <a:defRPr/>
            </a:pPr>
            <a:endParaRPr lang="en-US" sz="1050" b="1" dirty="0">
              <a:solidFill>
                <a:srgbClr val="434341"/>
              </a:solidFill>
              <a:latin typeface="Century Gothic" panose="020B0502020202020204" pitchFamily="34" charset="0"/>
            </a:endParaRPr>
          </a:p>
          <a:p>
            <a:pPr marR="40341" algn="ctr">
              <a:lnSpc>
                <a:spcPct val="115000"/>
              </a:lnSpc>
              <a:defRPr/>
            </a:pPr>
            <a:r>
              <a:rPr lang="en-US" sz="1050" i="0" dirty="0">
                <a:solidFill>
                  <a:srgbClr val="434341"/>
                </a:solidFill>
                <a:effectLst/>
                <a:latin typeface="Century Gothic" panose="020B0502020202020204" pitchFamily="34" charset="0"/>
              </a:rPr>
              <a:t>Power Up your PowerPoint</a:t>
            </a:r>
            <a:br>
              <a:rPr lang="en-US" sz="1050" i="0" dirty="0">
                <a:solidFill>
                  <a:srgbClr val="434341"/>
                </a:solidFill>
                <a:effectLst/>
                <a:latin typeface="Century Gothic" panose="020B0502020202020204" pitchFamily="34" charset="0"/>
              </a:rPr>
            </a:br>
            <a:r>
              <a:rPr lang="en-US" sz="1050" b="1" i="0" dirty="0">
                <a:solidFill>
                  <a:srgbClr val="434341"/>
                </a:solidFill>
                <a:effectLst/>
                <a:latin typeface="Century Gothic" panose="020B0502020202020204" pitchFamily="34" charset="0"/>
              </a:rPr>
              <a:t>Jeannie Bowen | Results Washington</a:t>
            </a:r>
          </a:p>
          <a:p>
            <a:pPr marL="0" marR="40341" lvl="0" indent="0" algn="ctr" defTabSz="457200" rtl="0" eaLnBrk="1" fontAlgn="auto" latinLnBrk="0" hangingPunct="1">
              <a:lnSpc>
                <a:spcPct val="115000"/>
              </a:lnSpc>
              <a:spcBef>
                <a:spcPts val="0"/>
              </a:spcBef>
              <a:spcAft>
                <a:spcPts val="0"/>
              </a:spcAft>
              <a:buClrTx/>
              <a:buSzTx/>
              <a:buFontTx/>
              <a:buNone/>
              <a:tabLst/>
              <a:defRPr/>
            </a:pPr>
            <a:endParaRPr lang="en-US" sz="1100" b="1" i="0" dirty="0">
              <a:solidFill>
                <a:srgbClr val="434341"/>
              </a:solidFill>
              <a:effectLst/>
              <a:latin typeface="Century Gothic" panose="020B0502020202020204" pitchFamily="34" charset="0"/>
            </a:endParaRPr>
          </a:p>
          <a:p>
            <a:pPr marL="0" marR="40341" lvl="0" indent="0" algn="ctr" defTabSz="457200" rtl="0" eaLnBrk="1" fontAlgn="auto" latinLnBrk="0" hangingPunct="1">
              <a:lnSpc>
                <a:spcPct val="115000"/>
              </a:lnSpc>
              <a:spcBef>
                <a:spcPts val="0"/>
              </a:spcBef>
              <a:spcAft>
                <a:spcPts val="0"/>
              </a:spcAft>
              <a:buClrTx/>
              <a:buSzTx/>
              <a:buFontTx/>
              <a:buNone/>
              <a:tabLst/>
              <a:defRPr/>
            </a:pPr>
            <a:endParaRPr lang="en-US" sz="1200" i="0" dirty="0">
              <a:solidFill>
                <a:srgbClr val="434341"/>
              </a:solidFill>
              <a:effectLst/>
              <a:highlight>
                <a:srgbClr val="FFFF00"/>
              </a:highlight>
              <a:latin typeface="Century Gothic" panose="020B0502020202020204" pitchFamily="34" charset="0"/>
            </a:endParaRPr>
          </a:p>
        </p:txBody>
      </p:sp>
      <p:sp>
        <p:nvSpPr>
          <p:cNvPr id="2" name="Rectangle 1">
            <a:extLst>
              <a:ext uri="{FF2B5EF4-FFF2-40B4-BE49-F238E27FC236}">
                <a16:creationId xmlns:a16="http://schemas.microsoft.com/office/drawing/2014/main" id="{A70B8FD8-7467-3317-DC9C-A762AE449254}"/>
              </a:ext>
              <a:ext uri="{C183D7F6-B498-43B3-948B-1728B52AA6E4}">
                <adec:decorative xmlns:adec="http://schemas.microsoft.com/office/drawing/2017/decorative" val="1"/>
              </a:ext>
            </a:extLst>
          </p:cNvPr>
          <p:cNvSpPr/>
          <p:nvPr/>
        </p:nvSpPr>
        <p:spPr>
          <a:xfrm>
            <a:off x="367896" y="6098352"/>
            <a:ext cx="546999" cy="69348"/>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nvGrpSpPr>
          <p:cNvPr id="46" name="Group 45">
            <a:extLst>
              <a:ext uri="{FF2B5EF4-FFF2-40B4-BE49-F238E27FC236}">
                <a16:creationId xmlns:a16="http://schemas.microsoft.com/office/drawing/2014/main" id="{3479C812-3654-BA5D-FB96-885664F38808}"/>
              </a:ext>
              <a:ext uri="{C183D7F6-B498-43B3-948B-1728B52AA6E4}">
                <adec:decorative xmlns:adec="http://schemas.microsoft.com/office/drawing/2017/decorative" val="1"/>
              </a:ext>
            </a:extLst>
          </p:cNvPr>
          <p:cNvGrpSpPr/>
          <p:nvPr/>
        </p:nvGrpSpPr>
        <p:grpSpPr>
          <a:xfrm>
            <a:off x="6627719" y="5729517"/>
            <a:ext cx="230281" cy="3018567"/>
            <a:chOff x="3755708" y="3239135"/>
            <a:chExt cx="260985" cy="3430270"/>
          </a:xfrm>
          <a:solidFill>
            <a:schemeClr val="accent2">
              <a:lumMod val="60000"/>
              <a:lumOff val="40000"/>
            </a:schemeClr>
          </a:solidFill>
        </p:grpSpPr>
        <p:sp>
          <p:nvSpPr>
            <p:cNvPr id="22" name="Rectangle 21">
              <a:extLst>
                <a:ext uri="{FF2B5EF4-FFF2-40B4-BE49-F238E27FC236}">
                  <a16:creationId xmlns:a16="http://schemas.microsoft.com/office/drawing/2014/main" id="{2D348DC2-3EC8-C8DB-12CC-5BBBB33B2643}"/>
                </a:ext>
              </a:extLst>
            </p:cNvPr>
            <p:cNvSpPr>
              <a:spLocks noChangeArrowheads="1"/>
            </p:cNvSpPr>
            <p:nvPr/>
          </p:nvSpPr>
          <p:spPr bwMode="auto">
            <a:xfrm>
              <a:off x="3755708" y="6605905"/>
              <a:ext cx="260985" cy="635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3" name="Rectangle 22">
              <a:extLst>
                <a:ext uri="{FF2B5EF4-FFF2-40B4-BE49-F238E27FC236}">
                  <a16:creationId xmlns:a16="http://schemas.microsoft.com/office/drawing/2014/main" id="{28C2C085-C8D6-A4A2-C7F6-704A1272274E}"/>
                </a:ext>
              </a:extLst>
            </p:cNvPr>
            <p:cNvSpPr>
              <a:spLocks noChangeArrowheads="1"/>
            </p:cNvSpPr>
            <p:nvPr/>
          </p:nvSpPr>
          <p:spPr bwMode="auto">
            <a:xfrm>
              <a:off x="3755708" y="64573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4" name="Rectangle 23">
              <a:extLst>
                <a:ext uri="{FF2B5EF4-FFF2-40B4-BE49-F238E27FC236}">
                  <a16:creationId xmlns:a16="http://schemas.microsoft.com/office/drawing/2014/main" id="{4E127BA6-B193-2D10-C293-0AB1319A608F}"/>
                </a:ext>
              </a:extLst>
            </p:cNvPr>
            <p:cNvSpPr>
              <a:spLocks noChangeArrowheads="1"/>
            </p:cNvSpPr>
            <p:nvPr/>
          </p:nvSpPr>
          <p:spPr bwMode="auto">
            <a:xfrm>
              <a:off x="3755708" y="631126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5" name="Rectangle 24">
              <a:extLst>
                <a:ext uri="{FF2B5EF4-FFF2-40B4-BE49-F238E27FC236}">
                  <a16:creationId xmlns:a16="http://schemas.microsoft.com/office/drawing/2014/main" id="{EA35CA1C-EC28-30E6-CC9E-458207F463CA}"/>
                </a:ext>
              </a:extLst>
            </p:cNvPr>
            <p:cNvSpPr>
              <a:spLocks noChangeArrowheads="1"/>
            </p:cNvSpPr>
            <p:nvPr/>
          </p:nvSpPr>
          <p:spPr bwMode="auto">
            <a:xfrm>
              <a:off x="3755708" y="61652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6" name="Rectangle 25">
              <a:extLst>
                <a:ext uri="{FF2B5EF4-FFF2-40B4-BE49-F238E27FC236}">
                  <a16:creationId xmlns:a16="http://schemas.microsoft.com/office/drawing/2014/main" id="{681538A5-1DA3-CD5A-BD1A-0FF6DF322D36}"/>
                </a:ext>
              </a:extLst>
            </p:cNvPr>
            <p:cNvSpPr>
              <a:spLocks noChangeArrowheads="1"/>
            </p:cNvSpPr>
            <p:nvPr/>
          </p:nvSpPr>
          <p:spPr bwMode="auto">
            <a:xfrm>
              <a:off x="3755708" y="602043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7" name="Rectangle 26">
              <a:extLst>
                <a:ext uri="{FF2B5EF4-FFF2-40B4-BE49-F238E27FC236}">
                  <a16:creationId xmlns:a16="http://schemas.microsoft.com/office/drawing/2014/main" id="{3BBE4195-E784-8799-3372-3C4D53C950C3}"/>
                </a:ext>
              </a:extLst>
            </p:cNvPr>
            <p:cNvSpPr>
              <a:spLocks noChangeArrowheads="1"/>
            </p:cNvSpPr>
            <p:nvPr/>
          </p:nvSpPr>
          <p:spPr bwMode="auto">
            <a:xfrm>
              <a:off x="3755708" y="587438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8" name="Rectangle 27">
              <a:extLst>
                <a:ext uri="{FF2B5EF4-FFF2-40B4-BE49-F238E27FC236}">
                  <a16:creationId xmlns:a16="http://schemas.microsoft.com/office/drawing/2014/main" id="{A55B2607-8E18-F65E-CBA0-2FAF331F325B}"/>
                </a:ext>
              </a:extLst>
            </p:cNvPr>
            <p:cNvSpPr>
              <a:spLocks noChangeArrowheads="1"/>
            </p:cNvSpPr>
            <p:nvPr/>
          </p:nvSpPr>
          <p:spPr bwMode="auto">
            <a:xfrm>
              <a:off x="3755708" y="572579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9" name="Rectangle 28">
              <a:extLst>
                <a:ext uri="{FF2B5EF4-FFF2-40B4-BE49-F238E27FC236}">
                  <a16:creationId xmlns:a16="http://schemas.microsoft.com/office/drawing/2014/main" id="{DACF63C6-3B20-3889-3495-7F21E10F7113}"/>
                </a:ext>
              </a:extLst>
            </p:cNvPr>
            <p:cNvSpPr>
              <a:spLocks noChangeArrowheads="1"/>
            </p:cNvSpPr>
            <p:nvPr/>
          </p:nvSpPr>
          <p:spPr bwMode="auto">
            <a:xfrm>
              <a:off x="3755708" y="557974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0" name="Rectangle 29">
              <a:extLst>
                <a:ext uri="{FF2B5EF4-FFF2-40B4-BE49-F238E27FC236}">
                  <a16:creationId xmlns:a16="http://schemas.microsoft.com/office/drawing/2014/main" id="{FA7C1BE3-7D57-BFD0-3E83-3D2FCACF3B00}"/>
                </a:ext>
              </a:extLst>
            </p:cNvPr>
            <p:cNvSpPr>
              <a:spLocks noChangeArrowheads="1"/>
            </p:cNvSpPr>
            <p:nvPr/>
          </p:nvSpPr>
          <p:spPr bwMode="auto">
            <a:xfrm>
              <a:off x="3755708" y="543369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1" name="Rectangle 30">
              <a:extLst>
                <a:ext uri="{FF2B5EF4-FFF2-40B4-BE49-F238E27FC236}">
                  <a16:creationId xmlns:a16="http://schemas.microsoft.com/office/drawing/2014/main" id="{DA643F35-4909-C37C-CD1C-B6716226FD19}"/>
                </a:ext>
              </a:extLst>
            </p:cNvPr>
            <p:cNvSpPr>
              <a:spLocks noChangeArrowheads="1"/>
            </p:cNvSpPr>
            <p:nvPr/>
          </p:nvSpPr>
          <p:spPr bwMode="auto">
            <a:xfrm>
              <a:off x="3755708" y="52889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2" name="Rectangle 31">
              <a:extLst>
                <a:ext uri="{FF2B5EF4-FFF2-40B4-BE49-F238E27FC236}">
                  <a16:creationId xmlns:a16="http://schemas.microsoft.com/office/drawing/2014/main" id="{48E4F85C-0BD1-2B4C-0328-CEF8FADB46C3}"/>
                </a:ext>
              </a:extLst>
            </p:cNvPr>
            <p:cNvSpPr>
              <a:spLocks noChangeArrowheads="1"/>
            </p:cNvSpPr>
            <p:nvPr/>
          </p:nvSpPr>
          <p:spPr bwMode="auto">
            <a:xfrm>
              <a:off x="3755708" y="514223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3" name="Rectangle 32">
              <a:extLst>
                <a:ext uri="{FF2B5EF4-FFF2-40B4-BE49-F238E27FC236}">
                  <a16:creationId xmlns:a16="http://schemas.microsoft.com/office/drawing/2014/main" id="{FCDEE4A0-A377-375A-BF98-CF1655AC64E9}"/>
                </a:ext>
              </a:extLst>
            </p:cNvPr>
            <p:cNvSpPr>
              <a:spLocks noChangeArrowheads="1"/>
            </p:cNvSpPr>
            <p:nvPr/>
          </p:nvSpPr>
          <p:spPr bwMode="auto">
            <a:xfrm>
              <a:off x="3755708" y="4998085"/>
              <a:ext cx="260985" cy="635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4" name="Rectangle 33">
              <a:extLst>
                <a:ext uri="{FF2B5EF4-FFF2-40B4-BE49-F238E27FC236}">
                  <a16:creationId xmlns:a16="http://schemas.microsoft.com/office/drawing/2014/main" id="{C9DD4404-86B3-0650-59E7-736C0B62589D}"/>
                </a:ext>
              </a:extLst>
            </p:cNvPr>
            <p:cNvSpPr>
              <a:spLocks noChangeArrowheads="1"/>
            </p:cNvSpPr>
            <p:nvPr/>
          </p:nvSpPr>
          <p:spPr bwMode="auto">
            <a:xfrm>
              <a:off x="3755708" y="484759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5" name="Rectangle 34">
              <a:extLst>
                <a:ext uri="{FF2B5EF4-FFF2-40B4-BE49-F238E27FC236}">
                  <a16:creationId xmlns:a16="http://schemas.microsoft.com/office/drawing/2014/main" id="{9C697AF6-456D-D003-1138-A29323C5E351}"/>
                </a:ext>
              </a:extLst>
            </p:cNvPr>
            <p:cNvSpPr>
              <a:spLocks noChangeArrowheads="1"/>
            </p:cNvSpPr>
            <p:nvPr/>
          </p:nvSpPr>
          <p:spPr bwMode="auto">
            <a:xfrm>
              <a:off x="3755708" y="470281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6" name="Rectangle 35">
              <a:extLst>
                <a:ext uri="{FF2B5EF4-FFF2-40B4-BE49-F238E27FC236}">
                  <a16:creationId xmlns:a16="http://schemas.microsoft.com/office/drawing/2014/main" id="{9093E005-7A8C-FFE6-B486-395E2F9E5D48}"/>
                </a:ext>
              </a:extLst>
            </p:cNvPr>
            <p:cNvSpPr>
              <a:spLocks noChangeArrowheads="1"/>
            </p:cNvSpPr>
            <p:nvPr/>
          </p:nvSpPr>
          <p:spPr bwMode="auto">
            <a:xfrm>
              <a:off x="3755708" y="455676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7" name="Rectangle 36">
              <a:extLst>
                <a:ext uri="{FF2B5EF4-FFF2-40B4-BE49-F238E27FC236}">
                  <a16:creationId xmlns:a16="http://schemas.microsoft.com/office/drawing/2014/main" id="{EAC9B74E-098A-EA39-71B8-AF51357F58AC}"/>
                </a:ext>
              </a:extLst>
            </p:cNvPr>
            <p:cNvSpPr>
              <a:spLocks noChangeArrowheads="1"/>
            </p:cNvSpPr>
            <p:nvPr/>
          </p:nvSpPr>
          <p:spPr bwMode="auto">
            <a:xfrm>
              <a:off x="3755708" y="441071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8" name="Rectangle 37">
              <a:extLst>
                <a:ext uri="{FF2B5EF4-FFF2-40B4-BE49-F238E27FC236}">
                  <a16:creationId xmlns:a16="http://schemas.microsoft.com/office/drawing/2014/main" id="{4E9C54D3-5EC0-6719-A5B9-2BD9B0EA78A9}"/>
                </a:ext>
              </a:extLst>
            </p:cNvPr>
            <p:cNvSpPr>
              <a:spLocks noChangeArrowheads="1"/>
            </p:cNvSpPr>
            <p:nvPr/>
          </p:nvSpPr>
          <p:spPr bwMode="auto">
            <a:xfrm>
              <a:off x="3755708" y="426593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9" name="Rectangle 38">
              <a:extLst>
                <a:ext uri="{FF2B5EF4-FFF2-40B4-BE49-F238E27FC236}">
                  <a16:creationId xmlns:a16="http://schemas.microsoft.com/office/drawing/2014/main" id="{1B343784-5F07-FB40-5610-61A175EAA3F1}"/>
                </a:ext>
              </a:extLst>
            </p:cNvPr>
            <p:cNvSpPr>
              <a:spLocks noChangeArrowheads="1"/>
            </p:cNvSpPr>
            <p:nvPr/>
          </p:nvSpPr>
          <p:spPr bwMode="auto">
            <a:xfrm>
              <a:off x="3755708" y="411607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0" name="Rectangle 39">
              <a:extLst>
                <a:ext uri="{FF2B5EF4-FFF2-40B4-BE49-F238E27FC236}">
                  <a16:creationId xmlns:a16="http://schemas.microsoft.com/office/drawing/2014/main" id="{A5467E8B-84AE-BF5B-94B1-3B52FE08136A}"/>
                </a:ext>
              </a:extLst>
            </p:cNvPr>
            <p:cNvSpPr>
              <a:spLocks noChangeArrowheads="1"/>
            </p:cNvSpPr>
            <p:nvPr/>
          </p:nvSpPr>
          <p:spPr bwMode="auto">
            <a:xfrm>
              <a:off x="3755708" y="397129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1" name="Rectangle 40">
              <a:extLst>
                <a:ext uri="{FF2B5EF4-FFF2-40B4-BE49-F238E27FC236}">
                  <a16:creationId xmlns:a16="http://schemas.microsoft.com/office/drawing/2014/main" id="{A01AD45B-35E2-0F4B-10B9-91CA595D2B7B}"/>
                </a:ext>
              </a:extLst>
            </p:cNvPr>
            <p:cNvSpPr>
              <a:spLocks noChangeArrowheads="1"/>
            </p:cNvSpPr>
            <p:nvPr/>
          </p:nvSpPr>
          <p:spPr bwMode="auto">
            <a:xfrm>
              <a:off x="3755708" y="382524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2" name="Rectangle 41">
              <a:extLst>
                <a:ext uri="{FF2B5EF4-FFF2-40B4-BE49-F238E27FC236}">
                  <a16:creationId xmlns:a16="http://schemas.microsoft.com/office/drawing/2014/main" id="{18FA5014-CD63-B208-D4E7-4036C24C0607}"/>
                </a:ext>
              </a:extLst>
            </p:cNvPr>
            <p:cNvSpPr>
              <a:spLocks noChangeArrowheads="1"/>
            </p:cNvSpPr>
            <p:nvPr/>
          </p:nvSpPr>
          <p:spPr bwMode="auto">
            <a:xfrm>
              <a:off x="3755708" y="367919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3" name="Rectangle 42">
              <a:extLst>
                <a:ext uri="{FF2B5EF4-FFF2-40B4-BE49-F238E27FC236}">
                  <a16:creationId xmlns:a16="http://schemas.microsoft.com/office/drawing/2014/main" id="{0A692BAE-6A9E-3069-BBF2-48EAE49626E0}"/>
                </a:ext>
              </a:extLst>
            </p:cNvPr>
            <p:cNvSpPr>
              <a:spLocks noChangeArrowheads="1"/>
            </p:cNvSpPr>
            <p:nvPr/>
          </p:nvSpPr>
          <p:spPr bwMode="auto">
            <a:xfrm>
              <a:off x="3755708" y="353441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4" name="Rectangle 43">
              <a:extLst>
                <a:ext uri="{FF2B5EF4-FFF2-40B4-BE49-F238E27FC236}">
                  <a16:creationId xmlns:a16="http://schemas.microsoft.com/office/drawing/2014/main" id="{DE2949E9-D564-5F4F-A199-68F2A33DC5EA}"/>
                </a:ext>
              </a:extLst>
            </p:cNvPr>
            <p:cNvSpPr>
              <a:spLocks noChangeArrowheads="1"/>
            </p:cNvSpPr>
            <p:nvPr/>
          </p:nvSpPr>
          <p:spPr bwMode="auto">
            <a:xfrm>
              <a:off x="3755708" y="33839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5" name="Rectangle 44">
              <a:extLst>
                <a:ext uri="{FF2B5EF4-FFF2-40B4-BE49-F238E27FC236}">
                  <a16:creationId xmlns:a16="http://schemas.microsoft.com/office/drawing/2014/main" id="{E98BA64E-0EAF-D928-EDF8-7E996E6CD2ED}"/>
                </a:ext>
              </a:extLst>
            </p:cNvPr>
            <p:cNvSpPr>
              <a:spLocks noChangeArrowheads="1"/>
            </p:cNvSpPr>
            <p:nvPr/>
          </p:nvSpPr>
          <p:spPr bwMode="auto">
            <a:xfrm>
              <a:off x="3755708" y="3239135"/>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pic>
        <p:nvPicPr>
          <p:cNvPr id="53" name="Picture 52">
            <a:extLst>
              <a:ext uri="{FF2B5EF4-FFF2-40B4-BE49-F238E27FC236}">
                <a16:creationId xmlns:a16="http://schemas.microsoft.com/office/drawing/2014/main" id="{EAC68B54-8FDB-C2A9-45A1-57BA0E7BF655}"/>
              </a:ext>
              <a:ext uri="{C183D7F6-B498-43B3-948B-1728B52AA6E4}">
                <adec:decorative xmlns:adec="http://schemas.microsoft.com/office/drawing/2017/decorative" val="1"/>
              </a:ext>
            </a:extLst>
          </p:cNvPr>
          <p:cNvPicPr>
            <a:picLocks noChangeAspect="1"/>
          </p:cNvPicPr>
          <p:nvPr/>
        </p:nvPicPr>
        <p:blipFill>
          <a:blip r:embed="rId3">
            <a:duotone>
              <a:schemeClr val="accent3">
                <a:shade val="45000"/>
                <a:satMod val="135000"/>
              </a:schemeClr>
              <a:prstClr val="white"/>
            </a:duotone>
          </a:blip>
          <a:stretch>
            <a:fillRect/>
          </a:stretch>
        </p:blipFill>
        <p:spPr>
          <a:xfrm flipV="1">
            <a:off x="159811" y="5781314"/>
            <a:ext cx="240329" cy="240329"/>
          </a:xfrm>
          <a:prstGeom prst="rect">
            <a:avLst/>
          </a:prstGeom>
        </p:spPr>
      </p:pic>
      <p:pic>
        <p:nvPicPr>
          <p:cNvPr id="1026" name="Picture 2" descr="Backhand index pointing right">
            <a:extLst>
              <a:ext uri="{FF2B5EF4-FFF2-40B4-BE49-F238E27FC236}">
                <a16:creationId xmlns:a16="http://schemas.microsoft.com/office/drawing/2014/main" id="{B0E99140-A896-5334-F0F2-6F4BE7906E6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752163">
            <a:off x="5317831" y="4938415"/>
            <a:ext cx="200421" cy="200421"/>
          </a:xfrm>
          <a:prstGeom prst="rect">
            <a:avLst/>
          </a:prstGeom>
          <a:noFill/>
          <a:extLst>
            <a:ext uri="{909E8E84-426E-40DD-AFC4-6F175D3DCCD1}">
              <a14:hiddenFill xmlns:a14="http://schemas.microsoft.com/office/drawing/2010/main">
                <a:solidFill>
                  <a:srgbClr val="FFFFFF"/>
                </a:solidFill>
              </a14:hiddenFill>
            </a:ext>
          </a:extLst>
        </p:spPr>
      </p:pic>
      <p:sp>
        <p:nvSpPr>
          <p:cNvPr id="19" name="Action Button: Go Forward or Next 18" descr="Icon of a play button with recording linked to the icon for viewing.">
            <a:hlinkClick r:id="rId5"/>
            <a:extLst>
              <a:ext uri="{FF2B5EF4-FFF2-40B4-BE49-F238E27FC236}">
                <a16:creationId xmlns:a16="http://schemas.microsoft.com/office/drawing/2014/main" id="{88333DE2-3569-C7B4-4C27-45CEB19E288B}"/>
              </a:ext>
              <a:ext uri="{C183D7F6-B498-43B3-948B-1728B52AA6E4}">
                <adec:decorative xmlns:adec="http://schemas.microsoft.com/office/drawing/2017/decorative" val="0"/>
              </a:ext>
            </a:extLst>
          </p:cNvPr>
          <p:cNvSpPr/>
          <p:nvPr/>
        </p:nvSpPr>
        <p:spPr>
          <a:xfrm>
            <a:off x="5657397" y="4915301"/>
            <a:ext cx="250759" cy="209738"/>
          </a:xfrm>
          <a:prstGeom prst="actionButtonForwardNext">
            <a:avLst/>
          </a:prstGeom>
          <a:solidFill>
            <a:srgbClr val="E5D8E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5" name="Picture 4">
            <a:extLst>
              <a:ext uri="{FF2B5EF4-FFF2-40B4-BE49-F238E27FC236}">
                <a16:creationId xmlns:a16="http://schemas.microsoft.com/office/drawing/2014/main" id="{96C97C18-64D5-D210-5713-0BFE7CD0B868}"/>
              </a:ext>
            </a:extLst>
          </p:cNvPr>
          <p:cNvPicPr>
            <a:picLocks noChangeAspect="1"/>
          </p:cNvPicPr>
          <p:nvPr/>
        </p:nvPicPr>
        <p:blipFill>
          <a:blip r:embed="rId6"/>
          <a:srcRect l="-1" t="6810" r="4455"/>
          <a:stretch/>
        </p:blipFill>
        <p:spPr>
          <a:xfrm>
            <a:off x="4376174" y="552171"/>
            <a:ext cx="2479208" cy="3276036"/>
          </a:xfrm>
          <a:prstGeom prst="rect">
            <a:avLst/>
          </a:prstGeom>
        </p:spPr>
      </p:pic>
      <p:grpSp>
        <p:nvGrpSpPr>
          <p:cNvPr id="6" name="Group 5">
            <a:extLst>
              <a:ext uri="{FF2B5EF4-FFF2-40B4-BE49-F238E27FC236}">
                <a16:creationId xmlns:a16="http://schemas.microsoft.com/office/drawing/2014/main" id="{2501C7E5-F465-2928-E9EA-6FEC05F56704}"/>
              </a:ext>
              <a:ext uri="{C183D7F6-B498-43B3-948B-1728B52AA6E4}">
                <adec:decorative xmlns:adec="http://schemas.microsoft.com/office/drawing/2017/decorative" val="1"/>
              </a:ext>
            </a:extLst>
          </p:cNvPr>
          <p:cNvGrpSpPr/>
          <p:nvPr/>
        </p:nvGrpSpPr>
        <p:grpSpPr>
          <a:xfrm>
            <a:off x="3886147" y="2472740"/>
            <a:ext cx="490027" cy="3018567"/>
            <a:chOff x="3755708" y="3239135"/>
            <a:chExt cx="260985" cy="3430270"/>
          </a:xfrm>
          <a:solidFill>
            <a:srgbClr val="687363"/>
          </a:solidFill>
        </p:grpSpPr>
        <p:sp>
          <p:nvSpPr>
            <p:cNvPr id="20" name="Rectangle 19">
              <a:extLst>
                <a:ext uri="{FF2B5EF4-FFF2-40B4-BE49-F238E27FC236}">
                  <a16:creationId xmlns:a16="http://schemas.microsoft.com/office/drawing/2014/main" id="{DB4C1F04-C350-1407-2B8D-34A29BEE0B4F}"/>
                </a:ext>
              </a:extLst>
            </p:cNvPr>
            <p:cNvSpPr>
              <a:spLocks noChangeArrowheads="1"/>
            </p:cNvSpPr>
            <p:nvPr/>
          </p:nvSpPr>
          <p:spPr bwMode="auto">
            <a:xfrm>
              <a:off x="3755708" y="6605905"/>
              <a:ext cx="260985" cy="635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1" name="Rectangle 20">
              <a:extLst>
                <a:ext uri="{FF2B5EF4-FFF2-40B4-BE49-F238E27FC236}">
                  <a16:creationId xmlns:a16="http://schemas.microsoft.com/office/drawing/2014/main" id="{77D81C23-728E-0630-998C-6C70091CA25F}"/>
                </a:ext>
              </a:extLst>
            </p:cNvPr>
            <p:cNvSpPr>
              <a:spLocks noChangeArrowheads="1"/>
            </p:cNvSpPr>
            <p:nvPr/>
          </p:nvSpPr>
          <p:spPr bwMode="auto">
            <a:xfrm>
              <a:off x="3755708" y="64573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8" name="Rectangle 47">
              <a:extLst>
                <a:ext uri="{FF2B5EF4-FFF2-40B4-BE49-F238E27FC236}">
                  <a16:creationId xmlns:a16="http://schemas.microsoft.com/office/drawing/2014/main" id="{1CC76174-96F3-A546-4C29-BEA79F97FE8E}"/>
                </a:ext>
              </a:extLst>
            </p:cNvPr>
            <p:cNvSpPr>
              <a:spLocks noChangeArrowheads="1"/>
            </p:cNvSpPr>
            <p:nvPr/>
          </p:nvSpPr>
          <p:spPr bwMode="auto">
            <a:xfrm>
              <a:off x="3755708" y="631126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9" name="Rectangle 48">
              <a:extLst>
                <a:ext uri="{FF2B5EF4-FFF2-40B4-BE49-F238E27FC236}">
                  <a16:creationId xmlns:a16="http://schemas.microsoft.com/office/drawing/2014/main" id="{C0A39C84-71ED-CD8E-0D13-3917BA8B27FE}"/>
                </a:ext>
              </a:extLst>
            </p:cNvPr>
            <p:cNvSpPr>
              <a:spLocks noChangeArrowheads="1"/>
            </p:cNvSpPr>
            <p:nvPr/>
          </p:nvSpPr>
          <p:spPr bwMode="auto">
            <a:xfrm>
              <a:off x="3755708" y="61652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0" name="Rectangle 49">
              <a:extLst>
                <a:ext uri="{FF2B5EF4-FFF2-40B4-BE49-F238E27FC236}">
                  <a16:creationId xmlns:a16="http://schemas.microsoft.com/office/drawing/2014/main" id="{0DF206BE-615B-FDAA-7C16-B4DF9BB8BD93}"/>
                </a:ext>
              </a:extLst>
            </p:cNvPr>
            <p:cNvSpPr>
              <a:spLocks noChangeArrowheads="1"/>
            </p:cNvSpPr>
            <p:nvPr/>
          </p:nvSpPr>
          <p:spPr bwMode="auto">
            <a:xfrm>
              <a:off x="3755708" y="602043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1" name="Rectangle 50">
              <a:extLst>
                <a:ext uri="{FF2B5EF4-FFF2-40B4-BE49-F238E27FC236}">
                  <a16:creationId xmlns:a16="http://schemas.microsoft.com/office/drawing/2014/main" id="{DC08334A-2C5A-88A5-8471-1517D53BCCCF}"/>
                </a:ext>
              </a:extLst>
            </p:cNvPr>
            <p:cNvSpPr>
              <a:spLocks noChangeArrowheads="1"/>
            </p:cNvSpPr>
            <p:nvPr/>
          </p:nvSpPr>
          <p:spPr bwMode="auto">
            <a:xfrm>
              <a:off x="3755708" y="587438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4" name="Rectangle 53">
              <a:extLst>
                <a:ext uri="{FF2B5EF4-FFF2-40B4-BE49-F238E27FC236}">
                  <a16:creationId xmlns:a16="http://schemas.microsoft.com/office/drawing/2014/main" id="{280302E1-D7B7-B966-8B6E-E3C4125F4C97}"/>
                </a:ext>
              </a:extLst>
            </p:cNvPr>
            <p:cNvSpPr>
              <a:spLocks noChangeArrowheads="1"/>
            </p:cNvSpPr>
            <p:nvPr/>
          </p:nvSpPr>
          <p:spPr bwMode="auto">
            <a:xfrm>
              <a:off x="3755708" y="572579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5" name="Rectangle 54">
              <a:extLst>
                <a:ext uri="{FF2B5EF4-FFF2-40B4-BE49-F238E27FC236}">
                  <a16:creationId xmlns:a16="http://schemas.microsoft.com/office/drawing/2014/main" id="{4A19BCFA-5C0D-7538-6FB7-CB1E11C0E978}"/>
                </a:ext>
              </a:extLst>
            </p:cNvPr>
            <p:cNvSpPr>
              <a:spLocks noChangeArrowheads="1"/>
            </p:cNvSpPr>
            <p:nvPr/>
          </p:nvSpPr>
          <p:spPr bwMode="auto">
            <a:xfrm>
              <a:off x="3755708" y="557974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7" name="Rectangle 56">
              <a:extLst>
                <a:ext uri="{FF2B5EF4-FFF2-40B4-BE49-F238E27FC236}">
                  <a16:creationId xmlns:a16="http://schemas.microsoft.com/office/drawing/2014/main" id="{430563D1-8D9C-70DA-17F9-5A28B60FB817}"/>
                </a:ext>
              </a:extLst>
            </p:cNvPr>
            <p:cNvSpPr>
              <a:spLocks noChangeArrowheads="1"/>
            </p:cNvSpPr>
            <p:nvPr/>
          </p:nvSpPr>
          <p:spPr bwMode="auto">
            <a:xfrm>
              <a:off x="3755708" y="543369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8" name="Rectangle 57">
              <a:extLst>
                <a:ext uri="{FF2B5EF4-FFF2-40B4-BE49-F238E27FC236}">
                  <a16:creationId xmlns:a16="http://schemas.microsoft.com/office/drawing/2014/main" id="{9E998328-8C7F-CC89-E593-5A0BF96AF27B}"/>
                </a:ext>
              </a:extLst>
            </p:cNvPr>
            <p:cNvSpPr>
              <a:spLocks noChangeArrowheads="1"/>
            </p:cNvSpPr>
            <p:nvPr/>
          </p:nvSpPr>
          <p:spPr bwMode="auto">
            <a:xfrm>
              <a:off x="3755708" y="52889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0" name="Rectangle 59">
              <a:extLst>
                <a:ext uri="{FF2B5EF4-FFF2-40B4-BE49-F238E27FC236}">
                  <a16:creationId xmlns:a16="http://schemas.microsoft.com/office/drawing/2014/main" id="{6BC0068C-E77E-3303-A8D5-A276689BAC51}"/>
                </a:ext>
              </a:extLst>
            </p:cNvPr>
            <p:cNvSpPr>
              <a:spLocks noChangeArrowheads="1"/>
            </p:cNvSpPr>
            <p:nvPr/>
          </p:nvSpPr>
          <p:spPr bwMode="auto">
            <a:xfrm>
              <a:off x="3755708" y="514223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1" name="Rectangle 60">
              <a:extLst>
                <a:ext uri="{FF2B5EF4-FFF2-40B4-BE49-F238E27FC236}">
                  <a16:creationId xmlns:a16="http://schemas.microsoft.com/office/drawing/2014/main" id="{DFB55938-6D04-CDA7-90BA-5B74DC12A9BA}"/>
                </a:ext>
              </a:extLst>
            </p:cNvPr>
            <p:cNvSpPr>
              <a:spLocks noChangeArrowheads="1"/>
            </p:cNvSpPr>
            <p:nvPr/>
          </p:nvSpPr>
          <p:spPr bwMode="auto">
            <a:xfrm>
              <a:off x="3755708" y="4998085"/>
              <a:ext cx="260985" cy="635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2" name="Rectangle 61">
              <a:extLst>
                <a:ext uri="{FF2B5EF4-FFF2-40B4-BE49-F238E27FC236}">
                  <a16:creationId xmlns:a16="http://schemas.microsoft.com/office/drawing/2014/main" id="{F832D0FA-272A-46BC-DE1B-E566B8C7B89D}"/>
                </a:ext>
              </a:extLst>
            </p:cNvPr>
            <p:cNvSpPr>
              <a:spLocks noChangeArrowheads="1"/>
            </p:cNvSpPr>
            <p:nvPr/>
          </p:nvSpPr>
          <p:spPr bwMode="auto">
            <a:xfrm>
              <a:off x="3755708" y="484759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4" name="Rectangle 63">
              <a:extLst>
                <a:ext uri="{FF2B5EF4-FFF2-40B4-BE49-F238E27FC236}">
                  <a16:creationId xmlns:a16="http://schemas.microsoft.com/office/drawing/2014/main" id="{85215DCC-8D97-5479-1782-2278929F4390}"/>
                </a:ext>
              </a:extLst>
            </p:cNvPr>
            <p:cNvSpPr>
              <a:spLocks noChangeArrowheads="1"/>
            </p:cNvSpPr>
            <p:nvPr/>
          </p:nvSpPr>
          <p:spPr bwMode="auto">
            <a:xfrm>
              <a:off x="3755708" y="470281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5" name="Rectangle 64">
              <a:extLst>
                <a:ext uri="{FF2B5EF4-FFF2-40B4-BE49-F238E27FC236}">
                  <a16:creationId xmlns:a16="http://schemas.microsoft.com/office/drawing/2014/main" id="{E61BE467-9A06-CCF3-E74D-4783FD434CBC}"/>
                </a:ext>
              </a:extLst>
            </p:cNvPr>
            <p:cNvSpPr>
              <a:spLocks noChangeArrowheads="1"/>
            </p:cNvSpPr>
            <p:nvPr/>
          </p:nvSpPr>
          <p:spPr bwMode="auto">
            <a:xfrm>
              <a:off x="3755708" y="455676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6" name="Rectangle 65">
              <a:extLst>
                <a:ext uri="{FF2B5EF4-FFF2-40B4-BE49-F238E27FC236}">
                  <a16:creationId xmlns:a16="http://schemas.microsoft.com/office/drawing/2014/main" id="{42708021-E91E-CE8E-DDFB-216C52CD347A}"/>
                </a:ext>
              </a:extLst>
            </p:cNvPr>
            <p:cNvSpPr>
              <a:spLocks noChangeArrowheads="1"/>
            </p:cNvSpPr>
            <p:nvPr/>
          </p:nvSpPr>
          <p:spPr bwMode="auto">
            <a:xfrm>
              <a:off x="3755708" y="441071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7" name="Rectangle 66">
              <a:extLst>
                <a:ext uri="{FF2B5EF4-FFF2-40B4-BE49-F238E27FC236}">
                  <a16:creationId xmlns:a16="http://schemas.microsoft.com/office/drawing/2014/main" id="{09609766-9E9F-F936-136B-BFB151552716}"/>
                </a:ext>
              </a:extLst>
            </p:cNvPr>
            <p:cNvSpPr>
              <a:spLocks noChangeArrowheads="1"/>
            </p:cNvSpPr>
            <p:nvPr/>
          </p:nvSpPr>
          <p:spPr bwMode="auto">
            <a:xfrm>
              <a:off x="3755708" y="426593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8" name="Rectangle 67">
              <a:extLst>
                <a:ext uri="{FF2B5EF4-FFF2-40B4-BE49-F238E27FC236}">
                  <a16:creationId xmlns:a16="http://schemas.microsoft.com/office/drawing/2014/main" id="{5F1E9D28-EB28-7B54-C592-E224D11E6652}"/>
                </a:ext>
              </a:extLst>
            </p:cNvPr>
            <p:cNvSpPr>
              <a:spLocks noChangeArrowheads="1"/>
            </p:cNvSpPr>
            <p:nvPr/>
          </p:nvSpPr>
          <p:spPr bwMode="auto">
            <a:xfrm>
              <a:off x="3755708" y="411607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0" name="Rectangle 69">
              <a:extLst>
                <a:ext uri="{FF2B5EF4-FFF2-40B4-BE49-F238E27FC236}">
                  <a16:creationId xmlns:a16="http://schemas.microsoft.com/office/drawing/2014/main" id="{08149B28-5C5C-7426-6B4D-3221E44EEAFD}"/>
                </a:ext>
              </a:extLst>
            </p:cNvPr>
            <p:cNvSpPr>
              <a:spLocks noChangeArrowheads="1"/>
            </p:cNvSpPr>
            <p:nvPr/>
          </p:nvSpPr>
          <p:spPr bwMode="auto">
            <a:xfrm>
              <a:off x="3755708" y="397129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1" name="Rectangle 70">
              <a:extLst>
                <a:ext uri="{FF2B5EF4-FFF2-40B4-BE49-F238E27FC236}">
                  <a16:creationId xmlns:a16="http://schemas.microsoft.com/office/drawing/2014/main" id="{64C5263A-5022-C14E-CEE5-6CF0A6A85BB0}"/>
                </a:ext>
              </a:extLst>
            </p:cNvPr>
            <p:cNvSpPr>
              <a:spLocks noChangeArrowheads="1"/>
            </p:cNvSpPr>
            <p:nvPr/>
          </p:nvSpPr>
          <p:spPr bwMode="auto">
            <a:xfrm>
              <a:off x="3755708" y="382524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2" name="Rectangle 71">
              <a:extLst>
                <a:ext uri="{FF2B5EF4-FFF2-40B4-BE49-F238E27FC236}">
                  <a16:creationId xmlns:a16="http://schemas.microsoft.com/office/drawing/2014/main" id="{951079B3-02CA-AF49-1604-E2F381D2856E}"/>
                </a:ext>
              </a:extLst>
            </p:cNvPr>
            <p:cNvSpPr>
              <a:spLocks noChangeArrowheads="1"/>
            </p:cNvSpPr>
            <p:nvPr/>
          </p:nvSpPr>
          <p:spPr bwMode="auto">
            <a:xfrm>
              <a:off x="3755708" y="3679190"/>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3" name="Rectangle 72">
              <a:extLst>
                <a:ext uri="{FF2B5EF4-FFF2-40B4-BE49-F238E27FC236}">
                  <a16:creationId xmlns:a16="http://schemas.microsoft.com/office/drawing/2014/main" id="{C1B86EC9-777D-0ACC-BE54-DD301BFD4F3B}"/>
                </a:ext>
              </a:extLst>
            </p:cNvPr>
            <p:cNvSpPr>
              <a:spLocks noChangeArrowheads="1"/>
            </p:cNvSpPr>
            <p:nvPr/>
          </p:nvSpPr>
          <p:spPr bwMode="auto">
            <a:xfrm>
              <a:off x="3755708" y="3534410"/>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4" name="Rectangle 73">
              <a:extLst>
                <a:ext uri="{FF2B5EF4-FFF2-40B4-BE49-F238E27FC236}">
                  <a16:creationId xmlns:a16="http://schemas.microsoft.com/office/drawing/2014/main" id="{7D306864-6BC2-86F9-5A31-D42ACC2ECACD}"/>
                </a:ext>
              </a:extLst>
            </p:cNvPr>
            <p:cNvSpPr>
              <a:spLocks noChangeArrowheads="1"/>
            </p:cNvSpPr>
            <p:nvPr/>
          </p:nvSpPr>
          <p:spPr bwMode="auto">
            <a:xfrm>
              <a:off x="3755708" y="3383915"/>
              <a:ext cx="260985" cy="6731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5" name="Rectangle 74">
              <a:extLst>
                <a:ext uri="{FF2B5EF4-FFF2-40B4-BE49-F238E27FC236}">
                  <a16:creationId xmlns:a16="http://schemas.microsoft.com/office/drawing/2014/main" id="{C0D7CE3B-DF30-32C8-DFE7-C7024F67089C}"/>
                </a:ext>
              </a:extLst>
            </p:cNvPr>
            <p:cNvSpPr>
              <a:spLocks noChangeArrowheads="1"/>
            </p:cNvSpPr>
            <p:nvPr/>
          </p:nvSpPr>
          <p:spPr bwMode="auto">
            <a:xfrm>
              <a:off x="3755708" y="3239135"/>
              <a:ext cx="260985" cy="660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0683" tIns="40341" rIns="80683" bIns="40341"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88"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sp>
        <p:nvSpPr>
          <p:cNvPr id="4" name="Rectangle 3">
            <a:extLst>
              <a:ext uri="{FF2B5EF4-FFF2-40B4-BE49-F238E27FC236}">
                <a16:creationId xmlns:a16="http://schemas.microsoft.com/office/drawing/2014/main" id="{F5F8049D-5F8A-4570-8E88-708FC84D52CB}"/>
              </a:ext>
            </a:extLst>
          </p:cNvPr>
          <p:cNvSpPr/>
          <p:nvPr/>
        </p:nvSpPr>
        <p:spPr>
          <a:xfrm>
            <a:off x="2618" y="350787"/>
            <a:ext cx="4250884" cy="5353817"/>
          </a:xfrm>
          <a:prstGeom prst="rect">
            <a:avLst/>
          </a:prstGeom>
          <a:solidFill>
            <a:srgbClr val="FEDFD6"/>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242048" tIns="40341" rIns="242048" bIns="40341" numCol="1" spcCol="0" rtlCol="0" fromWordArt="0" anchor="ctr" anchorCtr="0" forceAA="0" compatLnSpc="1">
            <a:prstTxWarp prst="textNoShape">
              <a:avLst/>
            </a:prstTxWarp>
            <a:noAutofit/>
          </a:bodyPr>
          <a:lstStyle/>
          <a:p>
            <a:pPr lvl="0"/>
            <a:br>
              <a:rPr lang="en-US" sz="1400" b="1" dirty="0">
                <a:solidFill>
                  <a:schemeClr val="tx1"/>
                </a:solidFill>
                <a:latin typeface="Century Gothic" panose="020B0502020202020204" pitchFamily="34" charset="0"/>
              </a:rPr>
            </a:br>
            <a:r>
              <a:rPr lang="en-US" sz="1400" b="1" dirty="0">
                <a:solidFill>
                  <a:schemeClr val="tx1"/>
                </a:solidFill>
                <a:latin typeface="Century Gothic" panose="020B0502020202020204" pitchFamily="34" charset="0"/>
              </a:rPr>
              <a:t>The Power of Heat Maps in Process Visualization</a:t>
            </a:r>
            <a:br>
              <a:rPr lang="en-US" sz="1000" b="1" dirty="0">
                <a:solidFill>
                  <a:schemeClr val="tx1"/>
                </a:solidFill>
                <a:latin typeface="Century Gothic" panose="020B0502020202020204" pitchFamily="34" charset="0"/>
              </a:rPr>
            </a:br>
            <a:br>
              <a:rPr lang="en-US" sz="1000" b="1" i="0" dirty="0">
                <a:solidFill>
                  <a:schemeClr val="tx1"/>
                </a:solidFill>
                <a:effectLst/>
                <a:latin typeface="Century Gothic" panose="020B0502020202020204" pitchFamily="34" charset="0"/>
              </a:rPr>
            </a:br>
            <a:r>
              <a:rPr lang="en-US" sz="1000" i="0" dirty="0">
                <a:solidFill>
                  <a:schemeClr val="tx1"/>
                </a:solidFill>
                <a:effectLst/>
                <a:latin typeface="Century Gothic" panose="020B0502020202020204" pitchFamily="34" charset="0"/>
              </a:rPr>
              <a:t>During our latest meeting, the spotlight was on the transformative power of heat maps in process data visualization, a topic expertly presented by Olga Zhuravel, the Senior Manager of HR Process and Operations at Snowflake. Olga delved into the intricate details, underscoring how heat maps serve as a vital tool for prioritizing tasks by assigning numerical scores and vibrant colors to various processes. These assessments were based on key criteria such as process maturity, the extent of documentation, the level of automation, and the overall experience of both customers and fulfillers.</a:t>
            </a:r>
          </a:p>
          <a:p>
            <a:pPr lvl="0"/>
            <a:endParaRPr lang="en-US" sz="1000" i="0" dirty="0">
              <a:solidFill>
                <a:schemeClr val="tx1"/>
              </a:solidFill>
              <a:effectLst/>
              <a:latin typeface="Century Gothic" panose="020B0502020202020204" pitchFamily="34" charset="0"/>
            </a:endParaRPr>
          </a:p>
          <a:p>
            <a:pPr lvl="0"/>
            <a:r>
              <a:rPr lang="en-US" sz="1000" i="0" dirty="0">
                <a:solidFill>
                  <a:schemeClr val="tx1"/>
                </a:solidFill>
                <a:effectLst/>
                <a:latin typeface="Century Gothic" panose="020B0502020202020204" pitchFamily="34" charset="0"/>
              </a:rPr>
              <a:t>Olga's emphasis was on the importance of starting small—she suggested beginning with a straightforward questionnaire that includes predefined weights for each criterion. This approach allows for a gradual and manageable expansion of the scope over time. Her session was particularly engaging due to the live demonstration of the heat map tool. This hands-on example highlighted the tool's flexibility and its practical application in decision-making and process improvement initiatives, making it clear just how valuable it can be in driving efficiency and effectiveness in operations.</a:t>
            </a:r>
          </a:p>
          <a:p>
            <a:pPr lvl="0"/>
            <a:endParaRPr lang="en-US" sz="1000" i="0" dirty="0">
              <a:solidFill>
                <a:schemeClr val="tx1"/>
              </a:solidFill>
              <a:effectLst/>
              <a:latin typeface="Century Gothic" panose="020B0502020202020204" pitchFamily="34" charset="0"/>
            </a:endParaRPr>
          </a:p>
          <a:p>
            <a:pPr lvl="0"/>
            <a:r>
              <a:rPr lang="en-US" sz="1000" dirty="0">
                <a:solidFill>
                  <a:schemeClr val="tx1"/>
                </a:solidFill>
                <a:latin typeface="Century Gothic" panose="020B0502020202020204" pitchFamily="34" charset="0"/>
              </a:rPr>
              <a:t>We</a:t>
            </a:r>
            <a:r>
              <a:rPr lang="en-US" sz="1000" i="0" dirty="0">
                <a:solidFill>
                  <a:schemeClr val="tx1"/>
                </a:solidFill>
                <a:effectLst/>
                <a:latin typeface="Century Gothic" panose="020B0502020202020204" pitchFamily="34" charset="0"/>
              </a:rPr>
              <a:t> left with a fillable worksheet and a deeper understanding of how heat maps can be leveraged to visualize process data in a way that brings clarity and focus to task prioritization and operational improvements.</a:t>
            </a:r>
            <a:br>
              <a:rPr lang="en-US" sz="1000" i="0" dirty="0">
                <a:solidFill>
                  <a:schemeClr val="tx1"/>
                </a:solidFill>
                <a:effectLst/>
                <a:latin typeface="Century Gothic" panose="020B0502020202020204" pitchFamily="34" charset="0"/>
              </a:rPr>
            </a:br>
            <a:b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br>
            <a: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t>Click here to download the </a:t>
            </a:r>
            <a:r>
              <a:rPr lang="en-US" sz="1050" dirty="0">
                <a:solidFill>
                  <a:srgbClr val="3838F0"/>
                </a:solidFill>
                <a:latin typeface="Century Gothic" panose="020B0502020202020204" pitchFamily="34" charset="0"/>
                <a:ea typeface="Aptos" panose="020B0004020202020204" pitchFamily="34" charset="0"/>
                <a:cs typeface="Aptos" panose="020B0004020202020204" pitchFamily="34" charset="0"/>
                <a:hlinkClick r:id="rId7"/>
              </a:rPr>
              <a:t>presentation</a:t>
            </a:r>
            <a: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t> &amp; </a:t>
            </a:r>
            <a:r>
              <a:rPr lang="en-US" sz="1050" dirty="0">
                <a:solidFill>
                  <a:srgbClr val="3838F0"/>
                </a:solidFill>
                <a:latin typeface="Century Gothic" panose="020B0502020202020204" pitchFamily="34" charset="0"/>
                <a:ea typeface="Aptos" panose="020B0004020202020204" pitchFamily="34" charset="0"/>
                <a:cs typeface="Aptos" panose="020B0004020202020204" pitchFamily="34" charset="0"/>
                <a:hlinkClick r:id="rId8"/>
              </a:rPr>
              <a:t>worksheet</a:t>
            </a:r>
            <a:r>
              <a:rPr lang="en-US" sz="1050" dirty="0">
                <a:solidFill>
                  <a:schemeClr val="tx1"/>
                </a:solidFill>
                <a:latin typeface="Century Gothic" panose="020B0502020202020204" pitchFamily="34" charset="0"/>
                <a:ea typeface="Aptos" panose="020B0004020202020204" pitchFamily="34" charset="0"/>
                <a:cs typeface="Aptos" panose="020B0004020202020204" pitchFamily="34" charset="0"/>
              </a:rPr>
              <a:t>.</a:t>
            </a:r>
          </a:p>
          <a:p>
            <a:pPr lvl="0"/>
            <a:endParaRPr kumimoji="0" lang="en-US" sz="1050" i="0" u="none" strike="noStrike" kern="1200" cap="none" spc="0" normalizeH="0" baseline="0" noProof="0" dirty="0">
              <a:ln>
                <a:noFill/>
              </a:ln>
              <a:solidFill>
                <a:schemeClr val="tx1"/>
              </a:solidFill>
              <a:effectLst/>
              <a:uLnTx/>
              <a:uFillTx/>
              <a:latin typeface="Century Gothic" panose="020B0502020202020204" pitchFamily="34" charset="0"/>
              <a:ea typeface="Aptos" panose="020B0004020202020204" pitchFamily="34" charset="0"/>
              <a:cs typeface="Aptos" panose="020B0004020202020204" pitchFamily="34" charset="0"/>
            </a:endParaRPr>
          </a:p>
        </p:txBody>
      </p:sp>
      <p:sp>
        <p:nvSpPr>
          <p:cNvPr id="52" name="Rectangle 51">
            <a:extLst>
              <a:ext uri="{FF2B5EF4-FFF2-40B4-BE49-F238E27FC236}">
                <a16:creationId xmlns:a16="http://schemas.microsoft.com/office/drawing/2014/main" id="{593C7CB6-AB65-1E61-52F7-0CDB94C4E295}"/>
              </a:ext>
            </a:extLst>
          </p:cNvPr>
          <p:cNvSpPr/>
          <p:nvPr/>
        </p:nvSpPr>
        <p:spPr>
          <a:xfrm>
            <a:off x="2802387" y="5704604"/>
            <a:ext cx="3895802" cy="3439395"/>
          </a:xfrm>
          <a:prstGeom prst="rect">
            <a:avLst/>
          </a:prstGeom>
          <a:solidFill>
            <a:srgbClr val="BEC5BB"/>
          </a:solidFill>
          <a:ln>
            <a:solidFill>
              <a:srgbClr val="687363"/>
            </a:solidFill>
          </a:ln>
          <a:scene3d>
            <a:camera prst="orthographicFront"/>
            <a:lightRig rig="threePt" dir="t"/>
          </a:scene3d>
          <a:sp3d extrusionH="76200">
            <a:bevelB w="31750" h="88900"/>
            <a:extrusionClr>
              <a:srgbClr val="660066"/>
            </a:extrusion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242048" tIns="242048" rIns="242048" bIns="242048" numCol="1" spcCol="0" rtlCol="0" fromWordArt="0" anchor="t" anchorCtr="0" forceAA="0" compatLnSpc="1">
            <a:prstTxWarp prst="textNoShape">
              <a:avLst/>
            </a:prstTxWarp>
            <a:noAutofit/>
          </a:bodyPr>
          <a:lstStyle/>
          <a:p>
            <a:pPr marR="0" lvl="0" algn="ctr" defTabSz="457200" rtl="0" eaLnBrk="1" fontAlgn="auto" latinLnBrk="0" hangingPunct="1">
              <a:lnSpc>
                <a:spcPct val="115000"/>
              </a:lnSpc>
              <a:spcBef>
                <a:spcPts val="1588"/>
              </a:spcBef>
              <a:spcAft>
                <a:spcPts val="884"/>
              </a:spcAft>
              <a:buClrTx/>
              <a:buSzTx/>
              <a:tabLst/>
              <a:defRPr/>
            </a:pPr>
            <a:r>
              <a:rPr lang="en-US" sz="1300" b="1" dirty="0">
                <a:solidFill>
                  <a:schemeClr val="tx1"/>
                </a:solidFill>
                <a:latin typeface="Century Gothic" panose="020B0502020202020204" pitchFamily="34" charset="0"/>
              </a:rPr>
              <a:t>Share Your Expertise with Our Community!</a:t>
            </a:r>
            <a:endParaRPr lang="en-US" sz="1300" b="1" dirty="0">
              <a:solidFill>
                <a:schemeClr val="tx1"/>
              </a:solidFill>
              <a:latin typeface="Century Gothic" panose="020B0502020202020204" pitchFamily="34" charset="0"/>
              <a:ea typeface="MS Mincho" panose="02020609040205080304" pitchFamily="49" charset="-128"/>
              <a:cs typeface="Calibri"/>
            </a:endParaRPr>
          </a:p>
          <a:p>
            <a:pPr algn="ctr"/>
            <a:r>
              <a:rPr lang="en-US" sz="1050" dirty="0">
                <a:solidFill>
                  <a:schemeClr val="tx1"/>
                </a:solidFill>
                <a:latin typeface="Century Gothic" panose="020B0502020202020204" pitchFamily="34" charset="0"/>
              </a:rPr>
              <a:t>Do you have a successful project or teaching on a continuous improvement methodology that could inspire and empower others? We’re looking for passionate individuals to present and share their knowledge with our community!</a:t>
            </a:r>
            <a:br>
              <a:rPr lang="en-US" sz="1050" dirty="0">
                <a:solidFill>
                  <a:schemeClr val="tx1"/>
                </a:solidFill>
                <a:latin typeface="Century Gothic" panose="020B0502020202020204" pitchFamily="34" charset="0"/>
              </a:rPr>
            </a:br>
            <a:endParaRPr lang="en-US" sz="1050" dirty="0">
              <a:solidFill>
                <a:schemeClr val="tx1"/>
              </a:solidFill>
              <a:latin typeface="Century Gothic" panose="020B0502020202020204" pitchFamily="34" charset="0"/>
            </a:endParaRPr>
          </a:p>
          <a:p>
            <a:pPr algn="ctr"/>
            <a:r>
              <a:rPr lang="en-US" sz="1050" dirty="0">
                <a:solidFill>
                  <a:schemeClr val="tx1"/>
                </a:solidFill>
                <a:latin typeface="Century Gothic" panose="020B0502020202020204" pitchFamily="34" charset="0"/>
              </a:rPr>
              <a:t>This is a fantastic opportunity to:</a:t>
            </a:r>
            <a:br>
              <a:rPr lang="en-US" sz="1050" dirty="0">
                <a:solidFill>
                  <a:schemeClr val="tx1"/>
                </a:solidFill>
                <a:latin typeface="Century Gothic" panose="020B0502020202020204" pitchFamily="34" charset="0"/>
              </a:rPr>
            </a:br>
            <a:br>
              <a:rPr lang="en-US" sz="1050" dirty="0">
                <a:solidFill>
                  <a:schemeClr val="tx1"/>
                </a:solidFill>
                <a:latin typeface="Century Gothic" panose="020B0502020202020204" pitchFamily="34" charset="0"/>
              </a:rPr>
            </a:br>
            <a:r>
              <a:rPr lang="en-US" sz="1050" dirty="0">
                <a:solidFill>
                  <a:schemeClr val="tx1"/>
                </a:solidFill>
                <a:latin typeface="Century Gothic" panose="020B0502020202020204" pitchFamily="34" charset="0"/>
              </a:rPr>
              <a:t>✅ Showcase your expertise and accomplishments.</a:t>
            </a:r>
            <a:br>
              <a:rPr lang="en-US" sz="1050" dirty="0">
                <a:solidFill>
                  <a:schemeClr val="tx1"/>
                </a:solidFill>
                <a:latin typeface="Century Gothic" panose="020B0502020202020204" pitchFamily="34" charset="0"/>
              </a:rPr>
            </a:br>
            <a:r>
              <a:rPr lang="en-US" sz="1050" dirty="0">
                <a:solidFill>
                  <a:schemeClr val="tx1"/>
                </a:solidFill>
                <a:latin typeface="Century Gothic" panose="020B0502020202020204" pitchFamily="34" charset="0"/>
              </a:rPr>
              <a:t>✅ Connect with like-minded professionals.</a:t>
            </a:r>
            <a:br>
              <a:rPr lang="en-US" sz="1050" dirty="0">
                <a:solidFill>
                  <a:schemeClr val="tx1"/>
                </a:solidFill>
                <a:latin typeface="Century Gothic" panose="020B0502020202020204" pitchFamily="34" charset="0"/>
              </a:rPr>
            </a:br>
            <a:r>
              <a:rPr lang="en-US" sz="1050" dirty="0">
                <a:solidFill>
                  <a:schemeClr val="tx1"/>
                </a:solidFill>
                <a:latin typeface="Century Gothic" panose="020B0502020202020204" pitchFamily="34" charset="0"/>
              </a:rPr>
              <a:t>✅ Contribute to our shared growth and success.</a:t>
            </a:r>
            <a:br>
              <a:rPr lang="en-US" sz="1050" dirty="0">
                <a:solidFill>
                  <a:schemeClr val="tx1"/>
                </a:solidFill>
                <a:latin typeface="Century Gothic" panose="020B0502020202020204" pitchFamily="34" charset="0"/>
              </a:rPr>
            </a:br>
            <a:endParaRPr lang="en-US" sz="1050" dirty="0">
              <a:solidFill>
                <a:schemeClr val="tx1"/>
              </a:solidFill>
              <a:latin typeface="Century Gothic" panose="020B0502020202020204" pitchFamily="34" charset="0"/>
            </a:endParaRPr>
          </a:p>
          <a:p>
            <a:pPr algn="ctr"/>
            <a:r>
              <a:rPr lang="en-US" sz="1050" dirty="0">
                <a:solidFill>
                  <a:schemeClr val="tx1"/>
                </a:solidFill>
                <a:latin typeface="Century Gothic" panose="020B0502020202020204" pitchFamily="34" charset="0"/>
              </a:rPr>
              <a:t>If you’re interested, please take a moment to fill out this </a:t>
            </a:r>
            <a:r>
              <a:rPr lang="en-US" sz="1050" dirty="0">
                <a:solidFill>
                  <a:srgbClr val="005994"/>
                </a:solidFill>
                <a:latin typeface="Century Gothic" panose="020B0502020202020204" pitchFamily="34" charset="0"/>
                <a:hlinkClick r:id="rId9">
                  <a:extLst>
                    <a:ext uri="{A12FA001-AC4F-418D-AE19-62706E023703}">
                      <ahyp:hlinkClr xmlns:ahyp="http://schemas.microsoft.com/office/drawing/2018/hyperlinkcolor" val="tx"/>
                    </a:ext>
                  </a:extLst>
                </a:hlinkClick>
              </a:rPr>
              <a:t>form</a:t>
            </a:r>
            <a:r>
              <a:rPr lang="en-US" sz="1050" dirty="0">
                <a:solidFill>
                  <a:schemeClr val="tx1"/>
                </a:solidFill>
                <a:latin typeface="Century Gothic" panose="020B0502020202020204" pitchFamily="34" charset="0"/>
              </a:rPr>
              <a:t> and we’ll be in touch!</a:t>
            </a:r>
            <a:br>
              <a:rPr lang="en-US" sz="1050" dirty="0">
                <a:solidFill>
                  <a:schemeClr val="tx1"/>
                </a:solidFill>
                <a:latin typeface="Century Gothic" panose="020B0502020202020204" pitchFamily="34" charset="0"/>
              </a:rPr>
            </a:br>
            <a:endParaRPr lang="en-US" sz="1050" dirty="0">
              <a:solidFill>
                <a:schemeClr val="tx1"/>
              </a:solidFill>
              <a:latin typeface="Century Gothic" panose="020B0502020202020204" pitchFamily="34" charset="0"/>
            </a:endParaRPr>
          </a:p>
          <a:p>
            <a:pPr algn="ctr"/>
            <a:r>
              <a:rPr lang="en-US" sz="1050" dirty="0">
                <a:solidFill>
                  <a:schemeClr val="tx1"/>
                </a:solidFill>
                <a:latin typeface="Century Gothic" panose="020B0502020202020204" pitchFamily="34" charset="0"/>
              </a:rPr>
              <a:t>Let’s learn and grow together by sharing what works. Your experience could be the key to someone else’s success! </a:t>
            </a:r>
            <a:endParaRPr lang="en-US" sz="1050" b="1" dirty="0">
              <a:solidFill>
                <a:schemeClr val="tx1"/>
              </a:solidFill>
              <a:latin typeface="Century Gothic" panose="020B0502020202020204" pitchFamily="34" charset="0"/>
              <a:ea typeface="MS Mincho" panose="02020609040205080304" pitchFamily="49" charset="-128"/>
              <a:cs typeface="Calibri"/>
            </a:endParaRPr>
          </a:p>
        </p:txBody>
      </p:sp>
      <p:sp>
        <p:nvSpPr>
          <p:cNvPr id="7" name="TextBox 6">
            <a:extLst>
              <a:ext uri="{FF2B5EF4-FFF2-40B4-BE49-F238E27FC236}">
                <a16:creationId xmlns:a16="http://schemas.microsoft.com/office/drawing/2014/main" id="{E00F8D8C-7662-7515-0A9B-98620B2625F5}"/>
              </a:ext>
            </a:extLst>
          </p:cNvPr>
          <p:cNvSpPr txBox="1"/>
          <p:nvPr/>
        </p:nvSpPr>
        <p:spPr>
          <a:xfrm>
            <a:off x="4318571" y="132550"/>
            <a:ext cx="3561346" cy="461665"/>
          </a:xfrm>
          <a:prstGeom prst="rect">
            <a:avLst/>
          </a:prstGeom>
          <a:noFill/>
        </p:spPr>
        <p:txBody>
          <a:bodyPr wrap="square">
            <a:spAutoFit/>
          </a:bodyPr>
          <a:lstStyle/>
          <a:p>
            <a:r>
              <a:rPr lang="en-US" sz="1200" b="1" dirty="0">
                <a:solidFill>
                  <a:prstClr val="black"/>
                </a:solidFill>
                <a:latin typeface="Century Gothic" panose="020B0502020202020204" pitchFamily="34" charset="0"/>
                <a:ea typeface="MS Mincho" panose="02020609040205080304" pitchFamily="49" charset="-128"/>
                <a:cs typeface="Times New Roman" panose="02020603050405020304" pitchFamily="18" charset="0"/>
              </a:rPr>
              <a:t>Heat mapping </a:t>
            </a:r>
            <a:br>
              <a:rPr lang="en-US" sz="1200" b="1" dirty="0">
                <a:solidFill>
                  <a:prstClr val="black"/>
                </a:solidFill>
                <a:latin typeface="Century Gothic" panose="020B0502020202020204" pitchFamily="34" charset="0"/>
                <a:ea typeface="MS Mincho" panose="02020609040205080304" pitchFamily="49" charset="-128"/>
                <a:cs typeface="Times New Roman" panose="02020603050405020304" pitchFamily="18" charset="0"/>
              </a:rPr>
            </a:br>
            <a:r>
              <a:rPr lang="en-US" sz="1200" b="1" dirty="0">
                <a:solidFill>
                  <a:prstClr val="black"/>
                </a:solidFill>
                <a:latin typeface="Century Gothic" panose="020B0502020202020204" pitchFamily="34" charset="0"/>
                <a:ea typeface="MS Mincho" panose="02020609040205080304" pitchFamily="49" charset="-128"/>
                <a:cs typeface="Times New Roman" panose="02020603050405020304" pitchFamily="18" charset="0"/>
              </a:rPr>
              <a:t>CoP attendance by agency</a:t>
            </a:r>
            <a:r>
              <a:rPr kumimoji="0" lang="en-US" sz="1200" b="1" i="0" u="none" strike="noStrike" kern="1200" cap="none" spc="0" normalizeH="0" baseline="0" noProof="0" dirty="0">
                <a:ln>
                  <a:noFill/>
                </a:ln>
                <a:solidFill>
                  <a:prstClr val="black"/>
                </a:solidFill>
                <a:effectLst/>
                <a:uLnTx/>
                <a:uFillTx/>
                <a:latin typeface="Century Gothic" panose="020B0502020202020204" pitchFamily="34" charset="0"/>
                <a:ea typeface="MS Mincho" panose="02020609040205080304" pitchFamily="49" charset="-128"/>
                <a:cs typeface="Times New Roman" panose="02020603050405020304" pitchFamily="18" charset="0"/>
              </a:rPr>
              <a:t> </a:t>
            </a:r>
            <a:endParaRPr lang="en-US" sz="1200" dirty="0"/>
          </a:p>
        </p:txBody>
      </p:sp>
    </p:spTree>
    <p:extLst>
      <p:ext uri="{BB962C8B-B14F-4D97-AF65-F5344CB8AC3E}">
        <p14:creationId xmlns:p14="http://schemas.microsoft.com/office/powerpoint/2010/main" val="1935586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18374</TotalTime>
  <Words>817</Words>
  <Application>Microsoft Office PowerPoint</Application>
  <PresentationFormat>On-screen Show (4:3)</PresentationFormat>
  <Paragraphs>38</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Aptos Display</vt:lpstr>
      <vt:lpstr>Arial</vt:lpstr>
      <vt:lpstr>Cavolini</vt:lpstr>
      <vt:lpstr>Century Gothic</vt:lpstr>
      <vt:lpstr>Office Theme</vt:lpstr>
      <vt:lpstr>The Blast Newsletter</vt:lpstr>
      <vt:lpstr>The Blast Newsletter – Page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Mazzara, Talia (Results)</dc:creator>
  <cp:lastModifiedBy>Cooper, John (Results)</cp:lastModifiedBy>
  <cp:revision>6</cp:revision>
  <dcterms:created xsi:type="dcterms:W3CDTF">2025-02-19T21:47:17Z</dcterms:created>
  <dcterms:modified xsi:type="dcterms:W3CDTF">2025-03-18T20:36:22Z</dcterms:modified>
</cp:coreProperties>
</file>