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520C"/>
    <a:srgbClr val="D74A0B"/>
    <a:srgbClr val="F8E1C8"/>
    <a:srgbClr val="F2C696"/>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2" autoAdjust="0"/>
    <p:restoredTop sz="94660"/>
  </p:normalViewPr>
  <p:slideViewPr>
    <p:cSldViewPr snapToGrid="0">
      <p:cViewPr varScale="1">
        <p:scale>
          <a:sx n="44" d="100"/>
          <a:sy n="44" d="100"/>
        </p:scale>
        <p:origin x="202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1392DF-A1CB-471D-8183-5AA0D0F5528C}" type="datetimeFigureOut">
              <a:rPr lang="en-US" smtClean="0"/>
              <a:t>4/22/2025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86498-A88B-45C3-9973-609E992B48E5}" type="slidenum">
              <a:rPr lang="en-US" smtClean="0"/>
              <a:t>‹#›</a:t>
            </a:fld>
            <a:endParaRPr lang="en-US"/>
          </a:p>
        </p:txBody>
      </p:sp>
    </p:spTree>
    <p:extLst>
      <p:ext uri="{BB962C8B-B14F-4D97-AF65-F5344CB8AC3E}">
        <p14:creationId xmlns:p14="http://schemas.microsoft.com/office/powerpoint/2010/main" val="1018192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5DF60F-07B3-43DE-B6D7-B89FCAB4B928}"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474011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631E96-569F-4FEF-A735-F301A8E18E7E}" type="datetimeFigureOut">
              <a:rPr lang="en-US" smtClean="0"/>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a:p>
        </p:txBody>
      </p:sp>
    </p:spTree>
    <p:extLst>
      <p:ext uri="{BB962C8B-B14F-4D97-AF65-F5344CB8AC3E}">
        <p14:creationId xmlns:p14="http://schemas.microsoft.com/office/powerpoint/2010/main" val="3528648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631E96-569F-4FEF-A735-F301A8E18E7E}" type="datetimeFigureOut">
              <a:rPr lang="en-US" smtClean="0"/>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a:p>
        </p:txBody>
      </p:sp>
    </p:spTree>
    <p:extLst>
      <p:ext uri="{BB962C8B-B14F-4D97-AF65-F5344CB8AC3E}">
        <p14:creationId xmlns:p14="http://schemas.microsoft.com/office/powerpoint/2010/main" val="282548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631E96-569F-4FEF-A735-F301A8E18E7E}" type="datetimeFigureOut">
              <a:rPr lang="en-US" smtClean="0"/>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a:p>
        </p:txBody>
      </p:sp>
    </p:spTree>
    <p:extLst>
      <p:ext uri="{BB962C8B-B14F-4D97-AF65-F5344CB8AC3E}">
        <p14:creationId xmlns:p14="http://schemas.microsoft.com/office/powerpoint/2010/main" val="1995380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631E96-569F-4FEF-A735-F301A8E18E7E}" type="datetimeFigureOut">
              <a:rPr lang="en-US" smtClean="0"/>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a:p>
        </p:txBody>
      </p:sp>
    </p:spTree>
    <p:extLst>
      <p:ext uri="{BB962C8B-B14F-4D97-AF65-F5344CB8AC3E}">
        <p14:creationId xmlns:p14="http://schemas.microsoft.com/office/powerpoint/2010/main" val="2411609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631E96-569F-4FEF-A735-F301A8E18E7E}" type="datetimeFigureOut">
              <a:rPr lang="en-US" smtClean="0"/>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a:p>
        </p:txBody>
      </p:sp>
    </p:spTree>
    <p:extLst>
      <p:ext uri="{BB962C8B-B14F-4D97-AF65-F5344CB8AC3E}">
        <p14:creationId xmlns:p14="http://schemas.microsoft.com/office/powerpoint/2010/main" val="2879712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631E96-569F-4FEF-A735-F301A8E18E7E}" type="datetimeFigureOut">
              <a:rPr lang="en-US" smtClean="0"/>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688B7-ECFF-4F72-9EEF-E02D1F42456E}" type="slidenum">
              <a:rPr lang="en-US" smtClean="0"/>
              <a:t>‹#›</a:t>
            </a:fld>
            <a:endParaRPr lang="en-US"/>
          </a:p>
        </p:txBody>
      </p:sp>
    </p:spTree>
    <p:extLst>
      <p:ext uri="{BB962C8B-B14F-4D97-AF65-F5344CB8AC3E}">
        <p14:creationId xmlns:p14="http://schemas.microsoft.com/office/powerpoint/2010/main" val="564975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631E96-569F-4FEF-A735-F301A8E18E7E}" type="datetimeFigureOut">
              <a:rPr lang="en-US" smtClean="0"/>
              <a:t>4/22/2025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F688B7-ECFF-4F72-9EEF-E02D1F42456E}" type="slidenum">
              <a:rPr lang="en-US" smtClean="0"/>
              <a:t>‹#›</a:t>
            </a:fld>
            <a:endParaRPr lang="en-US"/>
          </a:p>
        </p:txBody>
      </p:sp>
    </p:spTree>
    <p:extLst>
      <p:ext uri="{BB962C8B-B14F-4D97-AF65-F5344CB8AC3E}">
        <p14:creationId xmlns:p14="http://schemas.microsoft.com/office/powerpoint/2010/main" val="3707081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631E96-569F-4FEF-A735-F301A8E18E7E}" type="datetimeFigureOut">
              <a:rPr lang="en-US" smtClean="0"/>
              <a:t>4/22/2025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F688B7-ECFF-4F72-9EEF-E02D1F42456E}" type="slidenum">
              <a:rPr lang="en-US" smtClean="0"/>
              <a:t>‹#›</a:t>
            </a:fld>
            <a:endParaRPr lang="en-US"/>
          </a:p>
        </p:txBody>
      </p:sp>
    </p:spTree>
    <p:extLst>
      <p:ext uri="{BB962C8B-B14F-4D97-AF65-F5344CB8AC3E}">
        <p14:creationId xmlns:p14="http://schemas.microsoft.com/office/powerpoint/2010/main" val="3669870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631E96-569F-4FEF-A735-F301A8E18E7E}" type="datetimeFigureOut">
              <a:rPr lang="en-US" smtClean="0"/>
              <a:t>4/22/2025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F688B7-ECFF-4F72-9EEF-E02D1F42456E}" type="slidenum">
              <a:rPr lang="en-US" smtClean="0"/>
              <a:t>‹#›</a:t>
            </a:fld>
            <a:endParaRPr lang="en-US"/>
          </a:p>
        </p:txBody>
      </p:sp>
    </p:spTree>
    <p:extLst>
      <p:ext uri="{BB962C8B-B14F-4D97-AF65-F5344CB8AC3E}">
        <p14:creationId xmlns:p14="http://schemas.microsoft.com/office/powerpoint/2010/main" val="2162714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0631E96-569F-4FEF-A735-F301A8E18E7E}" type="datetimeFigureOut">
              <a:rPr lang="en-US" smtClean="0"/>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688B7-ECFF-4F72-9EEF-E02D1F42456E}" type="slidenum">
              <a:rPr lang="en-US" smtClean="0"/>
              <a:t>‹#›</a:t>
            </a:fld>
            <a:endParaRPr lang="en-US"/>
          </a:p>
        </p:txBody>
      </p:sp>
    </p:spTree>
    <p:extLst>
      <p:ext uri="{BB962C8B-B14F-4D97-AF65-F5344CB8AC3E}">
        <p14:creationId xmlns:p14="http://schemas.microsoft.com/office/powerpoint/2010/main" val="2885932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0631E96-569F-4FEF-A735-F301A8E18E7E}" type="datetimeFigureOut">
              <a:rPr lang="en-US" smtClean="0"/>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688B7-ECFF-4F72-9EEF-E02D1F42456E}" type="slidenum">
              <a:rPr lang="en-US" smtClean="0"/>
              <a:t>‹#›</a:t>
            </a:fld>
            <a:endParaRPr lang="en-US"/>
          </a:p>
        </p:txBody>
      </p:sp>
    </p:spTree>
    <p:extLst>
      <p:ext uri="{BB962C8B-B14F-4D97-AF65-F5344CB8AC3E}">
        <p14:creationId xmlns:p14="http://schemas.microsoft.com/office/powerpoint/2010/main" val="1048882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B0631E96-569F-4FEF-A735-F301A8E18E7E}" type="datetimeFigureOut">
              <a:rPr lang="en-US" smtClean="0"/>
              <a:t>4/22/2025</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3AF688B7-ECFF-4F72-9EEF-E02D1F42456E}" type="slidenum">
              <a:rPr lang="en-US" smtClean="0"/>
              <a:t>‹#›</a:t>
            </a:fld>
            <a:endParaRPr lang="en-US"/>
          </a:p>
        </p:txBody>
      </p:sp>
    </p:spTree>
    <p:extLst>
      <p:ext uri="{BB962C8B-B14F-4D97-AF65-F5344CB8AC3E}">
        <p14:creationId xmlns:p14="http://schemas.microsoft.com/office/powerpoint/2010/main" val="24843057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talia.mazzara@gov.wa.gov" TargetMode="External"/><Relationship Id="rId3" Type="http://schemas.openxmlformats.org/officeDocument/2006/relationships/image" Target="../media/image1.png"/><Relationship Id="rId7" Type="http://schemas.openxmlformats.org/officeDocument/2006/relationships/hyperlink" Target="https://www.youtube.com/watch?v=SrwU6cEQ0mI"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pnodn.org/event-6152450" TargetMode="External"/><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hyperlink" Target="mailto:theresa.dew@gov.wa.gov"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app.smartsheet.com/b/form/565e2643571d4be98b87235718d68e6e" TargetMode="External"/><Relationship Id="rId3" Type="http://schemas.openxmlformats.org/officeDocument/2006/relationships/image" Target="../media/image5.png"/><Relationship Id="rId7" Type="http://schemas.openxmlformats.org/officeDocument/2006/relationships/hyperlink" Target="https://www.youtube.com/watch?v=rMO8M6GSADo" TargetMode="Externa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s://us02web.zoom.us/j/8538672489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31A09646-C3CA-6A95-DE42-E12D839D52BD}"/>
              </a:ext>
              <a:ext uri="{C183D7F6-B498-43B3-948B-1728B52AA6E4}">
                <adec:decorative xmlns:adec="http://schemas.microsoft.com/office/drawing/2017/decorative" val="1"/>
              </a:ext>
            </a:extLst>
          </p:cNvPr>
          <p:cNvSpPr>
            <a:spLocks noGrp="1"/>
          </p:cNvSpPr>
          <p:nvPr>
            <p:ph type="ctrTitle"/>
          </p:nvPr>
        </p:nvSpPr>
        <p:spPr>
          <a:xfrm>
            <a:off x="514350" y="-3183467"/>
            <a:ext cx="5829300" cy="3183467"/>
          </a:xfrm>
        </p:spPr>
        <p:txBody>
          <a:bodyPr vert="horz" lIns="91440" tIns="45720" rIns="91440" bIns="45720" rtlCol="0" anchor="b">
            <a:normAutofit/>
          </a:bodyPr>
          <a:lstStyle/>
          <a:p>
            <a:r>
              <a:rPr lang="en-US" dirty="0"/>
              <a:t>The Blast Newsletter</a:t>
            </a:r>
          </a:p>
        </p:txBody>
      </p:sp>
      <p:sp>
        <p:nvSpPr>
          <p:cNvPr id="48" name="TextBox 47">
            <a:extLst>
              <a:ext uri="{FF2B5EF4-FFF2-40B4-BE49-F238E27FC236}">
                <a16:creationId xmlns:a16="http://schemas.microsoft.com/office/drawing/2014/main" id="{3F6DCE4F-FE9F-695A-2469-31359089FCD9}"/>
              </a:ext>
            </a:extLst>
          </p:cNvPr>
          <p:cNvSpPr txBox="1"/>
          <p:nvPr/>
        </p:nvSpPr>
        <p:spPr>
          <a:xfrm>
            <a:off x="228566" y="317835"/>
            <a:ext cx="4231007" cy="1836850"/>
          </a:xfrm>
          <a:prstGeom prst="rect">
            <a:avLst/>
          </a:prstGeom>
          <a:noFill/>
        </p:spPr>
        <p:txBody>
          <a:bodyPr wrap="square" rtlCol="0">
            <a:spAutoFit/>
          </a:bodyPr>
          <a:lstStyle/>
          <a:p>
            <a:pPr marL="0" marR="0" lvl="0" indent="0" algn="l" defTabSz="457200" rtl="0" eaLnBrk="1" fontAlgn="auto" latinLnBrk="0" hangingPunct="1">
              <a:lnSpc>
                <a:spcPct val="80000"/>
              </a:lnSpc>
              <a:spcBef>
                <a:spcPts val="0"/>
              </a:spcBef>
              <a:spcAft>
                <a:spcPts val="0"/>
              </a:spcAft>
              <a:buClrTx/>
              <a:buSzTx/>
              <a:buFontTx/>
              <a:buNone/>
              <a:tabLst/>
              <a:defRPr/>
            </a:pPr>
            <a:r>
              <a:rPr kumimoji="0" lang="en-US" sz="4853" b="1" i="0" u="none" strike="noStrike" kern="1200" cap="all"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The blast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767"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ENTERPRISE-WIDE CONTINUOUS IMPROVEMENT COMMUNITY OF PRACTICE</a:t>
            </a:r>
          </a:p>
          <a:p>
            <a:pPr marL="0" marR="0" lvl="0" indent="0" algn="l" defTabSz="457200" rtl="0" eaLnBrk="1" fontAlgn="auto" latinLnBrk="0" hangingPunct="1">
              <a:lnSpc>
                <a:spcPct val="100000"/>
              </a:lnSpc>
              <a:spcBef>
                <a:spcPts val="1060"/>
              </a:spcBef>
              <a:spcAft>
                <a:spcPts val="0"/>
              </a:spcAft>
              <a:buClrTx/>
              <a:buSzTx/>
              <a:buFontTx/>
              <a:buNone/>
              <a:tabLst/>
              <a:defRPr/>
            </a:pPr>
            <a:r>
              <a:rPr kumimoji="0" lang="en-US" sz="1236" b="1" i="0" u="none" strike="noStrike" kern="1200" cap="none"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ISSUE NO. 28 | </a:t>
            </a:r>
            <a:r>
              <a:rPr lang="en-US" sz="1236" b="1" dirty="0">
                <a:solidFill>
                  <a:srgbClr val="006666"/>
                </a:solidFill>
                <a:latin typeface="Century Gothic" panose="020B0502020202020204" pitchFamily="34" charset="0"/>
                <a:ea typeface="MS Mincho" panose="02020609040205080304" pitchFamily="49" charset="-128"/>
                <a:cs typeface="Times New Roman" panose="02020603050405020304" pitchFamily="18" charset="0"/>
              </a:rPr>
              <a:t>APRIL</a:t>
            </a:r>
            <a:r>
              <a:rPr kumimoji="0" lang="en-US" sz="1236" b="1" i="0" u="none" strike="noStrike" kern="1200" cap="none"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 2025 </a:t>
            </a:r>
            <a:endParaRPr kumimoji="0" lang="en-US" sz="1236" b="1" i="0" u="none" strike="noStrike" kern="1200" cap="none" spc="0" normalizeH="0" baseline="0" noProof="0" dirty="0">
              <a:ln>
                <a:noFill/>
              </a:ln>
              <a:solidFill>
                <a:srgbClr val="006666"/>
              </a:solidFill>
              <a:effectLst/>
              <a:uLnTx/>
              <a:uFillTx/>
              <a:latin typeface="Aptos" panose="02110004020202020204"/>
              <a:ea typeface="+mn-ea"/>
              <a:cs typeface="+mn-cs"/>
            </a:endParaRPr>
          </a:p>
        </p:txBody>
      </p:sp>
      <p:pic>
        <p:nvPicPr>
          <p:cNvPr id="34" name="Picture 33" descr="Image of hands on table pointing to the words training, skill and develop">
            <a:extLst>
              <a:ext uri="{FF2B5EF4-FFF2-40B4-BE49-F238E27FC236}">
                <a16:creationId xmlns:a16="http://schemas.microsoft.com/office/drawing/2014/main" id="{97905E58-9B93-7B25-FFF4-0DDED71EFFD3}"/>
              </a:ext>
            </a:extLst>
          </p:cNvPr>
          <p:cNvPicPr>
            <a:picLocks noChangeAspect="1"/>
          </p:cNvPicPr>
          <p:nvPr/>
        </p:nvPicPr>
        <p:blipFill>
          <a:blip r:embed="rId3"/>
          <a:stretch>
            <a:fillRect/>
          </a:stretch>
        </p:blipFill>
        <p:spPr>
          <a:xfrm>
            <a:off x="2214" y="2128327"/>
            <a:ext cx="4550940" cy="2201627"/>
          </a:xfrm>
          <a:prstGeom prst="rect">
            <a:avLst/>
          </a:prstGeom>
        </p:spPr>
      </p:pic>
      <p:grpSp>
        <p:nvGrpSpPr>
          <p:cNvPr id="49" name="Group 48">
            <a:extLst>
              <a:ext uri="{FF2B5EF4-FFF2-40B4-BE49-F238E27FC236}">
                <a16:creationId xmlns:a16="http://schemas.microsoft.com/office/drawing/2014/main" id="{66BDFF19-C0B6-9D11-158D-4AB194A057D5}"/>
              </a:ext>
              <a:ext uri="{C183D7F6-B498-43B3-948B-1728B52AA6E4}">
                <adec:decorative xmlns:adec="http://schemas.microsoft.com/office/drawing/2017/decorative" val="1"/>
              </a:ext>
            </a:extLst>
          </p:cNvPr>
          <p:cNvGrpSpPr/>
          <p:nvPr/>
        </p:nvGrpSpPr>
        <p:grpSpPr>
          <a:xfrm>
            <a:off x="4634367" y="233261"/>
            <a:ext cx="2092138" cy="1408550"/>
            <a:chOff x="0" y="0"/>
            <a:chExt cx="2371090" cy="1557565"/>
          </a:xfrm>
        </p:grpSpPr>
        <p:pic>
          <p:nvPicPr>
            <p:cNvPr id="50" name="image1.jpeg">
              <a:extLst>
                <a:ext uri="{FF2B5EF4-FFF2-40B4-BE49-F238E27FC236}">
                  <a16:creationId xmlns:a16="http://schemas.microsoft.com/office/drawing/2014/main" id="{4BDB5961-3DEB-A4E3-4EB1-B16EEE186715}"/>
                </a:ext>
              </a:extLst>
            </p:cNvPr>
            <p:cNvPicPr>
              <a:picLocks noChangeAspect="1"/>
            </p:cNvPicPr>
            <p:nvPr/>
          </p:nvPicPr>
          <p:blipFill>
            <a:blip r:embed="rId4" cstate="print"/>
            <a:stretch>
              <a:fillRect/>
            </a:stretch>
          </p:blipFill>
          <p:spPr>
            <a:xfrm>
              <a:off x="0" y="0"/>
              <a:ext cx="2371090" cy="984250"/>
            </a:xfrm>
            <a:prstGeom prst="rect">
              <a:avLst/>
            </a:prstGeom>
          </p:spPr>
        </p:pic>
        <p:sp>
          <p:nvSpPr>
            <p:cNvPr id="51" name="TextBox 45">
              <a:extLst>
                <a:ext uri="{FF2B5EF4-FFF2-40B4-BE49-F238E27FC236}">
                  <a16:creationId xmlns:a16="http://schemas.microsoft.com/office/drawing/2014/main" id="{4A5D2117-F545-3067-EC33-D0BD3B4BFD6E}"/>
                </a:ext>
              </a:extLst>
            </p:cNvPr>
            <p:cNvSpPr txBox="1"/>
            <p:nvPr/>
          </p:nvSpPr>
          <p:spPr>
            <a:xfrm>
              <a:off x="136892" y="947965"/>
              <a:ext cx="2143125" cy="609600"/>
            </a:xfrm>
            <a:prstGeom prst="rect">
              <a:avLst/>
            </a:prstGeom>
            <a:noFill/>
          </p:spPr>
          <p:txBody>
            <a:bodyPr wrap="square" lIns="80683" tIns="40341" rIns="80683" bIns="40341" rtlCol="0" anchor="t">
              <a:noAutofit/>
            </a:bodyPr>
            <a:lstStyle/>
            <a:p>
              <a:pPr marL="0" marR="0" lvl="0" indent="0" algn="l" defTabSz="457200" rtl="0" eaLnBrk="1" fontAlgn="auto" latinLnBrk="0" hangingPunct="1">
                <a:lnSpc>
                  <a:spcPct val="115000"/>
                </a:lnSpc>
                <a:spcBef>
                  <a:spcPts val="884"/>
                </a:spcBef>
                <a:spcAft>
                  <a:spcPts val="884"/>
                </a:spcAft>
                <a:buClrTx/>
                <a:buSzTx/>
                <a:buFontTx/>
                <a:buNone/>
                <a:tabLst/>
                <a:defRPr/>
              </a:pPr>
              <a:r>
                <a:rPr kumimoji="0" lang="en-US" sz="795" b="1" i="1" u="none" strike="noStrike" kern="1200" cap="none" spc="0" normalizeH="0" baseline="0" noProof="0" dirty="0">
                  <a:ln>
                    <a:noFill/>
                  </a:ln>
                  <a:solidFill>
                    <a:schemeClr val="accent1">
                      <a:lumMod val="75000"/>
                    </a:schemeClr>
                  </a:solidFill>
                  <a:effectLst/>
                  <a:uLnTx/>
                  <a:uFillTx/>
                  <a:latin typeface="Century Gothic" panose="020B0502020202020204" pitchFamily="34" charset="0"/>
                  <a:ea typeface="MS Mincho" panose="02020609040205080304" pitchFamily="49" charset="-128"/>
                  <a:cs typeface="Times New Roman" panose="02020603050405020304" pitchFamily="18" charset="0"/>
                </a:rPr>
                <a:t>Transparency</a:t>
              </a:r>
              <a:r>
                <a:rPr kumimoji="0" lang="en-US" sz="795" b="1" i="1" u="none" strike="noStrike" kern="1200" cap="none" spc="0" normalizeH="0" baseline="0" noProof="0" dirty="0">
                  <a:ln>
                    <a:noFill/>
                  </a:ln>
                  <a:solidFill>
                    <a:srgbClr val="2683C6"/>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795" b="1" i="1"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a:t>
              </a:r>
              <a:r>
                <a:rPr kumimoji="0" lang="en-US" sz="795" b="1" i="1" u="none" strike="noStrike" kern="1200" cap="none" spc="0" normalizeH="0" baseline="0" noProof="0" dirty="0">
                  <a:ln>
                    <a:noFill/>
                  </a:ln>
                  <a:solidFill>
                    <a:srgbClr val="000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795" b="1" i="1" u="none" strike="noStrike" kern="1200" cap="none" spc="0" normalizeH="0" baseline="0" noProof="0" dirty="0">
                  <a:ln>
                    <a:noFill/>
                  </a:ln>
                  <a:solidFill>
                    <a:schemeClr val="accent2"/>
                  </a:solidFill>
                  <a:effectLst/>
                  <a:uLnTx/>
                  <a:uFillTx/>
                  <a:latin typeface="Century Gothic" panose="020B0502020202020204" pitchFamily="34" charset="0"/>
                  <a:ea typeface="MS Mincho" panose="02020609040205080304" pitchFamily="49" charset="-128"/>
                  <a:cs typeface="Times New Roman" panose="02020603050405020304" pitchFamily="18" charset="0"/>
                </a:rPr>
                <a:t>Innovation</a:t>
              </a:r>
              <a:r>
                <a:rPr kumimoji="0" lang="en-US" sz="795" b="1" i="1" u="none" strike="noStrike" kern="1200" cap="none" spc="0" normalizeH="0" baseline="0" noProof="0" dirty="0">
                  <a:ln>
                    <a:noFill/>
                  </a:ln>
                  <a:solidFill>
                    <a:srgbClr val="000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795" b="1" i="1"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a:t>
              </a:r>
              <a:r>
                <a:rPr kumimoji="0" lang="en-US" sz="795" b="1" i="1" u="none" strike="noStrike" kern="1200" cap="none" spc="0" normalizeH="0" baseline="0" noProof="0" dirty="0">
                  <a:ln>
                    <a:noFill/>
                  </a:ln>
                  <a:solidFill>
                    <a:srgbClr val="000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795" b="1" i="1" u="none" strike="noStrike" kern="1200" cap="none" spc="0" normalizeH="0" baseline="0" noProof="0" dirty="0">
                  <a:ln>
                    <a:noFill/>
                  </a:ln>
                  <a:solidFill>
                    <a:schemeClr val="tx1">
                      <a:lumMod val="65000"/>
                      <a:lumOff val="35000"/>
                    </a:schemeClr>
                  </a:solidFill>
                  <a:effectLst/>
                  <a:uLnTx/>
                  <a:uFillTx/>
                  <a:latin typeface="Century Gothic" panose="020B0502020202020204" pitchFamily="34" charset="0"/>
                  <a:ea typeface="MS Mincho" panose="02020609040205080304" pitchFamily="49" charset="-128"/>
                  <a:cs typeface="Times New Roman" panose="02020603050405020304" pitchFamily="18" charset="0"/>
                </a:rPr>
                <a:t>Results</a:t>
              </a:r>
              <a:endParaRPr kumimoji="0" lang="en-US" sz="927" b="0" i="0" u="none" strike="noStrike" kern="1200" cap="none" spc="0" normalizeH="0" baseline="0" noProof="0" dirty="0">
                <a:ln>
                  <a:noFill/>
                </a:ln>
                <a:solidFill>
                  <a:schemeClr val="tx1">
                    <a:lumMod val="65000"/>
                    <a:lumOff val="35000"/>
                  </a:schemeClr>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p:txBody>
        </p:sp>
      </p:grpSp>
      <p:sp>
        <p:nvSpPr>
          <p:cNvPr id="55" name="TextBox 54" descr="Coming soon: 2024 workshops&#10;&#10;You spoke and we heard – Results Washington is excited to announce that we will host three in-person workshops this year to provide opportunities for the community to network as well as bring hands-on, group learning back into our way of life. Although we won’t have a hybrid option for these meetings, we will continue hosting our CoP meetings each month to offer a virtual learning option for those who aren’t able to make the workshops.&#10;&#10;We still have some logistics to finalize, but here’s a sneak peek at what you can expect:&#10;&#10;Workshops held in April, July, and August&#10;April and August in Olympia; July in Eastern/Central Washington&#10;We’re looking for champions to help us plan our offsite workshop – let us know if you’re interested!&#10;Networking luncheons will be provided&#10;Teachings in data visualization, Lean tools, and strategic planning&#10;A small fee to confirm your spot&#10;&#10;More details to come – be on the look out! ">
            <a:extLst>
              <a:ext uri="{FF2B5EF4-FFF2-40B4-BE49-F238E27FC236}">
                <a16:creationId xmlns:a16="http://schemas.microsoft.com/office/drawing/2014/main" id="{7EC7E124-3586-D84A-2D6F-77FE13A817CD}"/>
              </a:ext>
            </a:extLst>
          </p:cNvPr>
          <p:cNvSpPr txBox="1"/>
          <p:nvPr/>
        </p:nvSpPr>
        <p:spPr>
          <a:xfrm>
            <a:off x="285418" y="4645788"/>
            <a:ext cx="4117302" cy="338558"/>
          </a:xfrm>
          <a:prstGeom prst="rect">
            <a:avLst/>
          </a:prstGeom>
          <a:noFill/>
        </p:spPr>
        <p:txBody>
          <a:bodyPr wrap="square" lIns="91440" tIns="45722" rIns="91440" bIns="45722" rtlCol="0" anchor="t">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endParaRPr kumimoji="0" lang="en-US" sz="1100" b="0" i="1" u="none" strike="noStrike" kern="1200" cap="none" spc="0" normalizeH="0" baseline="0" noProof="0" dirty="0">
              <a:ln>
                <a:noFill/>
              </a:ln>
              <a:solidFill>
                <a:srgbClr val="373737"/>
              </a:solidFill>
              <a:effectLst/>
              <a:uLnTx/>
              <a:uFillTx/>
              <a:latin typeface="Century Gothic" panose="020B0502020202020204" pitchFamily="34" charset="0"/>
              <a:ea typeface="+mn-ea"/>
              <a:cs typeface="+mn-cs"/>
            </a:endParaRPr>
          </a:p>
        </p:txBody>
      </p:sp>
      <p:cxnSp>
        <p:nvCxnSpPr>
          <p:cNvPr id="63" name="Straight Connector 62">
            <a:extLst>
              <a:ext uri="{FF2B5EF4-FFF2-40B4-BE49-F238E27FC236}">
                <a16:creationId xmlns:a16="http://schemas.microsoft.com/office/drawing/2014/main" id="{6F38F2EF-FF88-3891-3983-718F65AB565F}"/>
              </a:ext>
              <a:ext uri="{C183D7F6-B498-43B3-948B-1728B52AA6E4}">
                <adec:decorative xmlns:adec="http://schemas.microsoft.com/office/drawing/2017/decorative" val="1"/>
              </a:ext>
            </a:extLst>
          </p:cNvPr>
          <p:cNvCxnSpPr>
            <a:cxnSpLocks/>
          </p:cNvCxnSpPr>
          <p:nvPr/>
        </p:nvCxnSpPr>
        <p:spPr>
          <a:xfrm flipV="1">
            <a:off x="4553154" y="6991164"/>
            <a:ext cx="1352954" cy="1043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6BFFC23A-0DEB-7E1E-A53F-F8FDA8DE7259}"/>
              </a:ext>
              <a:ext uri="{C183D7F6-B498-43B3-948B-1728B52AA6E4}">
                <adec:decorative xmlns:adec="http://schemas.microsoft.com/office/drawing/2017/decorative" val="1"/>
              </a:ext>
            </a:extLst>
          </p:cNvPr>
          <p:cNvCxnSpPr>
            <a:cxnSpLocks/>
          </p:cNvCxnSpPr>
          <p:nvPr/>
        </p:nvCxnSpPr>
        <p:spPr>
          <a:xfrm>
            <a:off x="4553154" y="4373750"/>
            <a:ext cx="135295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42" name="Picture 41">
            <a:extLst>
              <a:ext uri="{FF2B5EF4-FFF2-40B4-BE49-F238E27FC236}">
                <a16:creationId xmlns:a16="http://schemas.microsoft.com/office/drawing/2014/main" id="{C028C2D6-22CB-323C-AED8-5C1E75410A53}"/>
              </a:ext>
              <a:ext uri="{C183D7F6-B498-43B3-948B-1728B52AA6E4}">
                <adec:decorative xmlns:adec="http://schemas.microsoft.com/office/drawing/2017/decorative" val="1"/>
              </a:ext>
            </a:extLst>
          </p:cNvPr>
          <p:cNvPicPr>
            <a:picLocks noChangeAspect="1"/>
          </p:cNvPicPr>
          <p:nvPr/>
        </p:nvPicPr>
        <p:blipFill>
          <a:blip r:embed="rId5">
            <a:duotone>
              <a:schemeClr val="accent2">
                <a:shade val="45000"/>
                <a:satMod val="135000"/>
              </a:schemeClr>
              <a:prstClr val="white"/>
            </a:duotone>
          </a:blip>
          <a:stretch>
            <a:fillRect/>
          </a:stretch>
        </p:blipFill>
        <p:spPr>
          <a:xfrm>
            <a:off x="6253354" y="4321401"/>
            <a:ext cx="638456" cy="638456"/>
          </a:xfrm>
          <a:prstGeom prst="rect">
            <a:avLst/>
          </a:prstGeom>
          <a:effectLst>
            <a:glow rad="38100">
              <a:schemeClr val="bg2">
                <a:alpha val="91000"/>
              </a:schemeClr>
            </a:glow>
          </a:effectLst>
        </p:spPr>
      </p:pic>
      <p:sp>
        <p:nvSpPr>
          <p:cNvPr id="5" name="TextBox 4">
            <a:extLst>
              <a:ext uri="{FF2B5EF4-FFF2-40B4-BE49-F238E27FC236}">
                <a16:creationId xmlns:a16="http://schemas.microsoft.com/office/drawing/2014/main" id="{DEB4266E-0066-0F1D-17EA-7F8F8FE806ED}"/>
              </a:ext>
            </a:extLst>
          </p:cNvPr>
          <p:cNvSpPr txBox="1"/>
          <p:nvPr/>
        </p:nvSpPr>
        <p:spPr>
          <a:xfrm>
            <a:off x="197561" y="4373750"/>
            <a:ext cx="4355593" cy="4701287"/>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dirty="0"/>
              <a:t>Upcoming Pacific Northwest Organization Development Network (PNODN) Event: </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b="1" dirty="0"/>
              <a:t>Navigating Organizational Trust Challenges</a:t>
            </a:r>
            <a:br>
              <a:rPr lang="en-US" sz="1200" dirty="0"/>
            </a:br>
            <a:r>
              <a:rPr lang="en-US" sz="1200" i="1" dirty="0"/>
              <a:t>Featuring Dr. Wendy Fraser | MOST Series</a:t>
            </a:r>
            <a:br>
              <a:rPr lang="en-US" sz="1200" i="1" dirty="0"/>
            </a:br>
            <a:endParaRPr lang="en-US" sz="1200" dirty="0"/>
          </a:p>
          <a:p>
            <a:pPr>
              <a:buNone/>
            </a:pPr>
            <a:r>
              <a:rPr lang="en-US" sz="1200" dirty="0"/>
              <a:t>If you’re interested in joining a powerful session with </a:t>
            </a:r>
          </a:p>
          <a:p>
            <a:pPr>
              <a:buNone/>
            </a:pPr>
            <a:r>
              <a:rPr lang="en-US" sz="1200" b="1" dirty="0"/>
              <a:t>Dr. Wendy Fraser</a:t>
            </a:r>
            <a:r>
              <a:rPr lang="en-US" sz="1200" dirty="0"/>
              <a:t>, you won’t want to miss this event, where she shares practical tools for repairing and strengthening trust at the organizational level.</a:t>
            </a:r>
          </a:p>
          <a:p>
            <a:pPr>
              <a:buNone/>
            </a:pPr>
            <a:endParaRPr lang="en-US" sz="1100" dirty="0"/>
          </a:p>
          <a:p>
            <a:pPr algn="ctr">
              <a:buNone/>
            </a:pPr>
            <a:r>
              <a:rPr lang="en-US" sz="1200" dirty="0"/>
              <a:t>🗓 </a:t>
            </a:r>
            <a:r>
              <a:rPr lang="en-US" sz="1200" b="1" dirty="0"/>
              <a:t>Date:</a:t>
            </a:r>
            <a:r>
              <a:rPr lang="en-US" sz="1200" dirty="0"/>
              <a:t> May 15</a:t>
            </a:r>
            <a:r>
              <a:rPr lang="en-US" sz="1200" baseline="30000" dirty="0"/>
              <a:t>th</a:t>
            </a:r>
            <a:r>
              <a:rPr lang="en-US" sz="1200" dirty="0"/>
              <a:t> </a:t>
            </a:r>
            <a:br>
              <a:rPr lang="en-US" sz="1200" dirty="0"/>
            </a:br>
            <a:r>
              <a:rPr lang="en-US" sz="1200" dirty="0"/>
              <a:t>🕠 </a:t>
            </a:r>
            <a:r>
              <a:rPr lang="en-US" sz="1200" b="1" dirty="0"/>
              <a:t>Time:</a:t>
            </a:r>
            <a:r>
              <a:rPr lang="en-US" sz="1200" dirty="0"/>
              <a:t> 5:30 – 7:00 PM (PDT) (Zoom opens at 5:15)</a:t>
            </a:r>
          </a:p>
          <a:p>
            <a:pPr algn="ctr">
              <a:buNone/>
            </a:pPr>
            <a:r>
              <a:rPr lang="en-US" sz="1200" dirty="0"/>
              <a:t>💵 </a:t>
            </a:r>
            <a:r>
              <a:rPr lang="en-US" sz="1200" b="1" dirty="0"/>
              <a:t>Cost:</a:t>
            </a:r>
            <a:r>
              <a:rPr lang="en-US" sz="1200" dirty="0"/>
              <a:t> $15 Members | $25 Non-Members | </a:t>
            </a:r>
          </a:p>
          <a:p>
            <a:pPr algn="ctr">
              <a:buNone/>
            </a:pPr>
            <a:r>
              <a:rPr lang="en-US" sz="1200" dirty="0"/>
              <a:t>$10 Students/Seniors</a:t>
            </a:r>
          </a:p>
          <a:p>
            <a:pPr algn="ctr">
              <a:buNone/>
            </a:pPr>
            <a:endParaRPr lang="en-US" sz="1200" dirty="0"/>
          </a:p>
          <a:p>
            <a:pPr>
              <a:buNone/>
            </a:pPr>
            <a:r>
              <a:rPr lang="en-US" sz="1200" b="1" i="1" dirty="0">
                <a:solidFill>
                  <a:schemeClr val="accent4">
                    <a:lumMod val="50000"/>
                  </a:schemeClr>
                </a:solidFill>
              </a:rPr>
              <a:t>What You'll Learn:</a:t>
            </a:r>
          </a:p>
          <a:p>
            <a:r>
              <a:rPr lang="en-US" sz="1200" i="1" dirty="0">
                <a:solidFill>
                  <a:schemeClr val="accent4">
                    <a:lumMod val="50000"/>
                  </a:schemeClr>
                </a:solidFill>
              </a:rPr>
              <a:t>- How to diagnose and address trust issues in your organization</a:t>
            </a:r>
          </a:p>
          <a:p>
            <a:r>
              <a:rPr lang="en-US" sz="1200" i="1" dirty="0">
                <a:solidFill>
                  <a:schemeClr val="accent4">
                    <a:lumMod val="50000"/>
                  </a:schemeClr>
                </a:solidFill>
              </a:rPr>
              <a:t>- Dialogic approaches leaders can use to rebuild trust</a:t>
            </a:r>
          </a:p>
          <a:p>
            <a:r>
              <a:rPr lang="en-US" sz="1200" i="1" dirty="0">
                <a:solidFill>
                  <a:schemeClr val="accent4">
                    <a:lumMod val="50000"/>
                  </a:schemeClr>
                </a:solidFill>
              </a:rPr>
              <a:t>- Real-world examples and takeaways from Wendy’s research</a:t>
            </a:r>
            <a:br>
              <a:rPr lang="en-US" sz="1200" i="1" dirty="0">
                <a:solidFill>
                  <a:schemeClr val="accent4">
                    <a:lumMod val="50000"/>
                  </a:schemeClr>
                </a:solidFill>
              </a:rPr>
            </a:br>
            <a:endParaRPr lang="en-US" sz="1200" i="1" dirty="0">
              <a:solidFill>
                <a:schemeClr val="accent4">
                  <a:lumMod val="50000"/>
                </a:schemeClr>
              </a:solidFill>
            </a:endParaRPr>
          </a:p>
          <a:p>
            <a:pPr>
              <a:buNone/>
            </a:pPr>
            <a:r>
              <a:rPr lang="en-US" sz="1200" dirty="0"/>
              <a:t>This event is part of PNODN’s </a:t>
            </a:r>
            <a:r>
              <a:rPr lang="en-US" sz="1200" b="1" dirty="0"/>
              <a:t>MOST Series</a:t>
            </a:r>
            <a:r>
              <a:rPr lang="en-US" sz="1200" dirty="0"/>
              <a:t>, exploring the Mastering Organizational and Societal Transformation framework. Don’t miss this opportunity to grow your leadership edge!       🔗 </a:t>
            </a:r>
            <a:r>
              <a:rPr lang="en-US" sz="1200" b="1" dirty="0">
                <a:hlinkClick r:id="rId6"/>
              </a:rPr>
              <a:t>Register Now</a:t>
            </a:r>
            <a:r>
              <a:rPr lang="en-US" sz="1200" dirty="0">
                <a:hlinkClick r:id="rId6"/>
              </a:rPr>
              <a:t> </a:t>
            </a:r>
            <a:br>
              <a:rPr lang="en-US" sz="1300" dirty="0"/>
            </a:br>
            <a:endParaRPr kumimoji="0" lang="en-US" sz="115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4" name="Rectangle 3" descr="WHAT YOU MISSED&#10;&#10;At our January CoP meeting, we were grateful to have Vanessa Palomino with the Office of Financial Management (OFM) share all about Gracious Space and how to have meaningful conversations with your coworkers to address conflict and build relationships. &#10;&#10;For more information, see the recapped story on page 2!&#10;&#10;LOOKING AHEAD &#10;&#10;Mark your calendars and check out what we have in store for you at our February CoP meeting on page 2.&#10;&#10;QUESTIONS?&#10;&#10;For questions on The Blast, the CoP, or to present a teaching or project share this year, contact:&#10;Talia Mazzara, Results WA Senior Performance Advisor&#10;&#10;Theresa Dew, Results WA Senior Performance Advisor">
            <a:extLst>
              <a:ext uri="{FF2B5EF4-FFF2-40B4-BE49-F238E27FC236}">
                <a16:creationId xmlns:a16="http://schemas.microsoft.com/office/drawing/2014/main" id="{0068B091-C4CF-3686-F9F9-AD01C0C4C2DD}"/>
              </a:ext>
            </a:extLst>
          </p:cNvPr>
          <p:cNvSpPr/>
          <p:nvPr/>
        </p:nvSpPr>
        <p:spPr>
          <a:xfrm>
            <a:off x="4553154" y="2128327"/>
            <a:ext cx="2320347" cy="701567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15000"/>
              </a:lnSpc>
              <a:spcBef>
                <a:spcPts val="884"/>
              </a:spcBef>
              <a:spcAft>
                <a:spcPts val="533"/>
              </a:spcAft>
              <a:buClrTx/>
              <a:buSzTx/>
              <a:buFontTx/>
              <a:buNone/>
              <a:tabLst/>
              <a:defRPr/>
            </a:pPr>
            <a:r>
              <a:rPr kumimoji="0" lang="en-US" sz="1200" b="1"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WHAT YOU MISSED</a:t>
            </a:r>
            <a:br>
              <a:rPr kumimoji="0" lang="en-US" sz="1200" b="1"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br>
              <a:rPr kumimoji="0" lang="en-US" sz="1240" b="1"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At our </a:t>
            </a: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April</a:t>
            </a: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 CoP, we heard from </a:t>
            </a:r>
            <a:r>
              <a:rPr kumimoji="0" lang="en-US" sz="1100" b="1"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Sumeda Madhuri</a:t>
            </a: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 with DSHS/DDA, who shared an informative overview of the Dynamic System Development Methodology (DSDM).</a:t>
            </a:r>
            <a:br>
              <a:rPr kumimoji="0" lang="en-US" sz="1100" b="1" i="0" u="none" strike="noStrike" kern="1200" cap="none" spc="0" normalizeH="0" baseline="0" noProof="0" dirty="0">
                <a:ln>
                  <a:noFill/>
                </a:ln>
                <a:solidFill>
                  <a:schemeClr val="bg1"/>
                </a:solidFill>
                <a:effectLst/>
                <a:highlight>
                  <a:srgbClr val="FFFF00"/>
                </a:highlight>
                <a:uLnTx/>
                <a:uFillTx/>
                <a:latin typeface="Century Gothic" panose="020B0502020202020204" pitchFamily="34" charset="0"/>
                <a:ea typeface="MS Mincho" panose="02020609040205080304" pitchFamily="49" charset="-128"/>
                <a:cs typeface="Times New Roman" panose="02020603050405020304" pitchFamily="18" charset="0"/>
              </a:rPr>
            </a:br>
            <a:b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Aptos" panose="020B0004020202020204" pitchFamily="34" charset="0"/>
                <a:cs typeface="Aptos" panose="020B0004020202020204" pitchFamily="34" charset="0"/>
              </a:rPr>
            </a:b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See page 2 for more!</a:t>
            </a:r>
            <a:b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b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200" b="1"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REFLECTIONS SERIES </a:t>
            </a:r>
            <a:br>
              <a:rPr kumimoji="0" lang="en-US" sz="1236" b="1"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br>
              <a:rPr kumimoji="0" lang="en-US" sz="1236" b="1"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Click</a:t>
            </a:r>
            <a:r>
              <a:rPr kumimoji="0" lang="en-US" sz="1100" b="0" i="0" u="none" strike="noStrike" kern="1200" cap="none" spc="0" normalizeH="0" baseline="0" noProof="0" dirty="0">
                <a:ln>
                  <a:noFill/>
                </a:ln>
                <a:solidFill>
                  <a:srgbClr val="C1FFFF"/>
                </a:solidFill>
                <a:effectLst/>
                <a:uLnTx/>
                <a:uFillTx/>
                <a:latin typeface="Century Gothic" panose="020B0502020202020204" pitchFamily="34" charset="0"/>
                <a:ea typeface="+mn-ea"/>
                <a:cs typeface="+mn-cs"/>
              </a:rPr>
              <a:t> </a:t>
            </a:r>
            <a:r>
              <a:rPr kumimoji="0" lang="en-US" sz="1100" b="0" i="0" u="none" strike="noStrike" kern="1200" cap="none" spc="0" normalizeH="0" baseline="0" noProof="0" dirty="0">
                <a:ln>
                  <a:noFill/>
                </a:ln>
                <a:solidFill>
                  <a:schemeClr val="accent2">
                    <a:lumMod val="20000"/>
                    <a:lumOff val="80000"/>
                  </a:schemeClr>
                </a:solidFill>
                <a:effectLst/>
                <a:uLnTx/>
                <a:uFillTx/>
                <a:latin typeface="Century Gothic" panose="020B0502020202020204" pitchFamily="34" charset="0"/>
                <a:ea typeface="+mn-ea"/>
                <a:cs typeface="+mn-cs"/>
                <a:hlinkClick r:id="rId7">
                  <a:extLst>
                    <a:ext uri="{A12FA001-AC4F-418D-AE19-62706E023703}">
                      <ahyp:hlinkClr xmlns:ahyp="http://schemas.microsoft.com/office/drawing/2018/hyperlinkcolor" val="tx"/>
                    </a:ext>
                  </a:extLst>
                </a:hlinkClick>
              </a:rPr>
              <a:t>here</a:t>
            </a:r>
            <a:r>
              <a:rPr kumimoji="0" lang="en-US" sz="1100" b="0" i="0" u="none" strike="noStrike" kern="1200" cap="none" spc="0" normalizeH="0" baseline="0" noProof="0" dirty="0">
                <a:ln>
                  <a:noFill/>
                </a:ln>
                <a:solidFill>
                  <a:schemeClr val="accent2">
                    <a:lumMod val="20000"/>
                    <a:lumOff val="80000"/>
                  </a:schemeClr>
                </a:solidFill>
                <a:effectLst/>
                <a:uLnTx/>
                <a:uFillTx/>
                <a:latin typeface="Century Gothic" panose="020B0502020202020204" pitchFamily="34" charset="0"/>
                <a:ea typeface="+mn-ea"/>
                <a:cs typeface="+mn-cs"/>
              </a:rPr>
              <a:t>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to watch our Reflections Series, featuring </a:t>
            </a:r>
            <a:r>
              <a:rPr lang="en-US" sz="1100" b="1" dirty="0">
                <a:solidFill>
                  <a:prstClr val="white"/>
                </a:solidFill>
                <a:latin typeface="Century Gothic" panose="020B0502020202020204" pitchFamily="34" charset="0"/>
              </a:rPr>
              <a:t>Greg </a:t>
            </a:r>
            <a:r>
              <a:rPr lang="en-US" sz="1100" b="1" dirty="0" err="1">
                <a:solidFill>
                  <a:prstClr val="white"/>
                </a:solidFill>
                <a:latin typeface="Century Gothic" panose="020B0502020202020204" pitchFamily="34" charset="0"/>
              </a:rPr>
              <a:t>Mennegar</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 with the </a:t>
            </a:r>
            <a:r>
              <a:rPr lang="en-US" sz="1100" dirty="0">
                <a:solidFill>
                  <a:prstClr val="white"/>
                </a:solidFill>
                <a:latin typeface="Century Gothic" panose="020B0502020202020204" pitchFamily="34" charset="0"/>
              </a:rPr>
              <a:t>Office of the Secretary of State</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 as he shares about how state employees are helping to make Government more efficient with the Productivity Board. </a:t>
            </a:r>
            <a:br>
              <a:rPr kumimoji="0" lang="en-US" sz="1100" b="0" i="0" u="none" strike="noStrike" kern="1200" cap="none" spc="0" normalizeH="0" baseline="0" noProof="0" dirty="0">
                <a:ln>
                  <a:noFill/>
                </a:ln>
                <a:solidFill>
                  <a:srgbClr val="E8E8E8"/>
                </a:solidFill>
                <a:effectLst/>
                <a:highlight>
                  <a:srgbClr val="FFFF00"/>
                </a:highlight>
                <a:uLnTx/>
                <a:uFillTx/>
                <a:latin typeface="Century Gothic" panose="020B0502020202020204" pitchFamily="34" charset="0"/>
                <a:ea typeface="MS Mincho" panose="02020609040205080304" pitchFamily="49" charset="-128"/>
                <a:cs typeface="Times New Roman" panose="02020603050405020304" pitchFamily="18" charset="0"/>
              </a:rPr>
            </a:br>
            <a:br>
              <a:rPr kumimoji="0" lang="en-US" sz="1100" b="0"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200" b="1" i="0" u="none" strike="noStrike" kern="1200" cap="all"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Questions?</a:t>
            </a:r>
            <a:br>
              <a:rPr kumimoji="0" lang="en-US" sz="1588" b="1" i="0" u="none" strike="noStrike" kern="1200" cap="all"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For questions on The Blast, the CoP, or to present a teaching or project share, contact: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sng" strike="noStrike" kern="1200" cap="none" spc="0" normalizeH="0" baseline="0" noProof="0" dirty="0">
                <a:ln>
                  <a:noFill/>
                </a:ln>
                <a:solidFill>
                  <a:srgbClr val="F2C696"/>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8">
                  <a:extLst>
                    <a:ext uri="{A12FA001-AC4F-418D-AE19-62706E023703}">
                      <ahyp:hlinkClr xmlns:ahyp="http://schemas.microsoft.com/office/drawing/2018/hyperlinkcolor" val="tx"/>
                    </a:ext>
                  </a:extLst>
                </a:hlinkClick>
              </a:rPr>
              <a:t>Talia Mazzara</a:t>
            </a:r>
            <a:r>
              <a:rPr kumimoji="0" lang="en-US" sz="1100" b="0"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Results WA Senior Performance Advisor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sng" strike="noStrike" kern="1200" cap="none" spc="0" normalizeH="0" baseline="0" noProof="0" dirty="0">
                <a:ln>
                  <a:noFill/>
                </a:ln>
                <a:solidFill>
                  <a:srgbClr val="F2C696"/>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9">
                  <a:extLst>
                    <a:ext uri="{A12FA001-AC4F-418D-AE19-62706E023703}">
                      <ahyp:hlinkClr xmlns:ahyp="http://schemas.microsoft.com/office/drawing/2018/hyperlinkcolor" val="tx"/>
                    </a:ext>
                  </a:extLst>
                </a:hlinkClick>
              </a:rPr>
              <a:t>Theresa Dew</a:t>
            </a:r>
            <a:r>
              <a:rPr kumimoji="0" lang="en-US" sz="1100" b="0"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Results WA Senior Performance Advisor</a:t>
            </a:r>
          </a:p>
        </p:txBody>
      </p:sp>
      <p:grpSp>
        <p:nvGrpSpPr>
          <p:cNvPr id="31" name="Group 30">
            <a:extLst>
              <a:ext uri="{FF2B5EF4-FFF2-40B4-BE49-F238E27FC236}">
                <a16:creationId xmlns:a16="http://schemas.microsoft.com/office/drawing/2014/main" id="{D005C018-87C0-63A0-2229-D8ADE7643F9E}"/>
              </a:ext>
              <a:ext uri="{C183D7F6-B498-43B3-948B-1728B52AA6E4}">
                <adec:decorative xmlns:adec="http://schemas.microsoft.com/office/drawing/2017/decorative" val="1"/>
              </a:ext>
            </a:extLst>
          </p:cNvPr>
          <p:cNvGrpSpPr/>
          <p:nvPr/>
        </p:nvGrpSpPr>
        <p:grpSpPr>
          <a:xfrm>
            <a:off x="-19050" y="5133304"/>
            <a:ext cx="81339" cy="3308251"/>
            <a:chOff x="3756025" y="3200718"/>
            <a:chExt cx="260350" cy="3656965"/>
          </a:xfrm>
          <a:solidFill>
            <a:srgbClr val="EE520C"/>
          </a:solidFill>
        </p:grpSpPr>
        <p:sp>
          <p:nvSpPr>
            <p:cNvPr id="6" name="Rectangle 5">
              <a:extLst>
                <a:ext uri="{FF2B5EF4-FFF2-40B4-BE49-F238E27FC236}">
                  <a16:creationId xmlns:a16="http://schemas.microsoft.com/office/drawing/2014/main" id="{95BE8E08-222F-DD16-5928-8EC6C59E6A55}"/>
                </a:ext>
              </a:extLst>
            </p:cNvPr>
            <p:cNvSpPr>
              <a:spLocks noChangeArrowheads="1"/>
            </p:cNvSpPr>
            <p:nvPr/>
          </p:nvSpPr>
          <p:spPr bwMode="auto">
            <a:xfrm>
              <a:off x="3756025" y="678910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 name="Rectangle 6">
              <a:extLst>
                <a:ext uri="{FF2B5EF4-FFF2-40B4-BE49-F238E27FC236}">
                  <a16:creationId xmlns:a16="http://schemas.microsoft.com/office/drawing/2014/main" id="{6C841C6B-56C5-6F5D-670F-F589D58FA0FE}"/>
                </a:ext>
              </a:extLst>
            </p:cNvPr>
            <p:cNvSpPr>
              <a:spLocks noChangeArrowheads="1"/>
            </p:cNvSpPr>
            <p:nvPr/>
          </p:nvSpPr>
          <p:spPr bwMode="auto">
            <a:xfrm>
              <a:off x="3756025" y="6639878"/>
              <a:ext cx="260350" cy="647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8" name="Rectangle 7">
              <a:extLst>
                <a:ext uri="{FF2B5EF4-FFF2-40B4-BE49-F238E27FC236}">
                  <a16:creationId xmlns:a16="http://schemas.microsoft.com/office/drawing/2014/main" id="{1ACBF407-8B8D-781F-8926-E81A6BFCF8D1}"/>
                </a:ext>
              </a:extLst>
            </p:cNvPr>
            <p:cNvSpPr>
              <a:spLocks noChangeArrowheads="1"/>
            </p:cNvSpPr>
            <p:nvPr/>
          </p:nvSpPr>
          <p:spPr bwMode="auto">
            <a:xfrm>
              <a:off x="3756025" y="648747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9" name="Rectangle 8">
              <a:extLst>
                <a:ext uri="{FF2B5EF4-FFF2-40B4-BE49-F238E27FC236}">
                  <a16:creationId xmlns:a16="http://schemas.microsoft.com/office/drawing/2014/main" id="{3EBA8372-6B32-0132-4114-0371B0293529}"/>
                </a:ext>
              </a:extLst>
            </p:cNvPr>
            <p:cNvSpPr>
              <a:spLocks noChangeArrowheads="1"/>
            </p:cNvSpPr>
            <p:nvPr/>
          </p:nvSpPr>
          <p:spPr bwMode="auto">
            <a:xfrm>
              <a:off x="3756025" y="633825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7026AD52-85CD-315C-1DE3-76D085AD9E65}"/>
                </a:ext>
              </a:extLst>
            </p:cNvPr>
            <p:cNvSpPr>
              <a:spLocks noChangeArrowheads="1"/>
            </p:cNvSpPr>
            <p:nvPr/>
          </p:nvSpPr>
          <p:spPr bwMode="auto">
            <a:xfrm>
              <a:off x="3756025" y="618902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1" name="Rectangle 10">
              <a:extLst>
                <a:ext uri="{FF2B5EF4-FFF2-40B4-BE49-F238E27FC236}">
                  <a16:creationId xmlns:a16="http://schemas.microsoft.com/office/drawing/2014/main" id="{FEC9A956-4EC7-BDEA-2B63-D2BC229C1CCA}"/>
                </a:ext>
              </a:extLst>
            </p:cNvPr>
            <p:cNvSpPr>
              <a:spLocks noChangeArrowheads="1"/>
            </p:cNvSpPr>
            <p:nvPr/>
          </p:nvSpPr>
          <p:spPr bwMode="auto">
            <a:xfrm>
              <a:off x="3756025" y="604107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79CB8F34-9F83-80F5-5C48-2267E7DB85A3}"/>
                </a:ext>
              </a:extLst>
            </p:cNvPr>
            <p:cNvSpPr>
              <a:spLocks noChangeArrowheads="1"/>
            </p:cNvSpPr>
            <p:nvPr/>
          </p:nvSpPr>
          <p:spPr bwMode="auto">
            <a:xfrm>
              <a:off x="3756025" y="589184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3" name="Rectangle 12">
              <a:extLst>
                <a:ext uri="{FF2B5EF4-FFF2-40B4-BE49-F238E27FC236}">
                  <a16:creationId xmlns:a16="http://schemas.microsoft.com/office/drawing/2014/main" id="{2E4770B6-6E07-17C5-712D-62E77C607EC7}"/>
                </a:ext>
              </a:extLst>
            </p:cNvPr>
            <p:cNvSpPr>
              <a:spLocks noChangeArrowheads="1"/>
            </p:cNvSpPr>
            <p:nvPr/>
          </p:nvSpPr>
          <p:spPr bwMode="auto">
            <a:xfrm>
              <a:off x="3756025" y="574008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75CFF943-900C-D359-51BD-BF1CA3552FE6}"/>
                </a:ext>
              </a:extLst>
            </p:cNvPr>
            <p:cNvSpPr>
              <a:spLocks noChangeArrowheads="1"/>
            </p:cNvSpPr>
            <p:nvPr/>
          </p:nvSpPr>
          <p:spPr bwMode="auto">
            <a:xfrm>
              <a:off x="3756025" y="559085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5" name="Rectangle 14">
              <a:extLst>
                <a:ext uri="{FF2B5EF4-FFF2-40B4-BE49-F238E27FC236}">
                  <a16:creationId xmlns:a16="http://schemas.microsoft.com/office/drawing/2014/main" id="{16DB90E7-A96A-CF63-86EC-89A3EEA2640B}"/>
                </a:ext>
              </a:extLst>
            </p:cNvPr>
            <p:cNvSpPr>
              <a:spLocks noChangeArrowheads="1"/>
            </p:cNvSpPr>
            <p:nvPr/>
          </p:nvSpPr>
          <p:spPr bwMode="auto">
            <a:xfrm>
              <a:off x="3756025" y="544163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B5DC4D60-0A8E-1481-90B4-C48047D66197}"/>
                </a:ext>
              </a:extLst>
            </p:cNvPr>
            <p:cNvSpPr>
              <a:spLocks noChangeArrowheads="1"/>
            </p:cNvSpPr>
            <p:nvPr/>
          </p:nvSpPr>
          <p:spPr bwMode="auto">
            <a:xfrm>
              <a:off x="3756025" y="529367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7" name="Rectangle 16">
              <a:extLst>
                <a:ext uri="{FF2B5EF4-FFF2-40B4-BE49-F238E27FC236}">
                  <a16:creationId xmlns:a16="http://schemas.microsoft.com/office/drawing/2014/main" id="{2B5A22CA-FDD6-E693-BB3F-7A18A6677EF4}"/>
                </a:ext>
              </a:extLst>
            </p:cNvPr>
            <p:cNvSpPr>
              <a:spLocks noChangeArrowheads="1"/>
            </p:cNvSpPr>
            <p:nvPr/>
          </p:nvSpPr>
          <p:spPr bwMode="auto">
            <a:xfrm>
              <a:off x="3756025" y="514445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8" name="Rectangle 17">
              <a:extLst>
                <a:ext uri="{FF2B5EF4-FFF2-40B4-BE49-F238E27FC236}">
                  <a16:creationId xmlns:a16="http://schemas.microsoft.com/office/drawing/2014/main" id="{CD7CF701-D39C-D38B-F83B-AB101813D36A}"/>
                </a:ext>
              </a:extLst>
            </p:cNvPr>
            <p:cNvSpPr>
              <a:spLocks noChangeArrowheads="1"/>
            </p:cNvSpPr>
            <p:nvPr/>
          </p:nvSpPr>
          <p:spPr bwMode="auto">
            <a:xfrm>
              <a:off x="3756025" y="4996498"/>
              <a:ext cx="260350" cy="647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9" name="Rectangle 18">
              <a:extLst>
                <a:ext uri="{FF2B5EF4-FFF2-40B4-BE49-F238E27FC236}">
                  <a16:creationId xmlns:a16="http://schemas.microsoft.com/office/drawing/2014/main" id="{36EECDBA-A38C-00A5-346C-28A19CFFF399}"/>
                </a:ext>
              </a:extLst>
            </p:cNvPr>
            <p:cNvSpPr>
              <a:spLocks noChangeArrowheads="1"/>
            </p:cNvSpPr>
            <p:nvPr/>
          </p:nvSpPr>
          <p:spPr bwMode="auto">
            <a:xfrm>
              <a:off x="3756025" y="484346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0" name="Rectangle 19">
              <a:extLst>
                <a:ext uri="{FF2B5EF4-FFF2-40B4-BE49-F238E27FC236}">
                  <a16:creationId xmlns:a16="http://schemas.microsoft.com/office/drawing/2014/main" id="{1FC5028F-738F-58F5-88EA-1A6E2EAC6FD5}"/>
                </a:ext>
              </a:extLst>
            </p:cNvPr>
            <p:cNvSpPr>
              <a:spLocks noChangeArrowheads="1"/>
            </p:cNvSpPr>
            <p:nvPr/>
          </p:nvSpPr>
          <p:spPr bwMode="auto">
            <a:xfrm>
              <a:off x="3756025" y="469550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1" name="Rectangle 20">
              <a:extLst>
                <a:ext uri="{FF2B5EF4-FFF2-40B4-BE49-F238E27FC236}">
                  <a16:creationId xmlns:a16="http://schemas.microsoft.com/office/drawing/2014/main" id="{B554465E-FDB8-6A40-8DFE-A8156BDAFD52}"/>
                </a:ext>
              </a:extLst>
            </p:cNvPr>
            <p:cNvSpPr>
              <a:spLocks noChangeArrowheads="1"/>
            </p:cNvSpPr>
            <p:nvPr/>
          </p:nvSpPr>
          <p:spPr bwMode="auto">
            <a:xfrm>
              <a:off x="3756025" y="454628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2" name="Rectangle 21">
              <a:extLst>
                <a:ext uri="{FF2B5EF4-FFF2-40B4-BE49-F238E27FC236}">
                  <a16:creationId xmlns:a16="http://schemas.microsoft.com/office/drawing/2014/main" id="{B49780C0-2E46-923F-3E26-74B4060FD37C}"/>
                </a:ext>
              </a:extLst>
            </p:cNvPr>
            <p:cNvSpPr>
              <a:spLocks noChangeArrowheads="1"/>
            </p:cNvSpPr>
            <p:nvPr/>
          </p:nvSpPr>
          <p:spPr bwMode="auto">
            <a:xfrm>
              <a:off x="3756025" y="439705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B329CF97-E59F-9395-3585-66A8AFFBEB47}"/>
                </a:ext>
              </a:extLst>
            </p:cNvPr>
            <p:cNvSpPr>
              <a:spLocks noChangeArrowheads="1"/>
            </p:cNvSpPr>
            <p:nvPr/>
          </p:nvSpPr>
          <p:spPr bwMode="auto">
            <a:xfrm>
              <a:off x="3756025" y="4249103"/>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716DFBBD-338B-E0F4-26D6-48D25A211E76}"/>
                </a:ext>
              </a:extLst>
            </p:cNvPr>
            <p:cNvSpPr>
              <a:spLocks noChangeArrowheads="1"/>
            </p:cNvSpPr>
            <p:nvPr/>
          </p:nvSpPr>
          <p:spPr bwMode="auto">
            <a:xfrm>
              <a:off x="3756025" y="409606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5" name="Rectangle 24">
              <a:extLst>
                <a:ext uri="{FF2B5EF4-FFF2-40B4-BE49-F238E27FC236}">
                  <a16:creationId xmlns:a16="http://schemas.microsoft.com/office/drawing/2014/main" id="{BC5F0901-4891-1F29-6159-5620DFDAAA5B}"/>
                </a:ext>
              </a:extLst>
            </p:cNvPr>
            <p:cNvSpPr>
              <a:spLocks noChangeArrowheads="1"/>
            </p:cNvSpPr>
            <p:nvPr/>
          </p:nvSpPr>
          <p:spPr bwMode="auto">
            <a:xfrm>
              <a:off x="3756025" y="3948113"/>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6" name="Rectangle 25">
              <a:extLst>
                <a:ext uri="{FF2B5EF4-FFF2-40B4-BE49-F238E27FC236}">
                  <a16:creationId xmlns:a16="http://schemas.microsoft.com/office/drawing/2014/main" id="{90D21BF7-D9FD-A1FF-7109-618B0CCC143F}"/>
                </a:ext>
              </a:extLst>
            </p:cNvPr>
            <p:cNvSpPr>
              <a:spLocks noChangeArrowheads="1"/>
            </p:cNvSpPr>
            <p:nvPr/>
          </p:nvSpPr>
          <p:spPr bwMode="auto">
            <a:xfrm>
              <a:off x="3756025" y="379888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7" name="Rectangle 26">
              <a:extLst>
                <a:ext uri="{FF2B5EF4-FFF2-40B4-BE49-F238E27FC236}">
                  <a16:creationId xmlns:a16="http://schemas.microsoft.com/office/drawing/2014/main" id="{8303C754-F852-E374-3E33-4A949192C0A6}"/>
                </a:ext>
              </a:extLst>
            </p:cNvPr>
            <p:cNvSpPr>
              <a:spLocks noChangeArrowheads="1"/>
            </p:cNvSpPr>
            <p:nvPr/>
          </p:nvSpPr>
          <p:spPr bwMode="auto">
            <a:xfrm>
              <a:off x="3756025" y="364966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C6E75616-38F7-3493-205B-4DADEF5F8D85}"/>
                </a:ext>
              </a:extLst>
            </p:cNvPr>
            <p:cNvSpPr>
              <a:spLocks noChangeArrowheads="1"/>
            </p:cNvSpPr>
            <p:nvPr/>
          </p:nvSpPr>
          <p:spPr bwMode="auto">
            <a:xfrm>
              <a:off x="3756025" y="350170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9" name="Rectangle 28">
              <a:extLst>
                <a:ext uri="{FF2B5EF4-FFF2-40B4-BE49-F238E27FC236}">
                  <a16:creationId xmlns:a16="http://schemas.microsoft.com/office/drawing/2014/main" id="{56DE1569-F406-9A90-BFB2-6849489362BC}"/>
                </a:ext>
              </a:extLst>
            </p:cNvPr>
            <p:cNvSpPr>
              <a:spLocks noChangeArrowheads="1"/>
            </p:cNvSpPr>
            <p:nvPr/>
          </p:nvSpPr>
          <p:spPr bwMode="auto">
            <a:xfrm>
              <a:off x="3756025" y="334803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62839C4D-70F7-54D7-1CE4-33041FDE27B3}"/>
                </a:ext>
              </a:extLst>
            </p:cNvPr>
            <p:cNvSpPr>
              <a:spLocks noChangeArrowheads="1"/>
            </p:cNvSpPr>
            <p:nvPr/>
          </p:nvSpPr>
          <p:spPr bwMode="auto">
            <a:xfrm>
              <a:off x="3756025" y="320071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Tree>
    <p:extLst>
      <p:ext uri="{BB962C8B-B14F-4D97-AF65-F5344CB8AC3E}">
        <p14:creationId xmlns:p14="http://schemas.microsoft.com/office/powerpoint/2010/main" val="93924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7DB940C-4BFC-0B00-ABFE-F06F3C7FFB6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0" y="27858"/>
            <a:ext cx="2165684" cy="307626"/>
          </a:xfrm>
          <a:prstGeom prst="rect">
            <a:avLst/>
          </a:prstGeom>
        </p:spPr>
      </p:pic>
      <p:grpSp>
        <p:nvGrpSpPr>
          <p:cNvPr id="6" name="Group 5">
            <a:extLst>
              <a:ext uri="{FF2B5EF4-FFF2-40B4-BE49-F238E27FC236}">
                <a16:creationId xmlns:a16="http://schemas.microsoft.com/office/drawing/2014/main" id="{2501C7E5-F465-2928-E9EA-6FEC05F56704}"/>
              </a:ext>
              <a:ext uri="{C183D7F6-B498-43B3-948B-1728B52AA6E4}">
                <adec:decorative xmlns:adec="http://schemas.microsoft.com/office/drawing/2017/decorative" val="1"/>
              </a:ext>
            </a:extLst>
          </p:cNvPr>
          <p:cNvGrpSpPr/>
          <p:nvPr/>
        </p:nvGrpSpPr>
        <p:grpSpPr>
          <a:xfrm>
            <a:off x="4250219" y="2586484"/>
            <a:ext cx="490027" cy="3018567"/>
            <a:chOff x="3755708" y="3239135"/>
            <a:chExt cx="260985" cy="3430270"/>
          </a:xfrm>
          <a:solidFill>
            <a:schemeClr val="bg2">
              <a:lumMod val="50000"/>
            </a:schemeClr>
          </a:solidFill>
        </p:grpSpPr>
        <p:sp>
          <p:nvSpPr>
            <p:cNvPr id="20" name="Rectangle 19">
              <a:extLst>
                <a:ext uri="{FF2B5EF4-FFF2-40B4-BE49-F238E27FC236}">
                  <a16:creationId xmlns:a16="http://schemas.microsoft.com/office/drawing/2014/main" id="{DB4C1F04-C350-1407-2B8D-34A29BEE0B4F}"/>
                </a:ext>
              </a:extLst>
            </p:cNvPr>
            <p:cNvSpPr>
              <a:spLocks noChangeArrowheads="1"/>
            </p:cNvSpPr>
            <p:nvPr/>
          </p:nvSpPr>
          <p:spPr bwMode="auto">
            <a:xfrm>
              <a:off x="3755708" y="660590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1" name="Rectangle 20">
              <a:extLst>
                <a:ext uri="{FF2B5EF4-FFF2-40B4-BE49-F238E27FC236}">
                  <a16:creationId xmlns:a16="http://schemas.microsoft.com/office/drawing/2014/main" id="{77D81C23-728E-0630-998C-6C70091CA25F}"/>
                </a:ext>
              </a:extLst>
            </p:cNvPr>
            <p:cNvSpPr>
              <a:spLocks noChangeArrowheads="1"/>
            </p:cNvSpPr>
            <p:nvPr/>
          </p:nvSpPr>
          <p:spPr bwMode="auto">
            <a:xfrm>
              <a:off x="3755708" y="64573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8" name="Rectangle 47">
              <a:extLst>
                <a:ext uri="{FF2B5EF4-FFF2-40B4-BE49-F238E27FC236}">
                  <a16:creationId xmlns:a16="http://schemas.microsoft.com/office/drawing/2014/main" id="{1CC76174-96F3-A546-4C29-BEA79F97FE8E}"/>
                </a:ext>
              </a:extLst>
            </p:cNvPr>
            <p:cNvSpPr>
              <a:spLocks noChangeArrowheads="1"/>
            </p:cNvSpPr>
            <p:nvPr/>
          </p:nvSpPr>
          <p:spPr bwMode="auto">
            <a:xfrm>
              <a:off x="3755708" y="631126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9" name="Rectangle 48">
              <a:extLst>
                <a:ext uri="{FF2B5EF4-FFF2-40B4-BE49-F238E27FC236}">
                  <a16:creationId xmlns:a16="http://schemas.microsoft.com/office/drawing/2014/main" id="{C0A39C84-71ED-CD8E-0D13-3917BA8B27FE}"/>
                </a:ext>
              </a:extLst>
            </p:cNvPr>
            <p:cNvSpPr>
              <a:spLocks noChangeArrowheads="1"/>
            </p:cNvSpPr>
            <p:nvPr/>
          </p:nvSpPr>
          <p:spPr bwMode="auto">
            <a:xfrm>
              <a:off x="3755708" y="61652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0" name="Rectangle 49">
              <a:extLst>
                <a:ext uri="{FF2B5EF4-FFF2-40B4-BE49-F238E27FC236}">
                  <a16:creationId xmlns:a16="http://schemas.microsoft.com/office/drawing/2014/main" id="{0DF206BE-615B-FDAA-7C16-B4DF9BB8BD93}"/>
                </a:ext>
              </a:extLst>
            </p:cNvPr>
            <p:cNvSpPr>
              <a:spLocks noChangeArrowheads="1"/>
            </p:cNvSpPr>
            <p:nvPr/>
          </p:nvSpPr>
          <p:spPr bwMode="auto">
            <a:xfrm>
              <a:off x="3755708" y="602043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1" name="Rectangle 50">
              <a:extLst>
                <a:ext uri="{FF2B5EF4-FFF2-40B4-BE49-F238E27FC236}">
                  <a16:creationId xmlns:a16="http://schemas.microsoft.com/office/drawing/2014/main" id="{DC08334A-2C5A-88A5-8471-1517D53BCCCF}"/>
                </a:ext>
              </a:extLst>
            </p:cNvPr>
            <p:cNvSpPr>
              <a:spLocks noChangeArrowheads="1"/>
            </p:cNvSpPr>
            <p:nvPr/>
          </p:nvSpPr>
          <p:spPr bwMode="auto">
            <a:xfrm>
              <a:off x="3755708" y="587438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4" name="Rectangle 53">
              <a:extLst>
                <a:ext uri="{FF2B5EF4-FFF2-40B4-BE49-F238E27FC236}">
                  <a16:creationId xmlns:a16="http://schemas.microsoft.com/office/drawing/2014/main" id="{280302E1-D7B7-B966-8B6E-E3C4125F4C97}"/>
                </a:ext>
              </a:extLst>
            </p:cNvPr>
            <p:cNvSpPr>
              <a:spLocks noChangeArrowheads="1"/>
            </p:cNvSpPr>
            <p:nvPr/>
          </p:nvSpPr>
          <p:spPr bwMode="auto">
            <a:xfrm>
              <a:off x="3755708" y="57257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5" name="Rectangle 54">
              <a:extLst>
                <a:ext uri="{FF2B5EF4-FFF2-40B4-BE49-F238E27FC236}">
                  <a16:creationId xmlns:a16="http://schemas.microsoft.com/office/drawing/2014/main" id="{4A19BCFA-5C0D-7538-6FB7-CB1E11C0E978}"/>
                </a:ext>
              </a:extLst>
            </p:cNvPr>
            <p:cNvSpPr>
              <a:spLocks noChangeArrowheads="1"/>
            </p:cNvSpPr>
            <p:nvPr/>
          </p:nvSpPr>
          <p:spPr bwMode="auto">
            <a:xfrm>
              <a:off x="3755708" y="557974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7" name="Rectangle 56">
              <a:extLst>
                <a:ext uri="{FF2B5EF4-FFF2-40B4-BE49-F238E27FC236}">
                  <a16:creationId xmlns:a16="http://schemas.microsoft.com/office/drawing/2014/main" id="{430563D1-8D9C-70DA-17F9-5A28B60FB817}"/>
                </a:ext>
              </a:extLst>
            </p:cNvPr>
            <p:cNvSpPr>
              <a:spLocks noChangeArrowheads="1"/>
            </p:cNvSpPr>
            <p:nvPr/>
          </p:nvSpPr>
          <p:spPr bwMode="auto">
            <a:xfrm>
              <a:off x="3755708" y="54336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8" name="Rectangle 57">
              <a:extLst>
                <a:ext uri="{FF2B5EF4-FFF2-40B4-BE49-F238E27FC236}">
                  <a16:creationId xmlns:a16="http://schemas.microsoft.com/office/drawing/2014/main" id="{9E998328-8C7F-CC89-E593-5A0BF96AF27B}"/>
                </a:ext>
              </a:extLst>
            </p:cNvPr>
            <p:cNvSpPr>
              <a:spLocks noChangeArrowheads="1"/>
            </p:cNvSpPr>
            <p:nvPr/>
          </p:nvSpPr>
          <p:spPr bwMode="auto">
            <a:xfrm>
              <a:off x="3755708" y="5288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0" name="Rectangle 59">
              <a:extLst>
                <a:ext uri="{FF2B5EF4-FFF2-40B4-BE49-F238E27FC236}">
                  <a16:creationId xmlns:a16="http://schemas.microsoft.com/office/drawing/2014/main" id="{6BC0068C-E77E-3303-A8D5-A276689BAC51}"/>
                </a:ext>
              </a:extLst>
            </p:cNvPr>
            <p:cNvSpPr>
              <a:spLocks noChangeArrowheads="1"/>
            </p:cNvSpPr>
            <p:nvPr/>
          </p:nvSpPr>
          <p:spPr bwMode="auto">
            <a:xfrm>
              <a:off x="3755708" y="514223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1" name="Rectangle 60">
              <a:extLst>
                <a:ext uri="{FF2B5EF4-FFF2-40B4-BE49-F238E27FC236}">
                  <a16:creationId xmlns:a16="http://schemas.microsoft.com/office/drawing/2014/main" id="{DFB55938-6D04-CDA7-90BA-5B74DC12A9BA}"/>
                </a:ext>
              </a:extLst>
            </p:cNvPr>
            <p:cNvSpPr>
              <a:spLocks noChangeArrowheads="1"/>
            </p:cNvSpPr>
            <p:nvPr/>
          </p:nvSpPr>
          <p:spPr bwMode="auto">
            <a:xfrm>
              <a:off x="3755708" y="499808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2" name="Rectangle 61">
              <a:extLst>
                <a:ext uri="{FF2B5EF4-FFF2-40B4-BE49-F238E27FC236}">
                  <a16:creationId xmlns:a16="http://schemas.microsoft.com/office/drawing/2014/main" id="{F832D0FA-272A-46BC-DE1B-E566B8C7B89D}"/>
                </a:ext>
              </a:extLst>
            </p:cNvPr>
            <p:cNvSpPr>
              <a:spLocks noChangeArrowheads="1"/>
            </p:cNvSpPr>
            <p:nvPr/>
          </p:nvSpPr>
          <p:spPr bwMode="auto">
            <a:xfrm>
              <a:off x="3755708" y="48475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4" name="Rectangle 63">
              <a:extLst>
                <a:ext uri="{FF2B5EF4-FFF2-40B4-BE49-F238E27FC236}">
                  <a16:creationId xmlns:a16="http://schemas.microsoft.com/office/drawing/2014/main" id="{85215DCC-8D97-5479-1782-2278929F4390}"/>
                </a:ext>
              </a:extLst>
            </p:cNvPr>
            <p:cNvSpPr>
              <a:spLocks noChangeArrowheads="1"/>
            </p:cNvSpPr>
            <p:nvPr/>
          </p:nvSpPr>
          <p:spPr bwMode="auto">
            <a:xfrm>
              <a:off x="3755708" y="47028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5" name="Rectangle 64">
              <a:extLst>
                <a:ext uri="{FF2B5EF4-FFF2-40B4-BE49-F238E27FC236}">
                  <a16:creationId xmlns:a16="http://schemas.microsoft.com/office/drawing/2014/main" id="{E61BE467-9A06-CCF3-E74D-4783FD434CBC}"/>
                </a:ext>
              </a:extLst>
            </p:cNvPr>
            <p:cNvSpPr>
              <a:spLocks noChangeArrowheads="1"/>
            </p:cNvSpPr>
            <p:nvPr/>
          </p:nvSpPr>
          <p:spPr bwMode="auto">
            <a:xfrm>
              <a:off x="3755708" y="455676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6" name="Rectangle 65">
              <a:extLst>
                <a:ext uri="{FF2B5EF4-FFF2-40B4-BE49-F238E27FC236}">
                  <a16:creationId xmlns:a16="http://schemas.microsoft.com/office/drawing/2014/main" id="{42708021-E91E-CE8E-DDFB-216C52CD347A}"/>
                </a:ext>
              </a:extLst>
            </p:cNvPr>
            <p:cNvSpPr>
              <a:spLocks noChangeArrowheads="1"/>
            </p:cNvSpPr>
            <p:nvPr/>
          </p:nvSpPr>
          <p:spPr bwMode="auto">
            <a:xfrm>
              <a:off x="3755708" y="441071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7" name="Rectangle 66">
              <a:extLst>
                <a:ext uri="{FF2B5EF4-FFF2-40B4-BE49-F238E27FC236}">
                  <a16:creationId xmlns:a16="http://schemas.microsoft.com/office/drawing/2014/main" id="{09609766-9E9F-F936-136B-BFB151552716}"/>
                </a:ext>
              </a:extLst>
            </p:cNvPr>
            <p:cNvSpPr>
              <a:spLocks noChangeArrowheads="1"/>
            </p:cNvSpPr>
            <p:nvPr/>
          </p:nvSpPr>
          <p:spPr bwMode="auto">
            <a:xfrm>
              <a:off x="3755708" y="426593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8" name="Rectangle 67">
              <a:extLst>
                <a:ext uri="{FF2B5EF4-FFF2-40B4-BE49-F238E27FC236}">
                  <a16:creationId xmlns:a16="http://schemas.microsoft.com/office/drawing/2014/main" id="{5F1E9D28-EB28-7B54-C592-E224D11E6652}"/>
                </a:ext>
              </a:extLst>
            </p:cNvPr>
            <p:cNvSpPr>
              <a:spLocks noChangeArrowheads="1"/>
            </p:cNvSpPr>
            <p:nvPr/>
          </p:nvSpPr>
          <p:spPr bwMode="auto">
            <a:xfrm>
              <a:off x="3755708" y="411607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0" name="Rectangle 69">
              <a:extLst>
                <a:ext uri="{FF2B5EF4-FFF2-40B4-BE49-F238E27FC236}">
                  <a16:creationId xmlns:a16="http://schemas.microsoft.com/office/drawing/2014/main" id="{08149B28-5C5C-7426-6B4D-3221E44EEAFD}"/>
                </a:ext>
              </a:extLst>
            </p:cNvPr>
            <p:cNvSpPr>
              <a:spLocks noChangeArrowheads="1"/>
            </p:cNvSpPr>
            <p:nvPr/>
          </p:nvSpPr>
          <p:spPr bwMode="auto">
            <a:xfrm>
              <a:off x="3755708" y="397129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1" name="Rectangle 70">
              <a:extLst>
                <a:ext uri="{FF2B5EF4-FFF2-40B4-BE49-F238E27FC236}">
                  <a16:creationId xmlns:a16="http://schemas.microsoft.com/office/drawing/2014/main" id="{64C5263A-5022-C14E-CEE5-6CF0A6A85BB0}"/>
                </a:ext>
              </a:extLst>
            </p:cNvPr>
            <p:cNvSpPr>
              <a:spLocks noChangeArrowheads="1"/>
            </p:cNvSpPr>
            <p:nvPr/>
          </p:nvSpPr>
          <p:spPr bwMode="auto">
            <a:xfrm>
              <a:off x="3755708" y="382524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2" name="Rectangle 71">
              <a:extLst>
                <a:ext uri="{FF2B5EF4-FFF2-40B4-BE49-F238E27FC236}">
                  <a16:creationId xmlns:a16="http://schemas.microsoft.com/office/drawing/2014/main" id="{951079B3-02CA-AF49-1604-E2F381D2856E}"/>
                </a:ext>
              </a:extLst>
            </p:cNvPr>
            <p:cNvSpPr>
              <a:spLocks noChangeArrowheads="1"/>
            </p:cNvSpPr>
            <p:nvPr/>
          </p:nvSpPr>
          <p:spPr bwMode="auto">
            <a:xfrm>
              <a:off x="3755708" y="36791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3" name="Rectangle 72">
              <a:extLst>
                <a:ext uri="{FF2B5EF4-FFF2-40B4-BE49-F238E27FC236}">
                  <a16:creationId xmlns:a16="http://schemas.microsoft.com/office/drawing/2014/main" id="{C1B86EC9-777D-0ACC-BE54-DD301BFD4F3B}"/>
                </a:ext>
              </a:extLst>
            </p:cNvPr>
            <p:cNvSpPr>
              <a:spLocks noChangeArrowheads="1"/>
            </p:cNvSpPr>
            <p:nvPr/>
          </p:nvSpPr>
          <p:spPr bwMode="auto">
            <a:xfrm>
              <a:off x="3755708" y="35344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4" name="Rectangle 73">
              <a:extLst>
                <a:ext uri="{FF2B5EF4-FFF2-40B4-BE49-F238E27FC236}">
                  <a16:creationId xmlns:a16="http://schemas.microsoft.com/office/drawing/2014/main" id="{7D306864-6BC2-86F9-5A31-D42ACC2ECACD}"/>
                </a:ext>
              </a:extLst>
            </p:cNvPr>
            <p:cNvSpPr>
              <a:spLocks noChangeArrowheads="1"/>
            </p:cNvSpPr>
            <p:nvPr/>
          </p:nvSpPr>
          <p:spPr bwMode="auto">
            <a:xfrm>
              <a:off x="3755708" y="3383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5" name="Rectangle 74">
              <a:extLst>
                <a:ext uri="{FF2B5EF4-FFF2-40B4-BE49-F238E27FC236}">
                  <a16:creationId xmlns:a16="http://schemas.microsoft.com/office/drawing/2014/main" id="{C0D7CE3B-DF30-32C8-DFE7-C7024F67089C}"/>
                </a:ext>
              </a:extLst>
            </p:cNvPr>
            <p:cNvSpPr>
              <a:spLocks noChangeArrowheads="1"/>
            </p:cNvSpPr>
            <p:nvPr/>
          </p:nvSpPr>
          <p:spPr bwMode="auto">
            <a:xfrm>
              <a:off x="3755708" y="3239135"/>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pic>
        <p:nvPicPr>
          <p:cNvPr id="9" name="Picture 8" descr="image of an upside-down triangle with the acronym DSDM in the middle. The top left corner reads the word resources, the top right reads time, and the bottom corner reads functionality. The word variable is on the side.">
            <a:extLst>
              <a:ext uri="{FF2B5EF4-FFF2-40B4-BE49-F238E27FC236}">
                <a16:creationId xmlns:a16="http://schemas.microsoft.com/office/drawing/2014/main" id="{E4254D2E-C009-193B-DA56-84C09AAB3EA6}"/>
              </a:ext>
            </a:extLst>
          </p:cNvPr>
          <p:cNvPicPr>
            <a:picLocks noChangeAspect="1"/>
          </p:cNvPicPr>
          <p:nvPr/>
        </p:nvPicPr>
        <p:blipFill>
          <a:blip r:embed="rId3">
            <a:duotone>
              <a:schemeClr val="accent2">
                <a:shade val="45000"/>
                <a:satMod val="135000"/>
              </a:schemeClr>
              <a:prstClr val="white"/>
            </a:duotone>
          </a:blip>
          <a:srcRect l="4959" t="9648" r="44" b="15960"/>
          <a:stretch/>
        </p:blipFill>
        <p:spPr>
          <a:xfrm>
            <a:off x="4489643" y="436062"/>
            <a:ext cx="2368357" cy="2704095"/>
          </a:xfrm>
          <a:prstGeom prst="rect">
            <a:avLst/>
          </a:prstGeom>
        </p:spPr>
      </p:pic>
      <p:sp>
        <p:nvSpPr>
          <p:cNvPr id="4" name="Rectangle 3">
            <a:extLst>
              <a:ext uri="{FF2B5EF4-FFF2-40B4-BE49-F238E27FC236}">
                <a16:creationId xmlns:a16="http://schemas.microsoft.com/office/drawing/2014/main" id="{F5F8049D-5F8A-4570-8E88-708FC84D52CB}"/>
              </a:ext>
              <a:ext uri="{C183D7F6-B498-43B3-948B-1728B52AA6E4}">
                <adec:decorative xmlns:adec="http://schemas.microsoft.com/office/drawing/2017/decorative" val="0"/>
              </a:ext>
            </a:extLst>
          </p:cNvPr>
          <p:cNvSpPr/>
          <p:nvPr/>
        </p:nvSpPr>
        <p:spPr>
          <a:xfrm>
            <a:off x="0" y="255773"/>
            <a:ext cx="4494969" cy="500975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050" b="1" dirty="0">
              <a:solidFill>
                <a:prstClr val="black"/>
              </a:solidFill>
              <a:latin typeface="Century Gothic" panose="020B0502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br>
              <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br>
            <a:r>
              <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endPar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br>
              <a:rPr lang="en-US" sz="1400" b="1" i="0" dirty="0">
                <a:solidFill>
                  <a:schemeClr val="tx1"/>
                </a:solidFill>
                <a:effectLst/>
                <a:latin typeface="Century Gothic" panose="020B0502020202020204" pitchFamily="34" charset="0"/>
              </a:rPr>
            </a:br>
            <a:r>
              <a:rPr lang="en-US" sz="1400" b="1" i="0" dirty="0">
                <a:solidFill>
                  <a:schemeClr val="tx1"/>
                </a:solidFill>
                <a:effectLst/>
                <a:latin typeface="Century Gothic" panose="020B0502020202020204" pitchFamily="34" charset="0"/>
              </a:rPr>
              <a:t>Dynamic System Development Methodology (DSDM) and the Lake Burien Transitional Care Facility Project</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ndParaRPr>
          </a:p>
          <a:p>
            <a:pPr algn="ctr">
              <a:buNone/>
            </a:pPr>
            <a:r>
              <a:rPr lang="en-US" sz="1100" dirty="0">
                <a:solidFill>
                  <a:schemeClr val="tx1"/>
                </a:solidFill>
                <a:latin typeface="Century Gothic" panose="020B0502020202020204" pitchFamily="34" charset="0"/>
              </a:rPr>
              <a:t>At our recent meeting, </a:t>
            </a:r>
            <a:r>
              <a:rPr lang="en-US" sz="1100" b="1" dirty="0">
                <a:solidFill>
                  <a:schemeClr val="tx1"/>
                </a:solidFill>
                <a:latin typeface="Century Gothic" panose="020B0502020202020204" pitchFamily="34" charset="0"/>
              </a:rPr>
              <a:t>Sumeda Madhuri </a:t>
            </a:r>
            <a:r>
              <a:rPr lang="en-US" sz="1100" dirty="0">
                <a:solidFill>
                  <a:schemeClr val="tx1"/>
                </a:solidFill>
                <a:latin typeface="Century Gothic" panose="020B0502020202020204" pitchFamily="34" charset="0"/>
              </a:rPr>
              <a:t>with the Developmental Disabilities Administration within DSHS,  shared how the Dynamic System Development Methodology (DSDM) played a key role in the success of the Lake Burien Transitional Care Facility Project. Originally designed for software, DSDM’s agile, iterative approach proved effective in managing the complex requirements of a healthcare build.</a:t>
            </a:r>
          </a:p>
          <a:p>
            <a:pPr algn="ctr">
              <a:buNone/>
            </a:pPr>
            <a:endParaRPr lang="en-US" sz="1100" b="1" dirty="0">
              <a:solidFill>
                <a:schemeClr val="tx1"/>
              </a:solidFill>
              <a:latin typeface="Century Gothic" panose="020B0502020202020204" pitchFamily="34" charset="0"/>
            </a:endParaRPr>
          </a:p>
          <a:p>
            <a:pPr>
              <a:buNone/>
            </a:pPr>
            <a:r>
              <a:rPr lang="en-US" sz="1100" b="1" dirty="0">
                <a:solidFill>
                  <a:schemeClr val="tx1"/>
                </a:solidFill>
                <a:latin typeface="Century Gothic" panose="020B0502020202020204" pitchFamily="34" charset="0"/>
              </a:rPr>
              <a:t>Key DSDM elements applied:</a:t>
            </a:r>
          </a:p>
          <a:p>
            <a:pPr marL="171450" indent="-171450">
              <a:buFont typeface="Arial" panose="020B0604020202020204" pitchFamily="34" charset="0"/>
              <a:buChar char="•"/>
            </a:pPr>
            <a:r>
              <a:rPr lang="en-US" sz="1100" dirty="0">
                <a:solidFill>
                  <a:schemeClr val="tx1"/>
                </a:solidFill>
                <a:latin typeface="Century Gothic" panose="020B0502020202020204" pitchFamily="34" charset="0"/>
              </a:rPr>
              <a:t>Timeboxing to stay on schedule</a:t>
            </a:r>
          </a:p>
          <a:p>
            <a:pPr marL="171450" indent="-171450">
              <a:buFont typeface="Arial" panose="020B0604020202020204" pitchFamily="34" charset="0"/>
              <a:buChar char="•"/>
            </a:pPr>
            <a:r>
              <a:rPr lang="en-US" sz="1100" dirty="0" err="1">
                <a:solidFill>
                  <a:schemeClr val="tx1"/>
                </a:solidFill>
                <a:latin typeface="Century Gothic" panose="020B0502020202020204" pitchFamily="34" charset="0"/>
              </a:rPr>
              <a:t>MoSCoW</a:t>
            </a:r>
            <a:r>
              <a:rPr lang="en-US" sz="1100" dirty="0">
                <a:solidFill>
                  <a:schemeClr val="tx1"/>
                </a:solidFill>
                <a:latin typeface="Century Gothic" panose="020B0502020202020204" pitchFamily="34" charset="0"/>
              </a:rPr>
              <a:t> prioritization to focus on essentials</a:t>
            </a:r>
          </a:p>
          <a:p>
            <a:pPr marL="171450" indent="-171450">
              <a:buFont typeface="Arial" panose="020B0604020202020204" pitchFamily="34" charset="0"/>
              <a:buChar char="•"/>
            </a:pPr>
            <a:r>
              <a:rPr lang="en-US" sz="1100" dirty="0">
                <a:solidFill>
                  <a:schemeClr val="tx1"/>
                </a:solidFill>
                <a:latin typeface="Century Gothic" panose="020B0502020202020204" pitchFamily="34" charset="0"/>
              </a:rPr>
              <a:t>Continuous user feedback from staff</a:t>
            </a:r>
          </a:p>
          <a:p>
            <a:pPr marL="171450" indent="-171450">
              <a:buFont typeface="Arial" panose="020B0604020202020204" pitchFamily="34" charset="0"/>
              <a:buChar char="•"/>
            </a:pPr>
            <a:r>
              <a:rPr lang="en-US" sz="1100" dirty="0">
                <a:solidFill>
                  <a:schemeClr val="tx1"/>
                </a:solidFill>
                <a:latin typeface="Century Gothic" panose="020B0502020202020204" pitchFamily="34" charset="0"/>
              </a:rPr>
              <a:t>Collaborative workshops for stakeholder alignment</a:t>
            </a:r>
          </a:p>
          <a:p>
            <a:pPr>
              <a:buFont typeface="Arial" panose="020B0604020202020204" pitchFamily="34" charset="0"/>
              <a:buChar char="•"/>
            </a:pPr>
            <a:endParaRPr lang="en-US" sz="1100" b="1" dirty="0">
              <a:solidFill>
                <a:schemeClr val="tx1"/>
              </a:solidFill>
              <a:latin typeface="Century Gothic" panose="020B0502020202020204" pitchFamily="34" charset="0"/>
            </a:endParaRPr>
          </a:p>
          <a:p>
            <a:pPr>
              <a:buNone/>
            </a:pPr>
            <a:r>
              <a:rPr lang="en-US" sz="1100" b="1" dirty="0">
                <a:solidFill>
                  <a:schemeClr val="tx1"/>
                </a:solidFill>
                <a:latin typeface="Century Gothic" panose="020B0502020202020204" pitchFamily="34" charset="0"/>
              </a:rPr>
              <a:t>Key Takeaways:</a:t>
            </a:r>
          </a:p>
          <a:p>
            <a:pPr marL="171450" indent="-171450">
              <a:buFont typeface="Arial" panose="020B0604020202020204" pitchFamily="34" charset="0"/>
              <a:buChar char="•"/>
            </a:pPr>
            <a:r>
              <a:rPr lang="en-US" sz="1100" dirty="0">
                <a:solidFill>
                  <a:schemeClr val="tx1"/>
                </a:solidFill>
                <a:latin typeface="Century Gothic" panose="020B0502020202020204" pitchFamily="34" charset="0"/>
              </a:rPr>
              <a:t>User involvement improves outcomes</a:t>
            </a:r>
          </a:p>
          <a:p>
            <a:pPr marL="171450" indent="-171450">
              <a:buFont typeface="Arial" panose="020B0604020202020204" pitchFamily="34" charset="0"/>
              <a:buChar char="•"/>
            </a:pPr>
            <a:r>
              <a:rPr lang="en-US" sz="1100" dirty="0">
                <a:solidFill>
                  <a:schemeClr val="tx1"/>
                </a:solidFill>
                <a:latin typeface="Century Gothic" panose="020B0502020202020204" pitchFamily="34" charset="0"/>
              </a:rPr>
              <a:t>Flexibility + structure supports fast adaptation</a:t>
            </a:r>
          </a:p>
          <a:p>
            <a:pPr marL="171450" indent="-171450">
              <a:buFont typeface="Arial" panose="020B0604020202020204" pitchFamily="34" charset="0"/>
              <a:buChar char="•"/>
            </a:pPr>
            <a:r>
              <a:rPr lang="en-US" sz="1100" dirty="0">
                <a:solidFill>
                  <a:schemeClr val="tx1"/>
                </a:solidFill>
                <a:latin typeface="Century Gothic" panose="020B0502020202020204" pitchFamily="34" charset="0"/>
              </a:rPr>
              <a:t>Prioritizing needs ensures core features are delivered first</a:t>
            </a:r>
          </a:p>
          <a:p>
            <a:pPr marL="171450" indent="-171450">
              <a:buFont typeface="Arial" panose="020B0604020202020204" pitchFamily="34" charset="0"/>
              <a:buChar char="•"/>
            </a:pPr>
            <a:r>
              <a:rPr lang="en-US" sz="1100" dirty="0">
                <a:solidFill>
                  <a:schemeClr val="tx1"/>
                </a:solidFill>
                <a:latin typeface="Century Gothic" panose="020B0502020202020204" pitchFamily="34" charset="0"/>
              </a:rPr>
              <a:t>Iterative testing reduces rework</a:t>
            </a:r>
          </a:p>
          <a:p>
            <a:pPr algn="ctr">
              <a:buFont typeface="Arial" panose="020B0604020202020204" pitchFamily="34" charset="0"/>
              <a:buChar char="•"/>
            </a:pPr>
            <a:endParaRPr lang="en-US" sz="11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Sumeda demonstrated how DSDM’s principles, when applied beyond software, can guide efficient, people-focused project delivery in healthcare and beyond.</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prstClr val="black"/>
              </a:solidFill>
              <a:effectLst/>
              <a:highlight>
                <a:srgbClr val="FFFF00"/>
              </a:highligh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prstClr val="black"/>
              </a:solidFill>
              <a:effectLst/>
              <a:highlight>
                <a:srgbClr val="FFFF00"/>
              </a:highlight>
              <a:uLnTx/>
              <a:uFillTx/>
              <a:latin typeface="Century Gothic" panose="020B0502020202020204" pitchFamily="34" charset="0"/>
              <a:ea typeface="Aptos" panose="020B0004020202020204" pitchFamily="34" charset="0"/>
              <a:cs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Aptos" panose="020B0004020202020204" pitchFamily="34" charset="0"/>
            </a:endParaRPr>
          </a:p>
        </p:txBody>
      </p:sp>
      <p:sp>
        <p:nvSpPr>
          <p:cNvPr id="59" name="TextBox 58">
            <a:extLst>
              <a:ext uri="{FF2B5EF4-FFF2-40B4-BE49-F238E27FC236}">
                <a16:creationId xmlns:a16="http://schemas.microsoft.com/office/drawing/2014/main" id="{0093E9C2-64E4-2FAC-7DF9-DCBD5C9E1340}"/>
              </a:ext>
            </a:extLst>
          </p:cNvPr>
          <p:cNvSpPr txBox="1"/>
          <p:nvPr/>
        </p:nvSpPr>
        <p:spPr>
          <a:xfrm>
            <a:off x="4816175" y="3647061"/>
            <a:ext cx="1962869" cy="969496"/>
          </a:xfrm>
          <a:prstGeom prst="rect">
            <a:avLst/>
          </a:prstGeom>
          <a:solidFill>
            <a:srgbClr val="D8DCD6"/>
          </a:solidFill>
          <a:ln w="60325">
            <a:solidFill>
              <a:schemeClr val="accent4">
                <a:lumMod val="50000"/>
              </a:schemeClr>
            </a:solidFill>
            <a:prstDash val="dashDot"/>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E2841"/>
                </a:solidFill>
                <a:effectLst/>
                <a:uLnTx/>
                <a:uFillTx/>
                <a:latin typeface="Cavolini" panose="03000502040302020204" pitchFamily="66" charset="0"/>
                <a:ea typeface="MS Mincho" panose="02020609040205080304" pitchFamily="49" charset="-128"/>
                <a:cs typeface="Cavolini" panose="03000502040302020204" pitchFamily="66" charset="0"/>
              </a:rPr>
              <a:t>Click the play button below to watch the </a:t>
            </a:r>
            <a:r>
              <a:rPr lang="en-US" sz="1100" b="1" dirty="0">
                <a:solidFill>
                  <a:srgbClr val="0E2841"/>
                </a:solidFill>
                <a:latin typeface="Cavolini" panose="03000502040302020204" pitchFamily="66" charset="0"/>
                <a:ea typeface="MS Mincho" panose="02020609040205080304" pitchFamily="49" charset="-128"/>
                <a:cs typeface="Cavolini" panose="03000502040302020204" pitchFamily="66" charset="0"/>
              </a:rPr>
              <a:t>April</a:t>
            </a:r>
            <a:r>
              <a:rPr kumimoji="0" lang="en-US" sz="1100" b="1" i="0" u="none" strike="noStrike" kern="1200" cap="none" spc="0" normalizeH="0" baseline="0" noProof="0" dirty="0">
                <a:ln>
                  <a:noFill/>
                </a:ln>
                <a:solidFill>
                  <a:srgbClr val="0E2841"/>
                </a:solidFill>
                <a:effectLst/>
                <a:uLnTx/>
                <a:uFillTx/>
                <a:latin typeface="Cavolini" panose="03000502040302020204" pitchFamily="66" charset="0"/>
                <a:ea typeface="MS Mincho" panose="02020609040205080304" pitchFamily="49" charset="-128"/>
                <a:cs typeface="Cavolini" panose="03000502040302020204" pitchFamily="66" charset="0"/>
              </a:rPr>
              <a:t> CoP presentation!</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6A7129"/>
              </a:solidFill>
              <a:effectLst/>
              <a:highlight>
                <a:srgbClr val="FFFF00"/>
              </a:highlight>
              <a:uLnTx/>
              <a:uFillTx/>
              <a:latin typeface="Cavolini" panose="03000502040302020204" pitchFamily="66" charset="0"/>
              <a:ea typeface="MS Mincho" panose="02020609040205080304" pitchFamily="49" charset="-128"/>
              <a:cs typeface="Cavolini" panose="03000502040302020204" pitchFamily="66"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6A7129"/>
              </a:solidFill>
              <a:effectLst/>
              <a:uLnTx/>
              <a:uFillTx/>
              <a:latin typeface="Cavolini" panose="03000502040302020204" pitchFamily="66" charset="0"/>
              <a:ea typeface="+mn-ea"/>
              <a:cs typeface="Cavolini" panose="03000502040302020204" pitchFamily="66" charset="0"/>
            </a:endParaRPr>
          </a:p>
        </p:txBody>
      </p:sp>
      <p:sp>
        <p:nvSpPr>
          <p:cNvPr id="56" name="Title 55">
            <a:extLst>
              <a:ext uri="{FF2B5EF4-FFF2-40B4-BE49-F238E27FC236}">
                <a16:creationId xmlns:a16="http://schemas.microsoft.com/office/drawing/2014/main" id="{0C080B67-F22C-4A7E-03C6-25F2E2A1BA4D}"/>
              </a:ext>
              <a:ext uri="{C183D7F6-B498-43B3-948B-1728B52AA6E4}">
                <adec:decorative xmlns:adec="http://schemas.microsoft.com/office/drawing/2017/decorative" val="1"/>
              </a:ext>
            </a:extLst>
          </p:cNvPr>
          <p:cNvSpPr>
            <a:spLocks noGrp="1"/>
          </p:cNvSpPr>
          <p:nvPr>
            <p:ph type="title"/>
          </p:nvPr>
        </p:nvSpPr>
        <p:spPr>
          <a:xfrm>
            <a:off x="471488" y="-1767417"/>
            <a:ext cx="5915025" cy="1767417"/>
          </a:xfrm>
        </p:spPr>
        <p:txBody>
          <a:bodyPr vert="horz" lIns="91440" tIns="45720" rIns="91440" bIns="45720" rtlCol="0" anchor="b">
            <a:normAutofit/>
          </a:bodyPr>
          <a:lstStyle/>
          <a:p>
            <a:r>
              <a:rPr lang="en-US" dirty="0"/>
              <a:t>The Blast Newsletter – Page 2</a:t>
            </a:r>
          </a:p>
        </p:txBody>
      </p:sp>
      <p:sp>
        <p:nvSpPr>
          <p:cNvPr id="69" name="TextBox 68">
            <a:extLst>
              <a:ext uri="{FF2B5EF4-FFF2-40B4-BE49-F238E27FC236}">
                <a16:creationId xmlns:a16="http://schemas.microsoft.com/office/drawing/2014/main" id="{76DCC1B1-10F2-2CE9-B119-80A515B78FA5}"/>
              </a:ext>
            </a:extLst>
          </p:cNvPr>
          <p:cNvSpPr txBox="1"/>
          <p:nvPr/>
        </p:nvSpPr>
        <p:spPr>
          <a:xfrm>
            <a:off x="-53781" y="5601012"/>
            <a:ext cx="2412172" cy="3575965"/>
          </a:xfrm>
          <a:prstGeom prst="rect">
            <a:avLst/>
          </a:prstGeom>
          <a:noFill/>
        </p:spPr>
        <p:txBody>
          <a:bodyPr wrap="square" tIns="242048" rtlCol="0">
            <a:spAutoFit/>
          </a:bodyPr>
          <a:lstStyle/>
          <a:p>
            <a:pPr marL="0" marR="0" lvl="0" indent="0" algn="l" defTabSz="457200" rtl="0" eaLnBrk="1" fontAlgn="auto" latinLnBrk="0" hangingPunct="1">
              <a:lnSpc>
                <a:spcPct val="100000"/>
              </a:lnSpc>
              <a:spcBef>
                <a:spcPts val="0"/>
              </a:spcBef>
              <a:spcAft>
                <a:spcPts val="1060"/>
              </a:spcAft>
              <a:buClrTx/>
              <a:buSzTx/>
              <a:buFontTx/>
              <a:buNone/>
              <a:tabLst/>
              <a:defRPr/>
            </a:pPr>
            <a:r>
              <a:rPr kumimoji="0" lang="en-US" sz="1588"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COMING UP NEXT</a:t>
            </a:r>
            <a:br>
              <a:rPr kumimoji="0" lang="en-US" sz="1200" b="0" i="1" u="none" strike="noStrike" kern="1200" cap="none" spc="0" normalizeH="0" baseline="0" noProof="0" dirty="0">
                <a:ln>
                  <a:noFill/>
                </a:ln>
                <a:solidFill>
                  <a:srgbClr val="808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endParaRPr kumimoji="0" lang="en-US" sz="1200" b="0" i="1" u="none" strike="noStrike" kern="1200" cap="none" spc="0" normalizeH="0" baseline="0" noProof="0" dirty="0">
              <a:ln>
                <a:noFill/>
              </a:ln>
              <a:solidFill>
                <a:srgbClr val="808000"/>
              </a:solidFill>
              <a:effectLst/>
              <a:highlight>
                <a:srgbClr val="FFFF00"/>
              </a:highligh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200" b="1"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May</a:t>
            </a:r>
            <a:r>
              <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lang="en-US" sz="1200" b="1"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20</a:t>
            </a:r>
            <a:r>
              <a:rPr lang="en-US" sz="1200" b="1" baseline="30000"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th</a:t>
            </a:r>
            <a:r>
              <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2025</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10:30 a.m. – 12:00 p.m.</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4"/>
              </a:rPr>
              <a:t>Zoom Meeting</a:t>
            </a:r>
            <a:endPar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Topics:</a:t>
            </a:r>
            <a:endParaRPr kumimoji="0" lang="en-US" sz="13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rPr>
              <a:t>Hoshin </a:t>
            </a:r>
            <a:r>
              <a:rPr kumimoji="0" lang="en-US" sz="1200" b="0" i="0" u="none" strike="noStrike" kern="1200" cap="none" spc="0" normalizeH="0" baseline="0" noProof="0" dirty="0" err="1">
                <a:ln>
                  <a:noFill/>
                </a:ln>
                <a:solidFill>
                  <a:srgbClr val="434341"/>
                </a:solidFill>
                <a:effectLst/>
                <a:uLnTx/>
                <a:uFillTx/>
                <a:latin typeface="Century Gothic" panose="020B0502020202020204" pitchFamily="34" charset="0"/>
                <a:ea typeface="+mn-ea"/>
                <a:cs typeface="+mn-cs"/>
              </a:rPr>
              <a:t>Kanri</a:t>
            </a:r>
            <a:endParaRPr kumimoji="0" lang="en-US" sz="1200" b="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endParaRP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300" b="1" dirty="0">
                <a:solidFill>
                  <a:srgbClr val="434341"/>
                </a:solidFill>
                <a:latin typeface="Century Gothic" panose="020B0502020202020204" pitchFamily="34" charset="0"/>
              </a:rPr>
              <a:t>Presenter: </a:t>
            </a:r>
            <a:br>
              <a:rPr kumimoji="0" lang="en-US" sz="1050" b="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rPr>
            </a:br>
            <a:r>
              <a:rPr kumimoji="0" lang="en-US" sz="120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rPr>
              <a:t>Ryan Zeng</a:t>
            </a:r>
            <a:r>
              <a:rPr kumimoji="0" lang="en-US" sz="1200" b="1"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rPr>
              <a:t>| </a:t>
            </a:r>
            <a:r>
              <a:rPr lang="en-US" sz="1200" i="0" dirty="0">
                <a:solidFill>
                  <a:srgbClr val="434341"/>
                </a:solidFill>
                <a:effectLst/>
                <a:latin typeface="Century Gothic" panose="020B0502020202020204" pitchFamily="34" charset="0"/>
              </a:rPr>
              <a:t>Association for Manufacturing Excellence (AME) Seattle Consortium</a:t>
            </a:r>
            <a:endParaRPr kumimoji="0" lang="en-US" sz="1200" i="0" u="none" strike="noStrike" kern="1200" cap="none" spc="0" normalizeH="0" baseline="0" noProof="0" dirty="0">
              <a:ln>
                <a:noFill/>
              </a:ln>
              <a:solidFill>
                <a:srgbClr val="434341"/>
              </a:solidFill>
              <a:effectLst/>
              <a:highlight>
                <a:srgbClr val="FFFF00"/>
              </a:highlight>
              <a:uLnTx/>
              <a:uFillTx/>
              <a:latin typeface="Century Gothic" panose="020B0502020202020204" pitchFamily="34"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endParaRP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34341"/>
              </a:solidFill>
              <a:effectLst/>
              <a:highlight>
                <a:srgbClr val="FFFF00"/>
              </a:highlight>
              <a:uLnTx/>
              <a:uFillTx/>
              <a:latin typeface="Century Gothic" panose="020B0502020202020204" pitchFamily="34" charset="0"/>
              <a:ea typeface="+mn-ea"/>
              <a:cs typeface="+mn-cs"/>
            </a:endParaRPr>
          </a:p>
        </p:txBody>
      </p:sp>
      <p:sp>
        <p:nvSpPr>
          <p:cNvPr id="2" name="Rectangle 1">
            <a:extLst>
              <a:ext uri="{FF2B5EF4-FFF2-40B4-BE49-F238E27FC236}">
                <a16:creationId xmlns:a16="http://schemas.microsoft.com/office/drawing/2014/main" id="{A70B8FD8-7467-3317-DC9C-A762AE449254}"/>
              </a:ext>
              <a:ext uri="{C183D7F6-B498-43B3-948B-1728B52AA6E4}">
                <adec:decorative xmlns:adec="http://schemas.microsoft.com/office/drawing/2017/decorative" val="1"/>
              </a:ext>
            </a:extLst>
          </p:cNvPr>
          <p:cNvSpPr/>
          <p:nvPr/>
        </p:nvSpPr>
        <p:spPr>
          <a:xfrm>
            <a:off x="367896" y="6098352"/>
            <a:ext cx="546999" cy="693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grpSp>
        <p:nvGrpSpPr>
          <p:cNvPr id="46" name="Group 45">
            <a:extLst>
              <a:ext uri="{FF2B5EF4-FFF2-40B4-BE49-F238E27FC236}">
                <a16:creationId xmlns:a16="http://schemas.microsoft.com/office/drawing/2014/main" id="{3479C812-3654-BA5D-FB96-885664F38808}"/>
              </a:ext>
              <a:ext uri="{C183D7F6-B498-43B3-948B-1728B52AA6E4}">
                <adec:decorative xmlns:adec="http://schemas.microsoft.com/office/drawing/2017/decorative" val="1"/>
              </a:ext>
            </a:extLst>
          </p:cNvPr>
          <p:cNvGrpSpPr/>
          <p:nvPr/>
        </p:nvGrpSpPr>
        <p:grpSpPr>
          <a:xfrm>
            <a:off x="6627719" y="5729517"/>
            <a:ext cx="230281" cy="3018567"/>
            <a:chOff x="3755708" y="3239135"/>
            <a:chExt cx="260985" cy="3430270"/>
          </a:xfrm>
          <a:solidFill>
            <a:srgbClr val="EE520C"/>
          </a:solidFill>
        </p:grpSpPr>
        <p:sp>
          <p:nvSpPr>
            <p:cNvPr id="22" name="Rectangle 21">
              <a:extLst>
                <a:ext uri="{FF2B5EF4-FFF2-40B4-BE49-F238E27FC236}">
                  <a16:creationId xmlns:a16="http://schemas.microsoft.com/office/drawing/2014/main" id="{2D348DC2-3EC8-C8DB-12CC-5BBBB33B2643}"/>
                </a:ext>
              </a:extLst>
            </p:cNvPr>
            <p:cNvSpPr>
              <a:spLocks noChangeArrowheads="1"/>
            </p:cNvSpPr>
            <p:nvPr/>
          </p:nvSpPr>
          <p:spPr bwMode="auto">
            <a:xfrm>
              <a:off x="3755708" y="660590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28C2C085-C8D6-A4A2-C7F6-704A1272274E}"/>
                </a:ext>
              </a:extLst>
            </p:cNvPr>
            <p:cNvSpPr>
              <a:spLocks noChangeArrowheads="1"/>
            </p:cNvSpPr>
            <p:nvPr/>
          </p:nvSpPr>
          <p:spPr bwMode="auto">
            <a:xfrm>
              <a:off x="3755708" y="64573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4E127BA6-B193-2D10-C293-0AB1319A608F}"/>
                </a:ext>
              </a:extLst>
            </p:cNvPr>
            <p:cNvSpPr>
              <a:spLocks noChangeArrowheads="1"/>
            </p:cNvSpPr>
            <p:nvPr/>
          </p:nvSpPr>
          <p:spPr bwMode="auto">
            <a:xfrm>
              <a:off x="3755708" y="631126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5" name="Rectangle 24">
              <a:extLst>
                <a:ext uri="{FF2B5EF4-FFF2-40B4-BE49-F238E27FC236}">
                  <a16:creationId xmlns:a16="http://schemas.microsoft.com/office/drawing/2014/main" id="{EA35CA1C-EC28-30E6-CC9E-458207F463CA}"/>
                </a:ext>
              </a:extLst>
            </p:cNvPr>
            <p:cNvSpPr>
              <a:spLocks noChangeArrowheads="1"/>
            </p:cNvSpPr>
            <p:nvPr/>
          </p:nvSpPr>
          <p:spPr bwMode="auto">
            <a:xfrm>
              <a:off x="3755708" y="61652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6" name="Rectangle 25">
              <a:extLst>
                <a:ext uri="{FF2B5EF4-FFF2-40B4-BE49-F238E27FC236}">
                  <a16:creationId xmlns:a16="http://schemas.microsoft.com/office/drawing/2014/main" id="{681538A5-1DA3-CD5A-BD1A-0FF6DF322D36}"/>
                </a:ext>
              </a:extLst>
            </p:cNvPr>
            <p:cNvSpPr>
              <a:spLocks noChangeArrowheads="1"/>
            </p:cNvSpPr>
            <p:nvPr/>
          </p:nvSpPr>
          <p:spPr bwMode="auto">
            <a:xfrm>
              <a:off x="3755708" y="602043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7" name="Rectangle 26">
              <a:extLst>
                <a:ext uri="{FF2B5EF4-FFF2-40B4-BE49-F238E27FC236}">
                  <a16:creationId xmlns:a16="http://schemas.microsoft.com/office/drawing/2014/main" id="{3BBE4195-E784-8799-3372-3C4D53C950C3}"/>
                </a:ext>
              </a:extLst>
            </p:cNvPr>
            <p:cNvSpPr>
              <a:spLocks noChangeArrowheads="1"/>
            </p:cNvSpPr>
            <p:nvPr/>
          </p:nvSpPr>
          <p:spPr bwMode="auto">
            <a:xfrm>
              <a:off x="3755708" y="587438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A55B2607-8E18-F65E-CBA0-2FAF331F325B}"/>
                </a:ext>
              </a:extLst>
            </p:cNvPr>
            <p:cNvSpPr>
              <a:spLocks noChangeArrowheads="1"/>
            </p:cNvSpPr>
            <p:nvPr/>
          </p:nvSpPr>
          <p:spPr bwMode="auto">
            <a:xfrm>
              <a:off x="3755708" y="57257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9" name="Rectangle 28">
              <a:extLst>
                <a:ext uri="{FF2B5EF4-FFF2-40B4-BE49-F238E27FC236}">
                  <a16:creationId xmlns:a16="http://schemas.microsoft.com/office/drawing/2014/main" id="{DACF63C6-3B20-3889-3495-7F21E10F7113}"/>
                </a:ext>
              </a:extLst>
            </p:cNvPr>
            <p:cNvSpPr>
              <a:spLocks noChangeArrowheads="1"/>
            </p:cNvSpPr>
            <p:nvPr/>
          </p:nvSpPr>
          <p:spPr bwMode="auto">
            <a:xfrm>
              <a:off x="3755708" y="557974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FA7C1BE3-7D57-BFD0-3E83-3D2FCACF3B00}"/>
                </a:ext>
              </a:extLst>
            </p:cNvPr>
            <p:cNvSpPr>
              <a:spLocks noChangeArrowheads="1"/>
            </p:cNvSpPr>
            <p:nvPr/>
          </p:nvSpPr>
          <p:spPr bwMode="auto">
            <a:xfrm>
              <a:off x="3755708" y="54336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1" name="Rectangle 30">
              <a:extLst>
                <a:ext uri="{FF2B5EF4-FFF2-40B4-BE49-F238E27FC236}">
                  <a16:creationId xmlns:a16="http://schemas.microsoft.com/office/drawing/2014/main" id="{DA643F35-4909-C37C-CD1C-B6716226FD19}"/>
                </a:ext>
              </a:extLst>
            </p:cNvPr>
            <p:cNvSpPr>
              <a:spLocks noChangeArrowheads="1"/>
            </p:cNvSpPr>
            <p:nvPr/>
          </p:nvSpPr>
          <p:spPr bwMode="auto">
            <a:xfrm>
              <a:off x="3755708" y="5288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2" name="Rectangle 31">
              <a:extLst>
                <a:ext uri="{FF2B5EF4-FFF2-40B4-BE49-F238E27FC236}">
                  <a16:creationId xmlns:a16="http://schemas.microsoft.com/office/drawing/2014/main" id="{48E4F85C-0BD1-2B4C-0328-CEF8FADB46C3}"/>
                </a:ext>
              </a:extLst>
            </p:cNvPr>
            <p:cNvSpPr>
              <a:spLocks noChangeArrowheads="1"/>
            </p:cNvSpPr>
            <p:nvPr/>
          </p:nvSpPr>
          <p:spPr bwMode="auto">
            <a:xfrm>
              <a:off x="3755708" y="514223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3" name="Rectangle 32">
              <a:extLst>
                <a:ext uri="{FF2B5EF4-FFF2-40B4-BE49-F238E27FC236}">
                  <a16:creationId xmlns:a16="http://schemas.microsoft.com/office/drawing/2014/main" id="{FCDEE4A0-A377-375A-BF98-CF1655AC64E9}"/>
                </a:ext>
              </a:extLst>
            </p:cNvPr>
            <p:cNvSpPr>
              <a:spLocks noChangeArrowheads="1"/>
            </p:cNvSpPr>
            <p:nvPr/>
          </p:nvSpPr>
          <p:spPr bwMode="auto">
            <a:xfrm>
              <a:off x="3755708" y="499808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4" name="Rectangle 33">
              <a:extLst>
                <a:ext uri="{FF2B5EF4-FFF2-40B4-BE49-F238E27FC236}">
                  <a16:creationId xmlns:a16="http://schemas.microsoft.com/office/drawing/2014/main" id="{C9DD4404-86B3-0650-59E7-736C0B62589D}"/>
                </a:ext>
              </a:extLst>
            </p:cNvPr>
            <p:cNvSpPr>
              <a:spLocks noChangeArrowheads="1"/>
            </p:cNvSpPr>
            <p:nvPr/>
          </p:nvSpPr>
          <p:spPr bwMode="auto">
            <a:xfrm>
              <a:off x="3755708" y="48475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5" name="Rectangle 34">
              <a:extLst>
                <a:ext uri="{FF2B5EF4-FFF2-40B4-BE49-F238E27FC236}">
                  <a16:creationId xmlns:a16="http://schemas.microsoft.com/office/drawing/2014/main" id="{9C697AF6-456D-D003-1138-A29323C5E351}"/>
                </a:ext>
              </a:extLst>
            </p:cNvPr>
            <p:cNvSpPr>
              <a:spLocks noChangeArrowheads="1"/>
            </p:cNvSpPr>
            <p:nvPr/>
          </p:nvSpPr>
          <p:spPr bwMode="auto">
            <a:xfrm>
              <a:off x="3755708" y="47028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6" name="Rectangle 35">
              <a:extLst>
                <a:ext uri="{FF2B5EF4-FFF2-40B4-BE49-F238E27FC236}">
                  <a16:creationId xmlns:a16="http://schemas.microsoft.com/office/drawing/2014/main" id="{9093E005-7A8C-FFE6-B486-395E2F9E5D48}"/>
                </a:ext>
              </a:extLst>
            </p:cNvPr>
            <p:cNvSpPr>
              <a:spLocks noChangeArrowheads="1"/>
            </p:cNvSpPr>
            <p:nvPr/>
          </p:nvSpPr>
          <p:spPr bwMode="auto">
            <a:xfrm>
              <a:off x="3755708" y="455676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7" name="Rectangle 36">
              <a:extLst>
                <a:ext uri="{FF2B5EF4-FFF2-40B4-BE49-F238E27FC236}">
                  <a16:creationId xmlns:a16="http://schemas.microsoft.com/office/drawing/2014/main" id="{EAC9B74E-098A-EA39-71B8-AF51357F58AC}"/>
                </a:ext>
              </a:extLst>
            </p:cNvPr>
            <p:cNvSpPr>
              <a:spLocks noChangeArrowheads="1"/>
            </p:cNvSpPr>
            <p:nvPr/>
          </p:nvSpPr>
          <p:spPr bwMode="auto">
            <a:xfrm>
              <a:off x="3755708" y="441071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8" name="Rectangle 37">
              <a:extLst>
                <a:ext uri="{FF2B5EF4-FFF2-40B4-BE49-F238E27FC236}">
                  <a16:creationId xmlns:a16="http://schemas.microsoft.com/office/drawing/2014/main" id="{4E9C54D3-5EC0-6719-A5B9-2BD9B0EA78A9}"/>
                </a:ext>
              </a:extLst>
            </p:cNvPr>
            <p:cNvSpPr>
              <a:spLocks noChangeArrowheads="1"/>
            </p:cNvSpPr>
            <p:nvPr/>
          </p:nvSpPr>
          <p:spPr bwMode="auto">
            <a:xfrm>
              <a:off x="3755708" y="426593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9" name="Rectangle 38">
              <a:extLst>
                <a:ext uri="{FF2B5EF4-FFF2-40B4-BE49-F238E27FC236}">
                  <a16:creationId xmlns:a16="http://schemas.microsoft.com/office/drawing/2014/main" id="{1B343784-5F07-FB40-5610-61A175EAA3F1}"/>
                </a:ext>
              </a:extLst>
            </p:cNvPr>
            <p:cNvSpPr>
              <a:spLocks noChangeArrowheads="1"/>
            </p:cNvSpPr>
            <p:nvPr/>
          </p:nvSpPr>
          <p:spPr bwMode="auto">
            <a:xfrm>
              <a:off x="3755708" y="411607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0" name="Rectangle 39">
              <a:extLst>
                <a:ext uri="{FF2B5EF4-FFF2-40B4-BE49-F238E27FC236}">
                  <a16:creationId xmlns:a16="http://schemas.microsoft.com/office/drawing/2014/main" id="{A5467E8B-84AE-BF5B-94B1-3B52FE08136A}"/>
                </a:ext>
              </a:extLst>
            </p:cNvPr>
            <p:cNvSpPr>
              <a:spLocks noChangeArrowheads="1"/>
            </p:cNvSpPr>
            <p:nvPr/>
          </p:nvSpPr>
          <p:spPr bwMode="auto">
            <a:xfrm>
              <a:off x="3755708" y="397129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1" name="Rectangle 40">
              <a:extLst>
                <a:ext uri="{FF2B5EF4-FFF2-40B4-BE49-F238E27FC236}">
                  <a16:creationId xmlns:a16="http://schemas.microsoft.com/office/drawing/2014/main" id="{A01AD45B-35E2-0F4B-10B9-91CA595D2B7B}"/>
                </a:ext>
              </a:extLst>
            </p:cNvPr>
            <p:cNvSpPr>
              <a:spLocks noChangeArrowheads="1"/>
            </p:cNvSpPr>
            <p:nvPr/>
          </p:nvSpPr>
          <p:spPr bwMode="auto">
            <a:xfrm>
              <a:off x="3755708" y="382524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2" name="Rectangle 41">
              <a:extLst>
                <a:ext uri="{FF2B5EF4-FFF2-40B4-BE49-F238E27FC236}">
                  <a16:creationId xmlns:a16="http://schemas.microsoft.com/office/drawing/2014/main" id="{18FA5014-CD63-B208-D4E7-4036C24C0607}"/>
                </a:ext>
              </a:extLst>
            </p:cNvPr>
            <p:cNvSpPr>
              <a:spLocks noChangeArrowheads="1"/>
            </p:cNvSpPr>
            <p:nvPr/>
          </p:nvSpPr>
          <p:spPr bwMode="auto">
            <a:xfrm>
              <a:off x="3755708" y="36791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3" name="Rectangle 42">
              <a:extLst>
                <a:ext uri="{FF2B5EF4-FFF2-40B4-BE49-F238E27FC236}">
                  <a16:creationId xmlns:a16="http://schemas.microsoft.com/office/drawing/2014/main" id="{0A692BAE-6A9E-3069-BBF2-48EAE49626E0}"/>
                </a:ext>
              </a:extLst>
            </p:cNvPr>
            <p:cNvSpPr>
              <a:spLocks noChangeArrowheads="1"/>
            </p:cNvSpPr>
            <p:nvPr/>
          </p:nvSpPr>
          <p:spPr bwMode="auto">
            <a:xfrm>
              <a:off x="3755708" y="35344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4" name="Rectangle 43">
              <a:extLst>
                <a:ext uri="{FF2B5EF4-FFF2-40B4-BE49-F238E27FC236}">
                  <a16:creationId xmlns:a16="http://schemas.microsoft.com/office/drawing/2014/main" id="{DE2949E9-D564-5F4F-A199-68F2A33DC5EA}"/>
                </a:ext>
              </a:extLst>
            </p:cNvPr>
            <p:cNvSpPr>
              <a:spLocks noChangeArrowheads="1"/>
            </p:cNvSpPr>
            <p:nvPr/>
          </p:nvSpPr>
          <p:spPr bwMode="auto">
            <a:xfrm>
              <a:off x="3755708" y="3383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5" name="Rectangle 44">
              <a:extLst>
                <a:ext uri="{FF2B5EF4-FFF2-40B4-BE49-F238E27FC236}">
                  <a16:creationId xmlns:a16="http://schemas.microsoft.com/office/drawing/2014/main" id="{E98BA64E-0EAF-D928-EDF8-7E996E6CD2ED}"/>
                </a:ext>
              </a:extLst>
            </p:cNvPr>
            <p:cNvSpPr>
              <a:spLocks noChangeArrowheads="1"/>
            </p:cNvSpPr>
            <p:nvPr/>
          </p:nvSpPr>
          <p:spPr bwMode="auto">
            <a:xfrm>
              <a:off x="3755708" y="3239135"/>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pic>
        <p:nvPicPr>
          <p:cNvPr id="53" name="Picture 52">
            <a:extLst>
              <a:ext uri="{FF2B5EF4-FFF2-40B4-BE49-F238E27FC236}">
                <a16:creationId xmlns:a16="http://schemas.microsoft.com/office/drawing/2014/main" id="{EAC68B54-8FDB-C2A9-45A1-57BA0E7BF655}"/>
              </a:ext>
              <a:ext uri="{C183D7F6-B498-43B3-948B-1728B52AA6E4}">
                <adec:decorative xmlns:adec="http://schemas.microsoft.com/office/drawing/2017/decorative" val="1"/>
              </a:ext>
            </a:extLst>
          </p:cNvPr>
          <p:cNvPicPr>
            <a:picLocks noChangeAspect="1"/>
          </p:cNvPicPr>
          <p:nvPr/>
        </p:nvPicPr>
        <p:blipFill>
          <a:blip r:embed="rId5">
            <a:duotone>
              <a:schemeClr val="accent1">
                <a:shade val="45000"/>
                <a:satMod val="135000"/>
              </a:schemeClr>
              <a:prstClr val="white"/>
            </a:duotone>
          </a:blip>
          <a:stretch>
            <a:fillRect/>
          </a:stretch>
        </p:blipFill>
        <p:spPr>
          <a:xfrm flipV="1">
            <a:off x="176704" y="6329045"/>
            <a:ext cx="240329" cy="240329"/>
          </a:xfrm>
          <a:prstGeom prst="rect">
            <a:avLst/>
          </a:prstGeom>
          <a:effectLst>
            <a:glow rad="127000">
              <a:schemeClr val="accent2">
                <a:lumMod val="20000"/>
                <a:lumOff val="80000"/>
              </a:schemeClr>
            </a:glow>
          </a:effectLst>
        </p:spPr>
      </p:pic>
      <p:pic>
        <p:nvPicPr>
          <p:cNvPr id="1026" name="Picture 2">
            <a:extLst>
              <a:ext uri="{FF2B5EF4-FFF2-40B4-BE49-F238E27FC236}">
                <a16:creationId xmlns:a16="http://schemas.microsoft.com/office/drawing/2014/main" id="{B0E99140-A896-5334-F0F2-6F4BE7906E61}"/>
              </a:ext>
              <a:ext uri="{C183D7F6-B498-43B3-948B-1728B52AA6E4}">
                <adec:decorative xmlns:adec="http://schemas.microsoft.com/office/drawing/2017/decorative" val="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752163">
            <a:off x="5430321" y="4229696"/>
            <a:ext cx="200421" cy="200421"/>
          </a:xfrm>
          <a:prstGeom prst="rect">
            <a:avLst/>
          </a:prstGeom>
          <a:noFill/>
          <a:extLst>
            <a:ext uri="{909E8E84-426E-40DD-AFC4-6F175D3DCCD1}">
              <a14:hiddenFill xmlns:a14="http://schemas.microsoft.com/office/drawing/2010/main">
                <a:solidFill>
                  <a:srgbClr val="FFFFFF"/>
                </a:solidFill>
              </a14:hiddenFill>
            </a:ext>
          </a:extLst>
        </p:spPr>
      </p:pic>
      <p:sp>
        <p:nvSpPr>
          <p:cNvPr id="19" name="Action Button: Go Forward or Next 18">
            <a:hlinkClick r:id="rId7"/>
            <a:extLst>
              <a:ext uri="{FF2B5EF4-FFF2-40B4-BE49-F238E27FC236}">
                <a16:creationId xmlns:a16="http://schemas.microsoft.com/office/drawing/2014/main" id="{88333DE2-3569-C7B4-4C27-45CEB19E288B}"/>
              </a:ext>
              <a:ext uri="{C183D7F6-B498-43B3-948B-1728B52AA6E4}">
                <adec:decorative xmlns:adec="http://schemas.microsoft.com/office/drawing/2017/decorative" val="1"/>
              </a:ext>
            </a:extLst>
          </p:cNvPr>
          <p:cNvSpPr/>
          <p:nvPr/>
        </p:nvSpPr>
        <p:spPr>
          <a:xfrm>
            <a:off x="5732165" y="4257466"/>
            <a:ext cx="250759" cy="209738"/>
          </a:xfrm>
          <a:prstGeom prst="actionButtonForwardNext">
            <a:avLst/>
          </a:prstGeom>
          <a:solidFill>
            <a:srgbClr val="F8E1C8"/>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52" name="Rectangle 51">
            <a:extLst>
              <a:ext uri="{FF2B5EF4-FFF2-40B4-BE49-F238E27FC236}">
                <a16:creationId xmlns:a16="http://schemas.microsoft.com/office/drawing/2014/main" id="{593C7CB6-AB65-1E61-52F7-0CDB94C4E295}"/>
              </a:ext>
            </a:extLst>
          </p:cNvPr>
          <p:cNvSpPr/>
          <p:nvPr/>
        </p:nvSpPr>
        <p:spPr>
          <a:xfrm>
            <a:off x="2358391" y="5265915"/>
            <a:ext cx="4322905" cy="3878086"/>
          </a:xfrm>
          <a:prstGeom prst="rect">
            <a:avLst/>
          </a:prstGeom>
          <a:solidFill>
            <a:schemeClr val="accent4">
              <a:lumMod val="50000"/>
            </a:schemeClr>
          </a:solidFill>
          <a:ln>
            <a:noFill/>
          </a:ln>
          <a:scene3d>
            <a:camera prst="orthographicFront"/>
            <a:lightRig rig="threePt" dir="t"/>
          </a:scene3d>
          <a:sp3d extrusionH="76200">
            <a:bevelB w="31750" h="88900"/>
            <a:extrusionClr>
              <a:srgbClr val="660066"/>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242048" rIns="242048" bIns="242048" numCol="1" spcCol="0" rtlCol="0" fromWordArt="0" anchor="t" anchorCtr="0" forceAA="0" compatLnSpc="1">
            <a:prstTxWarp prst="textNoShape">
              <a:avLst/>
            </a:prstTxWarp>
            <a:noAutofit/>
          </a:bodyPr>
          <a:lstStyle/>
          <a:p>
            <a:pPr marR="0" lvl="0" algn="ctr" defTabSz="457200" rtl="0" eaLnBrk="1" fontAlgn="auto" latinLnBrk="0" hangingPunct="1">
              <a:lnSpc>
                <a:spcPct val="115000"/>
              </a:lnSpc>
              <a:spcBef>
                <a:spcPts val="1588"/>
              </a:spcBef>
              <a:spcAft>
                <a:spcPts val="884"/>
              </a:spcAft>
              <a:buClrTx/>
              <a:buSzTx/>
              <a:tabLst/>
              <a:defRPr/>
            </a:pPr>
            <a:r>
              <a:rPr lang="en-US" sz="1300" b="1" dirty="0">
                <a:solidFill>
                  <a:schemeClr val="bg1"/>
                </a:solidFill>
                <a:latin typeface="Cavolini" panose="03000502040302020204" pitchFamily="66" charset="0"/>
                <a:ea typeface="Ebrima" panose="02000000000000000000" pitchFamily="2" charset="0"/>
                <a:cs typeface="Cavolini" panose="03000502040302020204" pitchFamily="66" charset="0"/>
              </a:rPr>
              <a:t>Share Your Expertise with Our Community!</a:t>
            </a:r>
          </a:p>
          <a:p>
            <a:pPr algn="ctr"/>
            <a:r>
              <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rPr>
              <a:t>Do you have a successful project or teaching on a continuous improvement methodology that could inspire and empower others? We’re looking for passionate individuals to present and share their knowledge with our community!</a:t>
            </a:r>
            <a:br>
              <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rPr>
            </a:br>
            <a:endPar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endParaRPr>
          </a:p>
          <a:p>
            <a:pPr algn="ctr"/>
            <a:r>
              <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rPr>
              <a:t>This is a fantastic opportunity to:</a:t>
            </a:r>
            <a:br>
              <a:rPr lang="en-US" sz="1100" b="1" dirty="0">
                <a:solidFill>
                  <a:schemeClr val="bg1"/>
                </a:solidFill>
                <a:latin typeface="Ebrima" panose="02000000000000000000" pitchFamily="2" charset="0"/>
                <a:ea typeface="Ebrima" panose="02000000000000000000" pitchFamily="2" charset="0"/>
                <a:cs typeface="Ebrima" panose="02000000000000000000" pitchFamily="2" charset="0"/>
              </a:rPr>
            </a:br>
            <a:br>
              <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rPr>
            </a:br>
            <a:r>
              <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rPr>
              <a:t>✅ Showcase your expertise and accomplishments.</a:t>
            </a:r>
            <a:br>
              <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rPr>
            </a:br>
            <a:r>
              <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rPr>
              <a:t>✅ Connect with like-minded professionals.</a:t>
            </a:r>
            <a:br>
              <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rPr>
            </a:br>
            <a:r>
              <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rPr>
              <a:t>✅ Contribute to our shared growth and success.</a:t>
            </a:r>
            <a:br>
              <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rPr>
            </a:br>
            <a:endPar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endParaRPr>
          </a:p>
          <a:p>
            <a:pPr algn="ctr"/>
            <a:r>
              <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rPr>
              <a:t>If you’re interested, please take a moment to fill out this </a:t>
            </a:r>
            <a:r>
              <a:rPr lang="en-US" sz="1100" dirty="0">
                <a:solidFill>
                  <a:schemeClr val="accent2">
                    <a:lumMod val="20000"/>
                    <a:lumOff val="80000"/>
                  </a:schemeClr>
                </a:solidFill>
                <a:latin typeface="Cavolini" panose="03000502040302020204" pitchFamily="66" charset="0"/>
                <a:ea typeface="Ebrima" panose="02000000000000000000" pitchFamily="2" charset="0"/>
                <a:cs typeface="Cavolini" panose="03000502040302020204" pitchFamily="66" charset="0"/>
                <a:hlinkClick r:id="rId8">
                  <a:extLst>
                    <a:ext uri="{A12FA001-AC4F-418D-AE19-62706E023703}">
                      <ahyp:hlinkClr xmlns:ahyp="http://schemas.microsoft.com/office/drawing/2018/hyperlinkcolor" val="tx"/>
                    </a:ext>
                  </a:extLst>
                </a:hlinkClick>
              </a:rPr>
              <a:t>form</a:t>
            </a:r>
            <a:r>
              <a:rPr lang="en-US" sz="1100" dirty="0">
                <a:solidFill>
                  <a:schemeClr val="accent2">
                    <a:lumMod val="20000"/>
                    <a:lumOff val="80000"/>
                  </a:schemeClr>
                </a:solidFill>
                <a:latin typeface="Cavolini" panose="03000502040302020204" pitchFamily="66" charset="0"/>
                <a:ea typeface="Ebrima" panose="02000000000000000000" pitchFamily="2" charset="0"/>
                <a:cs typeface="Cavolini" panose="03000502040302020204" pitchFamily="66" charset="0"/>
              </a:rPr>
              <a:t>,</a:t>
            </a:r>
            <a:r>
              <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rPr>
              <a:t> and we’ll be in touch!</a:t>
            </a:r>
            <a:br>
              <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rPr>
            </a:br>
            <a:endPar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endParaRPr>
          </a:p>
          <a:p>
            <a:pPr algn="ctr"/>
            <a:r>
              <a:rPr lang="en-US" sz="1100" dirty="0">
                <a:solidFill>
                  <a:schemeClr val="bg1"/>
                </a:solidFill>
                <a:latin typeface="Cavolini" panose="03000502040302020204" pitchFamily="66" charset="0"/>
                <a:ea typeface="Ebrima" panose="02000000000000000000" pitchFamily="2" charset="0"/>
                <a:cs typeface="Cavolini" panose="03000502040302020204" pitchFamily="66" charset="0"/>
              </a:rPr>
              <a:t>Let’s learn and grow together by sharing what works. Your experience could be the key to someone else’s success! </a:t>
            </a:r>
          </a:p>
        </p:txBody>
      </p:sp>
    </p:spTree>
    <p:extLst>
      <p:ext uri="{BB962C8B-B14F-4D97-AF65-F5344CB8AC3E}">
        <p14:creationId xmlns:p14="http://schemas.microsoft.com/office/powerpoint/2010/main" val="1935586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6068</TotalTime>
  <Words>654</Words>
  <Application>Microsoft Office PowerPoint</Application>
  <PresentationFormat>On-screen Show (4:3)</PresentationFormat>
  <Paragraphs>67</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Aptos</vt:lpstr>
      <vt:lpstr>Aptos Display</vt:lpstr>
      <vt:lpstr>Arial</vt:lpstr>
      <vt:lpstr>Cavolini</vt:lpstr>
      <vt:lpstr>Century Gothic</vt:lpstr>
      <vt:lpstr>Ebrima</vt:lpstr>
      <vt:lpstr>Office Theme</vt:lpstr>
      <vt:lpstr>The Blast Newsletter</vt:lpstr>
      <vt:lpstr>The Blast Newsletter – Page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Mazzara, Talia (Results)</dc:creator>
  <cp:lastModifiedBy>Cooper, John (Results)</cp:lastModifiedBy>
  <cp:revision>4</cp:revision>
  <dcterms:created xsi:type="dcterms:W3CDTF">2025-04-17T17:57:25Z</dcterms:created>
  <dcterms:modified xsi:type="dcterms:W3CDTF">2025-04-22T15:37:04Z</dcterms:modified>
</cp:coreProperties>
</file>